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81" r:id="rId3"/>
    <p:sldId id="267" r:id="rId4"/>
    <p:sldId id="329" r:id="rId5"/>
    <p:sldId id="334" r:id="rId6"/>
    <p:sldId id="641" r:id="rId7"/>
    <p:sldId id="601" r:id="rId8"/>
    <p:sldId id="581" r:id="rId9"/>
    <p:sldId id="626" r:id="rId10"/>
    <p:sldId id="627" r:id="rId11"/>
    <p:sldId id="633" r:id="rId12"/>
    <p:sldId id="491" r:id="rId13"/>
    <p:sldId id="667" r:id="rId14"/>
    <p:sldId id="616" r:id="rId15"/>
    <p:sldId id="668" r:id="rId16"/>
    <p:sldId id="671" r:id="rId17"/>
    <p:sldId id="672" r:id="rId18"/>
    <p:sldId id="272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787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2.xml"/><Relationship Id="rId2" Type="http://schemas.openxmlformats.org/officeDocument/2006/relationships/image" Target="../media/image19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6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25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EDB</a:t>
            </a: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异动</a:t>
            </a: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做趋势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" y="893445"/>
            <a:ext cx="12130405" cy="5578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20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735695" y="4809490"/>
            <a:ext cx="1646555" cy="818515"/>
          </a:xfrm>
          <a:prstGeom prst="wedgeRoundRectCallout">
            <a:avLst>
              <a:gd name="adj1" fmla="val -16525"/>
              <a:gd name="adj2" fmla="val -12509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65" y="1532890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54365" y="1600200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9312275" y="961390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5768340" y="2209165"/>
            <a:ext cx="1646555" cy="818515"/>
          </a:xfrm>
          <a:prstGeom prst="wedgeRoundRectCallout">
            <a:avLst>
              <a:gd name="adj1" fmla="val 18607"/>
              <a:gd name="adj2" fmla="val -8444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  <p:sp>
        <p:nvSpPr>
          <p:cNvPr id="6" name="爆炸形 1 5"/>
          <p:cNvSpPr/>
          <p:nvPr/>
        </p:nvSpPr>
        <p:spPr>
          <a:xfrm>
            <a:off x="1976120" y="3350260"/>
            <a:ext cx="4332605" cy="256794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小赚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7691120" y="5711190"/>
            <a:ext cx="42741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以上所涉个股仅作案例分析和教学使用，不构成具体的投资建议，投资者应独立决策并自担风险。个别情况不代表普遍现象，个股历史涨幅不预示其未来表现，市场有风险，投资需谨慎</a:t>
            </a:r>
            <a:endParaRPr lang="zh-CN" altLang="en-US" sz="1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EDB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异动与趋势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65" y="934720"/>
            <a:ext cx="12014200" cy="55257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82770" y="95250"/>
            <a:ext cx="340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趋势的止盈卖出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990" y="1038860"/>
            <a:ext cx="4126865" cy="15043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从买入开始，就设置：止损止盈条件单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破位：手动止盈出局。</a:t>
            </a:r>
            <a:endParaRPr lang="zh-CN" altLang="en-US"/>
          </a:p>
          <a:p>
            <a:endParaRPr lang="zh-CN"/>
          </a:p>
          <a:p>
            <a:r>
              <a:rPr lang="zh-CN" altLang="en-US"/>
              <a:t>举例：</a:t>
            </a:r>
            <a:endParaRPr lang="zh-CN" altLang="en-US"/>
          </a:p>
          <a:p>
            <a:r>
              <a:rPr lang="zh-CN" altLang="en-US"/>
              <a:t>今天买入</a:t>
            </a:r>
            <a:r>
              <a:rPr lang="en-US" altLang="zh-CN"/>
              <a:t>4000</a:t>
            </a:r>
            <a:r>
              <a:rPr lang="zh-CN" altLang="en-US"/>
              <a:t>股，</a:t>
            </a:r>
            <a:r>
              <a:rPr lang="en-US" altLang="zh-CN"/>
              <a:t>10</a:t>
            </a:r>
            <a:r>
              <a:rPr lang="zh-CN" altLang="en-US"/>
              <a:t>元的某个股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8345" y="2882900"/>
            <a:ext cx="2611755" cy="36055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15" y="2882900"/>
            <a:ext cx="2600325" cy="36061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5455285" y="1038860"/>
            <a:ext cx="4126865" cy="1844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止损：</a:t>
            </a:r>
            <a:r>
              <a:rPr lang="en-US" altLang="zh-CN">
                <a:sym typeface="+mn-ea"/>
              </a:rPr>
              <a:t>-5%          3000</a:t>
            </a:r>
            <a:r>
              <a:rPr lang="zh-CN" altLang="en-US">
                <a:sym typeface="+mn-ea"/>
              </a:rPr>
              <a:t>股</a:t>
            </a:r>
            <a:endParaRPr lang="en-US" altLang="zh-CN"/>
          </a:p>
          <a:p>
            <a:r>
              <a:rPr lang="zh-CN" altLang="en-US">
                <a:sym typeface="+mn-ea"/>
              </a:rPr>
              <a:t>止盈：</a:t>
            </a:r>
            <a:r>
              <a:rPr lang="en-US" altLang="zh-CN">
                <a:sym typeface="+mn-ea"/>
              </a:rPr>
              <a:t>+5%         1000</a:t>
            </a:r>
            <a:r>
              <a:rPr lang="zh-CN" altLang="en-US">
                <a:sym typeface="+mn-ea"/>
              </a:rPr>
              <a:t>股</a:t>
            </a:r>
            <a:endParaRPr lang="zh-CN" altLang="en-US"/>
          </a:p>
          <a:p>
            <a:r>
              <a:rPr lang="zh-CN" altLang="en-US">
                <a:sym typeface="+mn-ea"/>
              </a:rPr>
              <a:t>止盈：</a:t>
            </a:r>
            <a:r>
              <a:rPr lang="en-US" altLang="zh-CN">
                <a:sym typeface="+mn-ea"/>
              </a:rPr>
              <a:t>+20%       1000</a:t>
            </a:r>
            <a:r>
              <a:rPr lang="zh-CN" altLang="en-US">
                <a:sym typeface="+mn-ea"/>
              </a:rPr>
              <a:t>股</a:t>
            </a:r>
            <a:endParaRPr lang="zh-CN" altLang="en-US"/>
          </a:p>
          <a:p>
            <a:r>
              <a:rPr lang="zh-CN" altLang="en-US">
                <a:sym typeface="+mn-ea"/>
              </a:rPr>
              <a:t>止盈：</a:t>
            </a:r>
            <a:r>
              <a:rPr lang="en-US" altLang="zh-CN">
                <a:sym typeface="+mn-ea"/>
              </a:rPr>
              <a:t>+50%       1000</a:t>
            </a:r>
            <a:r>
              <a:rPr lang="zh-CN" altLang="en-US">
                <a:sym typeface="+mn-ea"/>
              </a:rPr>
              <a:t>股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2882900"/>
            <a:ext cx="2616200" cy="35915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420" y="2882900"/>
            <a:ext cx="2587625" cy="36188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983615"/>
            <a:ext cx="12082780" cy="5276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3209290"/>
            <a:ext cx="5564505" cy="3051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90" y="5456555"/>
            <a:ext cx="6325235" cy="803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6555" y="1319530"/>
            <a:ext cx="42741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以上所涉个股仅作案例分析和教学使用，不构成具体的投资建议，投资者应独立决策并自担风险。个别情况不代表普遍现象，个股历史涨幅不预示其未来表现，市场有风险，投资需谨慎</a:t>
            </a:r>
            <a:endParaRPr lang="zh-CN" altLang="en-US" sz="10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983615"/>
            <a:ext cx="12082780" cy="5276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3209290"/>
            <a:ext cx="5564505" cy="3051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90" y="5456555"/>
            <a:ext cx="6325235" cy="803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6555" y="1319530"/>
            <a:ext cx="42741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以上所涉个股仅作案例分析和教学使用，不构成具体的投资建议，投资者应独立决策并自担风险。个别情况不代表普遍现象，个股历史涨幅不预示其未来表现，市场有风险，投资需谨慎</a:t>
            </a:r>
            <a:endParaRPr lang="zh-CN" altLang="en-US" sz="10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" y="983615"/>
            <a:ext cx="12082780" cy="5276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3209290"/>
            <a:ext cx="5564505" cy="3051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90" y="5456555"/>
            <a:ext cx="6325235" cy="803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6555" y="1319530"/>
            <a:ext cx="42741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以上所涉个股仅作案例分析和教学使用，不构成具体的投资建议，投资者应独立决策并自担风险。个别情况不代表普遍现象，个股历史涨幅不预示其未来表现，市场有风险，投资需谨慎</a:t>
            </a:r>
            <a:endParaRPr lang="zh-CN" altLang="en-US" sz="10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异动跟风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en-US" alt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EDB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异动与趋势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640" y="5810250"/>
            <a:ext cx="11312525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牛线上移</a:t>
            </a:r>
            <a:r>
              <a:rPr lang="en-US" altLang="zh-CN"/>
              <a:t>+</a:t>
            </a:r>
            <a:r>
              <a:rPr lang="zh-CN" altLang="en-US"/>
              <a:t>流动资金翻绿</a:t>
            </a:r>
            <a:r>
              <a:rPr lang="en-US" altLang="zh-CN"/>
              <a:t>+</a:t>
            </a:r>
            <a:r>
              <a:rPr lang="zh-CN" altLang="en-US"/>
              <a:t>死叉，有可能会牛线下移；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/>
              <a:t>捕捞季节底背离</a:t>
            </a:r>
            <a:r>
              <a:rPr lang="en-US" altLang="zh-CN"/>
              <a:t>+</a:t>
            </a:r>
            <a:r>
              <a:rPr lang="zh-CN" altLang="en-US"/>
              <a:t>横向统计红色数值处于</a:t>
            </a:r>
            <a:r>
              <a:rPr lang="en-US" altLang="zh-CN"/>
              <a:t>7</a:t>
            </a:r>
            <a:r>
              <a:rPr lang="zh-CN" altLang="en-US"/>
              <a:t>，即将逼近</a:t>
            </a:r>
            <a:r>
              <a:rPr lang="en-US" altLang="zh-CN"/>
              <a:t>5</a:t>
            </a:r>
            <a:r>
              <a:rPr lang="zh-CN" altLang="en-US"/>
              <a:t>附近，阶</a:t>
            </a:r>
            <a:r>
              <a:rPr lang="zh-CN" altLang="en-US"/>
              <a:t>段底部也将来临。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25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" y="980440"/>
            <a:ext cx="6257925" cy="4662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985520"/>
            <a:ext cx="5649595" cy="4657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专注大产业方向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868045"/>
            <a:ext cx="5779135" cy="5607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45" y="868045"/>
            <a:ext cx="4761865" cy="5574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异动跟风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240" y="1064895"/>
            <a:ext cx="88671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流程：</a:t>
            </a:r>
            <a:r>
              <a:rPr lang="zh-CN" b="1">
                <a:solidFill>
                  <a:srgbClr val="FF0000"/>
                </a:solidFill>
              </a:rPr>
              <a:t>（只玩大盘金叉的时候）</a:t>
            </a:r>
            <a:endParaRPr lang="zh-CN" b="1">
              <a:solidFill>
                <a:srgbClr val="FF0000"/>
              </a:solidFill>
            </a:endParaRPr>
          </a:p>
          <a:p>
            <a:endParaRPr lang="zh-CN"/>
          </a:p>
          <a:p>
            <a:r>
              <a:rPr lang="en-US" altLang="zh-CN"/>
              <a:t>1</a:t>
            </a:r>
            <a:r>
              <a:rPr lang="zh-CN" altLang="en-US"/>
              <a:t>、当</a:t>
            </a:r>
            <a:r>
              <a:rPr lang="en-US" altLang="zh-CN"/>
              <a:t>AI</a:t>
            </a:r>
            <a:r>
              <a:rPr lang="zh-CN" altLang="en-US"/>
              <a:t>推送出来的时候，只需要识别是否符合条件即可操作。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、领涨关联是：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涨序列、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行共振</a:t>
            </a:r>
            <a:r>
              <a:rPr lang="en-US" altLang="zh-CN"/>
              <a:t>/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供应链（要有</a:t>
            </a:r>
            <a:r>
              <a:rPr lang="zh-CN" altLang="en-US" sz="2400" b="1">
                <a:solidFill>
                  <a:srgbClr val="FF0000"/>
                </a:solidFill>
              </a:rPr>
              <a:t>两同或两同以上</a:t>
            </a:r>
            <a:r>
              <a:rPr lang="zh-CN" altLang="en-US"/>
              <a:t>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、跟风个股的出</a:t>
            </a:r>
            <a:r>
              <a:rPr lang="zh-CN" altLang="en-US"/>
              <a:t>击信号即为买入时机（如若看时个股已经涨起来了则放弃）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、出击信号发生时，</a:t>
            </a:r>
            <a:r>
              <a:rPr lang="zh-CN"/>
              <a:t>优选</a:t>
            </a:r>
            <a:r>
              <a:rPr lang="zh-CN" sz="2400" b="1">
                <a:solidFill>
                  <a:schemeClr val="accent3">
                    <a:lumMod val="75000"/>
                  </a:schemeClr>
                </a:solidFill>
              </a:rPr>
              <a:t>绿盘</a:t>
            </a:r>
            <a:r>
              <a:rPr lang="zh-CN"/>
              <a:t>的个股（绿盘再转红盘的空间大）</a:t>
            </a:r>
            <a:endParaRPr lang="zh-CN"/>
          </a:p>
          <a:p>
            <a:endParaRPr lang="zh-CN"/>
          </a:p>
          <a:p>
            <a:r>
              <a:rPr lang="en-US" altLang="zh-CN"/>
              <a:t>5</a:t>
            </a:r>
            <a:r>
              <a:rPr lang="zh-CN" altLang="en-US"/>
              <a:t>、优选上午</a:t>
            </a:r>
            <a:r>
              <a:rPr lang="en-US" altLang="zh-CN" sz="2400" b="1">
                <a:solidFill>
                  <a:srgbClr val="FF0000"/>
                </a:solidFill>
              </a:rPr>
              <a:t>11</a:t>
            </a:r>
            <a:r>
              <a:rPr lang="zh-CN" altLang="en-US" sz="2400" b="1">
                <a:solidFill>
                  <a:srgbClr val="FF0000"/>
                </a:solidFill>
              </a:rPr>
              <a:t>点</a:t>
            </a:r>
            <a:r>
              <a:rPr lang="zh-CN" altLang="en-US"/>
              <a:t>前推送的个股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、优选个股处于智能辅助线附近或线下但有金叉趋势的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T+1</a:t>
            </a:r>
            <a:r>
              <a:rPr lang="zh-CN" altLang="en-US"/>
              <a:t>操作，次日止盈或止损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81380"/>
            <a:ext cx="12159615" cy="5619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19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705215" y="3863975"/>
            <a:ext cx="1646555" cy="818515"/>
          </a:xfrm>
          <a:prstGeom prst="wedgeRoundRectCallout">
            <a:avLst>
              <a:gd name="adj1" fmla="val -16525"/>
              <a:gd name="adj2" fmla="val -12509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850" y="1611630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84845" y="1513205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9303385" y="1104900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5505450" y="2344420"/>
            <a:ext cx="1646555" cy="818515"/>
          </a:xfrm>
          <a:prstGeom prst="wedgeRoundRectCallout">
            <a:avLst>
              <a:gd name="adj1" fmla="val 18607"/>
              <a:gd name="adj2" fmla="val -8444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  <p:sp>
        <p:nvSpPr>
          <p:cNvPr id="6" name="爆炸形 1 5"/>
          <p:cNvSpPr/>
          <p:nvPr/>
        </p:nvSpPr>
        <p:spPr>
          <a:xfrm>
            <a:off x="1976120" y="3350260"/>
            <a:ext cx="4332605" cy="256794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打平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7762240" y="5566410"/>
            <a:ext cx="42741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以上所涉个股仅作案例分析和教学使用，不构成具体的投资建议，投资者应独立决策并自担风险。个别情况不代表普遍现象，个股历史涨幅不预示其未来表现，市场有风险，投资需谨慎</a:t>
            </a:r>
            <a:endParaRPr lang="zh-CN" altLang="en-US" sz="1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4870"/>
            <a:ext cx="12106275" cy="55708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  <a:sym typeface="+mn-ea"/>
              </a:rPr>
              <a:t>12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月</a:t>
            </a:r>
            <a:r>
              <a:rPr lang="en-US" altLang="zh-CN" sz="3200" b="1">
                <a:solidFill>
                  <a:schemeClr val="bg1"/>
                </a:solidFill>
                <a:sym typeface="+mn-ea"/>
              </a:rPr>
              <a:t>20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日表现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790305" y="5086985"/>
            <a:ext cx="1646555" cy="818515"/>
          </a:xfrm>
          <a:prstGeom prst="wedgeRoundRectCallout">
            <a:avLst>
              <a:gd name="adj1" fmla="val -16525"/>
              <a:gd name="adj2" fmla="val -12509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05" y="1580515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06105" y="1580515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9312275" y="961390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5720080" y="2277110"/>
            <a:ext cx="1646555" cy="818515"/>
          </a:xfrm>
          <a:prstGeom prst="wedgeRoundRectCallout">
            <a:avLst>
              <a:gd name="adj1" fmla="val 18607"/>
              <a:gd name="adj2" fmla="val -8444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  <p:sp>
        <p:nvSpPr>
          <p:cNvPr id="6" name="爆炸形 1 5"/>
          <p:cNvSpPr/>
          <p:nvPr/>
        </p:nvSpPr>
        <p:spPr>
          <a:xfrm>
            <a:off x="1976120" y="3350260"/>
            <a:ext cx="4332605" cy="256794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打平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7762240" y="5783580"/>
            <a:ext cx="42741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</a:rPr>
              <a:t>以上所涉个股仅作案例分析和教学使用，不构成具体的投资建议，投资者应独立决策并自担风险。个别情况不代表普遍现象，个股历史涨幅不预示其未来表现，市场有风险，投资需谨慎</a:t>
            </a:r>
            <a:endParaRPr lang="zh-CN" altLang="en-US" sz="1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WPS 演示</Application>
  <PresentationFormat>宽屏</PresentationFormat>
  <Paragraphs>114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447</cp:revision>
  <dcterms:created xsi:type="dcterms:W3CDTF">2019-06-19T02:08:00Z</dcterms:created>
  <dcterms:modified xsi:type="dcterms:W3CDTF">2024-12-25T09:01:45Z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2DDFABF7C3B54CA8B6CA8207641CF730_13</vt:lpwstr>
  </property>
</Properties>
</file>