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20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481" r:id="rId3"/>
    <p:sldId id="267" r:id="rId5"/>
    <p:sldId id="329" r:id="rId6"/>
    <p:sldId id="783" r:id="rId7"/>
    <p:sldId id="743" r:id="rId8"/>
    <p:sldId id="801" r:id="rId9"/>
    <p:sldId id="802" r:id="rId10"/>
    <p:sldId id="804" r:id="rId11"/>
    <p:sldId id="803" r:id="rId12"/>
    <p:sldId id="805" r:id="rId13"/>
    <p:sldId id="806" r:id="rId14"/>
    <p:sldId id="807" r:id="rId15"/>
    <p:sldId id="808" r:id="rId16"/>
    <p:sldId id="601" r:id="rId17"/>
    <p:sldId id="272" r:id="rId18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8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4500"/>
    <a:srgbClr val="FFBF75"/>
    <a:srgbClr val="FFD483"/>
    <a:srgbClr val="FFEFCE"/>
    <a:srgbClr val="FFD585"/>
    <a:srgbClr val="FFEFCF"/>
    <a:srgbClr val="FFEFCD"/>
    <a:srgbClr val="FFD983"/>
    <a:srgbClr val="EFDDFF"/>
    <a:srgbClr val="C16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01" autoAdjust="0"/>
    <p:restoredTop sz="99761" autoAdjust="0"/>
  </p:normalViewPr>
  <p:slideViewPr>
    <p:cSldViewPr snapToGrid="0" showGuides="1">
      <p:cViewPr>
        <p:scale>
          <a:sx n="90" d="100"/>
          <a:sy n="90" d="100"/>
        </p:scale>
        <p:origin x="392" y="252"/>
      </p:cViewPr>
      <p:guideLst>
        <p:guide orient="horz" pos="2159"/>
        <p:guide pos="3840"/>
        <p:guide pos="482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2" Type="http://schemas.openxmlformats.org/officeDocument/2006/relationships/tags" Target="tags/tag52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1" Type="http://schemas.openxmlformats.org/officeDocument/2006/relationships/image" Target="../media/image4.pn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2.png"/><Relationship Id="rId7" Type="http://schemas.openxmlformats.org/officeDocument/2006/relationships/image" Target="../media/image5.png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7.png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1" Type="http://schemas.openxmlformats.org/officeDocument/2006/relationships/image" Target="../media/image3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 descr="PPT封面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74650" y="289560"/>
            <a:ext cx="1797685" cy="405765"/>
          </a:xfrm>
          <a:prstGeom prst="rect">
            <a:avLst/>
          </a:prstGeom>
        </p:spPr>
      </p:pic>
      <p:pic>
        <p:nvPicPr>
          <p:cNvPr id="5" name="图片 4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871470" y="4571365"/>
            <a:ext cx="6231255" cy="46164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2723515" y="4541520"/>
            <a:ext cx="6798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6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-6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28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每周日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周四晚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20:15</a:t>
            </a:r>
            <a:endParaRPr lang="en-US" altLang="zh-CN" sz="2800" dirty="0">
              <a:solidFill>
                <a:srgbClr val="B34500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2865" y="791210"/>
            <a:ext cx="12317095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530860" y="639127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资深投顾</a:t>
            </a:r>
            <a:r>
              <a:rPr 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：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方建伟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丨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 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投顾执业编</a:t>
            </a:r>
            <a:r>
              <a:rPr 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号：</a:t>
            </a:r>
            <a:r>
              <a:rPr lang="en-US" altLang="zh-CN" sz="1200" b="0" i="0" dirty="0">
                <a:solidFill>
                  <a:schemeClr val="bg1">
                    <a:lumMod val="50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A1120613090012 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丨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基金从业编号：</a:t>
            </a:r>
            <a:r>
              <a:rPr lang="en-US" altLang="zh-CN" sz="1200" b="0" i="0" dirty="0">
                <a:solidFill>
                  <a:schemeClr val="bg1">
                    <a:lumMod val="50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A2025062200022x</a:t>
            </a:r>
            <a:endParaRPr lang="en-US" altLang="zh-CN" sz="1200" b="0" i="0" dirty="0">
              <a:solidFill>
                <a:schemeClr val="bg1">
                  <a:lumMod val="50000"/>
                </a:schemeClr>
              </a:solidFill>
              <a:effectLst/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>
              <a:buClrTx/>
              <a:buSzTx/>
              <a:buFontTx/>
            </a:pP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PPT封面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-9088-988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//192.168.10.86/素材/营销策划/7.课程/猎手-龙头狙击营/2024年/6月/1920x1080 -总.png1920x1080 -总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27.xml"/><Relationship Id="rId8" Type="http://schemas.openxmlformats.org/officeDocument/2006/relationships/tags" Target="../tags/tag26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31.xml"/><Relationship Id="rId12" Type="http://schemas.openxmlformats.org/officeDocument/2006/relationships/tags" Target="../tags/tag30.xml"/><Relationship Id="rId11" Type="http://schemas.openxmlformats.org/officeDocument/2006/relationships/tags" Target="../tags/tag29.xml"/><Relationship Id="rId10" Type="http://schemas.openxmlformats.org/officeDocument/2006/relationships/tags" Target="../tags/tag28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9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33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3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6.xml"/><Relationship Id="rId1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7.xml"/><Relationship Id="rId1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8.xml"/><Relationship Id="rId1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9.xml"/><Relationship Id="rId1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5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5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tags" Target="../tags/tag36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0" Type="http://schemas.openxmlformats.org/officeDocument/2006/relationships/slideLayout" Target="../slideLayouts/slideLayout5.xml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3.xml"/><Relationship Id="rId1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4.xml"/><Relationship Id="rId1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5.xml"/><Relationship Id="rId1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254760" y="4012565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方建伟</a:t>
            </a:r>
            <a:endParaRPr lang="zh-CN" altLang="en-US" sz="26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546985" y="3916045"/>
            <a:ext cx="42094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执业编号</a:t>
            </a:r>
            <a:r>
              <a:rPr lang="en-US" altLang="zh-CN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</a:t>
            </a:r>
            <a:r>
              <a:rPr lang="en-US" altLang="zh-CN" b="0" i="0" dirty="0">
                <a:solidFill>
                  <a:srgbClr val="B34500"/>
                </a:solidFill>
                <a:effectLst/>
                <a:latin typeface="思源黑体 CN Medium" panose="020B0600000000000000" charset="-122"/>
                <a:ea typeface="思源黑体 CN Medium" panose="020B0600000000000000" charset="-122"/>
              </a:rPr>
              <a:t>A1120613090012</a:t>
            </a:r>
            <a:endParaRPr lang="en-US" altLang="zh-CN" b="0" i="0" dirty="0">
              <a:solidFill>
                <a:srgbClr val="B34500"/>
              </a:solidFill>
              <a:effectLst/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r>
              <a:rPr lang="zh-CN" altLang="en-US" b="0" i="0" dirty="0">
                <a:solidFill>
                  <a:srgbClr val="B34500"/>
                </a:solidFill>
                <a:effectLst/>
                <a:latin typeface="思源黑体 CN Medium" panose="020B0600000000000000" charset="-122"/>
                <a:ea typeface="思源黑体 CN Medium" panose="020B0600000000000000" charset="-122"/>
              </a:rPr>
              <a:t>基金从业编号:</a:t>
            </a:r>
            <a:r>
              <a:rPr lang="en-US" altLang="zh-CN" b="0" i="0" dirty="0">
                <a:solidFill>
                  <a:srgbClr val="B34500"/>
                </a:solidFill>
                <a:effectLst/>
                <a:latin typeface="思源黑体 CN Medium" panose="020B0600000000000000" charset="-122"/>
                <a:ea typeface="思源黑体 CN Medium" panose="020B0600000000000000" charset="-122"/>
              </a:rPr>
              <a:t>A2025062200022x</a:t>
            </a:r>
            <a:endParaRPr lang="en-US" altLang="zh-CN" b="0" i="0" dirty="0">
              <a:solidFill>
                <a:srgbClr val="B34500"/>
              </a:solidFill>
              <a:effectLst/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77265" y="3206115"/>
            <a:ext cx="40487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7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23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20:15</a:t>
            </a:r>
            <a:endParaRPr lang="zh-CN" altLang="en-US" sz="30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1254760" y="4561205"/>
            <a:ext cx="6076950" cy="992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25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经传十大金牌讲师，从事证券行业10余年，自创一套“股海钓鱼操作系统”，真正教中小投资者能够理解市场，更好的适应市场，在市场当中稳定的获利！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265" y="4033520"/>
            <a:ext cx="314325" cy="61912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01980" y="1187450"/>
            <a:ext cx="766762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6000" b="1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强势涨停连板</a:t>
            </a:r>
            <a:endParaRPr lang="zh-CN" altLang="en-US" sz="6000" b="1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pic>
        <p:nvPicPr>
          <p:cNvPr id="7" name="图片 6" descr="方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1795" y="747712"/>
            <a:ext cx="2925445" cy="546989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25170"/>
            <a:ext cx="12192000" cy="564388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203700" y="95250"/>
            <a:ext cx="40462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200" b="1">
                <a:solidFill>
                  <a:schemeClr val="bg1"/>
                </a:solidFill>
              </a:rPr>
              <a:t>案例讲解</a:t>
            </a:r>
            <a:r>
              <a:rPr lang="en-US" altLang="zh-CN" sz="3200" b="1">
                <a:solidFill>
                  <a:schemeClr val="bg1"/>
                </a:solidFill>
              </a:rPr>
              <a:t>---</a:t>
            </a:r>
            <a:r>
              <a:rPr lang="zh-CN" altLang="en-US" sz="3200" b="1">
                <a:solidFill>
                  <a:schemeClr val="bg1"/>
                </a:solidFill>
              </a:rPr>
              <a:t>中信金属</a:t>
            </a:r>
            <a:endParaRPr lang="zh-CN" altLang="en-US" sz="3200" b="1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203700" y="95250"/>
            <a:ext cx="40462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200" b="1">
                <a:solidFill>
                  <a:schemeClr val="bg1"/>
                </a:solidFill>
              </a:rPr>
              <a:t>案例讲解</a:t>
            </a:r>
            <a:r>
              <a:rPr lang="en-US" altLang="zh-CN" sz="3200" b="1">
                <a:solidFill>
                  <a:schemeClr val="bg1"/>
                </a:solidFill>
              </a:rPr>
              <a:t>---</a:t>
            </a:r>
            <a:r>
              <a:rPr lang="zh-CN" altLang="en-US" sz="3200" b="1">
                <a:solidFill>
                  <a:schemeClr val="bg1"/>
                </a:solidFill>
              </a:rPr>
              <a:t>四川黄金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7665" y="866140"/>
            <a:ext cx="11457305" cy="555498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7310" y="0"/>
            <a:ext cx="12336145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6045" y="0"/>
            <a:ext cx="12298045" cy="69176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03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859280" y="2945130"/>
            <a:ext cx="847344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80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答疑环节</a:t>
            </a:r>
            <a:endParaRPr lang="zh-CN" sz="80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167755" y="788035"/>
            <a:ext cx="5437505" cy="2897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zh-CN" altLang="en-US" sz="320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DIN Black" charset="0"/>
                <a:sym typeface="+mn-ea"/>
              </a:rPr>
              <a:t>行情解析</a:t>
            </a:r>
            <a:endParaRPr lang="zh-CN" altLang="en-US" sz="320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DIN Black" charset="0"/>
              <a:sym typeface="+mn-ea"/>
            </a:endParaRPr>
          </a:p>
          <a:p>
            <a:pPr>
              <a:lnSpc>
                <a:spcPct val="190000"/>
              </a:lnSpc>
            </a:pPr>
            <a:r>
              <a:rPr lang="zh-CN" sz="320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DIN Black" charset="0"/>
                <a:sym typeface="+mn-ea"/>
              </a:rPr>
              <a:t>涨停跟风</a:t>
            </a:r>
            <a:endParaRPr lang="zh-CN" sz="320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DIN Black" charset="0"/>
              <a:sym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DIN Black" charset="0"/>
                <a:sym typeface="+mn-ea"/>
              </a:rPr>
              <a:t>答疑环节</a:t>
            </a:r>
            <a:endParaRPr lang="zh-CN" altLang="en-US" sz="320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DIN Black" charset="0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37785" y="849313"/>
            <a:ext cx="955040" cy="2837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01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02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03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en-US" altLang="zh-CN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01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859280" y="2945130"/>
            <a:ext cx="847344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00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市场行情解析</a:t>
            </a:r>
            <a:endParaRPr lang="en-US" altLang="zh-CN" sz="800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614545" y="95250"/>
            <a:ext cx="30765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</a:rPr>
              <a:t>7</a:t>
            </a:r>
            <a:r>
              <a:rPr lang="zh-CN" altLang="en-US" sz="3200" b="1" dirty="0">
                <a:solidFill>
                  <a:schemeClr val="bg1"/>
                </a:solidFill>
              </a:rPr>
              <a:t>月</a:t>
            </a:r>
            <a:r>
              <a:rPr lang="en-US" altLang="zh-CN" sz="3200" b="1" dirty="0">
                <a:solidFill>
                  <a:schemeClr val="bg1"/>
                </a:solidFill>
              </a:rPr>
              <a:t>23</a:t>
            </a:r>
            <a:r>
              <a:rPr lang="zh-CN" altLang="en-US" sz="3200" b="1" dirty="0">
                <a:solidFill>
                  <a:schemeClr val="bg1"/>
                </a:solidFill>
              </a:rPr>
              <a:t>日观点</a:t>
            </a:r>
            <a:endParaRPr lang="zh-CN" altLang="en-US" sz="3200" b="1" dirty="0">
              <a:solidFill>
                <a:schemeClr val="bg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4300" y="4344670"/>
            <a:ext cx="1188275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000" b="1">
                <a:solidFill>
                  <a:srgbClr val="C00000"/>
                </a:solidFill>
              </a:rPr>
              <a:t>1</a:t>
            </a:r>
            <a:r>
              <a:rPr lang="zh-CN" altLang="en-US" sz="2000" b="1">
                <a:solidFill>
                  <a:srgbClr val="C00000"/>
                </a:solidFill>
              </a:rPr>
              <a:t>、</a:t>
            </a:r>
            <a:r>
              <a:rPr lang="zh-CN" sz="2000" b="1">
                <a:solidFill>
                  <a:srgbClr val="C00000"/>
                </a:solidFill>
              </a:rPr>
              <a:t>平均股价处于牛熊线之下，超跌区域；</a:t>
            </a:r>
            <a:endParaRPr lang="zh-CN" altLang="en-US" sz="2000" b="1">
              <a:solidFill>
                <a:srgbClr val="C00000"/>
              </a:solidFill>
            </a:endParaRPr>
          </a:p>
          <a:p>
            <a:r>
              <a:rPr lang="en-US" altLang="zh-CN" sz="2000" b="1">
                <a:solidFill>
                  <a:srgbClr val="C00000"/>
                </a:solidFill>
              </a:rPr>
              <a:t>2</a:t>
            </a:r>
            <a:r>
              <a:rPr lang="zh-CN" altLang="en-US" sz="2000" b="1">
                <a:solidFill>
                  <a:srgbClr val="C00000"/>
                </a:solidFill>
              </a:rPr>
              <a:t>、捕捞季节金叉</a:t>
            </a:r>
            <a:r>
              <a:rPr lang="en-US" altLang="zh-CN" sz="2000" b="1">
                <a:solidFill>
                  <a:srgbClr val="C00000"/>
                </a:solidFill>
              </a:rPr>
              <a:t>3</a:t>
            </a:r>
            <a:r>
              <a:rPr lang="zh-CN" altLang="en-US" sz="2000" b="1">
                <a:solidFill>
                  <a:srgbClr val="C00000"/>
                </a:solidFill>
              </a:rPr>
              <a:t>天了，更多是在区间震荡为主；</a:t>
            </a:r>
            <a:endParaRPr lang="zh-CN" altLang="en-US" sz="2000" b="1">
              <a:solidFill>
                <a:srgbClr val="C00000"/>
              </a:solidFill>
            </a:endParaRPr>
          </a:p>
          <a:p>
            <a:r>
              <a:rPr lang="en-US" altLang="zh-CN" sz="2000" b="1">
                <a:solidFill>
                  <a:srgbClr val="C00000"/>
                </a:solidFill>
              </a:rPr>
              <a:t>3</a:t>
            </a:r>
            <a:r>
              <a:rPr lang="zh-CN" altLang="en-US" sz="2000" b="1">
                <a:solidFill>
                  <a:srgbClr val="C00000"/>
                </a:solidFill>
              </a:rPr>
              <a:t>、流动资金连续翻绿，市场活跃度下降；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zh-CN" sz="2000" b="1">
                <a:solidFill>
                  <a:srgbClr val="C00000"/>
                </a:solidFill>
              </a:rPr>
              <a:t>总论：当下偏向于在牛线之下的区间震荡为主，在震荡的过程当中，市场分化表现；</a:t>
            </a:r>
            <a:endParaRPr lang="zh-CN" sz="2000" b="1">
              <a:solidFill>
                <a:srgbClr val="C00000"/>
              </a:solidFill>
            </a:endParaRPr>
          </a:p>
          <a:p>
            <a:r>
              <a:rPr lang="zh-CN" sz="2000" b="1">
                <a:solidFill>
                  <a:srgbClr val="C00000"/>
                </a:solidFill>
              </a:rPr>
              <a:t>后期熊线大概率要下移下穿回牛线，然后平均股价回到牛熊线之间，再等新一轮</a:t>
            </a:r>
            <a:r>
              <a:rPr lang="en-US" altLang="zh-CN" sz="2000" b="1">
                <a:solidFill>
                  <a:srgbClr val="C00000"/>
                </a:solidFill>
              </a:rPr>
              <a:t>B</a:t>
            </a:r>
            <a:r>
              <a:rPr lang="zh-CN" altLang="en-US" sz="2000" b="1">
                <a:solidFill>
                  <a:srgbClr val="C00000"/>
                </a:solidFill>
              </a:rPr>
              <a:t>点。</a:t>
            </a:r>
            <a:endParaRPr lang="zh-CN" altLang="en-US" sz="2000" b="1">
              <a:solidFill>
                <a:srgbClr val="C0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7175" y="913130"/>
            <a:ext cx="5334635" cy="328041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2405" y="913130"/>
            <a:ext cx="4429125" cy="210502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1575" y="3252470"/>
            <a:ext cx="5819140" cy="188214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02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859280" y="2945130"/>
            <a:ext cx="847344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80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涨停跟风</a:t>
            </a:r>
            <a:endParaRPr lang="zh-CN" sz="80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2460" y="793115"/>
            <a:ext cx="10784205" cy="582993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8323580" y="963930"/>
            <a:ext cx="3093085" cy="3644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>
                <a:highlight>
                  <a:srgbClr val="FFFF00"/>
                </a:highlight>
              </a:rPr>
              <a:t>1.</a:t>
            </a:r>
            <a:r>
              <a:rPr lang="zh-CN">
                <a:highlight>
                  <a:srgbClr val="FFFF00"/>
                </a:highlight>
              </a:rPr>
              <a:t>领涨股涨停类型选择</a:t>
            </a:r>
            <a:r>
              <a:rPr lang="en-US" altLang="zh-CN">
                <a:highlight>
                  <a:srgbClr val="FFFF00"/>
                </a:highlight>
              </a:rPr>
              <a:t> </a:t>
            </a:r>
            <a:endParaRPr lang="en-US" altLang="zh-CN">
              <a:highlight>
                <a:srgbClr val="FFFF00"/>
              </a:highlight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8362950" y="3525520"/>
            <a:ext cx="3053715" cy="3644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>
                <a:highlight>
                  <a:srgbClr val="FFFF00"/>
                </a:highlight>
              </a:rPr>
              <a:t>2.</a:t>
            </a:r>
            <a:r>
              <a:rPr lang="zh-CN">
                <a:highlight>
                  <a:srgbClr val="FFFF00"/>
                </a:highlight>
              </a:rPr>
              <a:t>跟风股条件类型选择</a:t>
            </a:r>
            <a:endParaRPr lang="zh-CN">
              <a:highlight>
                <a:srgbClr val="FFFF00"/>
              </a:highlight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5325" y="906145"/>
            <a:ext cx="1305560" cy="1010920"/>
          </a:xfrm>
          <a:prstGeom prst="rect">
            <a:avLst/>
          </a:prstGeom>
        </p:spPr>
      </p:pic>
      <p:pic>
        <p:nvPicPr>
          <p:cNvPr id="4" name="图片 3" descr="指引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40425" y="1595120"/>
            <a:ext cx="691515" cy="69151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3497580" y="1960880"/>
            <a:ext cx="1737360" cy="3549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>
                <a:highlight>
                  <a:srgbClr val="FFFF00"/>
                </a:highlight>
              </a:rPr>
              <a:t>3.</a:t>
            </a:r>
            <a:r>
              <a:rPr lang="zh-CN" altLang="en-US">
                <a:highlight>
                  <a:srgbClr val="FFFF00"/>
                </a:highlight>
              </a:rPr>
              <a:t>领涨股</a:t>
            </a:r>
            <a:r>
              <a:rPr lang="en-US">
                <a:highlight>
                  <a:srgbClr val="FFFF00"/>
                </a:highlight>
              </a:rPr>
              <a:t>K</a:t>
            </a:r>
            <a:r>
              <a:rPr lang="zh-CN" altLang="en-US">
                <a:highlight>
                  <a:srgbClr val="FFFF00"/>
                </a:highlight>
              </a:rPr>
              <a:t>线图</a:t>
            </a:r>
            <a:endParaRPr lang="zh-CN" altLang="en-US">
              <a:highlight>
                <a:srgbClr val="FFFF00"/>
              </a:highlight>
            </a:endParaRP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3497580" y="3926205"/>
            <a:ext cx="2273935" cy="4171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>
                <a:highlight>
                  <a:srgbClr val="FFFF00"/>
                </a:highlight>
              </a:rPr>
              <a:t>4.</a:t>
            </a:r>
            <a:r>
              <a:rPr lang="zh-CN" altLang="en-US">
                <a:highlight>
                  <a:srgbClr val="FFFF00"/>
                </a:highlight>
              </a:rPr>
              <a:t>跟风股</a:t>
            </a:r>
            <a:r>
              <a:rPr lang="en-US" altLang="zh-CN">
                <a:highlight>
                  <a:srgbClr val="FFFF00"/>
                </a:highlight>
              </a:rPr>
              <a:t>K</a:t>
            </a:r>
            <a:r>
              <a:rPr lang="zh-CN" altLang="en-US">
                <a:highlight>
                  <a:srgbClr val="FFFF00"/>
                </a:highlight>
              </a:rPr>
              <a:t>线图</a:t>
            </a:r>
            <a:endParaRPr lang="zh-CN" altLang="en-US">
              <a:highlight>
                <a:srgbClr val="FFFF00"/>
              </a:highlight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203700" y="95250"/>
            <a:ext cx="37839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200" b="1">
                <a:solidFill>
                  <a:schemeClr val="bg1"/>
                </a:solidFill>
              </a:rPr>
              <a:t>3</a:t>
            </a:r>
            <a:r>
              <a:rPr lang="zh-CN" altLang="en-US" sz="3200" b="1">
                <a:solidFill>
                  <a:schemeClr val="bg1"/>
                </a:solidFill>
              </a:rPr>
              <a:t>连板股带跟风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855" y="916940"/>
            <a:ext cx="11971655" cy="552958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26770"/>
            <a:ext cx="12192000" cy="547624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203700" y="95250"/>
            <a:ext cx="40462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200" b="1">
                <a:solidFill>
                  <a:schemeClr val="bg1"/>
                </a:solidFill>
              </a:rPr>
              <a:t>历史案例</a:t>
            </a:r>
            <a:r>
              <a:rPr lang="en-US" altLang="zh-CN" sz="3200" b="1">
                <a:solidFill>
                  <a:schemeClr val="bg1"/>
                </a:solidFill>
              </a:rPr>
              <a:t>---</a:t>
            </a:r>
            <a:r>
              <a:rPr lang="zh-CN" altLang="en-US" sz="3200" b="1">
                <a:solidFill>
                  <a:schemeClr val="bg1"/>
                </a:solidFill>
              </a:rPr>
              <a:t>浙江众成</a:t>
            </a:r>
            <a:endParaRPr lang="zh-CN" altLang="en-US" sz="3200" b="1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203700" y="95250"/>
            <a:ext cx="37839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200" b="1">
                <a:solidFill>
                  <a:schemeClr val="bg1"/>
                </a:solidFill>
              </a:rPr>
              <a:t>本周符合的个股</a:t>
            </a:r>
            <a:endParaRPr lang="zh-CN" sz="3200" b="1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6865" y="810260"/>
            <a:ext cx="11430000" cy="557657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2.xml><?xml version="1.0" encoding="utf-8"?>
<p:tagLst xmlns:p="http://schemas.openxmlformats.org/presentationml/2006/main">
  <p:tag name="KSO_WM_UNIT_PLACING_PICTURE_USER_VIEWPORT" val="{&quot;height&quot;:2082,&quot;width&quot;:10544}"/>
</p:tagLst>
</file>

<file path=ppt/tags/tag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2.xml><?xml version="1.0" encoding="utf-8"?>
<p:tagLst xmlns:p="http://schemas.openxmlformats.org/presentationml/2006/main">
  <p:tag name="KSO_WPP_MARK_KEY" val="257877f6-fe8c-4c47-ab4c-274c99a6a791"/>
  <p:tag name="COMMONDATA" val="eyJoZGlkIjoiNmFkOTM4YTBmYzkwNDBjOWYzNjBlMTAzZTIxNjcwNGEifQ=="/>
</p:tagLst>
</file>

<file path=ppt/tags/tag6.xml><?xml version="1.0" encoding="utf-8"?>
<p:tagLst xmlns:p="http://schemas.openxmlformats.org/presentationml/2006/main">
  <p:tag name="KSO_WM_UNIT_PLACING_PICTURE_USER_VIEWPORT" val="{&quot;height&quot;:10800,&quot;width&quot;:19200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400</Words>
  <Application>WPS 演示</Application>
  <PresentationFormat>宽屏</PresentationFormat>
  <Paragraphs>58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33" baseType="lpstr">
      <vt:lpstr>Arial</vt:lpstr>
      <vt:lpstr>宋体</vt:lpstr>
      <vt:lpstr>Wingdings</vt:lpstr>
      <vt:lpstr>微软雅黑</vt:lpstr>
      <vt:lpstr>Wingdings</vt:lpstr>
      <vt:lpstr>思源黑体 CN Medium</vt:lpstr>
      <vt:lpstr>黑体</vt:lpstr>
      <vt:lpstr>思源黑体 CN Normal</vt:lpstr>
      <vt:lpstr>思源黑体 CN Light</vt:lpstr>
      <vt:lpstr>思源黑体 CN Bold</vt:lpstr>
      <vt:lpstr>DIN Black</vt:lpstr>
      <vt:lpstr>Noto Sans S Chinese Medium</vt:lpstr>
      <vt:lpstr>KSOFDDF4E7ED</vt:lpstr>
      <vt:lpstr>Segoe Print</vt:lpstr>
      <vt:lpstr>KSOF954951BB</vt:lpstr>
      <vt:lpstr>Arial Unicode MS</vt:lpstr>
      <vt:lpstr>Calibri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siren</cp:lastModifiedBy>
  <cp:revision>608</cp:revision>
  <dcterms:created xsi:type="dcterms:W3CDTF">2019-06-19T02:08:00Z</dcterms:created>
  <dcterms:modified xsi:type="dcterms:W3CDTF">2026-07-23T09:16:48Z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2DDFABF7C3B54CA8B6CA8207641CF730_13</vt:lpwstr>
  </property>
</Properties>
</file>