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81" r:id="rId3"/>
    <p:sldId id="267" r:id="rId5"/>
    <p:sldId id="783" r:id="rId6"/>
    <p:sldId id="781" r:id="rId7"/>
    <p:sldId id="766" r:id="rId8"/>
    <p:sldId id="801" r:id="rId9"/>
    <p:sldId id="803" r:id="rId10"/>
    <p:sldId id="799" r:id="rId11"/>
    <p:sldId id="805" r:id="rId12"/>
    <p:sldId id="804" r:id="rId13"/>
    <p:sldId id="802" r:id="rId14"/>
    <p:sldId id="806" r:id="rId15"/>
    <p:sldId id="807" r:id="rId16"/>
    <p:sldId id="272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  <p15:guide id="3" pos="4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4500"/>
    <a:srgbClr val="FFBF75"/>
    <a:srgbClr val="FFD483"/>
    <a:srgbClr val="FFEFCE"/>
    <a:srgbClr val="FFD585"/>
    <a:srgbClr val="FFEFCF"/>
    <a:srgbClr val="FFEFCD"/>
    <a:srgbClr val="FFD983"/>
    <a:srgbClr val="EFDDFF"/>
    <a:srgbClr val="C16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01" autoAdjust="0"/>
    <p:restoredTop sz="99761" autoAdjust="0"/>
  </p:normalViewPr>
  <p:slideViewPr>
    <p:cSldViewPr snapToGrid="0" showGuides="1">
      <p:cViewPr>
        <p:scale>
          <a:sx n="90" d="100"/>
          <a:sy n="90" d="100"/>
        </p:scale>
        <p:origin x="392" y="252"/>
      </p:cViewPr>
      <p:guideLst>
        <p:guide orient="horz" pos="2160"/>
        <p:guide pos="3839"/>
        <p:guide pos="482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54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530860" y="639127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资深投顾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：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方建伟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投顾执业编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A1120613090012 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丨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基金从业编号：</a:t>
            </a:r>
            <a:r>
              <a:rPr lang="en-US" altLang="zh-CN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A2025062200022x</a:t>
            </a:r>
            <a:endParaRPr lang="en-US" altLang="zh-CN" sz="1200" b="0" i="0" dirty="0">
              <a:solidFill>
                <a:schemeClr val="bg1">
                  <a:lumMod val="50000"/>
                </a:schemeClr>
              </a:solidFill>
              <a:effectLst/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buClrTx/>
              <a:buSzTx/>
              <a:buFontTx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-9088-988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1.xml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2.xml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5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0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4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3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image" Target="../media/image26.png"/><Relationship Id="rId2" Type="http://schemas.openxmlformats.org/officeDocument/2006/relationships/tags" Target="../tags/tag44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7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54760" y="4012565"/>
            <a:ext cx="134366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方建伟</a:t>
            </a:r>
            <a:endParaRPr lang="zh-CN" altLang="en-US" sz="26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3970" y="4074160"/>
            <a:ext cx="3497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执业编号</a:t>
            </a:r>
            <a:r>
              <a:rPr lang="en-US" altLang="zh-CN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:</a:t>
            </a:r>
            <a:r>
              <a:rPr lang="en-US" altLang="zh-CN" b="0" i="0" dirty="0">
                <a:solidFill>
                  <a:srgbClr val="B34500"/>
                </a:solidFill>
                <a:effectLst/>
                <a:latin typeface="思源黑体 CN Medium" panose="020B0600000000000000" charset="-122"/>
                <a:ea typeface="思源黑体 CN Medium" panose="020B0600000000000000" charset="-122"/>
              </a:rPr>
              <a:t>A1120613090012</a:t>
            </a:r>
            <a:endParaRPr lang="en-US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77265" y="3206115"/>
            <a:ext cx="40487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7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月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</a:t>
            </a:r>
            <a:r>
              <a:rPr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日 </a:t>
            </a:r>
            <a:r>
              <a:rPr lang="en-US" sz="3000" dirty="0">
                <a:solidFill>
                  <a:srgbClr val="C1662D"/>
                </a:solidFill>
                <a:latin typeface="思源黑体 CN Medium" panose="020B0600000000000000" charset="-122"/>
                <a:ea typeface="思源黑体 CN Medium" panose="020B0600000000000000" charset="-122"/>
                <a:sym typeface="+mn-ea"/>
              </a:rPr>
              <a:t>20:15</a:t>
            </a:r>
            <a:endParaRPr lang="zh-CN" altLang="en-US" sz="3000" dirty="0">
              <a:solidFill>
                <a:srgbClr val="C1662D"/>
              </a:solidFill>
              <a:latin typeface="思源黑体 CN Medium" panose="020B0600000000000000" charset="-122"/>
              <a:ea typeface="思源黑体 CN Medium" panose="020B0600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254760" y="4561205"/>
            <a:ext cx="6076950" cy="992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经传十大金牌讲师，从事证券行业10余年，自创一套“股海钓鱼操作系统”，真正教中小投资者能够理解市场，更好的适应市场，在市场当中稳定的获利！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5" y="4033520"/>
            <a:ext cx="314325" cy="6191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83590" y="1783715"/>
            <a:ext cx="76676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6000" b="1" dirty="0">
                <a:gradFill>
                  <a:gsLst>
                    <a:gs pos="0">
                      <a:srgbClr val="FFEFCE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Medium" panose="020B0600000000000000" charset="-122"/>
              </a:rPr>
              <a:t>省心的择时策略</a:t>
            </a:r>
            <a:endParaRPr lang="zh-CN" sz="6000" b="1" dirty="0">
              <a:gradFill>
                <a:gsLst>
                  <a:gs pos="0">
                    <a:srgbClr val="FFEFCE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Medium" panose="020B0600000000000000" charset="-122"/>
            </a:endParaRPr>
          </a:p>
        </p:txBody>
      </p:sp>
      <p:pic>
        <p:nvPicPr>
          <p:cNvPr id="7" name="图片 6" descr="方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795" y="747712"/>
            <a:ext cx="2925445" cy="54698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跟投的状态</a:t>
            </a:r>
            <a:endParaRPr lang="zh-CN" sz="3200" b="1">
              <a:solidFill>
                <a:schemeClr val="bg1"/>
              </a:solidFill>
            </a:endParaRPr>
          </a:p>
        </p:txBody>
      </p:sp>
      <p:sp>
        <p:nvSpPr>
          <p:cNvPr id="4" name="TextBox 1"/>
          <p:cNvSpPr txBox="1"/>
          <p:nvPr>
            <p:custDataLst>
              <p:tags r:id="rId1"/>
            </p:custDataLst>
          </p:nvPr>
        </p:nvSpPr>
        <p:spPr>
          <a:xfrm>
            <a:off x="445770" y="994410"/>
            <a:ext cx="10988675" cy="4707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、清晰自己的投资目标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真正了解自己的投资需求，包含收益目标，风险承受能力，资金投入时长等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2、要有一个好的心态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跟投期间，只要不超出策略范围，则应放心的跟投，更不要去天天盯着，增加压力。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3、要定期检查及调整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检查目标进展，对于有偏差的是否要作调整。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8525" y="5694045"/>
            <a:ext cx="10623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sym typeface="+mn-ea"/>
              </a:rPr>
              <a:t>资产配置首要目的是降低风险，而不是提高收益。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02970" y="1230630"/>
            <a:ext cx="101079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如果论</a:t>
            </a:r>
            <a:r>
              <a:rPr lang="en-US" altLang="zh-CN" sz="2400"/>
              <a:t>1</a:t>
            </a:r>
            <a:r>
              <a:rPr lang="zh-CN" altLang="en-US" sz="2400"/>
              <a:t>个月行情，可能</a:t>
            </a:r>
            <a:r>
              <a:rPr lang="en-US" altLang="zh-CN" sz="2400"/>
              <a:t>80%</a:t>
            </a:r>
            <a:r>
              <a:rPr lang="zh-CN" altLang="en-US" sz="2400"/>
              <a:t>的用户可以好过策略；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3</a:t>
            </a:r>
            <a:r>
              <a:rPr lang="zh-CN" altLang="en-US" sz="2400"/>
              <a:t>个月，可能还有</a:t>
            </a:r>
            <a:r>
              <a:rPr lang="en-US" altLang="zh-CN" sz="2400"/>
              <a:t>60%</a:t>
            </a:r>
            <a:r>
              <a:rPr lang="zh-CN" altLang="en-US" sz="2400"/>
              <a:t>的用户可以好过策略；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6</a:t>
            </a:r>
            <a:r>
              <a:rPr lang="zh-CN" altLang="en-US" sz="2400"/>
              <a:t>个月，可能只有</a:t>
            </a:r>
            <a:r>
              <a:rPr lang="en-US" altLang="zh-CN" sz="2400"/>
              <a:t>30%</a:t>
            </a:r>
            <a:r>
              <a:rPr lang="zh-CN" altLang="en-US" sz="2400"/>
              <a:t>的用户可以超过策略；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1</a:t>
            </a:r>
            <a:r>
              <a:rPr lang="zh-CN" altLang="en-US" sz="2400"/>
              <a:t>年，可能就仅不到</a:t>
            </a:r>
            <a:r>
              <a:rPr lang="en-US" altLang="zh-CN" sz="2400"/>
              <a:t>10%</a:t>
            </a:r>
            <a:r>
              <a:rPr lang="zh-CN" altLang="en-US" sz="2400"/>
              <a:t>了；</a:t>
            </a:r>
            <a:endParaRPr lang="zh-CN" altLang="en-US" sz="2400"/>
          </a:p>
          <a:p>
            <a:r>
              <a:rPr lang="zh-CN" altLang="en-US" sz="2400"/>
              <a:t>如果是</a:t>
            </a:r>
            <a:r>
              <a:rPr lang="en-US" altLang="zh-CN" sz="2400"/>
              <a:t>3</a:t>
            </a:r>
            <a:r>
              <a:rPr lang="zh-CN" altLang="en-US" sz="2400"/>
              <a:t>年，</a:t>
            </a:r>
            <a:r>
              <a:rPr lang="en-US" altLang="zh-CN" sz="2400"/>
              <a:t>5</a:t>
            </a:r>
            <a:r>
              <a:rPr lang="zh-CN" altLang="en-US" sz="2400"/>
              <a:t>年。。。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2035810" y="3630930"/>
            <a:ext cx="84632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策略跟投追求的不是一次性的暴利，而是在股市中的长期稳定。</a:t>
            </a:r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千万不要每天看一眼，会坚持不下去的。</a:t>
            </a:r>
            <a:endParaRPr lang="zh-CN" altLang="en-US" sz="2400" b="1">
              <a:solidFill>
                <a:srgbClr val="FF0000"/>
              </a:solidFill>
            </a:endParaRPr>
          </a:p>
          <a:p>
            <a:r>
              <a:rPr lang="zh-CN" altLang="en-US" sz="2400" b="1">
                <a:solidFill>
                  <a:srgbClr val="FF0000"/>
                </a:solidFill>
              </a:rPr>
              <a:t>如果手痒，那请自己留些仓位去做股票。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时间是利好</a:t>
            </a:r>
            <a:endParaRPr lang="zh-CN" sz="3200" b="1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67755" y="788035"/>
            <a:ext cx="5437505" cy="289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市场行情解析</a:t>
            </a:r>
            <a:endParaRPr lang="zh-CN" altLang="en-US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择时策略选择</a:t>
            </a:r>
            <a:endParaRPr lang="zh-CN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  <a:p>
            <a:pPr>
              <a:lnSpc>
                <a:spcPct val="190000"/>
              </a:lnSpc>
            </a:pPr>
            <a:r>
              <a:rPr lang="zh-CN" sz="320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DIN Black" charset="0"/>
                <a:sym typeface="+mn-ea"/>
              </a:rPr>
              <a:t>跟投适合人群</a:t>
            </a:r>
            <a:endParaRPr lang="zh-CN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DIN Black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37785" y="849313"/>
            <a:ext cx="955040" cy="2837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01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02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zh-CN" altLang="en-US" sz="35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  <a:p>
            <a:pPr lvl="0" algn="ctr">
              <a:lnSpc>
                <a:spcPct val="170000"/>
              </a:lnSpc>
            </a:pPr>
            <a:r>
              <a:rPr lang="zh-CN" altLang="en-US" sz="35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03</a:t>
            </a:r>
            <a:r>
              <a:rPr lang="en-US" altLang="zh-CN" sz="3200">
                <a:ln>
                  <a:noFill/>
                </a:ln>
                <a:solidFill>
                  <a:srgbClr val="AC5621"/>
                </a:solidFill>
                <a:latin typeface="Noto Sans S Chinese Medium" panose="020B0600000000000000" charset="-122"/>
                <a:ea typeface="Noto Sans S Chinese Medium" panose="020B0600000000000000" charset="-122"/>
                <a:cs typeface="DIN Black" charset="0"/>
              </a:rPr>
              <a:t>/</a:t>
            </a:r>
            <a:endParaRPr lang="en-US" altLang="zh-CN" sz="3200">
              <a:ln>
                <a:noFill/>
              </a:ln>
              <a:solidFill>
                <a:srgbClr val="AC5621"/>
              </a:solidFill>
              <a:latin typeface="Noto Sans S Chinese Medium" panose="020B0600000000000000" charset="-122"/>
              <a:ea typeface="Noto Sans S Chinese Medium" panose="020B0600000000000000" charset="-122"/>
              <a:cs typeface="DIN Black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14545" y="95250"/>
            <a:ext cx="3076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</a:rPr>
              <a:t>7</a:t>
            </a:r>
            <a:r>
              <a:rPr lang="zh-CN" altLang="en-US" sz="3200" b="1" dirty="0">
                <a:solidFill>
                  <a:schemeClr val="bg1"/>
                </a:solidFill>
              </a:rPr>
              <a:t>月</a:t>
            </a:r>
            <a:r>
              <a:rPr lang="en-US" altLang="zh-CN" sz="3200" b="1" dirty="0">
                <a:solidFill>
                  <a:schemeClr val="bg1"/>
                </a:solidFill>
              </a:rPr>
              <a:t>2</a:t>
            </a:r>
            <a:r>
              <a:rPr lang="zh-CN" altLang="en-US" sz="3200" b="1" dirty="0">
                <a:solidFill>
                  <a:schemeClr val="bg1"/>
                </a:solidFill>
              </a:rPr>
              <a:t>日观点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14110" y="3185160"/>
            <a:ext cx="5510530" cy="30816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sz="2000" b="1">
                <a:solidFill>
                  <a:srgbClr val="C00000"/>
                </a:solidFill>
              </a:rPr>
              <a:t>1</a:t>
            </a:r>
            <a:r>
              <a:rPr lang="zh-CN" altLang="en-US" sz="2000" b="1">
                <a:solidFill>
                  <a:srgbClr val="C00000"/>
                </a:solidFill>
              </a:rPr>
              <a:t>、</a:t>
            </a:r>
            <a:r>
              <a:rPr lang="en-US" altLang="zh-CN" sz="2000" b="1">
                <a:solidFill>
                  <a:srgbClr val="C00000"/>
                </a:solidFill>
              </a:rPr>
              <a:t>S</a:t>
            </a:r>
            <a:r>
              <a:rPr lang="zh-CN" altLang="en-US" sz="2000" b="1">
                <a:solidFill>
                  <a:srgbClr val="C00000"/>
                </a:solidFill>
              </a:rPr>
              <a:t>点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2</a:t>
            </a:r>
            <a:r>
              <a:rPr lang="zh-CN" altLang="en-US" sz="2000" b="1">
                <a:solidFill>
                  <a:srgbClr val="C00000"/>
                </a:solidFill>
              </a:rPr>
              <a:t>、流动资金红</a:t>
            </a:r>
            <a:r>
              <a:rPr lang="en-US" altLang="zh-CN" sz="2000" b="1">
                <a:solidFill>
                  <a:srgbClr val="C00000"/>
                </a:solidFill>
              </a:rPr>
              <a:t> 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3</a:t>
            </a:r>
            <a:r>
              <a:rPr lang="zh-CN" altLang="en-US" sz="2000" b="1">
                <a:solidFill>
                  <a:srgbClr val="C00000"/>
                </a:solidFill>
              </a:rPr>
              <a:t>、捕捞季节死叉</a:t>
            </a:r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4</a:t>
            </a:r>
            <a:r>
              <a:rPr lang="zh-CN" altLang="en-US" sz="2000" b="1">
                <a:solidFill>
                  <a:srgbClr val="C00000"/>
                </a:solidFill>
              </a:rPr>
              <a:t>、平均股价跌破牛线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en-US" altLang="zh-CN" sz="2000" b="1">
                <a:solidFill>
                  <a:srgbClr val="C00000"/>
                </a:solidFill>
              </a:rPr>
              <a:t>S</a:t>
            </a:r>
            <a:r>
              <a:rPr lang="zh-CN" altLang="en-US" sz="2000" b="1">
                <a:solidFill>
                  <a:srgbClr val="C00000"/>
                </a:solidFill>
              </a:rPr>
              <a:t>点，更多的是代表前热点的结束，在过去的时间里，涨幅非常大的是以半导体为代表的科技。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  <a:p>
            <a:r>
              <a:rPr lang="zh-CN" altLang="en-US" sz="2000" b="1">
                <a:solidFill>
                  <a:srgbClr val="C00000"/>
                </a:solidFill>
              </a:rPr>
              <a:t>故接下来回避这一些，同时关注市场资金去向，是否会转向低位的券商、医药等方向。</a:t>
            </a:r>
            <a:endParaRPr lang="zh-CN" altLang="en-US" sz="2000" b="1">
              <a:solidFill>
                <a:srgbClr val="C00000"/>
              </a:solidFill>
            </a:endParaRPr>
          </a:p>
          <a:p>
            <a:endParaRPr lang="zh-CN" altLang="en-US" sz="2000" b="1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" y="887095"/>
            <a:ext cx="5743575" cy="316357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4190365"/>
            <a:ext cx="4619625" cy="207645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110" y="887095"/>
            <a:ext cx="5686425" cy="212407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72610" y="95250"/>
            <a:ext cx="36506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投资规划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准备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080" y="931545"/>
            <a:ext cx="5165090" cy="3437255"/>
          </a:xfrm>
          <a:prstGeom prst="rect">
            <a:avLst/>
          </a:prstGeom>
        </p:spPr>
      </p:pic>
      <p:sp>
        <p:nvSpPr>
          <p:cNvPr id="6" name="TextBox 1"/>
          <p:cNvSpPr txBox="1"/>
          <p:nvPr>
            <p:custDataLst>
              <p:tags r:id="rId2"/>
            </p:custDataLst>
          </p:nvPr>
        </p:nvSpPr>
        <p:spPr>
          <a:xfrm>
            <a:off x="6052820" y="931545"/>
            <a:ext cx="5722620" cy="5169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、明确投资目标（不是承诺收益）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投资方案都是围绕投资目标而制定的。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2、平衡风险和收益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想要获得相应的收益，清晰可能的风险有哪些，前期做好心理准备，真遇到时不致于太焦虑。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3、定期总结，调整计划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哪些情况下需要调整投资标的，或动态平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衡组合。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总结：适合自己才是最重要的。</a:t>
            </a:r>
            <a:endParaRPr lang="zh-CN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"/>
          <p:cNvSpPr txBox="1"/>
          <p:nvPr>
            <p:custDataLst>
              <p:tags r:id="rId3"/>
            </p:custDataLst>
          </p:nvPr>
        </p:nvSpPr>
        <p:spPr>
          <a:xfrm>
            <a:off x="386080" y="4665345"/>
            <a:ext cx="5165090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充分了解自己，了解自己的投资行为习惯。</a:t>
            </a:r>
            <a:endParaRPr 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投前越清晰，投中就不易犯错，少走弯路。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择时策略类型</a:t>
            </a:r>
            <a:endParaRPr lang="zh-CN" sz="3200" b="1">
              <a:solidFill>
                <a:schemeClr val="bg1"/>
              </a:solidFill>
            </a:endParaRPr>
          </a:p>
        </p:txBody>
      </p:sp>
      <p:sp>
        <p:nvSpPr>
          <p:cNvPr id="4" name="TextBox 1"/>
          <p:cNvSpPr txBox="1"/>
          <p:nvPr>
            <p:custDataLst>
              <p:tags r:id="rId1"/>
            </p:custDataLst>
          </p:nvPr>
        </p:nvSpPr>
        <p:spPr>
          <a:xfrm>
            <a:off x="264160" y="994410"/>
            <a:ext cx="10988675" cy="5169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、智能择时：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智能择时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）小盘择时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）大中小盘择时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2、尾盘择时：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尾盘择时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尾盘择时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A500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尾盘择时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择时策略配置：一个智能择时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一个尾盘择时为组合。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255" y="994410"/>
            <a:ext cx="4552315" cy="460946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0" y="994410"/>
            <a:ext cx="4552950" cy="46101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择时策略组合</a:t>
            </a:r>
            <a:endParaRPr lang="zh-CN" sz="3200" b="1">
              <a:solidFill>
                <a:schemeClr val="bg1"/>
              </a:solidFill>
            </a:endParaRPr>
          </a:p>
        </p:txBody>
      </p:sp>
      <p:sp>
        <p:nvSpPr>
          <p:cNvPr id="4" name="TextBox 1"/>
          <p:cNvSpPr txBox="1"/>
          <p:nvPr>
            <p:custDataLst>
              <p:tags r:id="rId1"/>
            </p:custDataLst>
          </p:nvPr>
        </p:nvSpPr>
        <p:spPr>
          <a:xfrm>
            <a:off x="290830" y="3966845"/>
            <a:ext cx="493014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智能择时当下处于空仓状态。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昨天在上涨的时候，就大量卖出了；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今天早上反弹至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全部清仓。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完美的回避了本次的杀跌风险。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" y="1013460"/>
            <a:ext cx="2771775" cy="100012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0" y="2402840"/>
            <a:ext cx="5069205" cy="1256665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50" y="1013460"/>
            <a:ext cx="4810125" cy="50673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03700" y="95250"/>
            <a:ext cx="37839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跟投操作</a:t>
            </a:r>
            <a:r>
              <a:rPr lang="en-US" altLang="zh-CN" sz="3200" b="1">
                <a:solidFill>
                  <a:schemeClr val="bg1"/>
                </a:solidFill>
              </a:rPr>
              <a:t>---</a:t>
            </a:r>
            <a:r>
              <a:rPr lang="zh-CN" altLang="en-US" sz="3200" b="1">
                <a:solidFill>
                  <a:schemeClr val="bg1"/>
                </a:solidFill>
              </a:rPr>
              <a:t>简单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" y="1042670"/>
            <a:ext cx="10912475" cy="3512185"/>
          </a:xfrm>
          <a:prstGeom prst="rect">
            <a:avLst/>
          </a:prstGeom>
        </p:spPr>
      </p:pic>
      <p:sp>
        <p:nvSpPr>
          <p:cNvPr id="6" name="圆角矩形标注 7"/>
          <p:cNvSpPr/>
          <p:nvPr/>
        </p:nvSpPr>
        <p:spPr>
          <a:xfrm>
            <a:off x="3616325" y="1406525"/>
            <a:ext cx="2026920" cy="707390"/>
          </a:xfrm>
          <a:prstGeom prst="wedgeRoundRectCallout">
            <a:avLst>
              <a:gd name="adj1" fmla="val -64880"/>
              <a:gd name="adj2" fmla="val -57360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1</a:t>
            </a:r>
            <a:r>
              <a:rPr lang="zh-CN" altLang="en-US" b="1">
                <a:solidFill>
                  <a:srgbClr val="FF0000"/>
                </a:solidFill>
              </a:rPr>
              <a:t>、打开交易软件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点【我的策略】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圆角矩形标注 18"/>
          <p:cNvSpPr/>
          <p:nvPr/>
        </p:nvSpPr>
        <p:spPr>
          <a:xfrm>
            <a:off x="1875155" y="3908425"/>
            <a:ext cx="2026920" cy="707390"/>
          </a:xfrm>
          <a:prstGeom prst="wedgeRoundRectCallout">
            <a:avLst>
              <a:gd name="adj1" fmla="val -25689"/>
              <a:gd name="adj2" fmla="val -111669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2</a:t>
            </a:r>
            <a:r>
              <a:rPr lang="zh-CN" altLang="en-US" b="1">
                <a:solidFill>
                  <a:srgbClr val="FF0000"/>
                </a:solidFill>
              </a:rPr>
              <a:t>、选择相应策略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点【创建】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395" y="1813560"/>
            <a:ext cx="2846070" cy="4411980"/>
          </a:xfrm>
          <a:prstGeom prst="rect">
            <a:avLst/>
          </a:prstGeom>
        </p:spPr>
      </p:pic>
      <p:sp>
        <p:nvSpPr>
          <p:cNvPr id="9" name="圆角矩形标注 20"/>
          <p:cNvSpPr/>
          <p:nvPr/>
        </p:nvSpPr>
        <p:spPr>
          <a:xfrm>
            <a:off x="8689975" y="2036445"/>
            <a:ext cx="2026920" cy="707390"/>
          </a:xfrm>
          <a:prstGeom prst="wedgeRoundRectCallout">
            <a:avLst>
              <a:gd name="adj1" fmla="val -101159"/>
              <a:gd name="adj2" fmla="val 49820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、输入跟投金额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0" name="圆角矩形标注 21"/>
          <p:cNvSpPr/>
          <p:nvPr/>
        </p:nvSpPr>
        <p:spPr>
          <a:xfrm>
            <a:off x="8917305" y="3429000"/>
            <a:ext cx="2026920" cy="707390"/>
          </a:xfrm>
          <a:prstGeom prst="wedgeRoundRectCallout">
            <a:avLst>
              <a:gd name="adj1" fmla="val -103132"/>
              <a:gd name="adj2" fmla="val -22980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4</a:t>
            </a:r>
            <a:r>
              <a:rPr lang="zh-CN" altLang="en-US" b="1">
                <a:solidFill>
                  <a:srgbClr val="FF0000"/>
                </a:solidFill>
              </a:rPr>
              <a:t>、全自动调仓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1" name="圆角矩形标注 22"/>
          <p:cNvSpPr/>
          <p:nvPr/>
        </p:nvSpPr>
        <p:spPr>
          <a:xfrm>
            <a:off x="9118600" y="5206365"/>
            <a:ext cx="1169035" cy="707390"/>
          </a:xfrm>
          <a:prstGeom prst="wedgeRoundRectCallout">
            <a:avLst>
              <a:gd name="adj1" fmla="val -79114"/>
              <a:gd name="adj2" fmla="val 46858"/>
              <a:gd name="adj3" fmla="val 16667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、确定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用户好评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组合策略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695" y="1048385"/>
            <a:ext cx="3272155" cy="5277485"/>
          </a:xfrm>
          <a:prstGeom prst="rect">
            <a:avLst/>
          </a:prstGeom>
        </p:spPr>
      </p:pic>
      <p:sp>
        <p:nvSpPr>
          <p:cNvPr id="5" name="TextBox 1"/>
          <p:cNvSpPr txBox="1"/>
          <p:nvPr>
            <p:custDataLst>
              <p:tags r:id="rId2"/>
            </p:custDataLst>
          </p:nvPr>
        </p:nvSpPr>
        <p:spPr>
          <a:xfrm>
            <a:off x="3933190" y="892810"/>
            <a:ext cx="493014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左图是一用户，从去年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月底开始上线组合策略之后，一直跟投组合到现在。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截止到昨天，刚刚好一年的时间。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组合属于全天候类型，属于配置型策略。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更多是追求穿越牛熊的稳健策略。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415" y="4677410"/>
            <a:ext cx="4263390" cy="164846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4" name="文本框 3"/>
          <p:cNvSpPr txBox="1"/>
          <p:nvPr/>
        </p:nvSpPr>
        <p:spPr>
          <a:xfrm>
            <a:off x="8469630" y="5680710"/>
            <a:ext cx="37223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</a:rPr>
              <a:t>以上为特定条件、特定时间区间下的历史业绩，不代表普遍现象，历史涨幅不预示其未来表现，过往收益亦不代表未来收益承诺。市场有风险，投资需谨慎！</a:t>
            </a:r>
            <a:endParaRPr lang="zh-CN" alt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56710" y="95250"/>
            <a:ext cx="41890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200" b="1">
                <a:solidFill>
                  <a:schemeClr val="bg1"/>
                </a:solidFill>
              </a:rPr>
              <a:t>用户好评</a:t>
            </a:r>
            <a:r>
              <a:rPr lang="en-US" altLang="zh-CN" sz="3200" b="1">
                <a:solidFill>
                  <a:schemeClr val="bg1"/>
                </a:solidFill>
              </a:rPr>
              <a:t>-</a:t>
            </a:r>
            <a:r>
              <a:rPr lang="zh-CN" altLang="en-US" sz="3200" b="1">
                <a:solidFill>
                  <a:schemeClr val="bg1"/>
                </a:solidFill>
              </a:rPr>
              <a:t>择时策略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/>
          <p:nvPr>
            <p:custDataLst>
              <p:tags r:id="rId1"/>
            </p:custDataLst>
          </p:nvPr>
        </p:nvSpPr>
        <p:spPr>
          <a:xfrm>
            <a:off x="231775" y="5458460"/>
            <a:ext cx="4930140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月开始，我们调了一些仓位去了择时策略。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4-5-6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月三个月各择时策略表现不错。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" y="951230"/>
            <a:ext cx="4535805" cy="287020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20" y="890270"/>
            <a:ext cx="5803900" cy="48437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85" y="3907790"/>
            <a:ext cx="4408805" cy="1605280"/>
          </a:xfrm>
          <a:prstGeom prst="rect">
            <a:avLst/>
          </a:prstGeo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3" name="文本框 2"/>
          <p:cNvSpPr txBox="1"/>
          <p:nvPr/>
        </p:nvSpPr>
        <p:spPr>
          <a:xfrm>
            <a:off x="5379085" y="5831840"/>
            <a:ext cx="63284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solidFill>
                  <a:schemeClr val="bg1">
                    <a:lumMod val="50000"/>
                  </a:schemeClr>
                </a:solidFill>
              </a:rPr>
              <a:t>以上为特定条件、特定时间区间下的历史业绩，不代表普遍现象，历史涨幅不预示其未来表现，过往收益亦不代表未来收益承诺。市场有风险，投资需谨慎！</a:t>
            </a:r>
            <a:endParaRPr lang="zh-CN" altLang="en-US" sz="1200">
              <a:solidFill>
                <a:schemeClr val="bg1">
                  <a:lumMod val="50000"/>
                </a:schemeClr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UNIT_PLACING_PICTURE_USER_VIEWPORT" val="{&quot;height&quot;:2082,&quot;width&quot;:10544}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54.xml><?xml version="1.0" encoding="utf-8"?>
<p:tagLst xmlns:p="http://schemas.openxmlformats.org/presentationml/2006/main">
  <p:tag name="KSO_WPP_MARK_KEY" val="257877f6-fe8c-4c47-ab4c-274c99a6a791"/>
  <p:tag name="COMMONDATA" val="eyJoZGlkIjoiNmFkOTM4YTBmYzkwNDBjOWYzNjBlMTAzZTIxNjcwNGEifQ==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1249</Words>
  <Application>WPS 演示</Application>
  <PresentationFormat>宽屏</PresentationFormat>
  <Paragraphs>130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DIN Black</vt:lpstr>
      <vt:lpstr>Noto Sans S Chinese Medium</vt:lpstr>
      <vt:lpstr>KSOFDDF4E7ED</vt:lpstr>
      <vt:lpstr>KSOF954951BB</vt:lpstr>
      <vt:lpstr>Arial Unicode MS</vt:lpstr>
      <vt:lpstr>Calibri</vt:lpstr>
      <vt:lpstr>Noto Sans S Chinese Medium</vt:lpstr>
      <vt:lpstr>思源黑体 CN Medium</vt:lpstr>
      <vt:lpstr>思源黑体 CN Normal</vt:lpstr>
      <vt:lpstr>方正宝黑体 简 Medium</vt:lpstr>
      <vt:lpstr>方正大黑体_GBK</vt:lpstr>
      <vt:lpstr>DIN Pro</vt:lpstr>
      <vt:lpstr>FT Thymes Medium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611</cp:revision>
  <dcterms:created xsi:type="dcterms:W3CDTF">2019-06-19T02:08:00Z</dcterms:created>
  <dcterms:modified xsi:type="dcterms:W3CDTF">2026-07-02T11:27:03Z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2DDFABF7C3B54CA8B6CA8207641CF730_13</vt:lpwstr>
  </property>
</Properties>
</file>