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481" r:id="rId3"/>
    <p:sldId id="267" r:id="rId4"/>
    <p:sldId id="329" r:id="rId5"/>
    <p:sldId id="759" r:id="rId6"/>
    <p:sldId id="743" r:id="rId7"/>
    <p:sldId id="768" r:id="rId8"/>
    <p:sldId id="769" r:id="rId9"/>
    <p:sldId id="771" r:id="rId10"/>
    <p:sldId id="772" r:id="rId11"/>
    <p:sldId id="601" r:id="rId12"/>
    <p:sldId id="770" r:id="rId13"/>
    <p:sldId id="773" r:id="rId14"/>
    <p:sldId id="774" r:id="rId15"/>
    <p:sldId id="272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0" userDrawn="1">
          <p15:clr>
            <a:srgbClr val="A4A3A4"/>
          </p15:clr>
        </p15:guide>
        <p15:guide id="2" pos="3787" userDrawn="1">
          <p15:clr>
            <a:srgbClr val="A4A3A4"/>
          </p15:clr>
        </p15:guide>
        <p15:guide id="3" pos="47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01" autoAdjust="0"/>
    <p:restoredTop sz="99761" autoAdjust="0"/>
  </p:normalViewPr>
  <p:slideViewPr>
    <p:cSldViewPr snapToGrid="0" showGuides="1">
      <p:cViewPr varScale="1">
        <p:scale>
          <a:sx n="110" d="100"/>
          <a:sy n="110" d="100"/>
        </p:scale>
        <p:origin x="924" y="108"/>
      </p:cViewPr>
      <p:guideLst>
        <p:guide orient="horz" pos="2200"/>
        <p:guide pos="3787"/>
        <p:guide pos="478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47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28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 dirty="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2865" y="791210"/>
            <a:ext cx="12317095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530860" y="639127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资深投顾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：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方建伟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投顾执业编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A1120613090012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基金从业编号：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A2025062200022x</a:t>
            </a:r>
            <a:endParaRPr lang="en-US" altLang="zh-CN" sz="1200" b="0" i="0" dirty="0">
              <a:solidFill>
                <a:schemeClr val="bg1">
                  <a:lumMod val="50000"/>
                </a:schemeClr>
              </a:solidFill>
              <a:effectLst/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2865" y="791210"/>
            <a:ext cx="12317095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530860" y="639127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资深投顾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：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方建伟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投顾执业编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A1120613090012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基金从业编号：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A2025062200022x</a:t>
            </a:r>
            <a:endParaRPr lang="en-US" altLang="zh-CN" sz="1200" b="0" i="0" dirty="0">
              <a:solidFill>
                <a:schemeClr val="bg1">
                  <a:lumMod val="50000"/>
                </a:schemeClr>
              </a:solidFill>
              <a:effectLst/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2865" y="791210"/>
            <a:ext cx="12317095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530860" y="639127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资深投顾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：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方建伟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投顾执业编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A1120613090012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基金从业编号：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A2025062200022x</a:t>
            </a:r>
            <a:endParaRPr lang="en-US" altLang="zh-CN" sz="1200" b="0" i="0" dirty="0">
              <a:solidFill>
                <a:schemeClr val="bg1">
                  <a:lumMod val="50000"/>
                </a:schemeClr>
              </a:solidFill>
              <a:effectLst/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/192.168.10.86/素材/营销策划/7.课程/猎手-龙头狙击营/2024年/6月/1920x1080 -总.png1920x1080 -总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tags" Target="../tags/tag31.xml"/><Relationship Id="rId14" Type="http://schemas.openxmlformats.org/officeDocument/2006/relationships/tags" Target="../tags/tag30.xml"/><Relationship Id="rId13" Type="http://schemas.openxmlformats.org/officeDocument/2006/relationships/tags" Target="../tags/tag29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3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4.xml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5.xml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6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8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9.xml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0.xml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1.xml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方建伟</a:t>
            </a:r>
            <a:endParaRPr lang="zh-CN" altLang="en-US" sz="26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07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30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1254760" y="4561205"/>
            <a:ext cx="6076950" cy="992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25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经传十大金牌讲师，从事证券行业10余年，自创一套“股海钓鱼操作系统”，真正教中小投资者能够理解市场，更好的适应市场，在市场当中稳定的获利！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1980" y="1681480"/>
            <a:ext cx="76676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6000" b="1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EDB</a:t>
            </a:r>
            <a:r>
              <a:rPr lang="zh-CN" altLang="en-US" sz="6000" b="1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异动机会</a:t>
            </a:r>
            <a:endParaRPr lang="zh-CN" altLang="en-US" sz="6000" b="1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pic>
        <p:nvPicPr>
          <p:cNvPr id="7" name="图片 6" descr="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1795" y="747712"/>
            <a:ext cx="2925445" cy="54698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46985" y="3916045"/>
            <a:ext cx="42094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</a:t>
            </a:r>
            <a:r>
              <a:rPr lang="en-US" altLang="zh-CN" b="0" i="0" dirty="0">
                <a:solidFill>
                  <a:srgbClr val="B34500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</a:rPr>
              <a:t>A1120613090012</a:t>
            </a:r>
            <a:endParaRPr lang="en-US" altLang="zh-CN" b="0" i="0" dirty="0">
              <a:solidFill>
                <a:srgbClr val="B34500"/>
              </a:solidFill>
              <a:effectLst/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r>
              <a:rPr lang="zh-CN" altLang="en-US" b="0" i="0" dirty="0">
                <a:solidFill>
                  <a:srgbClr val="B34500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</a:rPr>
              <a:t>基金从业编号:</a:t>
            </a:r>
            <a:r>
              <a:rPr lang="en-US" altLang="zh-CN" b="0" i="0" dirty="0">
                <a:solidFill>
                  <a:srgbClr val="B34500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</a:rPr>
              <a:t>A2025062200022x</a:t>
            </a:r>
            <a:endParaRPr lang="en-US" altLang="zh-CN" b="0" i="0" dirty="0">
              <a:solidFill>
                <a:srgbClr val="B34500"/>
              </a:solidFill>
              <a:effectLst/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280" y="2945130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机会方向</a:t>
            </a:r>
            <a:endParaRPr lang="zh-CN" sz="80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203700" y="95250"/>
            <a:ext cx="3783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思考方向</a:t>
            </a:r>
            <a:endParaRPr lang="zh-CN" sz="3200" b="1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1300" y="948690"/>
            <a:ext cx="11651615" cy="5486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/>
              <a:t>当市场出现</a:t>
            </a:r>
            <a:r>
              <a:rPr lang="en-US" altLang="zh-CN"/>
              <a:t>B+</a:t>
            </a:r>
            <a:r>
              <a:rPr lang="zh-CN" altLang="en-US"/>
              <a:t>红的时候，重点关注主题猎手的表现，特别留意符合以下条件的主题：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1</a:t>
            </a:r>
            <a:r>
              <a:rPr lang="zh-CN" altLang="en-US"/>
              <a:t>、在涨停棱镜的榜</a:t>
            </a:r>
            <a:r>
              <a:rPr lang="en-US" altLang="zh-CN"/>
              <a:t>5</a:t>
            </a:r>
            <a:r>
              <a:rPr lang="zh-CN" altLang="en-US"/>
              <a:t>之内；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、主力净买额在前</a:t>
            </a:r>
            <a:r>
              <a:rPr lang="en-US" altLang="zh-CN"/>
              <a:t>5</a:t>
            </a:r>
            <a:r>
              <a:rPr lang="zh-CN" altLang="en-US"/>
              <a:t>之内；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、板块涨停家数超</a:t>
            </a:r>
            <a:r>
              <a:rPr lang="en-US" altLang="zh-CN"/>
              <a:t>5</a:t>
            </a:r>
            <a:r>
              <a:rPr lang="zh-CN" altLang="en-US"/>
              <a:t>家多；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67755" y="788035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altLang="en-US" sz="320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市场行情</a:t>
            </a:r>
            <a:endParaRPr lang="zh-CN" altLang="en-US" sz="320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DIN Black" charset="0"/>
              <a:sym typeface="+mn-ea"/>
            </a:endParaRPr>
          </a:p>
          <a:p>
            <a:pPr>
              <a:lnSpc>
                <a:spcPct val="190000"/>
              </a:lnSpc>
            </a:pPr>
            <a:r>
              <a:rPr lang="en-US" altLang="zh-CN" sz="320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EDB</a:t>
            </a:r>
            <a:r>
              <a:rPr lang="zh-CN" altLang="en-US" sz="320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异动</a:t>
            </a:r>
            <a:endParaRPr lang="zh-CN" sz="320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DIN Black" charset="0"/>
              <a:sym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机会方向</a:t>
            </a:r>
            <a:endParaRPr lang="zh-CN" altLang="en-US" sz="320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DIN Black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849313"/>
            <a:ext cx="955040" cy="283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280" y="2945130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市场行情解读</a:t>
            </a:r>
            <a:endParaRPr lang="en-US" altLang="zh-CN" sz="80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14545" y="9525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chemeClr val="bg1"/>
                </a:solidFill>
              </a:rPr>
              <a:t>7</a:t>
            </a:r>
            <a:r>
              <a:rPr lang="zh-CN" altLang="en-US" sz="3200" b="1">
                <a:solidFill>
                  <a:schemeClr val="bg1"/>
                </a:solidFill>
              </a:rPr>
              <a:t>月</a:t>
            </a:r>
            <a:r>
              <a:rPr lang="en-US" altLang="zh-CN" sz="3200" b="1">
                <a:solidFill>
                  <a:schemeClr val="bg1"/>
                </a:solidFill>
              </a:rPr>
              <a:t>30</a:t>
            </a:r>
            <a:r>
              <a:rPr lang="zh-CN" altLang="en-US" sz="3200" b="1">
                <a:solidFill>
                  <a:schemeClr val="bg1"/>
                </a:solidFill>
              </a:rPr>
              <a:t>日观点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67575" y="1007110"/>
            <a:ext cx="4799965" cy="5486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</a:t>
            </a:r>
            <a:r>
              <a:rPr lang="zh-CN" altLang="en-US"/>
              <a:t>、牛熊线下移，市场重心继续向下；我认为前低点是本次震荡区间的下支撑位。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、平均股价处于牛熊线之下，也就是说当下仍然是一个非理性的杀跌区域；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、从捕捞季节来看，这里已经有点底背离的味道了，短期看是否会有一个金叉反弹；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、若是反弹，上方压力位是牛线；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5</a:t>
            </a:r>
            <a:r>
              <a:rPr lang="zh-CN" altLang="en-US"/>
              <a:t>、从流动资金来看，当下翻红只需要</a:t>
            </a:r>
            <a:r>
              <a:rPr lang="en-US" altLang="zh-CN"/>
              <a:t>2.5</a:t>
            </a:r>
            <a:r>
              <a:rPr lang="zh-CN" altLang="en-US"/>
              <a:t>万亿，而今天是</a:t>
            </a:r>
            <a:r>
              <a:rPr lang="en-US" altLang="zh-CN"/>
              <a:t>2.3</a:t>
            </a:r>
            <a:r>
              <a:rPr lang="zh-CN" altLang="en-US"/>
              <a:t>万亿，所以看看下一轮的金叉，是否有机会流动资金翻红。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总论：当下仍然是</a:t>
            </a:r>
            <a:r>
              <a:rPr lang="en-US" altLang="zh-CN"/>
              <a:t>S+</a:t>
            </a:r>
            <a:r>
              <a:rPr lang="zh-CN" altLang="en-US"/>
              <a:t>绿，对于保守或稳健的朋友，更多还是多看少动，等待</a:t>
            </a:r>
            <a:r>
              <a:rPr lang="en-US" altLang="zh-CN"/>
              <a:t>B+</a:t>
            </a:r>
            <a:r>
              <a:rPr lang="zh-CN" altLang="en-US"/>
              <a:t>红更好；</a:t>
            </a:r>
            <a:endParaRPr lang="zh-CN" altLang="en-US"/>
          </a:p>
          <a:p>
            <a:r>
              <a:rPr lang="zh-CN" altLang="en-US"/>
              <a:t>对于激进一些的朋友，可以考虑小仓位建底仓，把握一轮金叉的反弹机会。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25" y="1007110"/>
            <a:ext cx="6727825" cy="505079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280" y="2945130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EDB</a:t>
            </a:r>
            <a:r>
              <a:rPr lang="zh-CN" altLang="en-US" sz="80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异动</a:t>
            </a:r>
            <a:endParaRPr lang="zh-CN" altLang="en-US" sz="80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614545" y="9525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涨价异动</a:t>
            </a:r>
            <a:endParaRPr lang="zh-CN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17245"/>
            <a:ext cx="12192000" cy="57683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203700" y="95250"/>
            <a:ext cx="3783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案例讲解</a:t>
            </a:r>
            <a:r>
              <a:rPr lang="en-US" altLang="zh-CN" sz="3200" b="1">
                <a:solidFill>
                  <a:schemeClr val="bg1"/>
                </a:solidFill>
              </a:rPr>
              <a:t>-</a:t>
            </a:r>
            <a:r>
              <a:rPr lang="zh-CN" altLang="en-US" sz="3200" b="1">
                <a:solidFill>
                  <a:schemeClr val="bg1"/>
                </a:solidFill>
              </a:rPr>
              <a:t>湘潭电化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95680"/>
            <a:ext cx="12192000" cy="535686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614545" y="9525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1"/>
                </a:solidFill>
              </a:rPr>
              <a:t>涨价异</a:t>
            </a:r>
            <a:r>
              <a:rPr lang="zh-CN" sz="3200" b="1">
                <a:solidFill>
                  <a:schemeClr val="bg1"/>
                </a:solidFill>
              </a:rPr>
              <a:t>动</a:t>
            </a:r>
            <a:endParaRPr lang="zh-CN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6655" y="1576070"/>
            <a:ext cx="7877175" cy="37052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203700" y="95250"/>
            <a:ext cx="3783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案例讲解</a:t>
            </a:r>
            <a:r>
              <a:rPr lang="en-US" altLang="zh-CN" sz="3200" b="1">
                <a:solidFill>
                  <a:schemeClr val="bg1"/>
                </a:solidFill>
              </a:rPr>
              <a:t>-</a:t>
            </a:r>
            <a:r>
              <a:rPr lang="zh-CN" altLang="en-US" sz="3200" b="1">
                <a:solidFill>
                  <a:schemeClr val="bg1"/>
                </a:solidFill>
              </a:rPr>
              <a:t>山金国际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41705"/>
            <a:ext cx="12192000" cy="536130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2.xml><?xml version="1.0" encoding="utf-8"?>
<p:tagLst xmlns:p="http://schemas.openxmlformats.org/presentationml/2006/main">
  <p:tag name="KSO_WM_UNIT_PLACING_PICTURE_USER_VIEWPORT" val="{&quot;height&quot;:2082,&quot;width&quot;:10544}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COMMONDATA" val="eyJoZGlkIjoiOGE4MmM3N2M1Njg0N2RlMTM3NDgxNjk5YmFiZDMxNTIifQ=="/>
  <p:tag name="KSO_WPP_MARK_KEY" val="257877f6-fe8c-4c47-ab4c-274c99a6a791"/>
  <p:tag name="commondata" val="eyJoZGlkIjoiNmFkOTM4YTBmYzkwNDBjOWYzNjBlMTAzZTIxNjcwNGEi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542</Words>
  <Application>WPS 演示</Application>
  <PresentationFormat>宽屏</PresentationFormat>
  <Paragraphs>64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DIN Black</vt:lpstr>
      <vt:lpstr>Noto Sans S Chinese Medium</vt:lpstr>
      <vt:lpstr>KSOFDDF4E7ED</vt:lpstr>
      <vt:lpstr>Segoe Print</vt:lpstr>
      <vt:lpstr>KSOF954951BB</vt:lpstr>
      <vt:lpstr>Arial Unicode MS</vt:lpstr>
      <vt:lpstr>Calibri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siren</cp:lastModifiedBy>
  <cp:revision>504</cp:revision>
  <dcterms:created xsi:type="dcterms:W3CDTF">2019-06-19T02:08:00Z</dcterms:created>
  <dcterms:modified xsi:type="dcterms:W3CDTF">2026-07-30T11:13:12Z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2DDFABF7C3B54CA8B6CA8207641CF730_13</vt:lpwstr>
  </property>
</Properties>
</file>