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1" r:id="rId3"/>
    <p:sldId id="267" r:id="rId5"/>
    <p:sldId id="783" r:id="rId6"/>
    <p:sldId id="781" r:id="rId7"/>
    <p:sldId id="766" r:id="rId8"/>
    <p:sldId id="803" r:id="rId9"/>
    <p:sldId id="799" r:id="rId10"/>
    <p:sldId id="804" r:id="rId11"/>
    <p:sldId id="802" r:id="rId12"/>
    <p:sldId id="272" r:id="rId13"/>
    <p:sldId id="805" r:id="rId14"/>
    <p:sldId id="806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3812" userDrawn="1">
          <p15:clr>
            <a:srgbClr val="A4A3A4"/>
          </p15:clr>
        </p15:guide>
        <p15:guide id="3" pos="4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1" autoAdjust="0"/>
    <p:restoredTop sz="99761" autoAdjust="0"/>
  </p:normalViewPr>
  <p:slideViewPr>
    <p:cSldViewPr snapToGrid="0" showGuides="1">
      <p:cViewPr>
        <p:scale>
          <a:sx n="90" d="100"/>
          <a:sy n="90" d="100"/>
        </p:scale>
        <p:origin x="392" y="252"/>
      </p:cViewPr>
      <p:guideLst>
        <p:guide orient="horz" pos="2193"/>
        <p:guide pos="3812"/>
        <p:guide pos="48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50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530860" y="639127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投顾执业编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基金从业编号：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A2025062200022x</a:t>
            </a:r>
            <a:endParaRPr lang="en-US" altLang="zh-CN" sz="1200" b="0" i="0" dirty="0">
              <a:solidFill>
                <a:schemeClr val="bg1">
                  <a:lumMod val="50000"/>
                </a:schemeClr>
              </a:solidFill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7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8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5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3.xml"/><Relationship Id="rId3" Type="http://schemas.openxmlformats.org/officeDocument/2006/relationships/image" Target="../media/image23.png"/><Relationship Id="rId2" Type="http://schemas.openxmlformats.org/officeDocument/2006/relationships/tags" Target="../tags/tag42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3978910"/>
            <a:ext cx="47193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altLang="zh-CN" b="0" i="0" dirty="0">
              <a:solidFill>
                <a:srgbClr val="B34500"/>
              </a:solidFill>
              <a:effectLst/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r>
              <a:rPr lang="zh-CN" altLang="en-US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基金从业编号：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A2025062200022x</a:t>
            </a:r>
            <a:endParaRPr lang="en-US" altLang="zh-CN" b="0" i="0" dirty="0">
              <a:solidFill>
                <a:srgbClr val="B34500"/>
              </a:solidFill>
              <a:effectLst/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endParaRPr lang="en-US" altLang="zh-CN" b="0" i="0" dirty="0">
              <a:solidFill>
                <a:srgbClr val="B34500"/>
              </a:solidFill>
              <a:effectLst/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7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9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187450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稳健的策略</a:t>
            </a:r>
            <a:endParaRPr 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市场行情解析</a:t>
            </a:r>
            <a:endParaRPr lang="zh-CN" altLang="en-US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组合策略选择</a:t>
            </a:r>
            <a:endParaRPr lang="zh-CN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跟投适合人群</a:t>
            </a:r>
            <a:endParaRPr lang="zh-CN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7</a:t>
            </a:r>
            <a:r>
              <a:rPr lang="zh-CN" altLang="en-US" sz="3200" b="1" dirty="0">
                <a:solidFill>
                  <a:schemeClr val="bg1"/>
                </a:solidFill>
              </a:rPr>
              <a:t>月</a:t>
            </a:r>
            <a:r>
              <a:rPr lang="en-US" altLang="zh-CN" sz="3200" b="1" dirty="0">
                <a:solidFill>
                  <a:schemeClr val="bg1"/>
                </a:solidFill>
              </a:rPr>
              <a:t>9</a:t>
            </a:r>
            <a:r>
              <a:rPr lang="zh-CN" altLang="en-US" sz="3200" b="1" dirty="0">
                <a:solidFill>
                  <a:schemeClr val="bg1"/>
                </a:solidFill>
              </a:rPr>
              <a:t>日观点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14110" y="3185160"/>
            <a:ext cx="5510530" cy="3081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2000" b="1">
                <a:solidFill>
                  <a:srgbClr val="C00000"/>
                </a:solidFill>
              </a:rPr>
              <a:t>1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en-US" altLang="zh-CN" sz="2000" b="1">
                <a:solidFill>
                  <a:srgbClr val="C00000"/>
                </a:solidFill>
              </a:rPr>
              <a:t>S</a:t>
            </a:r>
            <a:r>
              <a:rPr lang="zh-CN" altLang="en-US" sz="2000" b="1">
                <a:solidFill>
                  <a:srgbClr val="C00000"/>
                </a:solidFill>
              </a:rPr>
              <a:t>点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2</a:t>
            </a:r>
            <a:r>
              <a:rPr lang="zh-CN" altLang="en-US" sz="2000" b="1">
                <a:solidFill>
                  <a:srgbClr val="C00000"/>
                </a:solidFill>
              </a:rPr>
              <a:t>、流动资金</a:t>
            </a:r>
            <a:r>
              <a:rPr lang="zh-CN" sz="2000" b="1">
                <a:solidFill>
                  <a:srgbClr val="C00000"/>
                </a:solidFill>
              </a:rPr>
              <a:t>绿</a:t>
            </a:r>
            <a:endParaRPr 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3</a:t>
            </a:r>
            <a:r>
              <a:rPr lang="zh-CN" altLang="en-US" sz="2000" b="1">
                <a:solidFill>
                  <a:srgbClr val="C00000"/>
                </a:solidFill>
              </a:rPr>
              <a:t>、捕捞季节金叉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zh-CN" sz="2000" b="1">
                <a:solidFill>
                  <a:srgbClr val="C00000"/>
                </a:solidFill>
              </a:rPr>
              <a:t>短期技术性反弹，关注流动资金变化；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rgbClr val="C00000"/>
                </a:solidFill>
              </a:rPr>
              <a:t>参与反弹则需要控制好仓位与操作的节奏。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630" y="845185"/>
            <a:ext cx="5483225" cy="32607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" y="4272280"/>
            <a:ext cx="5486400" cy="20669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5" y="845185"/>
            <a:ext cx="4762500" cy="20955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投资规划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准备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080" y="931545"/>
            <a:ext cx="5165090" cy="3437255"/>
          </a:xfrm>
          <a:prstGeom prst="rect">
            <a:avLst/>
          </a:prstGeom>
        </p:spPr>
      </p:pic>
      <p:sp>
        <p:nvSpPr>
          <p:cNvPr id="6" name="TextBox 1"/>
          <p:cNvSpPr txBox="1"/>
          <p:nvPr>
            <p:custDataLst>
              <p:tags r:id="rId2"/>
            </p:custDataLst>
          </p:nvPr>
        </p:nvSpPr>
        <p:spPr>
          <a:xfrm>
            <a:off x="6052820" y="931545"/>
            <a:ext cx="5722620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、明确投资目标（不是承诺收益）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投资方案都是围绕投资目标而制定的。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2、平衡风险和收益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想要获得相应的收益，清晰可能的风险有哪些，前期做好心理准备，真遇到时不致于太焦虑。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3、定期总结，调整计划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哪些情况下需要调整投资标的，或动态平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衡组合。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总结：适合自己才是最重要的。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"/>
          <p:cNvSpPr txBox="1"/>
          <p:nvPr>
            <p:custDataLst>
              <p:tags r:id="rId3"/>
            </p:custDataLst>
          </p:nvPr>
        </p:nvSpPr>
        <p:spPr>
          <a:xfrm>
            <a:off x="386080" y="4665345"/>
            <a:ext cx="516509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充分了解自己，了解自己的投资行为习惯。</a:t>
            </a:r>
            <a:endParaRPr 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投前越清晰，投中就不易犯错，少走弯路。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组合策略类型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65" y="873760"/>
            <a:ext cx="4524375" cy="46196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80" y="873760"/>
            <a:ext cx="4570095" cy="461835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8" name="TextBox 1"/>
          <p:cNvSpPr txBox="1"/>
          <p:nvPr>
            <p:custDataLst>
              <p:tags r:id="rId3"/>
            </p:custDataLst>
          </p:nvPr>
        </p:nvSpPr>
        <p:spPr>
          <a:xfrm>
            <a:off x="384175" y="5493385"/>
            <a:ext cx="11734165" cy="885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组合策略属于配置型，通过配置不同类型的标的来减少策略的波动，稳健的表现；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其涉及：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股、美股、港股、商品等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ETF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跟投操作</a:t>
            </a:r>
            <a:r>
              <a:rPr lang="en-US" altLang="zh-CN" sz="3200" b="1">
                <a:solidFill>
                  <a:schemeClr val="bg1"/>
                </a:solidFill>
              </a:rPr>
              <a:t>---</a:t>
            </a:r>
            <a:r>
              <a:rPr lang="zh-CN" altLang="en-US" sz="3200" b="1">
                <a:solidFill>
                  <a:schemeClr val="bg1"/>
                </a:solidFill>
              </a:rPr>
              <a:t>简单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" y="1042670"/>
            <a:ext cx="10912475" cy="3512185"/>
          </a:xfrm>
          <a:prstGeom prst="rect">
            <a:avLst/>
          </a:prstGeom>
        </p:spPr>
      </p:pic>
      <p:sp>
        <p:nvSpPr>
          <p:cNvPr id="6" name="圆角矩形标注 7"/>
          <p:cNvSpPr/>
          <p:nvPr/>
        </p:nvSpPr>
        <p:spPr>
          <a:xfrm>
            <a:off x="3616325" y="1406525"/>
            <a:ext cx="2026920" cy="707390"/>
          </a:xfrm>
          <a:prstGeom prst="wedgeRoundRectCallout">
            <a:avLst>
              <a:gd name="adj1" fmla="val -64880"/>
              <a:gd name="adj2" fmla="val -57360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、打开交易软件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点【我的策略】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圆角矩形标注 18"/>
          <p:cNvSpPr/>
          <p:nvPr/>
        </p:nvSpPr>
        <p:spPr>
          <a:xfrm>
            <a:off x="1875155" y="3908425"/>
            <a:ext cx="2026920" cy="707390"/>
          </a:xfrm>
          <a:prstGeom prst="wedgeRoundRectCallout">
            <a:avLst>
              <a:gd name="adj1" fmla="val -25689"/>
              <a:gd name="adj2" fmla="val -111669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、选择相应策略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点【创建】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395" y="1813560"/>
            <a:ext cx="2846070" cy="4411980"/>
          </a:xfrm>
          <a:prstGeom prst="rect">
            <a:avLst/>
          </a:prstGeom>
        </p:spPr>
      </p:pic>
      <p:sp>
        <p:nvSpPr>
          <p:cNvPr id="9" name="圆角矩形标注 20"/>
          <p:cNvSpPr/>
          <p:nvPr/>
        </p:nvSpPr>
        <p:spPr>
          <a:xfrm>
            <a:off x="8689975" y="2036445"/>
            <a:ext cx="2026920" cy="707390"/>
          </a:xfrm>
          <a:prstGeom prst="wedgeRoundRectCallout">
            <a:avLst>
              <a:gd name="adj1" fmla="val -101159"/>
              <a:gd name="adj2" fmla="val 49820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、输入跟投金额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0" name="圆角矩形标注 21"/>
          <p:cNvSpPr/>
          <p:nvPr/>
        </p:nvSpPr>
        <p:spPr>
          <a:xfrm>
            <a:off x="8917305" y="3429000"/>
            <a:ext cx="2026920" cy="707390"/>
          </a:xfrm>
          <a:prstGeom prst="wedgeRoundRectCallout">
            <a:avLst>
              <a:gd name="adj1" fmla="val -103132"/>
              <a:gd name="adj2" fmla="val -22980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、全自动调仓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1" name="圆角矩形标注 22"/>
          <p:cNvSpPr/>
          <p:nvPr/>
        </p:nvSpPr>
        <p:spPr>
          <a:xfrm>
            <a:off x="9118600" y="5206365"/>
            <a:ext cx="1169035" cy="707390"/>
          </a:xfrm>
          <a:prstGeom prst="wedgeRoundRectCallout">
            <a:avLst>
              <a:gd name="adj1" fmla="val -79114"/>
              <a:gd name="adj2" fmla="val 46858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、确定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用户好评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组合策略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95" y="1048385"/>
            <a:ext cx="3272155" cy="5277485"/>
          </a:xfrm>
          <a:prstGeom prst="rect">
            <a:avLst/>
          </a:prstGeom>
        </p:spPr>
      </p:pic>
      <p:sp>
        <p:nvSpPr>
          <p:cNvPr id="5" name="TextBox 1"/>
          <p:cNvSpPr txBox="1"/>
          <p:nvPr>
            <p:custDataLst>
              <p:tags r:id="rId2"/>
            </p:custDataLst>
          </p:nvPr>
        </p:nvSpPr>
        <p:spPr>
          <a:xfrm>
            <a:off x="3933190" y="892810"/>
            <a:ext cx="493014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左图是一用户，从去年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月底开始上线组合策略之后，一直跟投组合到现在。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截止到昨天，刚刚好一年的时间。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组合属于全天候类型，属于配置型策略。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更多是追求穿越牛熊的稳健策略。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415" y="4677410"/>
            <a:ext cx="4263390" cy="164846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跟投的状态</a:t>
            </a:r>
            <a:endParaRPr lang="zh-CN" sz="3200" b="1">
              <a:solidFill>
                <a:schemeClr val="bg1"/>
              </a:solidFill>
            </a:endParaRPr>
          </a:p>
        </p:txBody>
      </p:sp>
      <p:sp>
        <p:nvSpPr>
          <p:cNvPr id="4" name="TextBox 1"/>
          <p:cNvSpPr txBox="1"/>
          <p:nvPr>
            <p:custDataLst>
              <p:tags r:id="rId1"/>
            </p:custDataLst>
          </p:nvPr>
        </p:nvSpPr>
        <p:spPr>
          <a:xfrm>
            <a:off x="445770" y="994410"/>
            <a:ext cx="1098867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、清晰自己的投资目标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真正了解自己的投资需求，包含收益目标，风险承受能力，资金投入时长等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2、要有一个好的心态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跟投期间，只要不超出策略范围，则应放心的跟投，更不要去天天盯着，增加压力。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3、要定期检查及调整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检查目标进展，对于有偏差的是否要作调整。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8525" y="5694045"/>
            <a:ext cx="10623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sym typeface="+mn-ea"/>
              </a:rPr>
              <a:t>资产配置首要目的是降低风险，而不是提高收益。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02970" y="1230630"/>
            <a:ext cx="101079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如果论</a:t>
            </a:r>
            <a:r>
              <a:rPr lang="en-US" altLang="zh-CN" sz="2400"/>
              <a:t>1</a:t>
            </a:r>
            <a:r>
              <a:rPr lang="zh-CN" altLang="en-US" sz="2400"/>
              <a:t>个月行情，可能</a:t>
            </a:r>
            <a:r>
              <a:rPr lang="en-US" altLang="zh-CN" sz="2400"/>
              <a:t>80%</a:t>
            </a:r>
            <a:r>
              <a:rPr lang="zh-CN" altLang="en-US" sz="2400"/>
              <a:t>的用户可以好过策略；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3</a:t>
            </a:r>
            <a:r>
              <a:rPr lang="zh-CN" altLang="en-US" sz="2400"/>
              <a:t>个月，可能还有</a:t>
            </a:r>
            <a:r>
              <a:rPr lang="en-US" altLang="zh-CN" sz="2400"/>
              <a:t>60%</a:t>
            </a:r>
            <a:r>
              <a:rPr lang="zh-CN" altLang="en-US" sz="2400"/>
              <a:t>的用户可以好过策略；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6</a:t>
            </a:r>
            <a:r>
              <a:rPr lang="zh-CN" altLang="en-US" sz="2400"/>
              <a:t>个月，可能只有</a:t>
            </a:r>
            <a:r>
              <a:rPr lang="en-US" altLang="zh-CN" sz="2400"/>
              <a:t>30%</a:t>
            </a:r>
            <a:r>
              <a:rPr lang="zh-CN" altLang="en-US" sz="2400"/>
              <a:t>的用户可以超过策略；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1</a:t>
            </a:r>
            <a:r>
              <a:rPr lang="zh-CN" altLang="en-US" sz="2400"/>
              <a:t>年，可能就仅不到</a:t>
            </a:r>
            <a:r>
              <a:rPr lang="en-US" altLang="zh-CN" sz="2400"/>
              <a:t>10%</a:t>
            </a:r>
            <a:r>
              <a:rPr lang="zh-CN" altLang="en-US" sz="2400"/>
              <a:t>了；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3</a:t>
            </a:r>
            <a:r>
              <a:rPr lang="zh-CN" altLang="en-US" sz="2400"/>
              <a:t>年，</a:t>
            </a:r>
            <a:r>
              <a:rPr lang="en-US" altLang="zh-CN" sz="2400"/>
              <a:t>5</a:t>
            </a:r>
            <a:r>
              <a:rPr lang="zh-CN" altLang="en-US" sz="2400"/>
              <a:t>年。。。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2035810" y="3630930"/>
            <a:ext cx="84632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策略跟投追求的不是一次性的暴利，而是在股市中的长期稳定。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千万不要每天看一眼，会坚持不下去的。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如果手痒，那请自己留些仓位去做股票。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时间是利好</a:t>
            </a:r>
            <a:endParaRPr lang="zh-CN" sz="3200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PP_MARK_KEY" val="257877f6-fe8c-4c47-ab4c-274c99a6a791"/>
  <p:tag name="COMMONDATA" val="eyJoZGlkIjoiNmFkOTM4YTBmYzkwNDBjOWYzNjBlMTAzZTIxNjcwNGEifQ==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</Words>
  <Application>WPS 演示</Application>
  <PresentationFormat>宽屏</PresentationFormat>
  <Paragraphs>106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612</cp:revision>
  <dcterms:created xsi:type="dcterms:W3CDTF">2019-06-19T02:08:00Z</dcterms:created>
  <dcterms:modified xsi:type="dcterms:W3CDTF">2026-07-09T11:36:33Z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2DDFABF7C3B54CA8B6CA8207641CF730_13</vt:lpwstr>
  </property>
</Properties>
</file>