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81" r:id="rId3"/>
    <p:sldId id="267" r:id="rId5"/>
    <p:sldId id="329" r:id="rId6"/>
    <p:sldId id="783" r:id="rId7"/>
    <p:sldId id="743" r:id="rId8"/>
    <p:sldId id="805" r:id="rId9"/>
    <p:sldId id="806" r:id="rId10"/>
    <p:sldId id="601" r:id="rId11"/>
    <p:sldId id="808" r:id="rId12"/>
    <p:sldId id="811" r:id="rId13"/>
    <p:sldId id="809" r:id="rId14"/>
    <p:sldId id="810" r:id="rId15"/>
    <p:sldId id="812" r:id="rId16"/>
    <p:sldId id="813" r:id="rId17"/>
    <p:sldId id="272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1" autoAdjust="0"/>
    <p:restoredTop sz="99761" autoAdjust="0"/>
  </p:normalViewPr>
  <p:slideViewPr>
    <p:cSldViewPr snapToGrid="0" showGuides="1">
      <p:cViewPr>
        <p:scale>
          <a:sx n="90" d="100"/>
          <a:sy n="90" d="100"/>
        </p:scale>
        <p:origin x="392" y="252"/>
      </p:cViewPr>
      <p:guideLst>
        <p:guide orient="horz" pos="2159"/>
        <p:guide pos="3840"/>
        <p:guide pos="48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53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-6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28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 dirty="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2865" y="791210"/>
            <a:ext cx="12317095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530860" y="639127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资深投顾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：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方建伟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投顾执业编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A1120613090012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A2025062200022x</a:t>
            </a:r>
            <a:endParaRPr lang="en-US" altLang="zh-CN" sz="1200" b="0" i="0" dirty="0">
              <a:solidFill>
                <a:schemeClr val="bg1">
                  <a:lumMod val="50000"/>
                </a:schemeClr>
              </a:solidFill>
              <a:effectLst/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/192.168.10.86/素材/营销策划/7.课程/猎手-龙头狙击营/2024年/6月/1920x1080 -总.png1920x1080 -总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1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33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3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4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tags" Target="../tags/tag4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46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4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0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1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8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9.xml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方建伟</a:t>
            </a:r>
            <a:endParaRPr lang="zh-CN" altLang="en-US" sz="26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46985" y="3916045"/>
            <a:ext cx="42094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</a:t>
            </a:r>
            <a:r>
              <a:rPr lang="en-US" altLang="zh-CN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A1120613090012</a:t>
            </a:r>
            <a:endParaRPr lang="en-US" altLang="zh-CN" b="0" i="0" dirty="0">
              <a:solidFill>
                <a:srgbClr val="B34500"/>
              </a:solidFill>
              <a:effectLst/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r>
              <a:rPr lang="zh-CN" altLang="en-US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基金从业编号:</a:t>
            </a:r>
            <a:r>
              <a:rPr lang="en-US" altLang="zh-CN" b="0" i="0" dirty="0">
                <a:solidFill>
                  <a:srgbClr val="B34500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</a:rPr>
              <a:t>A2025062200022x</a:t>
            </a:r>
            <a:endParaRPr lang="en-US" altLang="zh-CN" b="0" i="0" dirty="0">
              <a:solidFill>
                <a:srgbClr val="B34500"/>
              </a:solidFill>
              <a:effectLst/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10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1254760" y="4561205"/>
            <a:ext cx="6076950" cy="99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5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经传十大金牌讲师，从事证券行业10余年，自创一套“股海钓鱼操作系统”，真正教中小投资者能够理解市场，更好的适应市场，在市场当中稳定的获利！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1980" y="1187450"/>
            <a:ext cx="76676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b="1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指数</a:t>
            </a:r>
            <a:r>
              <a:rPr lang="en-US" altLang="zh-CN" sz="6000" b="1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ETF</a:t>
            </a:r>
            <a:r>
              <a:rPr lang="zh-CN" altLang="en-US" sz="6000" b="1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择时</a:t>
            </a:r>
            <a:endParaRPr lang="zh-CN" altLang="en-US" sz="6000" b="1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pic>
        <p:nvPicPr>
          <p:cNvPr id="7" name="图片 6" descr="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795" y="747712"/>
            <a:ext cx="2925445" cy="54698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761105" y="139065"/>
            <a:ext cx="4458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慧眼</a:t>
            </a:r>
            <a:r>
              <a:rPr lang="en-US" altLang="zh-CN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K</a:t>
            </a:r>
            <a:r>
              <a:rPr lang="zh-CN" altLang="en-US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线条件单</a:t>
            </a:r>
            <a:endParaRPr lang="zh-CN" altLang="en-US" sz="3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5" y="1051560"/>
            <a:ext cx="3171825" cy="417576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1051560"/>
            <a:ext cx="3091180" cy="415861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1" name="文本框 10"/>
          <p:cNvSpPr txBox="1"/>
          <p:nvPr/>
        </p:nvSpPr>
        <p:spPr>
          <a:xfrm>
            <a:off x="7379970" y="1051560"/>
            <a:ext cx="4565015" cy="49364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2000" b="1">
                <a:solidFill>
                  <a:srgbClr val="C00000"/>
                </a:solidFill>
              </a:rPr>
              <a:t>慧眼</a:t>
            </a:r>
            <a:r>
              <a:rPr lang="en-US" altLang="zh-CN" sz="2000" b="1">
                <a:solidFill>
                  <a:srgbClr val="C00000"/>
                </a:solidFill>
              </a:rPr>
              <a:t>K</a:t>
            </a:r>
            <a:r>
              <a:rPr lang="zh-CN" altLang="en-US" sz="2000" b="1">
                <a:solidFill>
                  <a:srgbClr val="C00000"/>
                </a:solidFill>
              </a:rPr>
              <a:t>线：更多是做趋势为主。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其收益主要也是来自于市场上涨；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一年下来，操作频率较少，适合不喜欢总是选股，想做趋势的投资者。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直接采用慧眼</a:t>
            </a:r>
            <a:r>
              <a:rPr lang="en-US" altLang="zh-CN" sz="2000" b="1">
                <a:solidFill>
                  <a:srgbClr val="C00000"/>
                </a:solidFill>
              </a:rPr>
              <a:t>K</a:t>
            </a:r>
            <a:r>
              <a:rPr lang="zh-CN" altLang="en-US" sz="2000" b="1">
                <a:solidFill>
                  <a:srgbClr val="C00000"/>
                </a:solidFill>
              </a:rPr>
              <a:t>线条件单即可捕捉机会。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后续还可以结合大盘环境，优化一下仓位，进一步提升使用的效率。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注：慧眼</a:t>
            </a:r>
            <a:r>
              <a:rPr lang="en-US" altLang="zh-CN" sz="2000" b="1">
                <a:solidFill>
                  <a:srgbClr val="C00000"/>
                </a:solidFill>
              </a:rPr>
              <a:t>K</a:t>
            </a:r>
            <a:r>
              <a:rPr lang="zh-CN" altLang="en-US" sz="2000" b="1">
                <a:solidFill>
                  <a:srgbClr val="C00000"/>
                </a:solidFill>
              </a:rPr>
              <a:t>线条件单目前处于模拟状态，实盘即将上线！</a:t>
            </a:r>
            <a:endParaRPr lang="en-US" altLang="zh-CN" sz="2000" b="1">
              <a:solidFill>
                <a:srgbClr val="C0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761105" y="139065"/>
            <a:ext cx="4458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短线择时</a:t>
            </a:r>
            <a:r>
              <a:rPr lang="en-US" altLang="zh-CN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=</a:t>
            </a:r>
            <a:r>
              <a:rPr lang="zh-CN" altLang="en-US" sz="32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捕捞季节</a:t>
            </a:r>
            <a:endParaRPr lang="zh-CN" altLang="en-US" sz="32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63235" y="843915"/>
            <a:ext cx="6318250" cy="25850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2000" b="1">
                <a:solidFill>
                  <a:srgbClr val="C00000"/>
                </a:solidFill>
              </a:rPr>
              <a:t>捕捞季节（日线）</a:t>
            </a:r>
            <a:r>
              <a:rPr lang="zh-CN" altLang="en-US" sz="2000" b="1">
                <a:solidFill>
                  <a:srgbClr val="C00000"/>
                </a:solidFill>
              </a:rPr>
              <a:t>：短线操作为主。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在实战当中，短线则应尽可能选择热点方向</a:t>
            </a:r>
            <a:r>
              <a:rPr lang="en-US" altLang="zh-CN" sz="2000" b="1">
                <a:solidFill>
                  <a:srgbClr val="C00000"/>
                </a:solidFill>
              </a:rPr>
              <a:t>ETF</a:t>
            </a:r>
            <a:r>
              <a:rPr lang="zh-CN" altLang="en-US" sz="2000" b="1">
                <a:solidFill>
                  <a:srgbClr val="C00000"/>
                </a:solidFill>
              </a:rPr>
              <a:t>，强势类型的个股。比如：【涨停横盘二升】战法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而在卖出这一块，短线死叉是最后的止盈点。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还可以叠加涨幅卖出的方式，例如</a:t>
            </a:r>
            <a:r>
              <a:rPr lang="en-US" altLang="zh-CN" sz="2000" b="1">
                <a:solidFill>
                  <a:srgbClr val="C00000"/>
                </a:solidFill>
              </a:rPr>
              <a:t>10%</a:t>
            </a:r>
            <a:r>
              <a:rPr lang="zh-CN" altLang="en-US" sz="2000" b="1">
                <a:solidFill>
                  <a:srgbClr val="C00000"/>
                </a:solidFill>
              </a:rPr>
              <a:t>？</a:t>
            </a:r>
            <a:r>
              <a:rPr lang="en-US" altLang="zh-CN" sz="2000" b="1">
                <a:solidFill>
                  <a:srgbClr val="C00000"/>
                </a:solidFill>
              </a:rPr>
              <a:t>15%</a:t>
            </a:r>
            <a:r>
              <a:rPr lang="zh-CN" altLang="en-US" sz="2000" b="1">
                <a:solidFill>
                  <a:srgbClr val="C00000"/>
                </a:solidFill>
              </a:rPr>
              <a:t>？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 </a:t>
            </a:r>
            <a:r>
              <a:rPr lang="en-US" altLang="zh-CN" sz="2000" b="1">
                <a:solidFill>
                  <a:srgbClr val="C00000"/>
                </a:solidFill>
              </a:rPr>
              <a:t>                                              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en-US" altLang="zh-CN" sz="2000" b="1">
              <a:solidFill>
                <a:srgbClr val="C0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" y="944880"/>
            <a:ext cx="5058410" cy="535876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995" y="3502025"/>
            <a:ext cx="3079115" cy="280162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9" name="文本框 8"/>
          <p:cNvSpPr txBox="1"/>
          <p:nvPr/>
        </p:nvSpPr>
        <p:spPr>
          <a:xfrm>
            <a:off x="8998585" y="3502025"/>
            <a:ext cx="2830195" cy="25850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2000" b="1">
                <a:solidFill>
                  <a:srgbClr val="C00000"/>
                </a:solidFill>
              </a:rPr>
              <a:t>除止盈外，还要有止损。</a:t>
            </a:r>
            <a:endParaRPr lang="zh-CN" sz="2000" b="1">
              <a:solidFill>
                <a:srgbClr val="C00000"/>
              </a:solidFill>
            </a:endParaRPr>
          </a:p>
          <a:p>
            <a:endParaRPr lang="zh-CN" sz="2000" b="1">
              <a:solidFill>
                <a:srgbClr val="C00000"/>
              </a:solidFill>
            </a:endParaRPr>
          </a:p>
          <a:p>
            <a:r>
              <a:rPr lang="zh-CN" sz="2000" b="1">
                <a:solidFill>
                  <a:srgbClr val="C00000"/>
                </a:solidFill>
              </a:rPr>
              <a:t>短线千万不要做成被套</a:t>
            </a:r>
            <a:endParaRPr lang="zh-CN" sz="2000" b="1">
              <a:solidFill>
                <a:srgbClr val="C00000"/>
              </a:solidFill>
            </a:endParaRPr>
          </a:p>
          <a:p>
            <a:endParaRPr lang="zh-CN" sz="2000" b="1">
              <a:solidFill>
                <a:srgbClr val="C00000"/>
              </a:solidFill>
            </a:endParaRPr>
          </a:p>
          <a:p>
            <a:r>
              <a:rPr lang="zh-CN" sz="2000" b="1">
                <a:solidFill>
                  <a:srgbClr val="C00000"/>
                </a:solidFill>
              </a:rPr>
              <a:t>一般止盈止损比</a:t>
            </a:r>
            <a:r>
              <a:rPr lang="en-US" altLang="zh-CN" sz="2000" b="1">
                <a:solidFill>
                  <a:srgbClr val="C00000"/>
                </a:solidFill>
              </a:rPr>
              <a:t>3:1</a:t>
            </a:r>
            <a:endParaRPr lang="en-US" altLang="zh-CN" sz="2000" b="1">
              <a:solidFill>
                <a:srgbClr val="C00000"/>
              </a:solidFill>
            </a:endParaRPr>
          </a:p>
          <a:p>
            <a:endParaRPr lang="en-US" altLang="zh-CN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还有冲高回落卖出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761105" y="139065"/>
            <a:ext cx="4458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捕捞季节条件单</a:t>
            </a:r>
            <a:endParaRPr lang="zh-CN" altLang="en-US" sz="3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45" y="879475"/>
            <a:ext cx="6286500" cy="457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230" y="1433195"/>
            <a:ext cx="6286500" cy="4572000"/>
          </a:xfrm>
          <a:prstGeom prst="rect">
            <a:avLst/>
          </a:prstGeom>
        </p:spPr>
      </p:pic>
      <p:sp>
        <p:nvSpPr>
          <p:cNvPr id="10244" name="TextBox 1"/>
          <p:cNvSpPr txBox="1"/>
          <p:nvPr>
            <p:custDataLst>
              <p:tags r:id="rId4"/>
            </p:custDataLst>
          </p:nvPr>
        </p:nvSpPr>
        <p:spPr>
          <a:xfrm>
            <a:off x="154940" y="6005195"/>
            <a:ext cx="11694795" cy="521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以上为特定条件、特定时间区间下的历史模拟业绩表现，不代表普遍现象，历史涨幅不预示其未来表现，过往收益亦不代表未来收益承诺。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市场有风险，投资需谨慎！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67755" y="788035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行情解析</a:t>
            </a:r>
            <a:endParaRPr lang="zh-CN" altLang="en-US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zh-CN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指数</a:t>
            </a:r>
            <a:r>
              <a:rPr lang="en-US" altLang="zh-CN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ETF</a:t>
            </a:r>
            <a:endParaRPr lang="en-US" altLang="zh-CN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DIN Black" charset="0"/>
                <a:sym typeface="+mn-ea"/>
              </a:rPr>
              <a:t>择时思路</a:t>
            </a:r>
            <a:endParaRPr lang="zh-CN" altLang="en-US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DIN Black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849313"/>
            <a:ext cx="955040" cy="283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市场行情解析</a:t>
            </a:r>
            <a:endParaRPr lang="en-US" altLang="zh-CN" sz="80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14545" y="9525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</a:rPr>
              <a:t>9</a:t>
            </a:r>
            <a:r>
              <a:rPr lang="zh-CN" altLang="en-US" sz="3200" b="1" dirty="0">
                <a:solidFill>
                  <a:schemeClr val="bg1"/>
                </a:solidFill>
              </a:rPr>
              <a:t>月</a:t>
            </a:r>
            <a:r>
              <a:rPr lang="en-US" altLang="zh-CN" sz="3200" b="1" dirty="0">
                <a:solidFill>
                  <a:schemeClr val="bg1"/>
                </a:solidFill>
              </a:rPr>
              <a:t>10</a:t>
            </a:r>
            <a:r>
              <a:rPr lang="zh-CN" altLang="en-US" sz="3200" b="1" dirty="0">
                <a:solidFill>
                  <a:schemeClr val="bg1"/>
                </a:solidFill>
              </a:rPr>
              <a:t>日观点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90460" y="868045"/>
            <a:ext cx="4415790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b="1">
                <a:solidFill>
                  <a:srgbClr val="C00000"/>
                </a:solidFill>
              </a:rPr>
              <a:t>1</a:t>
            </a:r>
            <a:r>
              <a:rPr lang="zh-CN" altLang="en-US" sz="2000" b="1">
                <a:solidFill>
                  <a:srgbClr val="C00000"/>
                </a:solidFill>
              </a:rPr>
              <a:t>、</a:t>
            </a:r>
            <a:r>
              <a:rPr lang="zh-CN" sz="2000" b="1">
                <a:solidFill>
                  <a:srgbClr val="C00000"/>
                </a:solidFill>
              </a:rPr>
              <a:t>牛熊线回归正常箱体状态</a:t>
            </a:r>
            <a:endParaRPr lang="zh-CN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2</a:t>
            </a:r>
            <a:r>
              <a:rPr lang="zh-CN" altLang="en-US" sz="2000" b="1">
                <a:solidFill>
                  <a:srgbClr val="C00000"/>
                </a:solidFill>
              </a:rPr>
              <a:t>、大盘分析</a:t>
            </a:r>
            <a:r>
              <a:rPr lang="en-US" altLang="zh-CN" sz="2000" b="1">
                <a:solidFill>
                  <a:srgbClr val="C00000"/>
                </a:solidFill>
              </a:rPr>
              <a:t>S</a:t>
            </a:r>
            <a:r>
              <a:rPr lang="zh-CN" altLang="en-US" sz="2000" b="1">
                <a:solidFill>
                  <a:srgbClr val="C00000"/>
                </a:solidFill>
              </a:rPr>
              <a:t>点区域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3</a:t>
            </a:r>
            <a:r>
              <a:rPr lang="zh-CN" altLang="en-US" sz="2000" b="1">
                <a:solidFill>
                  <a:srgbClr val="C00000"/>
                </a:solidFill>
              </a:rPr>
              <a:t>、捕捞季节死叉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3</a:t>
            </a:r>
            <a:r>
              <a:rPr lang="zh-CN" altLang="en-US" sz="2000" b="1">
                <a:solidFill>
                  <a:srgbClr val="C00000"/>
                </a:solidFill>
              </a:rPr>
              <a:t>、流动资金翻绿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sz="2000" b="1">
                <a:solidFill>
                  <a:srgbClr val="C00000"/>
                </a:solidFill>
              </a:rPr>
              <a:t>观点：死叉技术性调整，下周美联储议息，市场大概率观望等待居多了。</a:t>
            </a:r>
            <a:endParaRPr lang="zh-CN" sz="2000" b="1">
              <a:solidFill>
                <a:srgbClr val="C00000"/>
              </a:solidFill>
            </a:endParaRPr>
          </a:p>
          <a:p>
            <a:endParaRPr lang="zh-CN" sz="2000" b="1">
              <a:solidFill>
                <a:srgbClr val="C00000"/>
              </a:solidFill>
            </a:endParaRPr>
          </a:p>
          <a:p>
            <a:r>
              <a:rPr lang="zh-CN" sz="2000" b="1">
                <a:solidFill>
                  <a:srgbClr val="C00000"/>
                </a:solidFill>
              </a:rPr>
              <a:t>策略：多看少动，休息等待各事件落地。信号上，等待市场重新出金叉的机会，还是那个话题，流动资金翻红并不难，耐心等待那个金叉</a:t>
            </a:r>
            <a:r>
              <a:rPr lang="en-US" altLang="zh-CN" sz="2000" b="1">
                <a:solidFill>
                  <a:srgbClr val="C00000"/>
                </a:solidFill>
              </a:rPr>
              <a:t>+</a:t>
            </a:r>
            <a:r>
              <a:rPr lang="zh-CN" altLang="en-US" sz="2000" b="1">
                <a:solidFill>
                  <a:srgbClr val="C00000"/>
                </a:solidFill>
              </a:rPr>
              <a:t>红</a:t>
            </a:r>
            <a:r>
              <a:rPr lang="en-US" altLang="zh-CN" sz="2000" b="1">
                <a:solidFill>
                  <a:srgbClr val="C00000"/>
                </a:solidFill>
              </a:rPr>
              <a:t>+B</a:t>
            </a:r>
            <a:r>
              <a:rPr lang="zh-CN" altLang="en-US" sz="2000" b="1">
                <a:solidFill>
                  <a:srgbClr val="C00000"/>
                </a:solidFill>
              </a:rPr>
              <a:t>的行情。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050" y="970915"/>
            <a:ext cx="6859270" cy="526859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指数</a:t>
            </a:r>
            <a:r>
              <a:rPr lang="en-US" alt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ETF</a:t>
            </a:r>
            <a:endParaRPr lang="en-US" alt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4046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指数</a:t>
            </a:r>
            <a:r>
              <a:rPr lang="en-US" altLang="zh-CN" sz="3200" b="1">
                <a:solidFill>
                  <a:schemeClr val="bg1"/>
                </a:solidFill>
              </a:rPr>
              <a:t>ETF</a:t>
            </a:r>
            <a:endParaRPr lang="en-US" altLang="zh-CN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1218565"/>
            <a:ext cx="4057650" cy="40576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884420" y="1218565"/>
            <a:ext cx="6958330" cy="27419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solidFill>
                  <a:srgbClr val="C00000"/>
                </a:solidFill>
              </a:rPr>
              <a:t>交易型开放式指数基金（</a:t>
            </a:r>
            <a:r>
              <a:rPr lang="en-US" altLang="zh-CN" sz="2000" b="1">
                <a:solidFill>
                  <a:srgbClr val="C00000"/>
                </a:solidFill>
              </a:rPr>
              <a:t>ETF</a:t>
            </a:r>
            <a:r>
              <a:rPr lang="zh-CN" altLang="en-US" sz="2000" b="1">
                <a:solidFill>
                  <a:srgbClr val="C00000"/>
                </a:solidFill>
              </a:rPr>
              <a:t>）：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ETF</a:t>
            </a:r>
            <a:r>
              <a:rPr lang="zh-CN" altLang="en-US" sz="2000" b="1">
                <a:solidFill>
                  <a:srgbClr val="C00000"/>
                </a:solidFill>
              </a:rPr>
              <a:t>通过完全复制或抽样复制策略构建跟踪指数变化的组合证券，截至2025年12月26日，中国全市场</a:t>
            </a:r>
            <a:r>
              <a:rPr lang="en-US" altLang="zh-CN" sz="2000" b="1">
                <a:solidFill>
                  <a:srgbClr val="C00000"/>
                </a:solidFill>
              </a:rPr>
              <a:t>ETF</a:t>
            </a:r>
            <a:r>
              <a:rPr lang="zh-CN" altLang="en-US" sz="2000" b="1">
                <a:solidFill>
                  <a:srgbClr val="C00000"/>
                </a:solidFill>
              </a:rPr>
              <a:t>总规模升至6.03万亿元。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640" y="3019425"/>
            <a:ext cx="4324350" cy="12001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03700" y="95250"/>
            <a:ext cx="4046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200" b="1">
                <a:solidFill>
                  <a:schemeClr val="bg1"/>
                </a:solidFill>
              </a:rPr>
              <a:t>股票</a:t>
            </a:r>
            <a:r>
              <a:rPr lang="en-US" altLang="zh-CN" sz="3200" b="1">
                <a:solidFill>
                  <a:schemeClr val="bg1"/>
                </a:solidFill>
              </a:rPr>
              <a:t>ETF</a:t>
            </a:r>
            <a:r>
              <a:rPr lang="zh-CN" altLang="en-US" sz="3200" b="1">
                <a:solidFill>
                  <a:schemeClr val="bg1"/>
                </a:solidFill>
              </a:rPr>
              <a:t>分类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1960" y="850265"/>
            <a:ext cx="9029700" cy="3429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88010" y="4279265"/>
            <a:ext cx="10854690" cy="19145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sz="2000" b="1">
                <a:solidFill>
                  <a:srgbClr val="C00000"/>
                </a:solidFill>
              </a:rPr>
              <a:t>1</a:t>
            </a:r>
            <a:r>
              <a:rPr lang="zh-CN" altLang="en-US" sz="2000" b="1">
                <a:solidFill>
                  <a:srgbClr val="C00000"/>
                </a:solidFill>
              </a:rPr>
              <a:t>、先确定用途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2</a:t>
            </a:r>
            <a:r>
              <a:rPr lang="zh-CN" altLang="en-US" sz="2000" b="1">
                <a:solidFill>
                  <a:srgbClr val="C00000"/>
                </a:solidFill>
              </a:rPr>
              <a:t>、筛选规模（</a:t>
            </a:r>
            <a:r>
              <a:rPr lang="en-US" altLang="zh-CN" sz="2000" b="1">
                <a:solidFill>
                  <a:srgbClr val="C00000"/>
                </a:solidFill>
              </a:rPr>
              <a:t>2</a:t>
            </a:r>
            <a:r>
              <a:rPr lang="zh-CN" altLang="en-US" sz="2000" b="1">
                <a:solidFill>
                  <a:srgbClr val="C00000"/>
                </a:solidFill>
              </a:rPr>
              <a:t>亿以上，宽基</a:t>
            </a:r>
            <a:r>
              <a:rPr lang="en-US" altLang="zh-CN" sz="2000" b="1">
                <a:solidFill>
                  <a:srgbClr val="C00000"/>
                </a:solidFill>
              </a:rPr>
              <a:t>10</a:t>
            </a:r>
            <a:r>
              <a:rPr lang="zh-CN" altLang="en-US" sz="2000" b="1">
                <a:solidFill>
                  <a:srgbClr val="C00000"/>
                </a:solidFill>
              </a:rPr>
              <a:t>亿以上），流动性（日均成交额</a:t>
            </a:r>
            <a:r>
              <a:rPr lang="en-US" altLang="zh-CN" sz="2000" b="1">
                <a:solidFill>
                  <a:srgbClr val="C00000"/>
                </a:solidFill>
              </a:rPr>
              <a:t>&gt;5000</a:t>
            </a:r>
            <a:r>
              <a:rPr lang="zh-CN" altLang="en-US" sz="2000" b="1">
                <a:solidFill>
                  <a:srgbClr val="C00000"/>
                </a:solidFill>
              </a:rPr>
              <a:t>万元）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280" y="2945130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择时思路</a:t>
            </a:r>
            <a:endParaRPr lang="zh-CN" altLang="en-US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55650"/>
            <a:ext cx="12192000" cy="53467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761105" y="139065"/>
            <a:ext cx="44583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趋势择时</a:t>
            </a:r>
            <a:r>
              <a:rPr lang="en-US" altLang="zh-CN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=</a:t>
            </a:r>
            <a:r>
              <a:rPr lang="zh-CN" altLang="en-US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慧眼</a:t>
            </a:r>
            <a:r>
              <a:rPr lang="en-US" altLang="zh-CN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K</a:t>
            </a:r>
            <a:r>
              <a:rPr lang="zh-CN" altLang="en-US" sz="3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线</a:t>
            </a:r>
            <a:endParaRPr lang="zh-CN" altLang="en-US" sz="3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109855" y="4835525"/>
            <a:ext cx="1162685" cy="617220"/>
          </a:xfrm>
          <a:prstGeom prst="wedgeRoundRectCallout">
            <a:avLst>
              <a:gd name="adj1" fmla="val -14664"/>
              <a:gd name="adj2" fmla="val -75823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-2.68%</a:t>
            </a:r>
            <a:endParaRPr lang="en-US" altLang="zh-CN"/>
          </a:p>
        </p:txBody>
      </p:sp>
      <p:sp>
        <p:nvSpPr>
          <p:cNvPr id="6" name="圆角矩形标注 5"/>
          <p:cNvSpPr/>
          <p:nvPr/>
        </p:nvSpPr>
        <p:spPr>
          <a:xfrm>
            <a:off x="1363980" y="4899660"/>
            <a:ext cx="1162685" cy="617220"/>
          </a:xfrm>
          <a:prstGeom prst="wedgeRoundRectCallout">
            <a:avLst>
              <a:gd name="adj1" fmla="val -12315"/>
              <a:gd name="adj2" fmla="val -103806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-2.06%</a:t>
            </a:r>
            <a:endParaRPr lang="en-US" altLang="zh-CN"/>
          </a:p>
        </p:txBody>
      </p:sp>
      <p:sp>
        <p:nvSpPr>
          <p:cNvPr id="7" name="圆角矩形标注 6"/>
          <p:cNvSpPr/>
          <p:nvPr/>
        </p:nvSpPr>
        <p:spPr>
          <a:xfrm>
            <a:off x="55880" y="3175000"/>
            <a:ext cx="1162685" cy="617220"/>
          </a:xfrm>
          <a:prstGeom prst="wedgeRoundRectCallout">
            <a:avLst>
              <a:gd name="adj1" fmla="val 11114"/>
              <a:gd name="adj2" fmla="val 875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8.10%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1272540" y="3120390"/>
            <a:ext cx="1162685" cy="617220"/>
          </a:xfrm>
          <a:prstGeom prst="wedgeRoundRectCallout">
            <a:avLst>
              <a:gd name="adj1" fmla="val -33397"/>
              <a:gd name="adj2" fmla="val 11399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2.77%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2581275" y="4899660"/>
            <a:ext cx="1162685" cy="617220"/>
          </a:xfrm>
          <a:prstGeom prst="wedgeRoundRectCallout">
            <a:avLst>
              <a:gd name="adj1" fmla="val -71682"/>
              <a:gd name="adj2" fmla="val -100823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-1.34%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2489200" y="3120390"/>
            <a:ext cx="1162685" cy="617220"/>
          </a:xfrm>
          <a:prstGeom prst="wedgeRoundRectCallout">
            <a:avLst>
              <a:gd name="adj1" fmla="val -39677"/>
              <a:gd name="adj2" fmla="val 11265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1.53%</a:t>
            </a:r>
            <a:endParaRPr lang="en-US" altLang="zh-CN"/>
          </a:p>
        </p:txBody>
      </p:sp>
      <p:sp>
        <p:nvSpPr>
          <p:cNvPr id="11" name="圆角矩形标注 10"/>
          <p:cNvSpPr/>
          <p:nvPr/>
        </p:nvSpPr>
        <p:spPr>
          <a:xfrm>
            <a:off x="3498215" y="4180840"/>
            <a:ext cx="1162685" cy="617220"/>
          </a:xfrm>
          <a:prstGeom prst="wedgeRoundRectCallout">
            <a:avLst>
              <a:gd name="adj1" fmla="val -80311"/>
              <a:gd name="adj2" fmla="val -44855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21.25%</a:t>
            </a:r>
            <a:endParaRPr lang="en-US" altLang="zh-CN"/>
          </a:p>
        </p:txBody>
      </p:sp>
      <p:sp>
        <p:nvSpPr>
          <p:cNvPr id="12" name="圆角矩形标注 11"/>
          <p:cNvSpPr/>
          <p:nvPr/>
        </p:nvSpPr>
        <p:spPr>
          <a:xfrm>
            <a:off x="3025775" y="2265680"/>
            <a:ext cx="1162685" cy="617220"/>
          </a:xfrm>
          <a:prstGeom prst="wedgeRoundRectCallout">
            <a:avLst>
              <a:gd name="adj1" fmla="val 10294"/>
              <a:gd name="adj2" fmla="val 12880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6.82%</a:t>
            </a:r>
            <a:endParaRPr lang="en-US" altLang="zh-CN"/>
          </a:p>
        </p:txBody>
      </p:sp>
      <p:sp>
        <p:nvSpPr>
          <p:cNvPr id="13" name="圆角矩形标注 12"/>
          <p:cNvSpPr/>
          <p:nvPr/>
        </p:nvSpPr>
        <p:spPr>
          <a:xfrm>
            <a:off x="4261485" y="2392680"/>
            <a:ext cx="1162685" cy="617220"/>
          </a:xfrm>
          <a:prstGeom prst="wedgeRoundRectCallout">
            <a:avLst>
              <a:gd name="adj1" fmla="val -43610"/>
              <a:gd name="adj2" fmla="val 89094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-5.28%</a:t>
            </a:r>
            <a:endParaRPr lang="en-US" altLang="zh-CN"/>
          </a:p>
        </p:txBody>
      </p:sp>
      <p:sp>
        <p:nvSpPr>
          <p:cNvPr id="14" name="圆角矩形标注 13"/>
          <p:cNvSpPr/>
          <p:nvPr/>
        </p:nvSpPr>
        <p:spPr>
          <a:xfrm>
            <a:off x="4733925" y="4180840"/>
            <a:ext cx="1162685" cy="617220"/>
          </a:xfrm>
          <a:prstGeom prst="wedgeRoundRectCallout">
            <a:avLst>
              <a:gd name="adj1" fmla="val -32632"/>
              <a:gd name="adj2" fmla="val -97839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-2.25%</a:t>
            </a:r>
            <a:endParaRPr lang="en-US" altLang="zh-CN"/>
          </a:p>
        </p:txBody>
      </p:sp>
      <p:sp>
        <p:nvSpPr>
          <p:cNvPr id="15" name="圆角矩形标注 14"/>
          <p:cNvSpPr/>
          <p:nvPr/>
        </p:nvSpPr>
        <p:spPr>
          <a:xfrm>
            <a:off x="5497195" y="2265680"/>
            <a:ext cx="1162685" cy="617220"/>
          </a:xfrm>
          <a:prstGeom prst="wedgeRoundRectCallout">
            <a:avLst>
              <a:gd name="adj1" fmla="val -63872"/>
              <a:gd name="adj2" fmla="val 10082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12.16%</a:t>
            </a:r>
            <a:endParaRPr lang="en-US" altLang="zh-CN"/>
          </a:p>
        </p:txBody>
      </p:sp>
      <p:sp>
        <p:nvSpPr>
          <p:cNvPr id="16" name="矩形 15"/>
          <p:cNvSpPr/>
          <p:nvPr/>
        </p:nvSpPr>
        <p:spPr>
          <a:xfrm>
            <a:off x="9176385" y="1719580"/>
            <a:ext cx="2969260" cy="4532630"/>
          </a:xfrm>
          <a:prstGeom prst="rect">
            <a:avLst/>
          </a:prstGeom>
        </p:spPr>
        <p:style>
          <a:lnRef idx="0">
            <a:srgbClr val="FFFFFF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芯片</a:t>
            </a:r>
            <a:r>
              <a:rPr lang="en-US" altLang="zh-CN">
                <a:sym typeface="+mn-ea"/>
              </a:rPr>
              <a:t>ETF</a:t>
            </a:r>
            <a:r>
              <a:rPr lang="zh-CN" altLang="en-US"/>
              <a:t>总结</a:t>
            </a:r>
            <a:endParaRPr lang="zh-CN" altLang="en-US"/>
          </a:p>
          <a:p>
            <a:pPr algn="ctr"/>
            <a:endParaRPr lang="zh-CN" altLang="en-US"/>
          </a:p>
          <a:p>
            <a:pPr algn="ctr"/>
            <a:r>
              <a:rPr lang="en-US" altLang="zh-CN"/>
              <a:t>2025</a:t>
            </a:r>
            <a:r>
              <a:rPr lang="zh-CN" altLang="en-US"/>
              <a:t>年</a:t>
            </a:r>
            <a:r>
              <a:rPr lang="en-US" altLang="zh-CN"/>
              <a:t>1</a:t>
            </a:r>
            <a:r>
              <a:rPr lang="zh-CN" altLang="en-US"/>
              <a:t>月至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6</a:t>
            </a:r>
            <a:r>
              <a:rPr lang="zh-CN" altLang="en-US"/>
              <a:t>月</a:t>
            </a:r>
            <a:endParaRPr lang="zh-CN" altLang="en-US"/>
          </a:p>
          <a:p>
            <a:pPr algn="ctr"/>
            <a:r>
              <a:rPr lang="zh-CN" altLang="en-US"/>
              <a:t>按慧眼</a:t>
            </a:r>
            <a:r>
              <a:rPr lang="en-US" altLang="zh-CN"/>
              <a:t>K</a:t>
            </a:r>
            <a:r>
              <a:rPr lang="zh-CN" altLang="en-US"/>
              <a:t>线</a:t>
            </a:r>
            <a:r>
              <a:rPr lang="en-US" altLang="zh-CN"/>
              <a:t>BS</a:t>
            </a:r>
            <a:r>
              <a:rPr lang="zh-CN" altLang="en-US"/>
              <a:t>点交易</a:t>
            </a:r>
            <a:endParaRPr lang="zh-CN" altLang="en-US"/>
          </a:p>
          <a:p>
            <a:pPr algn="ctr"/>
            <a:r>
              <a:rPr lang="zh-CN" altLang="en-US"/>
              <a:t>一共交易</a:t>
            </a:r>
            <a:r>
              <a:rPr lang="en-US" altLang="zh-CN"/>
              <a:t>13</a:t>
            </a:r>
            <a:r>
              <a:rPr lang="zh-CN" altLang="en-US"/>
              <a:t>次</a:t>
            </a:r>
            <a:endParaRPr lang="zh-CN" altLang="en-US"/>
          </a:p>
          <a:p>
            <a:pPr algn="ctr"/>
            <a:r>
              <a:rPr lang="zh-CN" altLang="en-US"/>
              <a:t>其中</a:t>
            </a:r>
            <a:r>
              <a:rPr lang="en-US" altLang="zh-CN"/>
              <a:t>6</a:t>
            </a:r>
            <a:r>
              <a:rPr lang="zh-CN" altLang="en-US"/>
              <a:t>次亏损，</a:t>
            </a:r>
            <a:r>
              <a:rPr lang="en-US" altLang="zh-CN"/>
              <a:t>7</a:t>
            </a:r>
            <a:r>
              <a:rPr lang="zh-CN" altLang="en-US"/>
              <a:t>次盈利</a:t>
            </a:r>
            <a:endParaRPr lang="zh-CN" altLang="en-US"/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胜率为：</a:t>
            </a:r>
            <a:r>
              <a:rPr lang="en-US" altLang="zh-CN" sz="2800" b="1">
                <a:solidFill>
                  <a:srgbClr val="FF0000"/>
                </a:solidFill>
              </a:rPr>
              <a:t>53.8%</a:t>
            </a:r>
            <a:endParaRPr lang="en-US" altLang="zh-CN" sz="2800" b="1">
              <a:solidFill>
                <a:srgbClr val="FF0000"/>
              </a:solidFill>
            </a:endParaRPr>
          </a:p>
          <a:p>
            <a:pPr algn="ctr"/>
            <a:r>
              <a:rPr lang="zh-CN" altLang="en-US"/>
              <a:t>总盈利为：</a:t>
            </a:r>
            <a:r>
              <a:rPr lang="en-US" altLang="zh-CN"/>
              <a:t>94.09%</a:t>
            </a:r>
            <a:endParaRPr lang="en-US" altLang="zh-CN"/>
          </a:p>
          <a:p>
            <a:pPr algn="ctr"/>
            <a:r>
              <a:rPr lang="zh-CN" altLang="en-US"/>
              <a:t>总亏损为：</a:t>
            </a:r>
            <a:r>
              <a:rPr lang="en-US" altLang="zh-CN"/>
              <a:t>-19.4%</a:t>
            </a:r>
            <a:endParaRPr lang="en-US" altLang="zh-CN"/>
          </a:p>
          <a:p>
            <a:pPr algn="ctr"/>
            <a:r>
              <a:rPr lang="zh-CN" altLang="en-US"/>
              <a:t>平均盈利：</a:t>
            </a:r>
            <a:r>
              <a:rPr lang="en-US" altLang="zh-CN"/>
              <a:t>13.44%</a:t>
            </a:r>
            <a:endParaRPr lang="en-US" altLang="zh-CN"/>
          </a:p>
          <a:p>
            <a:pPr algn="ctr"/>
            <a:r>
              <a:rPr lang="zh-CN" altLang="en-US"/>
              <a:t>平均亏损：</a:t>
            </a:r>
            <a:r>
              <a:rPr lang="en-US" altLang="zh-CN"/>
              <a:t>3.23%</a:t>
            </a:r>
            <a:endParaRPr lang="en-US" altLang="zh-CN"/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盈亏比为：</a:t>
            </a:r>
            <a:r>
              <a:rPr lang="en-US" altLang="zh-CN" sz="2800" b="1">
                <a:solidFill>
                  <a:srgbClr val="FF0000"/>
                </a:solidFill>
              </a:rPr>
              <a:t>4.16:1</a:t>
            </a:r>
            <a:endParaRPr lang="en-US" altLang="zh-CN" sz="2800" b="1">
              <a:solidFill>
                <a:srgbClr val="FF0000"/>
              </a:solidFill>
            </a:endParaRPr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净盈利：</a:t>
            </a:r>
            <a:r>
              <a:rPr lang="en-US" altLang="zh-CN" sz="2800" b="1">
                <a:solidFill>
                  <a:srgbClr val="FF0000"/>
                </a:solidFill>
              </a:rPr>
              <a:t>74.69%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18" name="圆角矩形标注 17"/>
          <p:cNvSpPr/>
          <p:nvPr/>
        </p:nvSpPr>
        <p:spPr>
          <a:xfrm>
            <a:off x="5969635" y="4108450"/>
            <a:ext cx="1162685" cy="617220"/>
          </a:xfrm>
          <a:prstGeom prst="wedgeRoundRectCallout">
            <a:avLst>
              <a:gd name="adj1" fmla="val -52129"/>
              <a:gd name="adj2" fmla="val -144855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-5.79%</a:t>
            </a:r>
            <a:endParaRPr lang="en-US" altLang="zh-CN"/>
          </a:p>
        </p:txBody>
      </p:sp>
      <p:sp>
        <p:nvSpPr>
          <p:cNvPr id="19" name="圆角矩形标注 18"/>
          <p:cNvSpPr/>
          <p:nvPr/>
        </p:nvSpPr>
        <p:spPr>
          <a:xfrm>
            <a:off x="7056755" y="3120390"/>
            <a:ext cx="1162685" cy="617220"/>
          </a:xfrm>
          <a:prstGeom prst="wedgeRoundRectCallout">
            <a:avLst>
              <a:gd name="adj1" fmla="val -72446"/>
              <a:gd name="adj2" fmla="val -5226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41.46%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2.xml><?xml version="1.0" encoding="utf-8"?>
<p:tagLst xmlns:p="http://schemas.openxmlformats.org/presentationml/2006/main">
  <p:tag name="KSO_WM_UNIT_PLACING_PICTURE_USER_VIEWPORT" val="{&quot;height&quot;:2082,&quot;width&quot;:10544}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PP_MARK_KEY" val="257877f6-fe8c-4c47-ab4c-274c99a6a791"/>
  <p:tag name="COMMONDATA" val="eyJoZGlkIjoiNmFkOTM4YTBmYzkwNDBjOWYzNjBlMTAzZTIxNjcwNGE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1082</Words>
  <Application>WPS 演示</Application>
  <PresentationFormat>宽屏</PresentationFormat>
  <Paragraphs>140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DIN Black</vt:lpstr>
      <vt:lpstr>Noto Sans S Chinese Medium</vt:lpstr>
      <vt:lpstr>KSOFDDF4E7ED</vt:lpstr>
      <vt:lpstr>Segoe Print</vt:lpstr>
      <vt:lpstr>KSOF954951BB</vt:lpstr>
      <vt:lpstr>Arial Unicode MS</vt:lpstr>
      <vt:lpstr>Calibri</vt:lpstr>
      <vt:lpstr>KSOF618801C0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618</cp:revision>
  <dcterms:created xsi:type="dcterms:W3CDTF">2019-06-19T02:08:00Z</dcterms:created>
  <dcterms:modified xsi:type="dcterms:W3CDTF">2026-09-10T08:17:35Z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2DDFABF7C3B54CA8B6CA8207641CF730_13</vt:lpwstr>
  </property>
</Properties>
</file>