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481" r:id="rId3"/>
    <p:sldId id="267" r:id="rId4"/>
    <p:sldId id="329" r:id="rId5"/>
    <p:sldId id="759" r:id="rId6"/>
    <p:sldId id="773" r:id="rId7"/>
    <p:sldId id="743" r:id="rId8"/>
    <p:sldId id="768" r:id="rId9"/>
    <p:sldId id="777" r:id="rId10"/>
    <p:sldId id="601" r:id="rId11"/>
    <p:sldId id="770" r:id="rId12"/>
    <p:sldId id="774" r:id="rId13"/>
    <p:sldId id="775" r:id="rId14"/>
    <p:sldId id="778" r:id="rId15"/>
    <p:sldId id="779" r:id="rId16"/>
    <p:sldId id="272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821" userDrawn="1">
          <p15:clr>
            <a:srgbClr val="A4A3A4"/>
          </p15:clr>
        </p15:guide>
        <p15:guide id="3" pos="4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500"/>
    <a:srgbClr val="FFBF75"/>
    <a:srgbClr val="FFD483"/>
    <a:srgbClr val="FFEFCE"/>
    <a:srgbClr val="FFD585"/>
    <a:srgbClr val="FFEFCF"/>
    <a:srgbClr val="FFEFCD"/>
    <a:srgbClr val="FFD983"/>
    <a:srgbClr val="EFDDFF"/>
    <a:srgbClr val="C166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1" autoAdjust="0"/>
    <p:restoredTop sz="99761" autoAdjust="0"/>
  </p:normalViewPr>
  <p:slideViewPr>
    <p:cSldViewPr snapToGrid="0" showGuides="1">
      <p:cViewPr varScale="1">
        <p:scale>
          <a:sx n="110" d="100"/>
          <a:sy n="110" d="100"/>
        </p:scale>
        <p:origin x="924" y="108"/>
      </p:cViewPr>
      <p:guideLst>
        <p:guide orient="horz" pos="2200"/>
        <p:guide pos="3821"/>
        <p:guide pos="478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48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-62865" y="791210"/>
            <a:ext cx="12317095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657860" y="638238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//192.168.10.86/素材/营销策划/7.课程/猎手-龙头狙击营/2024年/6月/1920x1080 -总.png1920x1080 -总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7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9.xml"/><Relationship Id="rId1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0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3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4.xml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5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6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方建伟</a:t>
            </a:r>
            <a:endParaRPr lang="zh-CN" altLang="en-US" sz="26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3970" y="4074160"/>
            <a:ext cx="38963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投顾执业编号：</a:t>
            </a:r>
            <a:r>
              <a:rPr lang="en-US" altLang="zh-CN" b="0" i="0" dirty="0">
                <a:solidFill>
                  <a:srgbClr val="B34500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</a:rPr>
              <a:t>A1120613090012</a:t>
            </a:r>
            <a:endParaRPr lang="en-US" altLang="zh-CN" b="0" i="0" dirty="0">
              <a:solidFill>
                <a:srgbClr val="B34500"/>
              </a:solidFill>
              <a:effectLst/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r>
              <a:rPr lang="zh-CN" altLang="en-US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基金执业编号：</a:t>
            </a:r>
            <a:r>
              <a:rPr lang="en-US" altLang="zh-CN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A2025062200022x</a:t>
            </a:r>
            <a:endParaRPr lang="en-US" altLang="zh-CN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09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17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254760" y="4561205"/>
            <a:ext cx="6076950" cy="992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5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经传十大金牌讲师，从事证券行业10余年，自创一套“股海钓鱼操作系统”，真正教中小投资者能够理解市场，更好的适应市场，在市场当中稳定的获利！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1980" y="1681480"/>
            <a:ext cx="76676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EDB</a:t>
            </a:r>
            <a:r>
              <a:rPr lang="zh-CN" altLang="en-US" sz="6000" b="1" dirty="0">
                <a:gradFill>
                  <a:gsLst>
                    <a:gs pos="0">
                      <a:srgbClr val="FFEFCE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Medium" panose="020B0600000000000000" charset="-122"/>
              </a:rPr>
              <a:t>异动机会</a:t>
            </a:r>
            <a:endParaRPr lang="zh-CN" altLang="en-US" sz="6000" b="1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pic>
        <p:nvPicPr>
          <p:cNvPr id="7" name="图片 6" descr="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1795" y="747712"/>
            <a:ext cx="2925445" cy="54698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67755" y="788035"/>
            <a:ext cx="5437505" cy="2897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市场行情</a:t>
            </a:r>
            <a:endParaRPr lang="zh-CN" altLang="en-US" sz="320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DIN Black" charset="0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en-US" altLang="zh-CN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EDB</a:t>
            </a:r>
            <a:r>
              <a:rPr lang="zh-CN" altLang="en-US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异动</a:t>
            </a:r>
            <a:endParaRPr lang="zh-CN" sz="320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DIN Black" charset="0"/>
              <a:sym typeface="+mn-ea"/>
            </a:endParaRPr>
          </a:p>
          <a:p>
            <a:pPr>
              <a:lnSpc>
                <a:spcPct val="190000"/>
              </a:lnSpc>
            </a:pPr>
            <a:r>
              <a:rPr lang="zh-CN" altLang="en-US" sz="320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DIN Black" charset="0"/>
                <a:sym typeface="+mn-ea"/>
              </a:rPr>
              <a:t>选股思路</a:t>
            </a:r>
            <a:endParaRPr lang="zh-CN" altLang="en-US" sz="320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DIN Black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849313"/>
            <a:ext cx="955040" cy="2837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80" y="2945130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市场行情解读</a:t>
            </a:r>
            <a:endParaRPr lang="en-US" altLang="zh-CN" sz="80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14545" y="95250"/>
            <a:ext cx="3076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>
                <a:solidFill>
                  <a:schemeClr val="bg1"/>
                </a:solidFill>
              </a:rPr>
              <a:t>9</a:t>
            </a:r>
            <a:r>
              <a:rPr lang="zh-CN" altLang="en-US" sz="3200" b="1">
                <a:solidFill>
                  <a:schemeClr val="bg1"/>
                </a:solidFill>
              </a:rPr>
              <a:t>月</a:t>
            </a:r>
            <a:r>
              <a:rPr lang="en-US" altLang="zh-CN" sz="3200" b="1">
                <a:solidFill>
                  <a:schemeClr val="bg1"/>
                </a:solidFill>
              </a:rPr>
              <a:t>17</a:t>
            </a:r>
            <a:r>
              <a:rPr lang="zh-CN" altLang="en-US" sz="3200" b="1">
                <a:solidFill>
                  <a:schemeClr val="bg1"/>
                </a:solidFill>
              </a:rPr>
              <a:t>日观点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58965" y="897890"/>
            <a:ext cx="4799965" cy="5486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、平均股价处于牛熊线中间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、平均股价是</a:t>
            </a:r>
            <a:r>
              <a:rPr lang="en-US" altLang="zh-CN"/>
              <a:t>S</a:t>
            </a:r>
            <a:r>
              <a:rPr lang="zh-CN" altLang="en-US"/>
              <a:t>点区域，暂无主流热点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、从捕捞季节金叉</a:t>
            </a:r>
            <a:r>
              <a:rPr lang="en-US" altLang="zh-CN"/>
              <a:t>3</a:t>
            </a:r>
            <a:r>
              <a:rPr lang="zh-CN" altLang="en-US"/>
              <a:t>天，柱子转红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、流动资金仍然是绿的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总论：当下处于金叉反弹中，但是流动资金想要翻红的话是不难的，</a:t>
            </a:r>
            <a:r>
              <a:rPr lang="en-US" altLang="zh-CN"/>
              <a:t>1.9</a:t>
            </a:r>
            <a:r>
              <a:rPr lang="zh-CN" altLang="en-US"/>
              <a:t>万亿足够。但考虑到明天是第</a:t>
            </a:r>
            <a:r>
              <a:rPr lang="en-US" altLang="zh-CN"/>
              <a:t>4</a:t>
            </a:r>
            <a:r>
              <a:rPr lang="zh-CN" altLang="en-US"/>
              <a:t>天了，如果再不转红，那么还是以短线对待了。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策略：周五的流动资金红则持甚至加仓，绿则短线了结为主。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995" y="897890"/>
            <a:ext cx="6145530" cy="546481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60" y="916940"/>
            <a:ext cx="4857750" cy="544639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3470" y="916940"/>
            <a:ext cx="5142865" cy="543496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" name="文本框 3"/>
          <p:cNvSpPr txBox="1"/>
          <p:nvPr/>
        </p:nvSpPr>
        <p:spPr>
          <a:xfrm>
            <a:off x="4614545" y="95250"/>
            <a:ext cx="3076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b="1">
                <a:solidFill>
                  <a:schemeClr val="bg1"/>
                </a:solidFill>
              </a:rPr>
              <a:t>案例讲解</a:t>
            </a:r>
            <a:endParaRPr lang="zh-CN" sz="3200" b="1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80" y="2945130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EDB</a:t>
            </a:r>
            <a:r>
              <a:rPr lang="zh-CN" altLang="en-US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异动</a:t>
            </a:r>
            <a:endParaRPr lang="zh-CN" altLang="en-US" sz="80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614545" y="95250"/>
            <a:ext cx="30765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b="1">
                <a:solidFill>
                  <a:schemeClr val="bg1"/>
                </a:solidFill>
              </a:rPr>
              <a:t>涨价异动</a:t>
            </a:r>
            <a:endParaRPr lang="zh-CN" sz="32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2125" y="910590"/>
            <a:ext cx="11321415" cy="5456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06780"/>
            <a:ext cx="12192000" cy="53352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203700" y="95250"/>
            <a:ext cx="3783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b="1">
                <a:solidFill>
                  <a:schemeClr val="bg1"/>
                </a:solidFill>
              </a:rPr>
              <a:t>案例讲解</a:t>
            </a:r>
            <a:r>
              <a:rPr lang="en-US" altLang="zh-CN" sz="3200" b="1">
                <a:solidFill>
                  <a:schemeClr val="bg1"/>
                </a:solidFill>
              </a:rPr>
              <a:t>-</a:t>
            </a:r>
            <a:r>
              <a:rPr lang="zh-CN" altLang="en-US" sz="3200" b="1">
                <a:solidFill>
                  <a:schemeClr val="bg1"/>
                </a:solidFill>
              </a:rPr>
              <a:t>中国石油</a:t>
            </a:r>
            <a:endParaRPr lang="zh-CN" altLang="en-US" sz="3200" b="1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59280" y="2945130"/>
            <a:ext cx="847344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8000">
                <a:gradFill>
                  <a:gsLst>
                    <a:gs pos="0">
                      <a:srgbClr val="FFEFCE"/>
                    </a:gs>
                    <a:gs pos="100000">
                      <a:srgbClr val="FFD983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</a:rPr>
              <a:t>选股思路</a:t>
            </a:r>
            <a:endParaRPr lang="zh-CN" sz="8000">
              <a:gradFill>
                <a:gsLst>
                  <a:gs pos="0">
                    <a:srgbClr val="FFEFCE"/>
                  </a:gs>
                  <a:gs pos="100000">
                    <a:srgbClr val="FFD983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03700" y="95250"/>
            <a:ext cx="3783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b="1">
                <a:solidFill>
                  <a:schemeClr val="bg1"/>
                </a:solidFill>
              </a:rPr>
              <a:t>思考方向</a:t>
            </a:r>
            <a:endParaRPr lang="zh-CN" sz="3200" b="1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0" y="948690"/>
            <a:ext cx="11651615" cy="5486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/>
              <a:t>当市场出现</a:t>
            </a:r>
            <a:r>
              <a:rPr lang="en-US" altLang="zh-CN"/>
              <a:t>B+</a:t>
            </a:r>
            <a:r>
              <a:rPr lang="zh-CN" altLang="en-US"/>
              <a:t>红的时候，重点关注主题猎手的表现，特别留意符合以下条件的主题：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1</a:t>
            </a:r>
            <a:r>
              <a:rPr lang="zh-CN" altLang="en-US"/>
              <a:t>、在涨停棱镜的榜</a:t>
            </a:r>
            <a:r>
              <a:rPr lang="en-US" altLang="zh-CN"/>
              <a:t>5</a:t>
            </a:r>
            <a:r>
              <a:rPr lang="zh-CN" altLang="en-US"/>
              <a:t>之内；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、主力净买额在前</a:t>
            </a:r>
            <a:r>
              <a:rPr lang="en-US" altLang="zh-CN"/>
              <a:t>5</a:t>
            </a:r>
            <a:r>
              <a:rPr lang="zh-CN" altLang="en-US"/>
              <a:t>之内；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、板块涨停家数超</a:t>
            </a:r>
            <a:r>
              <a:rPr lang="en-US" altLang="zh-CN"/>
              <a:t>5</a:t>
            </a:r>
            <a:r>
              <a:rPr lang="zh-CN" altLang="en-US"/>
              <a:t>家多；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91205" y="1410335"/>
            <a:ext cx="8538210" cy="499554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03700" y="95250"/>
            <a:ext cx="3783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b="1">
                <a:solidFill>
                  <a:schemeClr val="bg1"/>
                </a:solidFill>
              </a:rPr>
              <a:t>案例讲解</a:t>
            </a:r>
            <a:r>
              <a:rPr lang="en-US" altLang="zh-CN" sz="3200" b="1">
                <a:solidFill>
                  <a:schemeClr val="bg1"/>
                </a:solidFill>
              </a:rPr>
              <a:t>-</a:t>
            </a:r>
            <a:r>
              <a:rPr lang="zh-CN" altLang="en-US" sz="3200" b="1">
                <a:solidFill>
                  <a:schemeClr val="bg1"/>
                </a:solidFill>
              </a:rPr>
              <a:t>益丰药房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0" y="948690"/>
            <a:ext cx="11651615" cy="5486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/>
              <a:t>原关注：医药、外骨骼、券商等</a:t>
            </a:r>
            <a:endParaRPr 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48690"/>
            <a:ext cx="12192000" cy="53454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203700" y="95250"/>
            <a:ext cx="37839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200" b="1">
                <a:solidFill>
                  <a:schemeClr val="bg1"/>
                </a:solidFill>
              </a:rPr>
              <a:t>案例讲解</a:t>
            </a:r>
            <a:r>
              <a:rPr lang="en-US" altLang="zh-CN" sz="3200" b="1">
                <a:solidFill>
                  <a:schemeClr val="bg1"/>
                </a:solidFill>
              </a:rPr>
              <a:t>-</a:t>
            </a:r>
            <a:r>
              <a:rPr lang="zh-CN" altLang="en-US" sz="3200" b="1">
                <a:solidFill>
                  <a:schemeClr val="bg1"/>
                </a:solidFill>
              </a:rPr>
              <a:t>埃斯顿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300" y="948690"/>
            <a:ext cx="11651615" cy="5486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/>
              <a:t>原关注：医药、外骨骼、券商等</a:t>
            </a:r>
            <a:endParaRPr 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48690"/>
            <a:ext cx="12192000" cy="53320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2.xml><?xml version="1.0" encoding="utf-8"?>
<p:tagLst xmlns:p="http://schemas.openxmlformats.org/presentationml/2006/main">
  <p:tag name="KSO_WM_UNIT_PLACING_PICTURE_USER_VIEWPORT" val="{&quot;height&quot;:2082,&quot;width&quot;:10544}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COMMONDATA" val="eyJoZGlkIjoiOGE4MmM3N2M1Njg0N2RlMTM3NDgxNjk5YmFiZDMxNTIifQ=="/>
  <p:tag name="KSO_WPP_MARK_KEY" val="257877f6-fe8c-4c47-ab4c-274c99a6a791"/>
  <p:tag name="commondata" val="eyJoZGlkIjoiNmFkOTM4YTBmYzkwNDBjOWYzNjBlMTAzZTIxNjcwNG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WPS 演示</Application>
  <PresentationFormat>宽屏</PresentationFormat>
  <Paragraphs>69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DIN Black</vt:lpstr>
      <vt:lpstr>Noto Sans S Chinese Medium</vt:lpstr>
      <vt:lpstr>KSOFDDF4E7ED</vt:lpstr>
      <vt:lpstr>Segoe Print</vt:lpstr>
      <vt:lpstr>KSOF954951BB</vt:lpstr>
      <vt:lpstr>Arial Unicode MS</vt:lpstr>
      <vt:lpstr>Calibri</vt:lpstr>
      <vt:lpstr>KSOF618801C0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俏俏</cp:lastModifiedBy>
  <cp:revision>505</cp:revision>
  <dcterms:created xsi:type="dcterms:W3CDTF">2019-06-19T02:08:00Z</dcterms:created>
  <dcterms:modified xsi:type="dcterms:W3CDTF">2026-09-17T10:04:04Z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2DDFABF7C3B54CA8B6CA8207641CF730_13</vt:lpwstr>
  </property>
</Properties>
</file>