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301" r:id="rId4"/>
    <p:sldId id="285" r:id="rId5"/>
    <p:sldId id="305" r:id="rId6"/>
    <p:sldId id="306" r:id="rId7"/>
    <p:sldId id="320" r:id="rId8"/>
    <p:sldId id="321" r:id="rId9"/>
    <p:sldId id="309" r:id="rId10"/>
    <p:sldId id="311" r:id="rId11"/>
    <p:sldId id="322" r:id="rId12"/>
    <p:sldId id="312" r:id="rId13"/>
    <p:sldId id="310" r:id="rId14"/>
    <p:sldId id="314" r:id="rId15"/>
    <p:sldId id="315" r:id="rId16"/>
    <p:sldId id="325" r:id="rId17"/>
    <p:sldId id="323" r:id="rId18"/>
    <p:sldId id="324" r:id="rId19"/>
    <p:sldId id="316" r:id="rId20"/>
    <p:sldId id="317" r:id="rId21"/>
    <p:sldId id="335" r:id="rId22"/>
    <p:sldId id="336" r:id="rId23"/>
    <p:sldId id="337" r:id="rId24"/>
    <p:sldId id="270" r:id="rId25"/>
  </p:sldIdLst>
  <p:sldSz cx="12192000" cy="6858000"/>
  <p:notesSz cx="6858000" cy="9144000"/>
  <p:embeddedFontLst>
    <p:embeddedFont>
      <p:font typeface="微软雅黑" panose="020B0503020204020204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41D1"/>
    <a:srgbClr val="FFFFFF"/>
    <a:srgbClr val="F1F2FF"/>
    <a:srgbClr val="618DF9"/>
    <a:srgbClr val="DBDEFF"/>
    <a:srgbClr val="D3D8F4"/>
    <a:srgbClr val="FCFCFF"/>
    <a:srgbClr val="D4D7FF"/>
    <a:srgbClr val="CFD2FF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144.xml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LOGO_164447677180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065" y="226060"/>
            <a:ext cx="1343660" cy="2959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形状1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67100" y="0"/>
            <a:ext cx="8724900" cy="6858000"/>
          </a:xfrm>
          <a:prstGeom prst="rect">
            <a:avLst/>
          </a:prstGeom>
        </p:spPr>
      </p:pic>
      <p:pic>
        <p:nvPicPr>
          <p:cNvPr id="2" name="图片 1" descr="LOGO_164447677180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065" y="226060"/>
            <a:ext cx="1343660" cy="2959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画板 1 拷贝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OGO_164447677180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065" y="226060"/>
            <a:ext cx="1343660" cy="2959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774700"/>
            <a:ext cx="12192000" cy="6083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1455738" y="6419850"/>
            <a:ext cx="92805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" name="图片 1" descr="LOGO_164447677180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065" y="226060"/>
            <a:ext cx="1343660" cy="2959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OGO_164447677180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065" y="226060"/>
            <a:ext cx="1343660" cy="2959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OGO_164447677180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065" y="226060"/>
            <a:ext cx="1343660" cy="2959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1拷贝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OGO_164447677180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065" y="226060"/>
            <a:ext cx="1343660" cy="2959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 拷贝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OGO_164447677180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065" y="226060"/>
            <a:ext cx="1343660" cy="2959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tags" Target="../tags/tag47.xml"/><Relationship Id="rId21" Type="http://schemas.openxmlformats.org/officeDocument/2006/relationships/tags" Target="../tags/tag46.xml"/><Relationship Id="rId20" Type="http://schemas.openxmlformats.org/officeDocument/2006/relationships/tags" Target="../tags/tag45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8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tags" Target="../tags/tag99.xml"/><Relationship Id="rId7" Type="http://schemas.openxmlformats.org/officeDocument/2006/relationships/image" Target="../media/image21.png"/><Relationship Id="rId6" Type="http://schemas.openxmlformats.org/officeDocument/2006/relationships/tags" Target="../tags/tag98.xml"/><Relationship Id="rId5" Type="http://schemas.openxmlformats.org/officeDocument/2006/relationships/image" Target="../media/image20.png"/><Relationship Id="rId4" Type="http://schemas.openxmlformats.org/officeDocument/2006/relationships/tags" Target="../tags/tag97.xml"/><Relationship Id="rId3" Type="http://schemas.openxmlformats.org/officeDocument/2006/relationships/image" Target="../media/image19.png"/><Relationship Id="rId2" Type="http://schemas.openxmlformats.org/officeDocument/2006/relationships/tags" Target="../tags/tag96.xml"/><Relationship Id="rId13" Type="http://schemas.openxmlformats.org/officeDocument/2006/relationships/slideLayout" Target="../slideLayouts/slideLayout4.xml"/><Relationship Id="rId12" Type="http://schemas.openxmlformats.org/officeDocument/2006/relationships/tags" Target="../tags/tag101.xml"/><Relationship Id="rId11" Type="http://schemas.openxmlformats.org/officeDocument/2006/relationships/image" Target="../media/image23.png"/><Relationship Id="rId10" Type="http://schemas.openxmlformats.org/officeDocument/2006/relationships/tags" Target="../tags/tag100.xml"/><Relationship Id="rId1" Type="http://schemas.openxmlformats.org/officeDocument/2006/relationships/tags" Target="../tags/tag9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tags" Target="../tags/tag106.xml"/><Relationship Id="rId7" Type="http://schemas.openxmlformats.org/officeDocument/2006/relationships/image" Target="../media/image26.png"/><Relationship Id="rId6" Type="http://schemas.openxmlformats.org/officeDocument/2006/relationships/tags" Target="../tags/tag105.xml"/><Relationship Id="rId5" Type="http://schemas.openxmlformats.org/officeDocument/2006/relationships/image" Target="../media/image25.png"/><Relationship Id="rId4" Type="http://schemas.openxmlformats.org/officeDocument/2006/relationships/tags" Target="../tags/tag104.xml"/><Relationship Id="rId3" Type="http://schemas.openxmlformats.org/officeDocument/2006/relationships/image" Target="../media/image24.png"/><Relationship Id="rId2" Type="http://schemas.openxmlformats.org/officeDocument/2006/relationships/tags" Target="../tags/tag103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107.xml"/><Relationship Id="rId1" Type="http://schemas.openxmlformats.org/officeDocument/2006/relationships/tags" Target="../tags/tag10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image" Target="../media/image30.png"/><Relationship Id="rId5" Type="http://schemas.openxmlformats.org/officeDocument/2006/relationships/tags" Target="../tags/tag110.xml"/><Relationship Id="rId4" Type="http://schemas.openxmlformats.org/officeDocument/2006/relationships/image" Target="../media/image29.png"/><Relationship Id="rId3" Type="http://schemas.openxmlformats.org/officeDocument/2006/relationships/tags" Target="../tags/tag109.xml"/><Relationship Id="rId2" Type="http://schemas.openxmlformats.org/officeDocument/2006/relationships/image" Target="../media/image28.png"/><Relationship Id="rId1" Type="http://schemas.openxmlformats.org/officeDocument/2006/relationships/tags" Target="../tags/tag10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6.xml"/><Relationship Id="rId3" Type="http://schemas.openxmlformats.org/officeDocument/2006/relationships/image" Target="../media/image31.png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121.xml"/><Relationship Id="rId7" Type="http://schemas.openxmlformats.org/officeDocument/2006/relationships/image" Target="../media/image34.png"/><Relationship Id="rId6" Type="http://schemas.openxmlformats.org/officeDocument/2006/relationships/tags" Target="../tags/tag120.xml"/><Relationship Id="rId5" Type="http://schemas.openxmlformats.org/officeDocument/2006/relationships/image" Target="../media/image33.png"/><Relationship Id="rId4" Type="http://schemas.openxmlformats.org/officeDocument/2006/relationships/tags" Target="../tags/tag119.xml"/><Relationship Id="rId3" Type="http://schemas.openxmlformats.org/officeDocument/2006/relationships/image" Target="../media/image32.png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126.xml"/><Relationship Id="rId7" Type="http://schemas.openxmlformats.org/officeDocument/2006/relationships/image" Target="../media/image37.png"/><Relationship Id="rId6" Type="http://schemas.openxmlformats.org/officeDocument/2006/relationships/tags" Target="../tags/tag125.xml"/><Relationship Id="rId5" Type="http://schemas.openxmlformats.org/officeDocument/2006/relationships/image" Target="../media/image36.png"/><Relationship Id="rId4" Type="http://schemas.openxmlformats.org/officeDocument/2006/relationships/tags" Target="../tags/tag124.xml"/><Relationship Id="rId3" Type="http://schemas.openxmlformats.org/officeDocument/2006/relationships/image" Target="../media/image35.png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130.xml"/><Relationship Id="rId5" Type="http://schemas.openxmlformats.org/officeDocument/2006/relationships/image" Target="../media/image39.png"/><Relationship Id="rId4" Type="http://schemas.openxmlformats.org/officeDocument/2006/relationships/tags" Target="../tags/tag129.xml"/><Relationship Id="rId3" Type="http://schemas.openxmlformats.org/officeDocument/2006/relationships/image" Target="../media/image38.png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35.xml"/><Relationship Id="rId2" Type="http://schemas.openxmlformats.org/officeDocument/2006/relationships/image" Target="../media/image40.png"/><Relationship Id="rId1" Type="http://schemas.openxmlformats.org/officeDocument/2006/relationships/tags" Target="../tags/tag134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38.xml"/><Relationship Id="rId3" Type="http://schemas.openxmlformats.org/officeDocument/2006/relationships/image" Target="../media/image41.png"/><Relationship Id="rId2" Type="http://schemas.openxmlformats.org/officeDocument/2006/relationships/tags" Target="../tags/tag137.xml"/><Relationship Id="rId1" Type="http://schemas.openxmlformats.org/officeDocument/2006/relationships/tags" Target="../tags/tag136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41.xml"/><Relationship Id="rId3" Type="http://schemas.openxmlformats.org/officeDocument/2006/relationships/image" Target="../media/image42.png"/><Relationship Id="rId2" Type="http://schemas.openxmlformats.org/officeDocument/2006/relationships/tags" Target="../tags/tag140.xml"/><Relationship Id="rId1" Type="http://schemas.openxmlformats.org/officeDocument/2006/relationships/tags" Target="../tags/tag1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1.xml"/><Relationship Id="rId3" Type="http://schemas.openxmlformats.org/officeDocument/2006/relationships/image" Target="../media/image9.png"/><Relationship Id="rId2" Type="http://schemas.openxmlformats.org/officeDocument/2006/relationships/tags" Target="../tags/tag50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57.xml"/><Relationship Id="rId7" Type="http://schemas.openxmlformats.org/officeDocument/2006/relationships/image" Target="../media/image12.png"/><Relationship Id="rId6" Type="http://schemas.openxmlformats.org/officeDocument/2006/relationships/tags" Target="../tags/tag56.xml"/><Relationship Id="rId5" Type="http://schemas.openxmlformats.org/officeDocument/2006/relationships/image" Target="../media/image11.png"/><Relationship Id="rId4" Type="http://schemas.openxmlformats.org/officeDocument/2006/relationships/tags" Target="../tags/tag55.xml"/><Relationship Id="rId3" Type="http://schemas.openxmlformats.org/officeDocument/2006/relationships/image" Target="../media/image10.png"/><Relationship Id="rId2" Type="http://schemas.openxmlformats.org/officeDocument/2006/relationships/tags" Target="../tags/tag54.xml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tags" Target="../tags/tag5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76.xml"/><Relationship Id="rId14" Type="http://schemas.openxmlformats.org/officeDocument/2006/relationships/tags" Target="../tags/tag75.xml"/><Relationship Id="rId13" Type="http://schemas.openxmlformats.org/officeDocument/2006/relationships/tags" Target="../tags/tag74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tags" Target="../tags/tag6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tags" Target="../tags/tag81.xml"/><Relationship Id="rId7" Type="http://schemas.openxmlformats.org/officeDocument/2006/relationships/image" Target="../media/image16.png"/><Relationship Id="rId6" Type="http://schemas.openxmlformats.org/officeDocument/2006/relationships/tags" Target="../tags/tag80.xml"/><Relationship Id="rId5" Type="http://schemas.openxmlformats.org/officeDocument/2006/relationships/image" Target="../media/image15.png"/><Relationship Id="rId4" Type="http://schemas.openxmlformats.org/officeDocument/2006/relationships/tags" Target="../tags/tag79.xml"/><Relationship Id="rId3" Type="http://schemas.openxmlformats.org/officeDocument/2006/relationships/image" Target="../media/image14.png"/><Relationship Id="rId2" Type="http://schemas.openxmlformats.org/officeDocument/2006/relationships/tags" Target="../tags/tag78.xml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tags" Target="../tags/tag7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image" Target="../media/image18.png"/><Relationship Id="rId2" Type="http://schemas.openxmlformats.org/officeDocument/2006/relationships/tags" Target="../tags/tag88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矩形2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2636520" y="3908425"/>
            <a:ext cx="6919595" cy="7512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60955" y="4053840"/>
            <a:ext cx="7070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讲师介绍：陈定柱（执业编号：A1120621060007）</a:t>
            </a:r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ctr"/>
            <a:endParaRPr lang="zh-CN" sz="2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84538" y="1682750"/>
            <a:ext cx="5622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4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思源黑体 CN Medium" panose="020B0600000000000000" charset="-122"/>
                <a:ea typeface="思源黑体 CN Medium" panose="020B0600000000000000" charset="-122"/>
              </a:rPr>
              <a:t>龙虎淘金</a:t>
            </a:r>
            <a:endParaRPr lang="zh-CN" sz="44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00238" y="2553088"/>
            <a:ext cx="83915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功能</a:t>
            </a: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4D7FF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讲解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4D7FF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8657590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2455545" y="2051050"/>
            <a:ext cx="1080135" cy="0"/>
          </a:xfrm>
          <a:prstGeom prst="line">
            <a:avLst/>
          </a:prstGeom>
          <a:ln w="12700" cmpd="sng">
            <a:solidFill>
              <a:srgbClr val="F1F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龙虎淘金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626745" y="1007110"/>
            <a:ext cx="105721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2..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特色选股（条件筛选）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15995" y="1138555"/>
            <a:ext cx="4120515" cy="24053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48685" y="3643630"/>
            <a:ext cx="3907790" cy="24225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08925" y="1138555"/>
            <a:ext cx="3726815" cy="33070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053705" y="4700905"/>
            <a:ext cx="3437255" cy="14719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33425" y="1461135"/>
            <a:ext cx="2256790" cy="484378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龙虎淘金</a:t>
            </a:r>
            <a:endParaRPr lang="en-US" altLang="zh-CN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26745" y="1007110"/>
            <a:ext cx="105721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3..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我的关注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6745" y="1470025"/>
            <a:ext cx="2220595" cy="46545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27705" y="1470025"/>
            <a:ext cx="2099945" cy="4653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708015" y="1470025"/>
            <a:ext cx="2328545" cy="46532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834120" y="1344295"/>
            <a:ext cx="2196465" cy="47802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龙虎揭秘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6125" y="1025525"/>
            <a:ext cx="2395855" cy="52222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60470" y="1099185"/>
            <a:ext cx="2442210" cy="52431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02095" y="1193800"/>
            <a:ext cx="2447925" cy="514858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9371965" y="1193800"/>
            <a:ext cx="1924050" cy="795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 fontAlgn="auto">
              <a:lnSpc>
                <a:spcPct val="130000"/>
              </a:lnSpc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复盘学习营地</a:t>
            </a:r>
            <a:endParaRPr lang="zh-CN" altLang="en-US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0" y="3602355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注意事项</a:t>
            </a:r>
            <a:endParaRPr lang="zh-CN" sz="5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34000" y="2332355"/>
            <a:ext cx="150558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04</a:t>
            </a:r>
            <a:endParaRPr lang="en-US" altLang="zh-CN" sz="6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注意事项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033145" y="1007110"/>
            <a:ext cx="105721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1.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如何购买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63675" y="1430020"/>
            <a:ext cx="8647430" cy="48647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注意事项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033145" y="1007110"/>
            <a:ext cx="105721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2.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购买了不知道怎么找到工具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33145" y="1523365"/>
            <a:ext cx="2290445" cy="45777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837305" y="1602740"/>
            <a:ext cx="2134870" cy="45764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056120" y="1523365"/>
            <a:ext cx="2196465" cy="454977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注意事项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033145" y="1007110"/>
            <a:ext cx="105721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3.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如何学习席位基础知识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2735" y="1602740"/>
            <a:ext cx="3038475" cy="25622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53130" y="1602740"/>
            <a:ext cx="6448425" cy="2305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331210" y="3274060"/>
            <a:ext cx="6569710" cy="321119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注意事项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033145" y="1007110"/>
            <a:ext cx="105721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4.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使用攻略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69035" y="1452245"/>
            <a:ext cx="2263775" cy="4921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30700" y="1440180"/>
            <a:ext cx="2376805" cy="493331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0" y="3602355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总结归纳</a:t>
            </a:r>
            <a:endParaRPr lang="zh-CN" sz="5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34000" y="2332355"/>
            <a:ext cx="150558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05</a:t>
            </a:r>
            <a:endParaRPr lang="en-US" altLang="zh-CN" sz="6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总结归纳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033145" y="1007110"/>
            <a:ext cx="1057211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 dirty="0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1.</a:t>
            </a:r>
            <a:r>
              <a:rPr lang="zh-CN" altLang="en-US" sz="1600" b="1" dirty="0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龙虎淘金是一款基于龙虎榜的小额工具，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具有复盘，选股，学习功能，是研究一线游资，机构以及外资的重要把手。研究龙虎就是研究股市里面最的顶尖交易者的捷径。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en-US" altLang="zh-CN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2.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龙虎淘金研究龙虎情绪，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龙虎情绪好代表当下行情游资和机构比较看好，这个时候资金流入的前三板块往往是诞生牛股的摇篮。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en-US" altLang="zh-CN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3.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初级阶段：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通过对于龙虎席位的解读我们能够初步判断龙虎席位的榜的好与坏，第二天是否有溢价。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进阶阶段：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通过研究游资席位来学习其选股思路，提高自身的交易系统。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高级阶段：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盘中知晓哪些游资进入哪些个股，并提前介入。通过龙虎榜选出阶段性操作的个股，心中无龙虎，榜上见龙虎。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en-US" altLang="zh-CN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4.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龙虎选股需要根据实际情况，不可盲目接力，运用战法需要结合当前市场行情的赚钱效应，盈亏的比例控制好仓位，复利前行。</a:t>
            </a:r>
            <a:endParaRPr lang="zh-CN" altLang="en-US" sz="1600" b="1" dirty="0">
              <a:solidFill>
                <a:schemeClr val="tx1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chemeClr val="tx1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chemeClr val="tx1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0" y="3602355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龙虎淘金介绍</a:t>
            </a:r>
            <a:endParaRPr lang="zh-CN" sz="5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34000" y="2332355"/>
            <a:ext cx="150558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01</a:t>
            </a:r>
            <a:endParaRPr lang="en-US" altLang="zh-CN" sz="6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总结归纳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033145" y="1007110"/>
            <a:ext cx="1057211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 dirty="0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1.</a:t>
            </a:r>
            <a:r>
              <a:rPr lang="zh-CN" altLang="en-US" sz="1600" b="1" dirty="0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龙虎淘金是一款基于龙虎榜的小额工具，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具有复盘，选股，学习功能，是研究一线游资，机构以及外资的重要把手。研究龙虎就是研究股市里面最的顶尖交易者的捷径。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en-US" altLang="zh-CN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2.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龙虎淘金研究龙虎情绪，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龙虎情绪好代表当下行情游资和机构比较看好，这个时候资金流入的前三板块往往是诞生牛股的摇篮。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en-US" altLang="zh-CN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3.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初级阶段：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通过对于龙虎席位的解读我们能够初步判断龙虎席位的榜的好与坏，第二天是否有溢价。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进阶阶段：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通过研究游资席位来学习其选股思路，提高自身的交易系统。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高级阶段：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盘中知晓哪些游资进入哪些个股，并提前介入。通过龙虎榜选出阶段性操作的个股，心中无龙虎，榜上见龙虎。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en-US" altLang="zh-CN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4.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龙虎选股需要根据实际情况，不可盲目接力，运用战法需要结合当前市场行情的赚钱效应，盈亏的比例控制好仓位，复利前行。</a:t>
            </a:r>
            <a:endParaRPr lang="zh-CN" altLang="en-US" sz="1600" b="1" dirty="0">
              <a:solidFill>
                <a:schemeClr val="tx1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chemeClr val="tx1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chemeClr val="tx1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总结归纳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033145" y="1007110"/>
            <a:ext cx="1057211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 dirty="0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1.</a:t>
            </a:r>
            <a:r>
              <a:rPr lang="zh-CN" altLang="en-US" sz="1600" b="1" dirty="0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龙虎淘金是一款基于龙虎榜的小额工具，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具有复盘，选股，学习功能，是研究一线游资，机构以及外资的重要把手。研究龙虎就是研究股市里面最的顶尖交易者的捷径。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en-US" altLang="zh-CN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2.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龙虎淘金研究龙虎情绪，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龙虎情绪好代表当下行情游资和机构比较看好，这个时候资金流入的前三板块往往是诞生牛股的摇篮。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en-US" altLang="zh-CN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3.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初级阶段：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通过对于龙虎席位的解读我们能够初步判断龙虎席位的榜的好与坏，第二天是否有溢价。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进阶阶段：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通过研究游资席位来学习其选股思路，提高自身的交易系统。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高级阶段：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盘中知晓哪些游资进入哪些个股，并提前介入。通过龙虎榜选出阶段性操作的个股，心中无龙虎，榜上见龙虎。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en-US" altLang="zh-CN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4.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龙虎选股需要根据实际情况，不可盲目接力，运用战法需要结合当前市场行情的赚钱效应，盈亏的比例控制好仓位，复利前行。</a:t>
            </a:r>
            <a:endParaRPr lang="zh-CN" altLang="en-US" sz="1600" b="1" dirty="0">
              <a:solidFill>
                <a:schemeClr val="tx1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chemeClr val="tx1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chemeClr val="tx1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总结归纳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033145" y="1007110"/>
            <a:ext cx="1057211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 dirty="0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1.</a:t>
            </a:r>
            <a:r>
              <a:rPr lang="zh-CN" altLang="en-US" sz="1600" b="1" dirty="0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龙虎淘金是一款基于龙虎榜的小额工具，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具有复盘，选股，学习功能，是研究一线游资，机构以及外资的重要把手。研究龙虎就是研究股市里面最的顶尖交易者的捷径。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en-US" altLang="zh-CN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2.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龙虎淘金研究龙虎情绪，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龙虎情绪好代表当下行情游资和机构比较看好，这个时候资金流入的前三板块往往是诞生牛股的摇篮。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en-US" altLang="zh-CN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3.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初级阶段：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通过对于龙虎席位的解读我们能够初步判断龙虎席位的榜的好与坏，第二天是否有溢价。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进阶阶段：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通过研究游资席位来学习其选股思路，提高自身的交易系统。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高级阶段：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盘中知晓哪些游资进入哪些个股，并提前介入。通过龙虎榜选出阶段性操作的个股，心中无龙虎，榜上见龙虎。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r>
              <a:rPr lang="en-US" altLang="zh-CN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4.</a:t>
            </a:r>
            <a:r>
              <a:rPr lang="zh-CN" altLang="en-US" sz="1600" b="1" dirty="0">
                <a:solidFill>
                  <a:schemeClr val="tx1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龙虎选股需要根据实际情况，不可盲目接力，运用战法需要结合当前市场行情的赚钱效应，盈亏的比例控制好仓位，复利前行。</a:t>
            </a:r>
            <a:endParaRPr lang="zh-CN" altLang="en-US" sz="1600" b="1" dirty="0">
              <a:solidFill>
                <a:schemeClr val="tx1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chemeClr val="tx1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endParaRPr lang="zh-CN" altLang="en-US" sz="1600" b="1" dirty="0">
              <a:solidFill>
                <a:schemeClr val="tx1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54200" y="1240155"/>
            <a:ext cx="84836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经传多赢,让投资遇见美好!</a:t>
            </a:r>
            <a:endParaRPr lang="zh-CN" altLang="en-US" sz="5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13915" y="2505075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龙虎淘金介绍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5925" y="880110"/>
            <a:ext cx="11313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 dirty="0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龙虎榜是市场中最活跃、最顶尖的资金交易行为的集合，不管是机构还是游资，这些活跃在市场最前沿的资金基本代表了市场相对顶尖的操盘水平。</a:t>
            </a:r>
            <a:r>
              <a:rPr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通过观察龙虎榜，可以尽可能的了解和靠近市场主流资金的交易逻辑，这是龙虎榜最大的意义。</a:t>
            </a:r>
            <a:endParaRPr lang="zh-CN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5925" y="1463675"/>
            <a:ext cx="8159750" cy="4749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37625" y="1463675"/>
            <a:ext cx="2273300" cy="49390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0" y="3602355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龙虎淘金构成</a:t>
            </a:r>
            <a:endParaRPr lang="zh-CN" sz="5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34000" y="2332355"/>
            <a:ext cx="150558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02</a:t>
            </a:r>
            <a:endParaRPr lang="en-US" altLang="zh-CN" sz="6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龙虎情绪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1"/>
            </p:custDataLst>
          </p:nvPr>
        </p:nvSpPr>
        <p:spPr>
          <a:xfrm>
            <a:off x="1322070" y="5305425"/>
            <a:ext cx="954913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spcBef>
                <a:spcPts val="600"/>
              </a:spcBef>
            </a:pPr>
            <a:r>
              <a:rPr lang="zh-CN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每日龙虎资金进攻情绪精准研判</a:t>
            </a:r>
            <a:r>
              <a:rPr lang="en-US" altLang="zh-CN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活跃、分歧、低迷</a:t>
            </a:r>
            <a:endParaRPr lang="zh-CN" altLang="en-US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fontAlgn="auto">
              <a:spcBef>
                <a:spcPts val="600"/>
              </a:spcBef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实时跟踪昨日上榜股今日分时走势情况，观察龙虎进攻是否有延续性</a:t>
            </a:r>
            <a:endParaRPr lang="zh-CN" altLang="en-US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fontAlgn="auto">
              <a:spcBef>
                <a:spcPts val="600"/>
              </a:spcBef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龙虎热门板块追踪，龙虎资金集中进攻的市场方向更容易出现连板大妖</a:t>
            </a:r>
            <a:endParaRPr lang="zh-CN" altLang="en-US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5760" y="1116330"/>
            <a:ext cx="7271385" cy="3940175"/>
          </a:xfrm>
          <a:prstGeom prst="rect">
            <a:avLst/>
          </a:prstGeom>
          <a:ln w="12700" cmpd="sng">
            <a:solidFill>
              <a:schemeClr val="tx1"/>
            </a:solidFill>
            <a:prstDash val="solid"/>
          </a:ln>
          <a:effectLst/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762240" y="1515110"/>
            <a:ext cx="2034540" cy="6445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762240" y="3665855"/>
            <a:ext cx="2034540" cy="6438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762240" y="2590800"/>
            <a:ext cx="2034540" cy="64389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9921875" y="1529715"/>
            <a:ext cx="2053590" cy="629920"/>
          </a:xfrm>
          <a:prstGeom prst="rect">
            <a:avLst/>
          </a:prstGeom>
          <a:noFill/>
          <a:ln w="28575" cmpd="sng">
            <a:solidFill>
              <a:srgbClr val="F59A23"/>
            </a:solidFill>
            <a:prstDash val="solid"/>
          </a:ln>
        </p:spPr>
        <p:txBody>
          <a:bodyPr wrap="square" rtlCol="0" anchor="t">
            <a:spAutoFit/>
          </a:bodyPr>
          <a:p>
            <a:pPr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400"/>
              <a:t>当日龙虎净买</a:t>
            </a:r>
            <a:r>
              <a:rPr lang="en-US" altLang="zh-CN" sz="1400"/>
              <a:t>&gt;5</a:t>
            </a:r>
            <a:r>
              <a:rPr lang="zh-CN" altLang="en-US" sz="1400"/>
              <a:t>亿，且大于近</a:t>
            </a:r>
            <a:r>
              <a:rPr lang="en-US" altLang="zh-CN" sz="1400"/>
              <a:t>3</a:t>
            </a:r>
            <a:r>
              <a:rPr lang="zh-CN" altLang="en-US" sz="1400"/>
              <a:t>日净买平均值</a:t>
            </a:r>
            <a:endParaRPr lang="zh-CN" altLang="en-US" sz="1400"/>
          </a:p>
        </p:txBody>
      </p: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9921875" y="2604770"/>
            <a:ext cx="2053590" cy="629920"/>
          </a:xfrm>
          <a:prstGeom prst="rect">
            <a:avLst/>
          </a:prstGeom>
          <a:noFill/>
          <a:ln w="28575" cmpd="sng">
            <a:solidFill>
              <a:srgbClr val="48C22B"/>
            </a:solidFill>
            <a:prstDash val="solid"/>
          </a:ln>
        </p:spPr>
        <p:txBody>
          <a:bodyPr wrap="square" rtlCol="0" anchor="t">
            <a:spAutoFit/>
          </a:bodyPr>
          <a:p>
            <a:pPr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400"/>
              <a:t>当日龙虎净买</a:t>
            </a:r>
            <a:r>
              <a:rPr lang="en-US" altLang="zh-CN" sz="1400"/>
              <a:t>&lt;5</a:t>
            </a:r>
            <a:r>
              <a:rPr lang="zh-CN" altLang="en-US" sz="1400"/>
              <a:t>亿，且大于近</a:t>
            </a:r>
            <a:r>
              <a:rPr lang="en-US" altLang="zh-CN" sz="1400"/>
              <a:t>3</a:t>
            </a:r>
            <a:r>
              <a:rPr lang="zh-CN" altLang="en-US" sz="1400"/>
              <a:t>日净买平均值</a:t>
            </a:r>
            <a:endParaRPr lang="zh-CN" altLang="en-US" sz="1400"/>
          </a:p>
        </p:txBody>
      </p:sp>
      <p:sp>
        <p:nvSpPr>
          <p:cNvPr id="23" name="文本框 22"/>
          <p:cNvSpPr txBox="1"/>
          <p:nvPr>
            <p:custDataLst>
              <p:tags r:id="rId12"/>
            </p:custDataLst>
          </p:nvPr>
        </p:nvSpPr>
        <p:spPr>
          <a:xfrm>
            <a:off x="9921875" y="3814445"/>
            <a:ext cx="2053590" cy="360680"/>
          </a:xfrm>
          <a:prstGeom prst="rect">
            <a:avLst/>
          </a:prstGeom>
          <a:noFill/>
          <a:ln w="28575" cmpd="sng">
            <a:solidFill>
              <a:schemeClr val="bg1">
                <a:lumMod val="75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pPr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</a:pPr>
            <a:r>
              <a:rPr lang="zh-CN" sz="1400"/>
              <a:t>其余情况均视为分歧</a:t>
            </a:r>
            <a:endParaRPr lang="zh-CN" sz="1400"/>
          </a:p>
        </p:txBody>
      </p:sp>
    </p:spTree>
    <p:custDataLst>
      <p:tags r:id="rId1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席位战法勾选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1"/>
            </p:custDataLst>
          </p:nvPr>
        </p:nvSpPr>
        <p:spPr>
          <a:xfrm>
            <a:off x="1475105" y="5782945"/>
            <a:ext cx="9549130" cy="721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spcBef>
                <a:spcPts val="600"/>
              </a:spcBef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根据龙虎榜中的席位属性和不同的交易行为凝练成战法勾选，上榜个股优中选优</a:t>
            </a:r>
            <a:endParaRPr lang="zh-CN" altLang="en-US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fontAlgn="auto">
              <a:spcBef>
                <a:spcPts val="600"/>
              </a:spcBef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最新龙虎、智能盯盘同步配套特色勾选</a:t>
            </a:r>
            <a:endParaRPr lang="zh-CN" altLang="en-US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5172585" y="3428425"/>
            <a:ext cx="2556000" cy="1043940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一线联手</a:t>
            </a:r>
            <a:endParaRPr lang="zh-CN" altLang="en-US" sz="1400" b="1">
              <a:solidFill>
                <a:schemeClr val="tx1"/>
              </a:solidFill>
            </a:endParaRPr>
          </a:p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买一到买五比较均匀，拥有两家到三家一线游资席位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7950835" y="2304415"/>
            <a:ext cx="2715895" cy="1044575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tx1"/>
                </a:solidFill>
              </a:rPr>
              <a:t>机构抢筹</a:t>
            </a:r>
            <a:endParaRPr lang="zh-CN" altLang="en-US" sz="1200" b="1">
              <a:solidFill>
                <a:schemeClr val="tx1"/>
              </a:solidFill>
            </a:endParaRPr>
          </a:p>
          <a:p>
            <a:pPr algn="ctr"/>
            <a:r>
              <a:rPr lang="zh-CN" altLang="en-US" sz="1200">
                <a:solidFill>
                  <a:schemeClr val="tx1"/>
                </a:solidFill>
              </a:rPr>
              <a:t>席位属性为机构专用、机构席位，出现两家及以上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4"/>
            </p:custDataLst>
          </p:nvPr>
        </p:nvSpPr>
        <p:spPr>
          <a:xfrm>
            <a:off x="7950200" y="4551680"/>
            <a:ext cx="2715895" cy="1044575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tx1"/>
                </a:solidFill>
              </a:rPr>
              <a:t>游资被套</a:t>
            </a:r>
            <a:endParaRPr lang="zh-CN" altLang="en-US" sz="1400" b="1">
              <a:solidFill>
                <a:schemeClr val="tx1"/>
              </a:solidFill>
            </a:endParaRPr>
          </a:p>
          <a:p>
            <a:pPr algn="ctr"/>
            <a:r>
              <a:rPr lang="zh-CN" altLang="en-US" sz="1200">
                <a:solidFill>
                  <a:schemeClr val="tx1"/>
                </a:solidFill>
              </a:rPr>
              <a:t>席位净买额为正，买前五席位中出现2家以上一线席位，个股收盘价处于当日股价低位区间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7950200" y="3428365"/>
            <a:ext cx="2715895" cy="1044575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tx1"/>
                </a:solidFill>
              </a:rPr>
              <a:t>机构被套</a:t>
            </a:r>
            <a:endParaRPr lang="zh-CN" altLang="en-US" sz="1400" b="1">
              <a:solidFill>
                <a:schemeClr val="tx1"/>
              </a:solidFill>
            </a:endParaRPr>
          </a:p>
          <a:p>
            <a:pPr algn="ctr"/>
            <a:r>
              <a:rPr lang="zh-CN" altLang="en-US" sz="1200">
                <a:solidFill>
                  <a:schemeClr val="tx1"/>
                </a:solidFill>
              </a:rPr>
              <a:t>席位净额为正，且买前五中出现机构席位，卖出无机构席位，个股收盘价处于当日股价低位区间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>
            <p:custDataLst>
              <p:tags r:id="rId6"/>
            </p:custDataLst>
          </p:nvPr>
        </p:nvSpPr>
        <p:spPr>
          <a:xfrm>
            <a:off x="1477010" y="4966970"/>
            <a:ext cx="3472815" cy="629285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tx1"/>
                </a:solidFill>
              </a:rPr>
              <a:t>机构专用</a:t>
            </a:r>
            <a:endParaRPr lang="zh-CN" altLang="en-US" sz="1400" b="1">
              <a:solidFill>
                <a:schemeClr val="tx1"/>
              </a:solidFill>
            </a:endParaRPr>
          </a:p>
          <a:p>
            <a:pPr algn="ctr"/>
            <a:r>
              <a:rPr lang="zh-CN" altLang="en-US" sz="1200">
                <a:solidFill>
                  <a:schemeClr val="tx1"/>
                </a:solidFill>
                <a:sym typeface="+mn-ea"/>
              </a:rPr>
              <a:t>买卖前五中有机构专用席位上榜</a:t>
            </a:r>
            <a:endParaRPr lang="zh-CN" altLang="en-US" sz="1200">
              <a:solidFill>
                <a:schemeClr val="tx1"/>
              </a:solidFill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7"/>
            </p:custDataLst>
          </p:nvPr>
        </p:nvSpPr>
        <p:spPr>
          <a:xfrm>
            <a:off x="1475105" y="4187190"/>
            <a:ext cx="3472815" cy="629285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tx1"/>
                </a:solidFill>
              </a:rPr>
              <a:t>沪深股通</a:t>
            </a:r>
            <a:endParaRPr lang="zh-CN" altLang="en-US" sz="1400" b="1">
              <a:solidFill>
                <a:schemeClr val="tx1"/>
              </a:solidFill>
            </a:endParaRPr>
          </a:p>
          <a:p>
            <a:pPr algn="ctr"/>
            <a:r>
              <a:rPr lang="zh-CN" altLang="en-US" sz="1200">
                <a:solidFill>
                  <a:schemeClr val="tx1"/>
                </a:solidFill>
              </a:rPr>
              <a:t>买卖前五中有沪深股通席位上榜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3" name="矩形 22"/>
          <p:cNvSpPr/>
          <p:nvPr>
            <p:custDataLst>
              <p:tags r:id="rId8"/>
            </p:custDataLst>
          </p:nvPr>
        </p:nvSpPr>
        <p:spPr>
          <a:xfrm>
            <a:off x="5172585" y="4552375"/>
            <a:ext cx="2556000" cy="1043940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tx1"/>
                </a:solidFill>
              </a:rPr>
              <a:t>一家独大</a:t>
            </a:r>
            <a:endParaRPr lang="zh-CN" altLang="en-US" sz="1400" b="1">
              <a:solidFill>
                <a:schemeClr val="tx1"/>
              </a:solidFill>
            </a:endParaRPr>
          </a:p>
          <a:p>
            <a:pPr algn="ctr"/>
            <a:r>
              <a:rPr lang="zh-CN" altLang="en-US" sz="1200">
                <a:solidFill>
                  <a:schemeClr val="tx1"/>
                </a:solidFill>
              </a:rPr>
              <a:t>买一席位大于买二的2倍以上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4" name="矩形 23"/>
          <p:cNvSpPr/>
          <p:nvPr>
            <p:custDataLst>
              <p:tags r:id="rId9"/>
            </p:custDataLst>
          </p:nvPr>
        </p:nvSpPr>
        <p:spPr>
          <a:xfrm>
            <a:off x="5172710" y="2304415"/>
            <a:ext cx="2555875" cy="1044000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tx1"/>
                </a:solidFill>
              </a:rPr>
              <a:t>疯狂做</a:t>
            </a:r>
            <a:r>
              <a:rPr lang="en-US" altLang="zh-CN" sz="1400" b="1">
                <a:solidFill>
                  <a:schemeClr val="tx1"/>
                </a:solidFill>
              </a:rPr>
              <a:t>T</a:t>
            </a:r>
            <a:endParaRPr lang="zh-CN" altLang="en-US" sz="1400" b="1">
              <a:solidFill>
                <a:schemeClr val="tx1"/>
              </a:solidFill>
            </a:endParaRPr>
          </a:p>
          <a:p>
            <a:pPr algn="ctr"/>
            <a:r>
              <a:rPr lang="zh-CN" altLang="en-US" sz="1200">
                <a:solidFill>
                  <a:schemeClr val="tx1"/>
                </a:solidFill>
              </a:rPr>
              <a:t>至少有2家席位同时出现买席位和卖席位上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10"/>
            </p:custDataLst>
          </p:nvPr>
        </p:nvSpPr>
        <p:spPr>
          <a:xfrm>
            <a:off x="1477010" y="2307590"/>
            <a:ext cx="3472815" cy="789305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tx1"/>
                </a:solidFill>
              </a:rPr>
              <a:t>散户集中营</a:t>
            </a:r>
            <a:endParaRPr lang="zh-CN" altLang="en-US" sz="1400" b="1">
              <a:solidFill>
                <a:schemeClr val="tx1"/>
              </a:solidFill>
            </a:endParaRPr>
          </a:p>
          <a:p>
            <a:pPr algn="ctr"/>
            <a:r>
              <a:rPr lang="zh-CN" altLang="en-US" sz="1200">
                <a:solidFill>
                  <a:schemeClr val="tx1"/>
                </a:solidFill>
              </a:rPr>
              <a:t>席位净买额为正，买前五席位中出现2家以上一线席位，个股收盘价处于当日股价低位区间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6" name="矩形 25"/>
          <p:cNvSpPr/>
          <p:nvPr>
            <p:custDataLst>
              <p:tags r:id="rId11"/>
            </p:custDataLst>
          </p:nvPr>
        </p:nvSpPr>
        <p:spPr>
          <a:xfrm>
            <a:off x="1477010" y="3247390"/>
            <a:ext cx="3472815" cy="789305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tx1"/>
                </a:solidFill>
              </a:rPr>
              <a:t>全明星阵容</a:t>
            </a:r>
            <a:endParaRPr lang="zh-CN" altLang="en-US" sz="1400" b="1">
              <a:solidFill>
                <a:schemeClr val="tx1"/>
              </a:solidFill>
            </a:endParaRPr>
          </a:p>
          <a:p>
            <a:pPr algn="ctr"/>
            <a:r>
              <a:rPr lang="zh-CN" altLang="en-US" sz="1200">
                <a:solidFill>
                  <a:schemeClr val="tx1"/>
                </a:solidFill>
              </a:rPr>
              <a:t>席位净额为正，且买前五中出现机构席位，卖出无机构席位，个股收盘价处于当日股价低位区间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7" name="矩形 26"/>
          <p:cNvSpPr/>
          <p:nvPr>
            <p:custDataLst>
              <p:tags r:id="rId12"/>
            </p:custDataLst>
          </p:nvPr>
        </p:nvSpPr>
        <p:spPr>
          <a:xfrm>
            <a:off x="1477010" y="1687830"/>
            <a:ext cx="3472815" cy="4692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席位属性</a:t>
            </a:r>
            <a:endParaRPr lang="zh-CN" altLang="en-US"/>
          </a:p>
        </p:txBody>
      </p:sp>
      <p:sp>
        <p:nvSpPr>
          <p:cNvPr id="28" name="矩形 27"/>
          <p:cNvSpPr/>
          <p:nvPr>
            <p:custDataLst>
              <p:tags r:id="rId13"/>
            </p:custDataLst>
          </p:nvPr>
        </p:nvSpPr>
        <p:spPr>
          <a:xfrm>
            <a:off x="5172710" y="1690370"/>
            <a:ext cx="5523230" cy="4692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交易行为</a:t>
            </a:r>
            <a:endParaRPr lang="zh-CN" altLang="en-US"/>
          </a:p>
        </p:txBody>
      </p:sp>
      <p:sp>
        <p:nvSpPr>
          <p:cNvPr id="29" name="同侧圆角矩形 28"/>
          <p:cNvSpPr/>
          <p:nvPr>
            <p:custDataLst>
              <p:tags r:id="rId14"/>
            </p:custDataLst>
          </p:nvPr>
        </p:nvSpPr>
        <p:spPr>
          <a:xfrm>
            <a:off x="1477010" y="1009015"/>
            <a:ext cx="9219565" cy="57912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lang="zh-CN" altLang="en-US">
                <a:sym typeface="+mn-ea"/>
              </a:rPr>
              <a:t>龙虎战法</a:t>
            </a:r>
            <a:endParaRPr lang="zh-CN" altLang="en-US">
              <a:sym typeface="+mn-ea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游资席位买卖点分析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1471295" y="5526405"/>
            <a:ext cx="9503410" cy="795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 fontAlgn="auto">
              <a:lnSpc>
                <a:spcPct val="130000"/>
              </a:lnSpc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顶级游资一直是公允的短线王者，不论是对个股的顶底预判还是交易手法，都是顶尖的存在</a:t>
            </a:r>
            <a:endParaRPr lang="zh-CN" altLang="en-US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fontAlgn="auto">
              <a:lnSpc>
                <a:spcPct val="130000"/>
              </a:lnSpc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游资买卖点分析，助力投资者深度解析游资操作手法，捕捉游资规律</a:t>
            </a:r>
            <a:endParaRPr lang="zh-CN" altLang="en-US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6735" y="1235075"/>
            <a:ext cx="7034530" cy="3810635"/>
          </a:xfrm>
          <a:prstGeom prst="rect">
            <a:avLst/>
          </a:prstGeom>
          <a:ln w="12700" cmpd="sng">
            <a:solidFill>
              <a:schemeClr val="tx1"/>
            </a:solidFill>
            <a:prstDash val="solid"/>
          </a:ln>
        </p:spPr>
      </p:pic>
      <p:pic>
        <p:nvPicPr>
          <p:cNvPr id="8" name="图片 7" descr="编组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901940" y="1553845"/>
            <a:ext cx="342900" cy="647700"/>
          </a:xfrm>
          <a:prstGeom prst="rect">
            <a:avLst/>
          </a:prstGeom>
        </p:spPr>
      </p:pic>
      <p:pic>
        <p:nvPicPr>
          <p:cNvPr id="9" name="图片 8" descr="编组 3备份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01940" y="4055745"/>
            <a:ext cx="342900" cy="647700"/>
          </a:xfrm>
          <a:prstGeom prst="rect">
            <a:avLst/>
          </a:prstGeom>
        </p:spPr>
      </p:pic>
      <p:pic>
        <p:nvPicPr>
          <p:cNvPr id="10" name="图片 9" descr="编组 3备份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901940" y="2766695"/>
            <a:ext cx="342900" cy="64770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8434070" y="1571625"/>
            <a:ext cx="3490595" cy="629920"/>
          </a:xfrm>
          <a:prstGeom prst="rect">
            <a:avLst/>
          </a:prstGeom>
          <a:noFill/>
          <a:ln w="12700" cmpd="sng">
            <a:solidFill>
              <a:srgbClr val="FF3939"/>
            </a:solidFill>
            <a:prstDash val="solid"/>
          </a:ln>
        </p:spPr>
        <p:txBody>
          <a:bodyPr wrap="square" rtlCol="0" anchor="t">
            <a:spAutoFit/>
          </a:bodyPr>
          <a:p>
            <a:pPr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400"/>
              <a:t>所选游资在当日出现在买五席位中，可能是游资抢筹顶板，也可能是回调低位吸筹</a:t>
            </a:r>
            <a:endParaRPr lang="zh-CN" altLang="en-US" sz="1400"/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8434070" y="2825750"/>
            <a:ext cx="3490595" cy="629920"/>
          </a:xfrm>
          <a:prstGeom prst="rect">
            <a:avLst/>
          </a:prstGeom>
          <a:noFill/>
          <a:ln w="12700" cmpd="sng">
            <a:solidFill>
              <a:srgbClr val="FF8C08"/>
            </a:solidFill>
            <a:prstDash val="solid"/>
          </a:ln>
        </p:spPr>
        <p:txBody>
          <a:bodyPr wrap="square" rtlCol="0" anchor="t">
            <a:spAutoFit/>
          </a:bodyPr>
          <a:p>
            <a:pPr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400"/>
              <a:t>所选游资在当日同时出现在买五和卖五席位中，可能是拉高出货，或者高抛低吸</a:t>
            </a:r>
            <a:endParaRPr lang="zh-CN" altLang="en-US" sz="1400"/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8434070" y="4149725"/>
            <a:ext cx="3490595" cy="629920"/>
          </a:xfrm>
          <a:prstGeom prst="rect">
            <a:avLst/>
          </a:prstGeom>
          <a:noFill/>
          <a:ln w="12700" cmpd="sng">
            <a:solidFill>
              <a:srgbClr val="3975F9"/>
            </a:solidFill>
            <a:prstDash val="solid"/>
          </a:ln>
        </p:spPr>
        <p:txBody>
          <a:bodyPr wrap="square" rtlCol="0" anchor="t">
            <a:spAutoFit/>
          </a:bodyPr>
          <a:p>
            <a:pPr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400"/>
              <a:t>所选游资在当日出现在卖五席位中，可能是高位出货，或者是止损离场</a:t>
            </a:r>
            <a:endParaRPr lang="zh-CN" altLang="en-US" sz="1400"/>
          </a:p>
        </p:txBody>
      </p:sp>
    </p:spTree>
    <p:custDataLst>
      <p:tags r:id="rId1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0" y="3602355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龙虎淘金用法</a:t>
            </a:r>
            <a:endParaRPr lang="zh-CN" sz="5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34000" y="2332355"/>
            <a:ext cx="150558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03</a:t>
            </a:r>
            <a:endParaRPr lang="en-US" altLang="zh-CN" sz="6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41905" y="42077"/>
            <a:ext cx="59081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dirty="0">
                <a:gradFill>
                  <a:gsLst>
                    <a:gs pos="0">
                      <a:srgbClr val="FCFCFF"/>
                    </a:gs>
                    <a:gs pos="100000">
                      <a:srgbClr val="DBD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龙虎淘金</a:t>
            </a:r>
            <a:endParaRPr lang="zh-CN" altLang="en-US" sz="4000" dirty="0">
              <a:gradFill>
                <a:gsLst>
                  <a:gs pos="0">
                    <a:srgbClr val="FCFCFF"/>
                  </a:gs>
                  <a:gs pos="100000">
                    <a:srgbClr val="DBD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033145" y="1007110"/>
            <a:ext cx="105721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1.</a:t>
            </a:r>
            <a:r>
              <a:rPr lang="zh-CN" altLang="en-US" sz="1600" b="1" dirty="0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淘金战法</a:t>
            </a:r>
            <a:endParaRPr lang="zh-CN" altLang="en-US" sz="1600" b="1" dirty="0">
              <a:solidFill>
                <a:srgbClr val="FF0000"/>
              </a:solidFill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7675" y="1418590"/>
            <a:ext cx="2272665" cy="4897120"/>
          </a:xfrm>
          <a:prstGeom prst="rect">
            <a:avLst/>
          </a:prstGeom>
        </p:spPr>
      </p:pic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3335655" y="1602740"/>
            <a:ext cx="3472815" cy="789305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tx1"/>
                </a:solidFill>
              </a:rPr>
              <a:t>多机构抢</a:t>
            </a:r>
            <a:endParaRPr lang="zh-CN" altLang="en-US" sz="1400" b="1">
              <a:solidFill>
                <a:schemeClr val="tx1"/>
              </a:solidFill>
            </a:endParaRPr>
          </a:p>
          <a:p>
            <a:pPr algn="ctr"/>
            <a:r>
              <a:rPr lang="zh-CN" altLang="en-US" sz="1200">
                <a:solidFill>
                  <a:schemeClr val="tx1"/>
                </a:solidFill>
              </a:rPr>
              <a:t>多个机构同时抢筹，前</a:t>
            </a:r>
            <a:r>
              <a:rPr lang="en-US" altLang="zh-CN" sz="1200">
                <a:solidFill>
                  <a:schemeClr val="tx1"/>
                </a:solidFill>
              </a:rPr>
              <a:t>5</a:t>
            </a:r>
            <a:r>
              <a:rPr lang="zh-CN" altLang="en-US" sz="1200">
                <a:solidFill>
                  <a:schemeClr val="tx1"/>
                </a:solidFill>
              </a:rPr>
              <a:t>买入额远大于前</a:t>
            </a:r>
            <a:r>
              <a:rPr lang="en-US" altLang="zh-CN" sz="1200">
                <a:solidFill>
                  <a:schemeClr val="tx1"/>
                </a:solidFill>
              </a:rPr>
              <a:t>5</a:t>
            </a:r>
            <a:r>
              <a:rPr lang="zh-CN" altLang="en-US" sz="1200">
                <a:solidFill>
                  <a:schemeClr val="tx1"/>
                </a:solidFill>
              </a:rPr>
              <a:t>卖出额，机构和游资一致看多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3335655" y="2650490"/>
            <a:ext cx="3472815" cy="789305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tx1"/>
                </a:solidFill>
              </a:rPr>
              <a:t>涨停龙虎</a:t>
            </a:r>
            <a:endParaRPr lang="zh-CN" altLang="en-US" sz="1400" b="1">
              <a:solidFill>
                <a:schemeClr val="tx1"/>
              </a:solidFill>
            </a:endParaRPr>
          </a:p>
          <a:p>
            <a:pPr algn="ctr"/>
            <a:r>
              <a:rPr lang="zh-CN" altLang="en-US" sz="1200">
                <a:solidFill>
                  <a:schemeClr val="tx1"/>
                </a:solidFill>
              </a:rPr>
              <a:t>买入前</a:t>
            </a:r>
            <a:r>
              <a:rPr lang="en-US" altLang="zh-CN" sz="1200">
                <a:solidFill>
                  <a:schemeClr val="tx1"/>
                </a:solidFill>
              </a:rPr>
              <a:t>5</a:t>
            </a:r>
            <a:r>
              <a:rPr lang="zh-CN" altLang="en-US" sz="1200">
                <a:solidFill>
                  <a:schemeClr val="tx1"/>
                </a:solidFill>
              </a:rPr>
              <a:t>席位一致看多，有机构参与，股票涨停，后续溢价机会大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3335655" y="3698240"/>
            <a:ext cx="3472815" cy="789305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tx1"/>
                </a:solidFill>
              </a:rPr>
              <a:t>追涨龙虎</a:t>
            </a:r>
            <a:endParaRPr lang="zh-CN" altLang="en-US" sz="1400" b="1">
              <a:solidFill>
                <a:schemeClr val="tx1"/>
              </a:solidFill>
            </a:endParaRPr>
          </a:p>
          <a:p>
            <a:pPr algn="ctr"/>
            <a:r>
              <a:rPr lang="zh-CN" altLang="en-US" sz="1200">
                <a:solidFill>
                  <a:schemeClr val="tx1"/>
                </a:solidFill>
              </a:rPr>
              <a:t>资金大幅流入，一线知名游资或机构积极参与，股价形成突破进入追涨趋势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3335655" y="4745990"/>
            <a:ext cx="3472815" cy="789305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tx1"/>
                </a:solidFill>
              </a:rPr>
              <a:t>紫旗回档</a:t>
            </a:r>
            <a:endParaRPr lang="zh-CN" altLang="en-US" sz="1400" b="1">
              <a:solidFill>
                <a:schemeClr val="tx1"/>
              </a:solidFill>
            </a:endParaRPr>
          </a:p>
          <a:p>
            <a:pPr algn="ctr"/>
            <a:r>
              <a:rPr lang="zh-CN" altLang="en-US" sz="1200">
                <a:solidFill>
                  <a:schemeClr val="tx1"/>
                </a:solidFill>
              </a:rPr>
              <a:t>近期出现紫旗（有机构买入），处于上升通道且短线指标出现拐点向好信号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7423785" y="1602740"/>
            <a:ext cx="3472815" cy="789305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tx1"/>
                </a:solidFill>
              </a:rPr>
              <a:t>抄底龙虎</a:t>
            </a:r>
            <a:endParaRPr lang="zh-CN" altLang="en-US" sz="1400" b="1">
              <a:solidFill>
                <a:schemeClr val="tx1"/>
              </a:solidFill>
            </a:endParaRPr>
          </a:p>
          <a:p>
            <a:pPr algn="ctr"/>
            <a:r>
              <a:rPr lang="zh-CN" altLang="en-US" sz="1200">
                <a:solidFill>
                  <a:schemeClr val="tx1"/>
                </a:solidFill>
              </a:rPr>
              <a:t>股票超跌，资金持续流入且有机构席位上榜，适合抄底模式</a:t>
            </a:r>
            <a:endParaRPr lang="zh-CN" altLang="en-US" sz="1200">
              <a:solidFill>
                <a:schemeClr val="tx1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COMMONDATA" val="eyJoZGlkIjoiMWQzNzk0NzIxMmRmN2I0NTcxNTczN2Y2ODJlMTE3YjEifQ=="/>
  <p:tag name="KSO_WPP_MARK_KEY" val="37649e83-708d-42dd-973f-fc34e9996b8f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UNIT_PLACING_PICTURE_USER_VIEWPORT" val="{&quot;height&quot;:3968.503937007874,&quot;width&quot;:7326.4692913385825}"/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2691</Words>
  <Application>WPS 演示</Application>
  <PresentationFormat>宽屏</PresentationFormat>
  <Paragraphs>216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思源黑体 Normal</vt:lpstr>
      <vt:lpstr>黑体</vt:lpstr>
      <vt:lpstr>Noto Sans S Chinese Regular</vt:lpstr>
      <vt:lpstr>思源黑体 CN Medium</vt:lpstr>
      <vt:lpstr>Noto Sans S Chinese Bold</vt:lpstr>
      <vt:lpstr>思源黑体 CN Bold</vt:lpstr>
      <vt:lpstr>微软雅黑</vt:lpstr>
      <vt:lpstr>Arial Unicode MS</vt:lpstr>
      <vt:lpstr>Calibri</vt:lpstr>
      <vt:lpstr>思源黑体 CN Regular</vt:lpstr>
      <vt:lpstr>思源黑体 CN Normal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尚提</cp:lastModifiedBy>
  <cp:revision>216</cp:revision>
  <dcterms:created xsi:type="dcterms:W3CDTF">2019-06-19T02:08:00Z</dcterms:created>
  <dcterms:modified xsi:type="dcterms:W3CDTF">2024-01-23T06:09:31Z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5AD5A122C0D9467B9979CB27D36EA5AF_13</vt:lpwstr>
  </property>
</Properties>
</file>