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5"/>
  </p:notesMasterIdLst>
  <p:handoutMasterIdLst>
    <p:handoutMasterId r:id="rId26"/>
  </p:handoutMasterIdLst>
  <p:sldIdLst>
    <p:sldId id="263" r:id="rId4"/>
    <p:sldId id="271" r:id="rId5"/>
    <p:sldId id="296" r:id="rId6"/>
    <p:sldId id="2250" r:id="rId7"/>
    <p:sldId id="2406" r:id="rId8"/>
    <p:sldId id="2226" r:id="rId9"/>
    <p:sldId id="2427" r:id="rId10"/>
    <p:sldId id="2390" r:id="rId11"/>
    <p:sldId id="1591" r:id="rId12"/>
    <p:sldId id="2447" r:id="rId13"/>
    <p:sldId id="2278" r:id="rId14"/>
    <p:sldId id="2445" r:id="rId15"/>
    <p:sldId id="2446" r:id="rId16"/>
    <p:sldId id="2169" r:id="rId17"/>
    <p:sldId id="615" r:id="rId18"/>
    <p:sldId id="2279" r:id="rId19"/>
    <p:sldId id="1932" r:id="rId20"/>
    <p:sldId id="2458" r:id="rId21"/>
    <p:sldId id="1605" r:id="rId22"/>
    <p:sldId id="2459" r:id="rId23"/>
    <p:sldId id="270" r:id="rId24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54" userDrawn="1">
          <p15:clr>
            <a:srgbClr val="A4A3A4"/>
          </p15:clr>
        </p15:guide>
        <p15:guide id="2" pos="378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000F"/>
    <a:srgbClr val="0029DA"/>
    <a:srgbClr val="F315F3"/>
    <a:srgbClr val="3422E2"/>
    <a:srgbClr val="FFFFFF"/>
    <a:srgbClr val="CF00B5"/>
    <a:srgbClr val="CB02CD"/>
    <a:srgbClr val="FFF6CD"/>
    <a:srgbClr val="FFFDF5"/>
    <a:srgbClr val="F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954"/>
        <p:guide pos="378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1" Type="http://schemas.openxmlformats.org/officeDocument/2006/relationships/tags" Target="tags/tag157.xml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42.xml"/><Relationship Id="rId8" Type="http://schemas.openxmlformats.org/officeDocument/2006/relationships/image" Target="../media/image21.png"/><Relationship Id="rId7" Type="http://schemas.openxmlformats.org/officeDocument/2006/relationships/tags" Target="../tags/tag141.xml"/><Relationship Id="rId6" Type="http://schemas.openxmlformats.org/officeDocument/2006/relationships/image" Target="../media/image20.png"/><Relationship Id="rId5" Type="http://schemas.openxmlformats.org/officeDocument/2006/relationships/tags" Target="../tags/tag140.xml"/><Relationship Id="rId4" Type="http://schemas.openxmlformats.org/officeDocument/2006/relationships/image" Target="../media/image19.png"/><Relationship Id="rId3" Type="http://schemas.openxmlformats.org/officeDocument/2006/relationships/tags" Target="../tags/tag139.xml"/><Relationship Id="rId2" Type="http://schemas.openxmlformats.org/officeDocument/2006/relationships/image" Target="../media/image18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38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5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6.xml"/><Relationship Id="rId2" Type="http://schemas.openxmlformats.org/officeDocument/2006/relationships/image" Target="../media/image31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7.xml"/><Relationship Id="rId2" Type="http://schemas.openxmlformats.org/officeDocument/2006/relationships/image" Target="../media/image32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8.xml"/><Relationship Id="rId2" Type="http://schemas.openxmlformats.org/officeDocument/2006/relationships/image" Target="../media/image33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9.xml"/><Relationship Id="rId2" Type="http://schemas.openxmlformats.org/officeDocument/2006/relationships/image" Target="../media/image34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0.xml"/><Relationship Id="rId1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1.xml"/><Relationship Id="rId1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2.xml"/><Relationship Id="rId1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image" Target="../media/image3.png"/><Relationship Id="rId3" Type="http://schemas.openxmlformats.org/officeDocument/2006/relationships/tags" Target="../tags/tag154.xml"/><Relationship Id="rId2" Type="http://schemas.openxmlformats.org/officeDocument/2006/relationships/image" Target="../media/image1.png"/><Relationship Id="rId1" Type="http://schemas.openxmlformats.org/officeDocument/2006/relationships/tags" Target="../tags/tag15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image" Target="../media/image13.png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image" Target="../media/image12.png"/><Relationship Id="rId4" Type="http://schemas.openxmlformats.org/officeDocument/2006/relationships/tags" Target="../tags/tag130.xml"/><Relationship Id="rId3" Type="http://schemas.openxmlformats.org/officeDocument/2006/relationships/image" Target="../media/image11.png"/><Relationship Id="rId2" Type="http://schemas.openxmlformats.org/officeDocument/2006/relationships/tags" Target="../tags/tag129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34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14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6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873696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补涨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逆周期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(3.27)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2240" y="993140"/>
            <a:ext cx="4994275" cy="47117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393690" y="821055"/>
            <a:ext cx="4175125" cy="36271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112885" y="1170940"/>
            <a:ext cx="2733040" cy="26396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219700" y="3717290"/>
            <a:ext cx="3362325" cy="28860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9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873696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盘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左侧和右侧买点）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0" y="930275"/>
            <a:ext cx="9378950" cy="54781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085" y="1768475"/>
            <a:ext cx="2870200" cy="27508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873696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补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 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涨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05" y="949960"/>
            <a:ext cx="7131050" cy="53486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8110" y="768350"/>
            <a:ext cx="3851910" cy="2982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9269730" y="399732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寻找低位首次大单的</a:t>
            </a:r>
            <a:endParaRPr lang="zh-CN" altLang="en-US"/>
          </a:p>
          <a:p>
            <a:r>
              <a:rPr lang="zh-CN" altLang="en-US"/>
              <a:t>高切低</a:t>
            </a:r>
            <a:r>
              <a:rPr lang="zh-CN" altLang="en-US">
                <a:solidFill>
                  <a:srgbClr val="FF0000"/>
                </a:solidFill>
              </a:rPr>
              <a:t>补涨</a:t>
            </a:r>
            <a:r>
              <a:rPr lang="zh-CN" altLang="en-US"/>
              <a:t>需求。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9035" y="3315335"/>
            <a:ext cx="4056380" cy="31489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6825" y="768350"/>
            <a:ext cx="3806190" cy="29825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873696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逆周期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60" y="880110"/>
            <a:ext cx="5247640" cy="36372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345" y="2205355"/>
            <a:ext cx="3623310" cy="3738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9850" y="822960"/>
            <a:ext cx="4404995" cy="29692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8128000" y="40563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周线死叉末期，日线底背离金叉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股票的不同阶段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 descr="行情的阶段（2021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95" y="920115"/>
            <a:ext cx="9526270" cy="530606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913245" y="2677160"/>
            <a:ext cx="1327150" cy="1189355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PLU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选股王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506085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74795" y="1726565"/>
            <a:ext cx="776287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盘面震荡</a:t>
            </a:r>
            <a:endParaRPr lang="zh-CN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资金切换风格</a:t>
            </a:r>
            <a:endParaRPr lang="zh-CN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03240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609590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565140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746240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603240" y="4485648"/>
            <a:ext cx="4471035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A1120616080001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881620" y="3982720"/>
            <a:ext cx="2361313" cy="381327"/>
            <a:chOff x="10918" y="5734"/>
            <a:chExt cx="4151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615" y="5745"/>
              <a:ext cx="2454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2024.3.29</a:t>
              </a:r>
              <a:endParaRPr lang="en-US" altLang="zh-CN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1048385" y="721995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机构3_17117039583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51660" y="0"/>
            <a:ext cx="88195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指数风格切换（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3.21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535940" y="844550"/>
            <a:ext cx="10399395" cy="5563235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51660" y="0"/>
            <a:ext cx="88195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当下市场的炒作阶段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1460500" y="1025525"/>
            <a:ext cx="8944610" cy="5357495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499870" y="0"/>
            <a:ext cx="976947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指数重回震荡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983730" y="927735"/>
            <a:ext cx="3665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44500" y="1112520"/>
            <a:ext cx="2559050" cy="44596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229610" y="1112520"/>
            <a:ext cx="2609215" cy="44589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椭圆 14"/>
          <p:cNvSpPr/>
          <p:nvPr/>
        </p:nvSpPr>
        <p:spPr>
          <a:xfrm>
            <a:off x="1272540" y="1510665"/>
            <a:ext cx="404495" cy="620395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6"/>
            </p:custDataLst>
          </p:nvPr>
        </p:nvSpPr>
        <p:spPr>
          <a:xfrm>
            <a:off x="4443095" y="1944370"/>
            <a:ext cx="404495" cy="784225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428105" y="927735"/>
            <a:ext cx="5038090" cy="46640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7858760" y="24796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2950--3000</a:t>
            </a:r>
            <a:r>
              <a:rPr lang="zh-CN" altLang="en-US">
                <a:highlight>
                  <a:srgbClr val="FFFF00"/>
                </a:highlight>
              </a:rPr>
              <a:t>点震荡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9" name="同侧圆角矩形 18"/>
          <p:cNvSpPr/>
          <p:nvPr/>
        </p:nvSpPr>
        <p:spPr>
          <a:xfrm>
            <a:off x="1834515" y="1758950"/>
            <a:ext cx="1115695" cy="330835"/>
          </a:xfrm>
          <a:prstGeom prst="round2SameRect">
            <a:avLst/>
          </a:prstGeom>
          <a:solidFill>
            <a:schemeClr val="accent5">
              <a:lumMod val="75000"/>
              <a:alpha val="3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同侧圆角矩形 19"/>
          <p:cNvSpPr/>
          <p:nvPr>
            <p:custDataLst>
              <p:tags r:id="rId9"/>
            </p:custDataLst>
          </p:nvPr>
        </p:nvSpPr>
        <p:spPr>
          <a:xfrm>
            <a:off x="5143500" y="2148840"/>
            <a:ext cx="854710" cy="330835"/>
          </a:xfrm>
          <a:prstGeom prst="round2SameRect">
            <a:avLst/>
          </a:prstGeom>
          <a:solidFill>
            <a:schemeClr val="accent5">
              <a:lumMod val="75000"/>
              <a:alpha val="3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2292350" y="5825490"/>
            <a:ext cx="71913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重回震荡，夯实筹码，头重脚轻的上涨本不持续</a:t>
            </a:r>
            <a:endParaRPr lang="zh-CN" altLang="en-US"/>
          </a:p>
        </p:txBody>
      </p:sp>
    </p:spTree>
    <p:custDataLst>
      <p:tags r:id="rId10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797685" y="0"/>
            <a:ext cx="877760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控盘股的分化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570720" y="168465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6983730" y="927735"/>
            <a:ext cx="3665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675" y="877570"/>
            <a:ext cx="9719945" cy="55257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815" y="862330"/>
            <a:ext cx="4545965" cy="33153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05" y="927735"/>
            <a:ext cx="6519545" cy="55270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1871980" y="0"/>
            <a:ext cx="877760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5.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低位补涨和风口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T+3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983730" y="927735"/>
            <a:ext cx="3665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07695" y="5073650"/>
            <a:ext cx="5336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市场涨停家数降低，尽量做十个涨停板以上的板块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1350" y="4089400"/>
            <a:ext cx="3690620" cy="24409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下周看点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7.xml><?xml version="1.0" encoding="utf-8"?>
<p:tagLst xmlns:p="http://schemas.openxmlformats.org/presentationml/2006/main">
  <p:tag name="KSO_WPP_MARK_KEY" val="34a5c737-2527-451b-a6cc-313a70f4ce21"/>
  <p:tag name="COMMONDATA" val="eyJoZGlkIjoiYjc1YzI2Y2JkZDkxNWZiMmMzODViMTg0ZjQ0MTZjNGQ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579</Words>
  <Application>WPS 演示</Application>
  <PresentationFormat>宽屏</PresentationFormat>
  <Paragraphs>101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7" baseType="lpstr">
      <vt:lpstr>Arial</vt:lpstr>
      <vt:lpstr>宋体</vt:lpstr>
      <vt:lpstr>Wingdings</vt:lpstr>
      <vt:lpstr>Wingdings</vt:lpstr>
      <vt:lpstr>思源黑体 CN Normal</vt:lpstr>
      <vt:lpstr>黑体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思源黑体 Bold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武</cp:lastModifiedBy>
  <cp:revision>576</cp:revision>
  <dcterms:created xsi:type="dcterms:W3CDTF">2019-06-19T02:08:00Z</dcterms:created>
  <dcterms:modified xsi:type="dcterms:W3CDTF">2024-03-29T09:20:08Z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2052-12.1.0.16417</vt:lpwstr>
  </property>
  <property fmtid="{D5CDD505-2E9C-101B-9397-08002B2CF9AE}" pid="3" name="ICV">
    <vt:lpwstr>67F8E99CA25843CDBAFD0150A9FB820A</vt:lpwstr>
  </property>
</Properties>
</file>