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customXml/itemProps10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83" r:id="rId3"/>
    <p:sldId id="325" r:id="rId4"/>
    <p:sldId id="321" r:id="rId5"/>
    <p:sldId id="328" r:id="rId6"/>
    <p:sldId id="339" r:id="rId7"/>
    <p:sldId id="340" r:id="rId8"/>
    <p:sldId id="343" r:id="rId9"/>
    <p:sldId id="334" r:id="rId10"/>
    <p:sldId id="341" r:id="rId11"/>
    <p:sldId id="355" r:id="rId13"/>
    <p:sldId id="344" r:id="rId14"/>
    <p:sldId id="335" r:id="rId15"/>
    <p:sldId id="342" r:id="rId16"/>
    <p:sldId id="349" r:id="rId17"/>
    <p:sldId id="346" r:id="rId18"/>
    <p:sldId id="347" r:id="rId19"/>
    <p:sldId id="350" r:id="rId20"/>
    <p:sldId id="353" r:id="rId21"/>
    <p:sldId id="356" r:id="rId22"/>
    <p:sldId id="336" r:id="rId23"/>
    <p:sldId id="326" r:id="rId24"/>
    <p:sldId id="345" r:id="rId25"/>
    <p:sldId id="351" r:id="rId26"/>
    <p:sldId id="359" r:id="rId27"/>
    <p:sldId id="327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2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01.xml"/><Relationship Id="rId34" Type="http://schemas.openxmlformats.org/officeDocument/2006/relationships/customXml" Target="../customXml/item1.xml"/><Relationship Id="rId33" Type="http://schemas.openxmlformats.org/officeDocument/2006/relationships/customXmlProps" Target="../customXml/itemProps10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6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7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74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76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78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80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2.png"/><Relationship Id="rId2" Type="http://schemas.openxmlformats.org/officeDocument/2006/relationships/tags" Target="../tags/tag84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33.png"/><Relationship Id="rId2" Type="http://schemas.openxmlformats.org/officeDocument/2006/relationships/tags" Target="../tags/tag86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1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9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91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4.xml"/><Relationship Id="rId3" Type="http://schemas.openxmlformats.org/officeDocument/2006/relationships/image" Target="../media/image38.png"/><Relationship Id="rId2" Type="http://schemas.openxmlformats.org/officeDocument/2006/relationships/tags" Target="../tags/tag93.xml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39.png"/><Relationship Id="rId2" Type="http://schemas.openxmlformats.org/officeDocument/2006/relationships/tags" Target="../tags/tag95.xml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image" Target="../media/image40.png"/><Relationship Id="rId2" Type="http://schemas.openxmlformats.org/officeDocument/2006/relationships/tags" Target="../tags/tag97.xml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9.xml"/><Relationship Id="rId2" Type="http://schemas.openxmlformats.org/officeDocument/2006/relationships/image" Target="../media/image41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3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2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58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5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19.png"/><Relationship Id="rId2" Type="http://schemas.openxmlformats.org/officeDocument/2006/relationships/tags" Target="../tags/tag65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加地址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" y="801370"/>
            <a:ext cx="8735060" cy="3109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33495"/>
          <a:stretch>
            <a:fillRect/>
          </a:stretch>
        </p:blipFill>
        <p:spPr>
          <a:xfrm>
            <a:off x="512445" y="3934460"/>
            <a:ext cx="4432935" cy="26479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41240" y="4047490"/>
            <a:ext cx="7350760" cy="2535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2019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~2021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en-US" altLang="zh-CN" sz="1600" b="1" dirty="0" smtClean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2024</a:t>
            </a:r>
            <a:r>
              <a:rPr lang="zh-CN" altLang="en-US" sz="1600" b="1" dirty="0" smtClean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</a:t>
            </a:r>
            <a:r>
              <a:rPr lang="en-US" altLang="zh-CN" sz="1600" b="1" dirty="0" smtClean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~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？</a:t>
            </a:r>
            <a:r>
              <a:rPr lang="zh-CN" altLang="en-US" sz="1600" b="1" dirty="0" smtClean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类比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相同点：同样的政策转折点，同样的外部环境美国的宽松周期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solidFill>
                  <a:schemeClr val="bg1">
                    <a:lumMod val="6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过去：新能源赛道</a:t>
            </a:r>
            <a:br>
              <a:rPr lang="zh-CN" altLang="en-US" sz="1600" b="1" dirty="0" smtClean="0">
                <a:solidFill>
                  <a:schemeClr val="bg1">
                    <a:lumMod val="6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现在：半导体赛道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solidFill>
                  <a:schemeClr val="bg1">
                    <a:lumMod val="6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过去主题概念：光伏、锂电、风电、储能、新能源车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现在主题概念：国产芯片、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ai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应用、机器人、低空经济、智能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制造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47925" y="1072515"/>
            <a:ext cx="821690" cy="274955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447925" y="3910330"/>
            <a:ext cx="821690" cy="258318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334260" y="1480820"/>
            <a:ext cx="6949440" cy="4184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整个牛市通过半导体赛道穿联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以国企红利型股票为托底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各类科技、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ai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应用做题材轮动：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deepseek+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、机器人、航天、无人机、核电、高端制造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当指数需要上涨时，半导体核心股带领指数上涨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当指数需要调整时，半导体相关应用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出现题材轮动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当没有题材上涨时，半导体上游资源出来防守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当所有板块都跌完过后，国企红利型出来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兜底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题材轮动，赛道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点金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358900" y="3064510"/>
            <a:ext cx="1041019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软件指标确定</a:t>
            </a:r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位置感</a:t>
            </a:r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345" b="8687"/>
          <a:stretch>
            <a:fillRect/>
          </a:stretch>
        </p:blipFill>
        <p:spPr>
          <a:xfrm>
            <a:off x="158115" y="776605"/>
            <a:ext cx="5568950" cy="3056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1724"/>
          <a:stretch>
            <a:fillRect/>
          </a:stretch>
        </p:blipFill>
        <p:spPr>
          <a:xfrm>
            <a:off x="5885180" y="776605"/>
            <a:ext cx="5977255" cy="3022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4979" r="1117"/>
          <a:stretch>
            <a:fillRect/>
          </a:stretch>
        </p:blipFill>
        <p:spPr>
          <a:xfrm>
            <a:off x="195580" y="3848735"/>
            <a:ext cx="5506720" cy="2717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345" y="3848100"/>
            <a:ext cx="6053455" cy="27184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如何选在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低位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选股重在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思路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110" y="1149985"/>
            <a:ext cx="107702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sym typeface="+mn-ea"/>
              </a:rPr>
              <a:t>核心理念：</a:t>
            </a:r>
            <a:r>
              <a:rPr lang="en-US" altLang="zh-CN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sym typeface="+mn-ea"/>
              </a:rPr>
              <a:t>   </a:t>
            </a:r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sym typeface="+mn-ea"/>
              </a:rPr>
              <a:t>价值策略兜底稳步增值，同时寻找有主升浪逻辑方向增厚收益</a:t>
            </a:r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sym typeface="+mn-ea"/>
              </a:rPr>
              <a:t>！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FF00"/>
              </a:highlight>
              <a:sym typeface="+mn-ea"/>
            </a:endParaRPr>
          </a:p>
        </p:txBody>
      </p:sp>
      <p:pic>
        <p:nvPicPr>
          <p:cNvPr id="5" name="C9F754DE-2CAD-44b6-B708-469DEB6407EB-1" descr="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1640840"/>
            <a:ext cx="4759960" cy="4702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545" y="1649095"/>
            <a:ext cx="6237605" cy="32397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16550" y="5202555"/>
            <a:ext cx="6197600" cy="970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选股思路：位置要低，安全边际要高，持股周期尽量在主升趋势中。选股构思：营业收入持续增长，主力资金已经进场，主力动向</a:t>
            </a: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异动。</a:t>
            </a:r>
            <a:endParaRPr 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滚动营业收入判断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股价位置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438" t="1553"/>
          <a:stretch>
            <a:fillRect/>
          </a:stretch>
        </p:blipFill>
        <p:spPr>
          <a:xfrm>
            <a:off x="3956685" y="1501775"/>
            <a:ext cx="7938135" cy="47904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881620" y="1318895"/>
            <a:ext cx="2830830" cy="210947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4"/>
          <a:srcRect l="325" t="377"/>
          <a:stretch>
            <a:fillRect/>
          </a:stretch>
        </p:blipFill>
        <p:spPr>
          <a:xfrm>
            <a:off x="297180" y="2482850"/>
            <a:ext cx="3470275" cy="155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412750" y="4465320"/>
            <a:ext cx="3771900" cy="182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股价总是会围绕内在价值波动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、营业收入确定股价趋势和空间高度</a:t>
            </a:r>
            <a:b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、公司利润情况确定股价的弹性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滚动营业收入判断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股价位置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3"/>
          <a:srcRect l="325" t="377"/>
          <a:stretch>
            <a:fillRect/>
          </a:stretch>
        </p:blipFill>
        <p:spPr>
          <a:xfrm>
            <a:off x="297180" y="2482850"/>
            <a:ext cx="3470275" cy="155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412750" y="4465320"/>
            <a:ext cx="3771900" cy="182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股价总是会围绕内在价值波动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、营业收入确定股价趋势和空间高度</a:t>
            </a:r>
            <a:b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、公司利润情况确定股价的弹性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005" y="1885950"/>
            <a:ext cx="7463790" cy="44062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60" y="1071880"/>
            <a:ext cx="8789035" cy="53790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【资金状态的始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末】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36125" y="1071880"/>
            <a:ext cx="298450" cy="508190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022475" y="1071880"/>
            <a:ext cx="228600" cy="508190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92980" y="2868930"/>
            <a:ext cx="1791335" cy="1397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2240" y="2611755"/>
            <a:ext cx="1268095" cy="14795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300720" y="1851660"/>
            <a:ext cx="1335405" cy="11366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资金状态的始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末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05" y="1511935"/>
            <a:ext cx="5582920" cy="4269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6520" y="3288665"/>
            <a:ext cx="6197600" cy="970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主升启动前主力资金会有异动结构。</a:t>
            </a:r>
            <a:b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资金已经</a:t>
            </a: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进场</a:t>
            </a:r>
            <a:b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左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测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702"/>
          <a:stretch>
            <a:fillRect/>
          </a:stretch>
        </p:blipFill>
        <p:spPr>
          <a:xfrm>
            <a:off x="398145" y="897890"/>
            <a:ext cx="11310620" cy="5497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595" y="-95885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4801235" y="788035"/>
            <a:ext cx="617918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在市场中找到</a:t>
            </a: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“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位置感</a:t>
            </a: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”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叶译枫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:A1120624100003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361305" y="4479925"/>
            <a:ext cx="528256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深耕金融行业，擅长稳健长期跟踪市场，挖掘价值洼地，捕捉结构性机会，强调对于个股需要有明确的位置感。提倡价值兜底，再同时寻求超额收益的操作方法，提出软件与市场结合的四个选股维度，独创《价值背离》《龙头主升浪战法》深受大家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7" name="图片 6" descr="1罗雪奎_1667129731598 拷贝"/>
          <p:cNvPicPr>
            <a:picLocks noChangeAspect="1"/>
          </p:cNvPicPr>
          <p:nvPr/>
        </p:nvPicPr>
        <p:blipFill>
          <a:blip r:embed="rId7"/>
          <a:srcRect b="11839"/>
          <a:stretch>
            <a:fillRect/>
          </a:stretch>
        </p:blipFill>
        <p:spPr>
          <a:xfrm>
            <a:off x="1463675" y="1003300"/>
            <a:ext cx="3702685" cy="4953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890905" y="3064510"/>
            <a:ext cx="1041019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主题投资提高胜率</a:t>
            </a:r>
            <a:endParaRPr lang="en-US" altLang="zh-CN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" y="4754880"/>
            <a:ext cx="3254375" cy="1803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125" y="4721860"/>
            <a:ext cx="3307080" cy="18503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6615"/>
          <a:stretch>
            <a:fillRect/>
          </a:stretch>
        </p:blipFill>
        <p:spPr>
          <a:xfrm>
            <a:off x="8070215" y="4725035"/>
            <a:ext cx="3664585" cy="18199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t="10163"/>
          <a:stretch>
            <a:fillRect/>
          </a:stretch>
        </p:blipFill>
        <p:spPr>
          <a:xfrm>
            <a:off x="357505" y="959485"/>
            <a:ext cx="8052435" cy="36709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经传四大炒股基础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理论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81720" y="2301875"/>
            <a:ext cx="3314065" cy="2254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一轮行情中，大面积的龙头出现说明资金认可</a:t>
            </a:r>
            <a:b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大面积资金认可的主题中会有很多龙头反复</a:t>
            </a: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接力</a:t>
            </a:r>
            <a:endParaRPr 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方法一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: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趋势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龙头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" y="869315"/>
            <a:ext cx="11102975" cy="5554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方法二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: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涨停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周期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249680"/>
            <a:ext cx="11427460" cy="4707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方法三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: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智能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盯盘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5" y="856615"/>
            <a:ext cx="8598535" cy="55156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国内资产的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重估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678295" cy="808355"/>
            <a:chOff x="6595" y="2178"/>
            <a:chExt cx="1051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71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高质量发展押注科技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软件指标确定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“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位置感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”</a:t>
              </a:r>
              <a:endPara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投资提高胜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国内资产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重估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96490" y="244475"/>
            <a:ext cx="7915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过去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为什么跌，面临的问题是什么？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1" name="Rectangle 41732_#color_#shadow_$dk1-788&amp;2007"/>
          <p:cNvSpPr/>
          <p:nvPr>
            <p:custDataLst>
              <p:tags r:id="rId3"/>
            </p:custDataLst>
          </p:nvPr>
        </p:nvSpPr>
        <p:spPr>
          <a:xfrm>
            <a:off x="945515" y="918845"/>
            <a:ext cx="10195560" cy="12827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219200" y="1315403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Rectangle 41732_#color_#shadow_$dk1-788&amp;2007"/>
          <p:cNvSpPr/>
          <p:nvPr>
            <p:custDataLst>
              <p:tags r:id="rId5"/>
            </p:custDataLst>
          </p:nvPr>
        </p:nvSpPr>
        <p:spPr>
          <a:xfrm>
            <a:off x="945515" y="4389755"/>
            <a:ext cx="10195560" cy="12827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Rectangle 41732_#color_#shadow_$dk1-788&amp;2007"/>
          <p:cNvSpPr/>
          <p:nvPr>
            <p:custDataLst>
              <p:tags r:id="rId6"/>
            </p:custDataLst>
          </p:nvPr>
        </p:nvSpPr>
        <p:spPr>
          <a:xfrm>
            <a:off x="945515" y="2656840"/>
            <a:ext cx="10195560" cy="12827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219200" y="3064828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en-US" altLang="zh-CN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2290445" y="3066415"/>
            <a:ext cx="7506335" cy="5715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chemeClr val="accent1"/>
                </a:solidFill>
                <a:latin typeface="+mn-ea"/>
                <a:cs typeface="+mn-ea"/>
              </a:rPr>
              <a:t>地方债</a:t>
            </a:r>
            <a:r>
              <a:rPr lang="zh-CN" altLang="en-US" sz="3200" b="1">
                <a:solidFill>
                  <a:schemeClr val="accent1"/>
                </a:solidFill>
                <a:latin typeface="+mn-ea"/>
                <a:cs typeface="+mn-ea"/>
              </a:rPr>
              <a:t>问题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1219200" y="4775518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2396490" y="1282700"/>
            <a:ext cx="7506335" cy="5715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chemeClr val="accent1"/>
                </a:solidFill>
                <a:latin typeface="+mn-ea"/>
                <a:cs typeface="+mn-ea"/>
              </a:rPr>
              <a:t>中美问题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2219325" y="4768215"/>
            <a:ext cx="7506335" cy="5715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chemeClr val="accent1"/>
                </a:solidFill>
                <a:latin typeface="+mn-ea"/>
                <a:cs typeface="+mn-ea"/>
              </a:rPr>
              <a:t>企业、居民收入</a:t>
            </a:r>
            <a:r>
              <a:rPr lang="zh-CN" altLang="en-US" sz="3200" b="1">
                <a:solidFill>
                  <a:schemeClr val="accent1"/>
                </a:solidFill>
                <a:latin typeface="+mn-ea"/>
                <a:cs typeface="+mn-ea"/>
              </a:rPr>
              <a:t>问题</a:t>
            </a:r>
            <a:endParaRPr lang="zh-CN" altLang="en-US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55215" y="269875"/>
            <a:ext cx="6064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现在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机会就存在于问题里面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705" y="3490595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55" y="970280"/>
            <a:ext cx="5128895" cy="1141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b="19748"/>
          <a:stretch>
            <a:fillRect/>
          </a:stretch>
        </p:blipFill>
        <p:spPr>
          <a:xfrm>
            <a:off x="967740" y="2153920"/>
            <a:ext cx="10181590" cy="12941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755" y="3489960"/>
            <a:ext cx="2148205" cy="2437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1875" y="958850"/>
            <a:ext cx="5038090" cy="11531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牛市确认的几个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阶段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670" y="5408930"/>
            <a:ext cx="11217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结论：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AI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科技、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Deepseek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催化剂的出现，提高了估值大幅度的修复预期，现在完全具备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长期牛市的环境条件！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2206625" y="3594735"/>
            <a:ext cx="2431415" cy="1013460"/>
          </a:xfrm>
          <a:prstGeom prst="homePlat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信心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估值修复</a:t>
            </a:r>
            <a:endParaRPr lang="zh-CN" altLang="en-US" sz="2400"/>
          </a:p>
        </p:txBody>
      </p:sp>
      <p:sp>
        <p:nvSpPr>
          <p:cNvPr id="9" name="燕尾形 8"/>
          <p:cNvSpPr/>
          <p:nvPr/>
        </p:nvSpPr>
        <p:spPr>
          <a:xfrm>
            <a:off x="4695825" y="3594735"/>
            <a:ext cx="2441575" cy="1013460"/>
          </a:xfrm>
          <a:prstGeom prst="chevron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收入预期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7148830" y="3594735"/>
            <a:ext cx="2673985" cy="1013460"/>
          </a:xfrm>
          <a:prstGeom prst="chevron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利润预期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73405" y="840740"/>
            <a:ext cx="6759575" cy="24815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现阶段外资不断唱多，加码配置国内资产，信心不断回复！</a:t>
            </a:r>
            <a:b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</a:b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deepsseek 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可以对各行各业进行赋能</a:t>
            </a:r>
            <a:b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</a:b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企业就会争相部署</a:t>
            </a:r>
            <a:b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</a:b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企业资本支出就会增加，就会出现万众创业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潮，就会出现财富效应</a:t>
            </a:r>
            <a:b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</a:b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有了财富效应，居民财富就会增加，对于经济的预期就会变得乐观</a:t>
            </a:r>
            <a:b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</a:b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对于经济乐观，就会逐渐愿意消费</a:t>
            </a:r>
            <a:b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</a:b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愿意消费地产就会回暖，经济就会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回暖。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67385" y="2898140"/>
            <a:ext cx="108648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5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高质量发展押注科技投资</a:t>
            </a:r>
            <a:endParaRPr lang="zh-CN" altLang="en-US" sz="54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735" y="824230"/>
            <a:ext cx="9046845" cy="52743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大盘状态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28825" y="6098540"/>
            <a:ext cx="6949440" cy="786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持续为黄色中线上攻区域，说明不少股票低点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抬高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50.85,&quot;left&quot;:329.75,&quot;top&quot;:108.9,&quot;width&quot;:525.85}"/>
</p:tagLst>
</file>

<file path=ppt/tags/tag27.xml><?xml version="1.0" encoding="utf-8"?>
<p:tagLst xmlns:p="http://schemas.openxmlformats.org/presentationml/2006/main">
  <p:tag name="KSO_WM_DIAGRAM_VIRTUALLY_FRAME" val="{&quot;height&quot;:350.85,&quot;left&quot;:329.75,&quot;top&quot;:108.9,&quot;width&quot;:525.85}"/>
</p:tagLst>
</file>

<file path=ppt/tags/tag28.xml><?xml version="1.0" encoding="utf-8"?>
<p:tagLst xmlns:p="http://schemas.openxmlformats.org/presentationml/2006/main">
  <p:tag name="KSO_WM_DIAGRAM_VIRTUALLY_FRAME" val="{&quot;height&quot;:350.85,&quot;left&quot;:329.75,&quot;top&quot;:108.9,&quot;width&quot;:525.8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50.85,&quot;left&quot;:329.75,&quot;top&quot;:108.9,&quot;width&quot;:525.8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34.xml><?xml version="1.0" encoding="utf-8"?>
<p:tagLst xmlns:p="http://schemas.openxmlformats.org/presentationml/2006/main">
  <p:tag name="KSO_WM_DIAGRAM_VIRTUALLY_FRAME" val="{&quot;height&quot;:350.85,&quot;left&quot;:329.75,&quot;top&quot;:108.9,&quot;width&quot;:525.8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38.xml><?xml version="1.0" encoding="utf-8"?>
<p:tagLst xmlns:p="http://schemas.openxmlformats.org/presentationml/2006/main">
  <p:tag name="KSO_WM_DIAGRAM_VIRTUALLY_FRAME" val="{&quot;height&quot;:350.85,&quot;left&quot;:329.75,&quot;top&quot;:108.9,&quot;width&quot;:525.8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25.8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59_2*l_h_f*1_1_1"/>
  <p:tag name="KSO_WM_TEMPLATE_CATEGORY" val="diagram"/>
  <p:tag name="KSO_WM_TEMPLATE_INDEX" val="2023245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zM3OTAwOTY1MTY5IiwKCSJHcm91cElkIiA6ICI4MjY3MzMxMTQiLAoJIkltYWdlIiA6ICJpVkJPUncwS0dnb0FBQUFOU1VoRVVnQUFBczRBQUFKV0NBWUFBQUJJMlFFQ0FBQUFBWE5TUjBJQXJzNGM2UUFBSUFCSlJFRlVlSnpzM1hkNFZGWCtCdkQzM3VtWmxDRzlKd0lxZ2pSRmlxZ291RGFzaUdVVjdHTERqcXV1Z28ybW9vdllDeUtvcTZ5dWlncXJncWcvVkJRRkJLUUxKS1QzTXBsTXUrWDN4eVNYVEJxVGtHU1N6UHQ1bm5tWTI4K0VsSGZPblBzOWdzdnRVa0ZFUkVSRVJLMFNnOTBBSWlJaUlxS2VnTUdaaUlpSWlDZ0FETTVFUkVSRVJBRmdjQ1lpSWlJaUNnQ0RNeEVSRVJGUkFCaWNpWWlJaUlnQ3dPQk1SRVJFUkJRQUJtY2lJaUlpb2dBd09CTVJFUkVSQllEQm1ZaUlpSWdvQUF6T1JFUkVSRVFCWUhBbUlpSWlJZ29BZ3pNUkVSRVJVUUFZbkltSWlJaUlBc0RnVEVSRVJFUVVBQVpuSWlJaUlxSUFNRGdURVJFUkVRV0F3Wm1JaUlpSUtBQU16a1JFUkVSRUFXQndKaUlpSWlJS0FJTXpFUkVSRVZFQUdKeUppSWlJaUFMQTRFeEVSRVJFRkFBR1p5SWlJaUtpQURBNEV4RVJFUkVGZ01HWmlJaUlpQ2dBRE01RVJFUkVSQUZnY0NZaUlpSWlDZ0NETXhFUkVSRlJBQmljaVlpSWlJZ0N3T0JNUkVSRVJCUUFCbWNpSWlJaW9nQXdPQk1SRVJFUkJZREJtWWlJaUlnb0FBek9SRVJFUkVRQllIQW1JaUlpSWdvQWd6TVJFUkVSVVFBWW5JbUlpSWlJQXNEZ1RFUkVSRVFVQUFabklpSWlJcUlBTURnVEVSRVJFUVZBSCt3R0VCRVJkV2VxcWdhN0NSUkVnaUFFdXduVWpUQTRFeEVSTmRBd0tOYy9aM2dPVFlJZ1FGVlZ2L0RNSUIzYUdKeUppSWpnSDVJYlB4cnZRNzFiNDZEYzhOSGNQaFE2R0p5SmlDamtOUXpKaXFKQWdBQ2RYZ2RSRUtIWDZ5R0t2Q1VvRkNtS0FrbVNvS2dLWkVtR0FnV0NJR2pmRHd6UG9VZHd1VjE4KzB4RVJDR3JQaXpYUDR4R0k4d21jN0NiUmQyUXkrV0N4K3VCS0lyYWcrRTV0REE0RXhGUnlHb1ltZ0hBWXJaQXA5TUZ1VlhVblVteUJKZkxCUUFNenlHSW56MFJFVkZJYWpnMFExRVVoRm5DR0pycHNQUTZQY0lzWVpCbEdZcWlOQmtIVDcwYmd6TVJFWVdjaHFGWmxtVVlEVWFPWTZhQWlhSUlvOUhJOEJ5QytGdUNpSWhDVW4xd0ZrVVJaalBITkZQYldNd1dpS0tvQldjS0RRek9SRVFVY2hyMk9CdU54bUEzaDNvb284SElIdWNRdytCTVJFUWhwV0c5WmtWUm9CTTVycG5hcDNHUE04Tno3OGZnVEVSRUlhZmhUWUc4SVpEYVM2L1hhOTlIRE0yaGdjR1ppSWhDVXYzSDZ5d2xSdTFWUHlVM1EzUG9ZSEFtSXFLUXc0L1dxYVB3ZXltME1EZ1RFVkZJWWs4aGRRUitINFVXQm1jaUlnb3BERG5VV2ZpOTFmc3hPQk1SRVJFUkJZREJtWWlJaUlnb0FBek9SRVJFUkVRQllIQW1JaUlpSWdvQWd6TVJFVkVJeUM4b2hMMm1KdGpONkJDU0pNUGo4UVM3R1JTQ0dKeUppSWk2aU5QcHhOdkwvbzJmMXYvYXNlZDF1VERubWVleGMvZWVGdmY1MTR1djRab2JiMGRsWlZXSFhqc1kxdjd3ZjdqbXh0dnh2Ni9YQkxzcEZHTDB3VzRBRVJGUnFIQzUzVmp4eFNxY09YNGN4bzRaMVdUN3g1OStqdDE3LzJyMUhQZmRlUnNzRm92ZnVwMDdkMlBUNXEzNDdmZk51T2o4YzNIMWxaZkJhRFJvMjR1S1M3Qm43MThZUG5Rd2JMYW9kcmYvOGlrM3R2dllodDVmOGhvTWhrUHRjenFkZU9IbE4xcmMvNlFUaDJQQ0dhY0I4SlY4Kyt6elZYQzUzUmg0M0xFZDBoNmlRREU0RXhFUmRSTzc5LzZGRGI5dGdzbGthckxONi9WQVVWUjR2UklhNVdhY01Id29Gc3g3RWdzV3ZvVFB2bGlGM3padXhwT3pIa1pzVERRQTRJdVZYd0VBdHY2NUkrRHdlK1ZsbDJEU1JlZjdyWE83M2JCYXd6Qm80SUJtajltMGVRdDBPajJHRGhuVTdQYWRPL2ZBWGxPRHh1V092VjRKNjMvOURYcTlIaGF6V1Z1dnFBb2NqbHJ0ZFFEQS8vMjRIbm41QmJEWm92RHQ5K3RhYlArVVJtOGVpRG9DZ3pNUkVWRTNzL2pWRnhBUkVlNjNidjZDRjdEKzE5OWFQT2FvekhROE4vOHB2UHo2WXRRNmF4SGRwdzhBb0xpNEJGK3ZXWXZZMkJpY09IeW90di9ldi9aai80RXNuSFRpY0VSSDk5SFdiLzVqSzRwTFNtRXlHcHU5VGtwU0VoNzV4MzNOYnB0eS9hMndXc05hM1A3UHgyWmorNDVkTGI2RzAwOGJpenR2dTFsYkxpNHV3YzEzM0tzdFM1S0U5ei84Q0FCUVdWbUZGVitzYXZGY1YxeDZNWU16ZFRnR1p5SWlvazRreXpMS3lzb0JBRlhWZGdDQXkrVkdjWEVKQU1CaXNXZ2h1Ykt5R29JZ3dHb05hOWUxekdZVDdyLzdka2lTQkZFVW9Lb3FYbnZySFhnOFh0eDQ3ZFU0ZWZSSWJkL1o4NTlEVm5ZMjdwbCtLOExEclhYdHE4YjMvL2NUd3NJc09IM2NLZTErelozbDQwKy9RRkZ4Q2RMVFV2SE1uTWNBUWZEYlhsUlVqQWYrK1RqNjljMUVXSmlsaGJNUXRSK0RNeEVSVVNjcUt5djM2elVGZ0I5Ly9nVS8vdndMQU9Ec3Y0M0g3ZE51Z0NUSnlDOG9nQzBxQ3FKNFpQZnV1ejBlTFAvNFV5UWxKbUxqNWkwWU5IQ0FYMmpPTHlqRXhzMS9BQUFPWkIvRTRFSEhBUUQrKytrWGNMdmR1R0x5SmJDR3RTKzhkNWFjM0R4ODlNa0tDSUtBZ3ptNStHbjlCcHc1ZnB5MlhWRVV2UHJHRWtpU2hOdHV2aDVDbzFCTjFCRVluSW1JaURwUmVIZzRycHY2ZHdDQTArbkM4bzgveGRIOSsybzNCL2JOekFBQS9MVCtWOVRVT0REdTFKT2JQWTlPcHdNQU9HcHJFUmtaMGVMMXNnL21ZTjZ6QzFGUVdJUi8zSGNYcnAxeUpjYU1Pa25iN25RNnNXRGhTMUFVRmRhd01EejcvSXVZUDNzV2twTVNjZmJmeGtPV1pWdzQ4WndXejc5MzMvNFd4MG03M1c3WWEycGEzTjdlRW5KdWp3ZlBQUDhpSkVuQ1F6UHV4dHRMMzhjNzczMkE0Y01HSXliYU4vNTU2WHNmWXRlZXZiamt3b25JU0U5cjEzV0lEb2ZCbVlpSXFCT0ZoVmx3eVlVVEFRQVZsWlZZL3ZHbnlFaFAwOVlCUUdGUk1kNWNzZ3dBTU9HTWNjMmVKeTAxQlFBdzY4bDU2TmMzRTRDQXVOZ1kzSGpkRkcyZkg5YjloSmRmZnh0dXR4dW5qaDJORTRjUGhkbDg2RWJEdlB3Q0xGajRNdllmeU1LNVo1K0pNOGVQdzhNem44TDlEODNFWGJmZmdqR2pSdURtRzY1cDlmV0VoMXR4d3JBaHpXNzdhZjBHNlBVNmpEcnB4R2EzLzdIbFQxUlZWN2Q0N2pWcmY4Q2F0VDgwV2U5MHVsRGpjT0NzQ1dkZ3pLaVRZRElhOGNUY1ovSDQ3R2N3LzZsWitIemwvL0RaRjZzd2NNQ3htUEwzeTFwdFA5R1JZSEFtSWlJS29nMi9iOExMcnkrRzNWNkRNOGFkZ3FHRG02OUljZUhFYy9EWHZ2M1l2R1ViaW4vOUhRQXdmdHlwQUh4MW5GOS82eDE4OThPUDBPbDB1T242cWJqZ3ZMTzFZOHZLeTdIaXk2K3c2cXZWOEhxOU9QZXNDYmpwdXFuUTYzV1krZEQ5ZVByNVJaaS9ZQ0dHREI2RUt5ZGYwbUxWREFCSVNrakFmWGZkM3V5MlRadTN3bW9OYTNIN1B4K2JqYW9kTFFmbmxPUWtIRC9vT096YXZSZlpCM013ZnR5cE1CZ05HRHA0RUM2LzlDSWt4TWNCOEZVUitmdmxrL0RCZno3QjNUTWVSa2xwR1JMaTQvRFBmOXdMdlo3Umhqb1B2N3VJaUlpQ3FLeXNISldWVlRoaCtGRGNjdE4xTGU0WEZtYkJvdy9kRDBWUjRmYTRBUUFHdlI0SGMzSXg5NWwvb2FDd0NIMXNOanc0NHk0Y2Qrd3hBSUN2VjYvRitsOS93NVp0ZjBKUlZNVEh4K0c2S1ZmNjFaQWVNbmdRbnB2L0ZGNTY5VTFzM2JZZFc3ZHRSMEo4SEVhZGRDSXV1dUE4djFKd25jVmlNZU91MjZjaE9Ua1J4eDE3RE41YThpNnlEK2JnK211dWFuRll5bGtUenNDcXI5YWdwTFFNQUREeDNMT2FWQ0loNm1nTXprUkUxT09vcWdwRlZRRlZoVnIzVUZRVnFxSUFLcUNpNlRwRlZhRkNoU3hKa0dVWlhvOFhibzhIOFhIeFFYa05PYmw1K0dIZHo3anFpc21JaTQzVkp2Tnd1bHlIUGRhZ04wQ3Y5NDE1am9xS2hOdnR4ckhIOU1kRE0rNUJkQitidGwrMTNZN05XN2FoWDk5TW5IWG1HVGp6akhITjlzZ21Kc1JqOXVPUFlNTnZtL0R4WjU5ajk1Ni9zSEh6Rmt5OTZvb09lcldIZVQwR0EwYVBIT0UzS1VwTFZGWEZOMnUrd3p2dmZZRGFXaWZTMDFLUlgxQ0F0NWUrajYzYnR1T3lTeS9DZ0dPTzdvSldVeWhpY0NZaW9xQlRaQVZleVF0WmxpRkpNaVRKQzY4a1FmWks4TXErZnlWWmhsejNPS0pyS1FvVVJZRWtTWkM4WGh3M29PVmhDUjJ0cUs0RTNRL3JmdGJHOGw1KzZjVll2K0UzUERWL1FjRG51Zkc2S2RvTmZGR1JrWmo5K0NOSWlJK0RKTWw0NVkyM3RmMVVWY1dnZ1FPUW1wS00vUWV5OGNhQlpZYzk5NU16SDBaeFNRa0VRV2kyRG5KZVFRSG1QUE44czhjNlhVNTR2TjRXdHg4OG1OdmlkYSs2YmhvdXV1QTgzSEROVmMxdVZ4UUZQLyt5QVordVdJbS85aCtBWHEvRDN5Ky9GSmRmZWhGeWN2UHc2aHRMOFB1bVAvRDdwaitRbnBhS3NXTkc0ZVRSSnlFOUxmV3dyNWtvVUF6T1JFVFVLUlJWaGNmdDlnVlVTWUxrbGVDcEM4ZjFRVmp5ZWlFZFlSRHU3Z29LaTdEcXE5WDRiZU5tRkJRV2FldEhqamdCWThlTWdsNnZ4K0JCQTNFZ0t4djc5bWRoN0poUldsM2x4djdjdmhONStRVitzK3NCdnJIQkFGQmI2OFRYcTljMk9hNjFTVWNhbTNMbFphMkd6ZHBhSjdaczNkN3NOcDNPRnl0YTJ0N1dxaHFydmw0RGs4a0lXMVFVM3Yvd0kyMVl4b2dUaCtHR2E2N1dYbmRHZWhybXo1NkZYemI4am8vK3V3Si83VCtBZ3ptNXNOa2lHWnlwUXpFNEV4RlJ1eW1LQW8vYkE0L0g5M0M1M2I3bmJuZW5CMkpSRkFFQkVDQkFFQVNJb2doQjhEMkhBSWdRSU5TdEUrdldDYUlJVmFrYnhpSEw4RWplVG0wakFPdy9rSTNQVjM0RlVSUXhhT0FBYk4reEMrTk9QZGx2aHJ6VFR4dUw2RDQyekh4eUhvNDl1aDh1dXVDOEp1ZHhPcDI0K1k1N0VSNXV4U2tuajJxeXZhSGpCaHlEeHg3NVJ6UG5jRUZWRllRMVU2UDVpVG5QWU9ldVBhMmV0MS9mVEdTa3ArSHVPMjVwc2kwdnZ3QTdkdTdHM3lhYzN1THhMNysrR1B2Mkg0QW9CbFpqK1lQLy9CY0FNUG1TQ3hFVkZZV01qRFJjTnFubG9SaWpSNDdBNkpFanNIUDNIcXo5ZmgxT0c5dDhhVCtpOW1Kd0ppS2lWc215WEJlR0c0VmpqK2VJaDAzVUV3VUJPcjBlZXAwT2VvTUJlcDBPT29NZUJyMGUrcnJ4dkRxOWI3bStubkY3MVEvVjhIcTk3YTRyM0JaSFphYmo1aHV1d2FsalIwTlJGRngzOC9SbTl6dCswRUFreE1maHkvOTlnL1BPK1Z1VDhiN3ZmL2d4N1BZYVhEdmxTbGdzcmMrS0o0cGlrMTVwQUxqL3daa29LQ3pDcDh1YkR0a0laTktWNTUrZTNleDZSVkh4MUx3RktDb3VSa0o4SElhMFVCbmtqbHVhcisvY2tnWHpua1I0dUJYaDRWYjgvZkpKZVBYTkpaajE1UHpESG5kTS83NlkvZmdqYmJvV1VTQVluSW1JU09QMWV1RjB1VkJiV3d1WDB3Vm5iUzFrUlduMytmUjZQWXhHSS9RR1BmUTZQUXdHWHdqVzYvVFFHM3doV0svWEgvRk1lZDFaY2xJaWtwTVNBZmpxT0xkRUZBVmNQdmxpdlBqS20vaGt4WmU0WXZJbDJyYk5XN2JoaTFWZkl5TTlEUmRPUExmZGJmRjRQSDUxbmR0aTY3YnRpSXFLMUNZWDJmRGJKcFJWVkdEQzZhZkJhRFJnMmczWDRJbTV6MkxCQ3kvanhlZm1JeW9xc3NrNS92Zk50eGc0NEppQUp5aEppSS96cTZyaDlYcmhkcnN4ZE1qeE1KbU16UjZ6NGJkTmNMczcvdzBSaFNZR1p5S2lFT1gxZXVGMHVsRHJQTEtRYkRRWVlEU1pZRFFhWVRLWllEUWFZRFFhWVRRYU9lMXhHNDBmZHlxKy9tWXRQdnpvVXd3OGJnQUdEem9PV2RrSDhjenppMkEybTNELzNiZHIxVFRhU2xGVVZGUldJaTQydGwzSHYvVGFXeWdxTHNHcml4WWdPU2tSbjMyNUN0dDM3TUxZMFNOaE5CcHd3dkNodU9qOGM3SGl5LzloMFN0dllPYkRNL3lPMzdjL0M2Kzl1UVF4MGRGWU1POEpSRWYzYVZjN0FHRDZMVGNpdnE2bWMyT1hYREcxM2VjbE9od0daeUtpRU9EeGVPQ3FDOGxPcHd0T2x4T0tIRmhJOWxWWE1Hb1BrK25RYzRQUkNFYmpqaU9LSXU2NTgxYk1lSGdXNXN4L0RsT3Z1aHp2TC84WUxwY0xEOTUvOXhGTkpiMy93QUZJa3R5dXVzeTc5dXhGVVhFSmpqMm12OVo3M3B3cGY3OE12Mno0SFJzM2I4RmYrL2FqZjcrK09KQjFFTDl2Mm93SnA1K0d5eVpkaEk4K1dZR241aitIcDJmUGd0SFlmSzh4VVhmRjRFeEUxTXQ0UEI2L25tU1h5eFh3V0dSUkZHRTJtMkd4V0dBSnM4QmlOc05rYXQ5SCs5UStLY2xKZUdqR1BaajE1RHk4OGJadkxQS01lNlpqOU1nUjdUNm5xcXBZL3QvUEFBRGJ0dS9FemJmZmcxTk9IbzFUVHhtRHZwa1poejErN2ZmckFBQVRUait0MWYyTVJpUHV1bU1hSksrRS92MzZBZ0N5c2cvaXZROCtnaXpMdU9xS3lkanoxejVzMmZvbkZyM3lKbWJjYzBlcjUvTjR2ZGlmbFkyY25EeU1HWFZTSUMrVnFGTXhPQk1SOVhDU0pNRmVVd083M1k0YWV3MlVBSWRiNk9wQ3N0bGlScGdsREdZTFEzSjNzR256Rml4NTl3Ty9kWjk4OWdXc1lSWU1IemFrMWVFdmtaRVIrUERkdDZCck1HWThOeThmaTVlK2owMmJ0eUFsT1FuRGhnN0cvNjM3R1orcytCS2ZyUGdTS2NsSk9IWHNhTnh5NDdXSWo0OXJjbE9odmFZRzMvM3dJOExDTERqdDFLWlZLbFNvZnN2SER6ek9iL2xnanE5MmM3KytSMEVVQmR4MzUyMjRhOGJEV1BmVGVndzg3bGljTmVGMHJjemNYL3YyNDYwbDcrTDNUWDhBQUc2ODlTN3RQQisrKzFhTHI1dW9xekE0RXhIMU1JcWlvTWJoUUkyOUJqVTFOUUZWaGhCMUlpeG1DOHdXTTZ4MUlaa2ZrM2U5MHRKeUFMNnBzaHVxcnJianAxODI0SDlmcjBIMndSd0F3UGpUVDhYRkY1eUhELzd6Q2RiLytodWVtUHNza2hJVGNQcHBwMkRraU9FNEtqT2oyUkN0RTBVY3lEcUk3VHQzNGJmZk4yUEhydDBBZk5VOS92bkF2WWlQajhNTjExeUYzelp1eHBydmZzQ216VnZ4NFVlZitzWlZEemdXNDA4L0ZhZWNQRXFyM1BIMTZ1L2c4WGh3M3RubitZWHFjS3V2MW5SdWJqNmlCamE5RVJEd3Zhbjc5YmVORUVWUm13YmNab3ZDUGROdnhhZWZyOFRZTVNPeDZZK3RtUE8wYjhLVTdUdDJZZnVPWFJBRUFZa0o4VWhQVDBWR1dob3kwbE5oTWg1NlU3ZjAvZVV0M3VTb0tHcXo2NGs2Z3VCeXUvZ2RSa1RVelRtZFR0VFlhMUJ0dDhQcGRMYTZyMDRVWVFrTDAzcVNMUlp6UUZNWmg0ckc1ZWc2ZThwdGo4ZUQ2MjZlanJBd0M2cXE3ZkI0UExqcHVpa1lmL3BwV1BIbC8vRG45aDNZdVh1djlrbkI2SkVqY1BtbEY2TmYzMHp0SE50MzdNTHlqei9GbG0ySEpoWUpDN05nN0poUm1IN3JUVmo4em5zNGtIMFFSVVhGS0NrdGc2b2UrdFBlTnpNRDU1M3pONHcvL2RSbVMvbFZWbFpoN1EvcjhNMmE3N1FKV294R0kyNitmaXJPT3ZNTWxKZFhZT1ZYcTNIT1dSTVFGeHVqSGZmWkY2dXdaTm0vRVJFZWppR0RCelc1YVZGVmZUM0krUVdGR0hmcVdOeDMxMjNOZm4wY3RiVlk4SytYa0phV2lveTBWR1NrcHlJOUxiWFpOM2JQTDNvRlA2ejcrYkJmODJQNjk4T3o4NTQ0N0g0ZG9iaWsyRGZlMzJDQUtJcTl1a0lNc2NlWmlLaGI4bmc4cUttcFFZMjlCZzZIbzlWcUY2SW93aG9XaHZDSWNJU0hoM080UlRkak5CcGhDYk9ncExRTWVyMGVKd3dmaWpQSGo0UFpiTWFmTzNaaSs4N2RTRXROd1Nrbmo4YjRjYWMwV3kxaTBNQUJlSExXd3lnb0xNSVA2MzdDYnh2L3dQNERXUmgzaW0vb1JIeGNMRDVmK1JVQUlDa3hBZjM2SG9XQkE0N0I4R0ZEV3IyWkQvRDFBRSs2Nkh4Y2N1RkViUDF6Qjc1ZS9TMDJiZDZLWVVPT0J3QkVSL2ZCMUtzdWIzTGN4SFAraHJ6OEFxei85VGY4dFA3WFpzOGRFUkdPTThlUHcwM1h0MXpwd2hvVzF1eGtMYTE1NVlWblc2d09jc1hVRzlwMExxSzJZSTh6RVZFM29NZ0thbXBxWUsveERiL3dlbHVmMGM1c01TTThQQnlSRVJHd1dDd3MrOVlHWGQzajNKclNNdC9RamZaVXVuQzUzTnB3QlVtU2taZWZqNlRFUkJpTlIvN3Bnc2ZqNFZDZUFMSEhPYlN3eDVtSUtFZ1VSVUYxZFRVcUtpcmhjRGhhM1ZldjF5TWlQQndSRVJFSUR3K0hxT01mNTk2Z1BZRzVYc014dm5xOTdvaEsxVFhHMEV6VVBBWm5JcUl1cEtvcTdQWWFWRlJXb01aZTR6Y1d0U0ZSRkdHMVdnOE52MkNRSVNJS09nWm5JcUl1VUZOVGc4cUtTbFRiN1MyV2kvTWJmaEVXeG9sRmlJaTZHUVpuSXFKTzRuUTZVVkZSaWFxcXFoWW5JREZiek9oanM4Rm1zelZiOFlDSWlMb1BCbWNpb2c3a2RydFJVVm1KcXNxcUZtL3dNeG1Oc05sc3NQV3hzVXdjRVZFUHd1Qk1SSFNFdkpLRXFvcEtWRlpXd3VWMk43dVBYcTlIVkZRayt0ajZ3R3d4TjdzUEVSRjFid3pPUkVUdFZGTlRnOUxTTXRUVTFEUzdYZFNKaUlxTWdxMlBEZGF3c0M1dUhSRVJkVFFHWnlLaU5sQlVGWlVWRlNnckxZTzdtYW11QlVGQVJHUUViRFliSXNMRFdWKzVHMnI4ZjZJb0NtdnZVcnMwdnRHWFArKzlINE16RVZFQUpFbENTV2twS2lvcW9NaE5xMktFaDRmRDFzZUd5SWdJaHJBZVFoQUVDSUlBajljRHM0bkRaNmp0UEY2UDluMUVvWUhCbVlpb0ZiVzF0U2dwTFlXOTJ0NWtteWlLaUk2SlJteHNMUFNzaU5FakNZSUFyOWZMNEV6dDR2VjZHWnBERElNekVWRWpxcXFpcXJvYXBTVWxjTG1hM3V4bk1wa1FHeHNEbTgzR1A1bzlWSDB2b1NBSWNMbGNDTGR5V0EyMWphcXFjTGxjRUVXUnZjNGhoTUdaaUtpT0xNc29MeXRIYVZsWnMzV1hJOExERVJNWGkzQ3JOUWl0bzQ0a0NBSkVVWVFvaXBBa0NYYTdIWkdSa2NGdUZ2VWcxZFhWVUJRRmVyMWVDOC9VK3pFNEUxSEljN2xjS0MwcFJWVjFkWk1wc0VWUmhNMW1RMnhjTEl5c3Vkd3JDSUlBVlZXMThLelQ2ZUNvZGNCaXNiQ3VOZ1hFNC9IQVVldUEwV2owQzgwTXo3MGZnek1SaGF6cWFqdEtTMHRSVzF2YlpKdkJZRUJzVEF4czBYMmc0ODErdlU3OVIrdjF3Vm1XWlZSV1ZTSXVOaTdZVGFNZW9MS3lFanFkRGpxZGprTTFRb3pnY3J2VXcrOUdSTlI3Mkt2dEtDZ3NoS2VaY25KaEZndGk0K0lRR1JrUmhKWlJWMUZWRmFxcVFsRVVTSklFU1pMZzlYb2h5ektzVml0c1ViWmdONUc2b2FxcUt0UTRhcURUNldBd0dLRFg2LzJHYWpBODkzN3NjU2Fpa09GME9wR2ZsdytueStXM1hoQUVSRVpHSWk0dUZtWXpxeXVFZ3ZxQVU5L2ozSEM5dytHQTArbUV5V1NDMFdpRTJXU0dYczgvbDZGSWtpUzQzQzU0UFY2NDNDNXRUSFA5Z3ozT29ZYzl6a1RVNjNrOEhoUVdGS0xhM3JTa25NMW1RMkppQW9OUmlLcnZkVllVQmJJc04za29pcUwxVGpjZS8wNjlXOFBLSy9WdnNCby82bTh3WldnT0hmeExRVVM5bGl6TEtDd3NRa1ZGUlpOdEVaRVJTRXBNaE5Gb0RFTExxTHVvRDBYMXp4dFcyOURwZEg3QnVSNERkTy9XTUFRMzl6MVIvMi85ZW9ibTBNTGdURVM5anFJb0tDa3BRVmxaZVpNcGNjT3RWaVFtSmNGc05nV3BkZFRkMUFlZytrb2I5Vk53MS9kRzF3ZGxCdWJRMHJCU1JuMUFidGpEek9FWm9ZbkJtWWg2RFJWQWVYazVpb3VLbTlSaE5sdk1TRTVLUWxoWVdIQWFSOTFhdzVEVU1FaXp0emswTmRmcjNEZ3NNelNISmdabkl1b1ZxcXVxVVZoVTFLUlNoc2xrUW1KQ0FpSllKWU1PbzNGWUFzRGU1aERYWEVobVlBNXRETTVFMUtQVk9wM0l6OCtIeStsZktjTmdNQ0FoSVI0Mkc4dUtVZHMwRGtuMVF6Z29OUEgvbmhwaWNDYWlIa21XWmVUbjU2T3FxdHB2dlU2blEzeENQS0w3OU9FZlBPb1EvRDRpb25vTXprVFU0MVJVVnFLZ29BQ0tmT2pHUDUwb0lqWXVEakV4MFZxVkJDSWlvbzdFNEV4RVBZYkg2MFZlVGk0Y2phYklqb21KUVVKOFBFUWRBek1SRVhVZUJtY2k2dlpVVlVWcGFSbUtpNHY5YnRJeW04MUlTMDJGaWFYbGlJaW9DekE0RTFHMzVuSzZrSk9iQzdmYnJhMFRCUUVKQ1FtSWlZMEpZc3VJaUNqVU1EZ1RVYmVrS0FvS0M0dFFYbDd1dHo3Y2FrVkthZ29NQmtPUVdrWkVSS0dLd1ptSXVoMTd0UjE1K2ZtUUpFbGJwOVBwa0p5VWhDaGJWQkJiUmtSRW9ZekJtWWk2RFVtU2tKZWJCM3ROamQ5NlcxUVVrcE9UZWZNZkVSRUZGWU16RVhVTFplWGxLQ29zZ3FJY0tqRm5NQmlRbXBvQ3E5VWF4SllSRVJINU1EZ1RVVkRKc296c3JHelVPcDErNjJOalk1Q1FrTURKSjRpSXFOdGdjQ2Fpb0hFNEhEaVlmUkJ5ZzE1bXM4V00xSlFVbU0zbUlMYU1pSWlvS1FabklncUtvcUlpbEpTVWFzdWlLQ0loSVI0eE1Td3hSMFJFM1JPRE14RjFLVW1Ta0oxOUVNNEdRelBNSmhNeU1qTllZbzZJaUxvMUJtY2k2akkxTlRVNG1KTURSVDQwTktOUG56NUlUazdpV0dZaUl1cjJHSnlKcU5PcEFBb0xDMUZXV3FhdEUwVVJxYW1waUl5TUNGN0RpSWlJMm9EQm1ZZzZsVmVTa0oyZERaZlRwYTB6bVV6SXlFaUgwV2dNWXN1SWlJamFoc0daaURxTjNXNUhiazZ1WDlVTW04Mkc1SlJraUJ5YVFVUkVQUXlETXhGMU9GVlZVVmhZaExLeVEwTXpCRUZBYWtvS3A4d21JcUllaThHWmlEcVUxK3RGZHZaQnVGeUhobVlZalVaa1pLVERaRElGc1dWRVJFUkhoc0daaURxTTArbEUxb0VzdjZFWlVWR1JTRWxKZ1NpS1FXd1pFUkhSa1dOd0pxSU9ZYSsyNDJCT0RsUlZCZUFibXBHY25JUStmZm9FdVdWRVJFUWRnOEdaaUk1WWFVa3BDb3VLdEdXajBZajA5RFJPbTAxRVJMMEtnek1SSFpIY25GeFVWbFZweTJGaFljak16T0RRRENJaTZuVVluSW1vWFJSRlFYWldOaHkxdGRxNnlNZ0lwS1dsY1JaQUlpTHFsUmljaWFqTkpFbkNnUU5aY0x2ZDJycVkyQmdrSlNZR3NWVkVSRVNkaThHWmlOckU3WFpqLy80RGtHVlpXNWVjbklUbzZPZ2d0b3FJaUtqek1UZ1RVY0FjRGdleXN3OUNxU3MzSndnQzBqUFNFUkVlSHVTV0VSRVJkVDRHWnlJS1NHVlZGWEp6Y3JWbFVTZWliK1pSTUZ0WU9ZT0lpRUlEZ3pNUkhWWmhVUkZLUzBxMVpZUEJnS09PeW9UUmFBeGlxNGlJaUxvV2d6TVJ0U28zTncrVmxaWGFzdGxpeGxHWm1kRHBkRUZzRlJFUlVkZGpjQ2FpRmpVT3plSGg0Y2pJU0dlNU9TSWlDa2tNemtUVXJQeThmTC9RYkxQWmtKcWFFc1FXRVJFUkJSZURNeEUxa1orWGovS0tDbTA1SVNFQmNYR3hRV3dSRVJGUjhERTRFNUdmeHFHWk5acUppSWg4eEdBM2dJaTZqNEtDUXYvUW5NVFFURVJFVkkvQm1ZZ0ErRUp6V1ZtWnRweWNsSVRvR0labUlpS2llZ3pPUk5Ra05NZkh4ek0wRXhFUk5jTGdUQlRpR29mbW1KZ1l4TWZIQmJGRlJFUkUzUk9ETTFFSUt5ejBEODNSZmZvZ0tTa3hpQzBpSWlMcXZoaWNpVUpVWVdFaFNrc1BoV2Fiellia2xPUWd0b2lJaUtoN1l6azZvaENVbDV1SGlnYVRtMFRab2ppNUNSRVIwV0d3eDVrb3hCU1hsRFFKeldtcHFVRnNFUkZSYUZCVkZSNlBCNnFxdHJxZkpFbndlcjN0dXNaanN4N0QwbmVXdHV0WU9qejJPQk9Ga0txcUtoUVhGV3ZMa1pFUkRNMUVSRjFreDQ0ZGVQQWZEMkxSaTR2UXQyL2ZGdmRiK0srRnlNM054Y0lYRnJiNUdubjVlWWlJaUFob1g3dmREa1ZSMm55Tnhpd1dDNHhHNHhHZnB5ZGdjQ1lLRVhhN0hUazV1ZHB5UkVRRTB0UFRnOWdpSXFMZXI3S3lFaVVsSlFCOHcrUUE0T0RCZzVCbHVjVmo3SFk3M0c0Mzl1N2RxNjA3K3Vpak83eHQwKytZN25lRGVIdmRjc3N0dU9EQ0N6cWdSZDBmZ3pOUkNIQTZYVGg0TUVkYk5ocU5TTTlnYUNZaTZtdy8vUEFEM256alRiOTFDNTVkRU5DeDk5NXpyL2I4eTVWZmRtaTdBT0MyMjIrRDIrMXVkcHZiNWNhaVJZc3dlTWhnbkhQT09hMmVwek5DZlhjbHVOeXUxZ2ZhRUZHUDV2WjRzSC9mZnExM1E2ZlQ0ZWlqKzBPdjUvdG1JcUxPMW5DODhxNmR1ekJ6NWt3OHUrQlpaR1ptdG5qTW9oY1dJUzh2RDA4Lzg3UzJ6bUt4b0xDZ0VOT25UMi8xZWk2WEM2SW90anAwSWpJeUVtOHZlYnZWODN6Ly9mZFk4T3dDeko0OUc4T0dEMnQxMzFEQ3Y1eEV2WmkyNERMdUFBQWdBRWxFUVZRa1NUaXcvNEFXbWtWUnhGRjlqMkpvSmlMcUlucTlYdnVkYXpUNXd1eXp6ejRMZzk3UTRqRVZGUlZJVGs2R3hXTHhXeDhlRVk2cnJyNnF4ZVBXL2Q4NjdOMjdGNHFpWVBUbzBlamJyL2x4MUNhalNYdGVrRjhBU1phYTdMTjY5V3JFeE1RZ0pqWUdPVGs1VGJiWGk0Nk9odFZxYlhGN2I4Ty9ua1M5bENJcjJMLy9BQ1RwMEMvRWpJeDBtRTJtVm80aUlxTE9kdTY1NXlJK1ByN0Y3YXRXcm1wMkNFVjRlRGdtVFpyVTdESDVlZmw0NzkzM1lERDRBbmwyZGpidXUvOCtpR0xyQmRRZWVlUVJGQmNYdDdqOXRsdHZhL1g0Kys2L0QrUEhqMjkxbjk2RXdabW9sOHJLeW9MSDQ5R1cwOUpTUTZwWGdJaW91K3JYdHgvUzB0TmEzUDdqdWgrMUd3b0Q5ZklyTDJQTW1ESFl2V2MzK3ZmcmozMzc5bUhGaWhXNDVKSkxEbnZzaERNbllNcVVLUUNBRGI5dXdLdXZ2b3JGYnkvMkM5M0xseS9IdHEzYk1Idk9iQUMrbXg0YmpzRU9GUXpPUkwxUVFYNEJhcDFPYlRrK1BnNVJVVkZCYkJFUkVkV2JOV3ZXWWZmcDM3OS93T2Y3K09PUHNXdm5McnoyK210NCtPR0hvZGZyY2NPTk4yREJzd3N3ZlBqd1ZzZFRBNERaYkVaY1hCd0EzM0FRQUlpTmpZVk9wOVAyc1pndDBPbDAybjZoaXNHWnFKZXBycXBHV1htNXRod1ZGZFhxUjRKRVJOUzE1ajg5djlVdysvSkxMNk9nb0NDZ2MyMzVZd3VXTFYyR2FkT20rWVhhTVdQR1lNaVFJWGpxcWFld2NPSENnR3M3Tnp4dnd4N250dmFBOTFZTXprUzlpTXZsUms3dW9Wck5WcXNWYVdtYzRJU0lLQmdVUmNIMzMzK3ZMZWZuNVFNQXRtL2YzdXE0NHRMU1V0aHI3Rmk3ZHEyMkxqTXpzOG1rS1RrNU9YajY2YWN4Y3VSSW5IL0IrVTNPYy9jOWQrT3VPKy9DdkhuejhQampqN2Rwa3BLNWMrZjZMWHU5WHFTa3BBUjhmRy9GNEV6VVM4aXlqS3dEQjdTcFhFMUdJekpZcTVtSUtHaGtXY1o3Nzc3bnQ4NW1zK0hkWmUvQ2FyVTJ1ZTlFVVJTVWxwYkNiRFlqTWpMUzc5aHp6enZYTHpnWDVCZmcwVWNlUlhoNE9PNis1KzVtcjIrejJYRC8vZmRqNXN5WmVQenh4ekZyMWl5WXplYUEycjc4UDh2OWhtb3NmbXN4Tm03Y0dOQ3h2Um1ETTFFdm9Lb3FEbVJsUVdwUWRpNGpNK093ZDFNVEVWSG5NUmdNZnZXU0MvSUxNR2ZPSENRbUp1TFJtWS9DWnJQaGswOCt3VWYvK1FnZmZQZ0JBTjk0NVEvKy9RRW1UNTZNOHlhZTEreDVDL0lMOE1namowQ1daVHo1NUpPdERzTVlPbXdvN3I3bmJ2enIrWDloNXFNejhjaWpqOEJtczNYc0N3MGhETTVFdlVCZWJoNWNUcGUybkphVzJxYVA1SWlJcUhPdFg3OGVDLysxRUVPR0RNR01CMmJBVkZjYVZKWmxiWUlVQUpnOGVUSVNFaEx3L0hQUFk5T21UYmpoeGh1UW5KeXNiZCs5ZXplZWV2SXBlRHdlekprN0I0bEppWWU5OW9RSkUxQlRVNE0zMzNnVGQwNi9FL2ZmZi85aEp6VlovYzFxQ0lLZ0xXZGxaN1gxSmZkS0RNNUVQVng1V1RrcXE2cTA1Zmk0dURiZkJFSkVSSjFqMzc1OWVQdnR0N0YxeTFhY04vRThyRm05QmxkZmRiVzJYWklrU0pLRXlaZE85anZ1cEpOT1FrNU9EcWJkUEEwbm5YUVNKbC9tMno1cjVpd1lqVWJNbVRzSGhZV0ZtUDNVYkwvaktpb3FVRkZlZ1d1dnVkWnYvZEpsU3hFZUhvNFhGNzJJQlFzVzROWFhYbTMxYjhYbm4zL2U1THg5K3ZScDE5ZWdOMkZ3SnVyQm5FNFg4aHZjZVcyMVdoR2Z3QW9hUkVUZGdjdmx3cng1ODJEUUd6QnYvandjZSt5eE9HWHNLWDc3ZlAvRDkxajc3Vm84OXRoamZ1dmo0K01SSFJPTnp6NzdEQ3MrV3dGRlVUQmd3QUNjTWY0TW5ILysrY2pNeklUSlpNS2tTLzBuUkZuKzRYTEV4OGZqalBGbk5HblBoQWtURUI4ZkQ2dlZldGdPbGhkZmVwRmpuSnZCNEV6VVE4bXlqS3lzUXgrZEdmUjZwTGRTVUorSWlMcVcyV3pHMDA4L2phaW9LRzNhN2NGREJ2dnRzMnYzTHVoMHVpYnI2MTEyMldXWU5HbVNGbUtuVDUrdWJVdFBUMGQ2dXY5TjRGOTg4UVZTVTFOeDBVVVhOWHUrd1lPYnZ3NEZoc0dacUljNmVEQUhjdjNOZ0lLQWpNd012OTRCSWlJS3ZwaVlHTng0NDQyb3NkYzB1OTNqOGNEcjllS0t5NjlvOFJ3MzMzd3p6dnpibVozVlJIejF2Ni93N1pwdkFVRDd1OUs0UFY2dkY0cWlhRU5LNmlzNGhSb0daNkllcUxTc0RBNkhRMXRPUzBzTHVNUVFFUkYxclR0dXZ3T1NMTFg3K01QTi9IZWtoZzhmanJQUE9idE54OWlyN1ZpMGFGRW50YWo3RWx4dVYyaStaU0Rxb2R3dU4vYis5WmUySEJzVEU5QmQxVVJFUkkwcGlnSUFMRjhhSVBZNEUvVWdpcUlnS3p0Yld6YVpUVWhnYUNZaW9uWmlZRzRiZnJXSWVwRGN2RHl0M3Fjb2lzak15SUJ3bUdPSWlJaW9ZekE0RS9VUUZaV1ZxSzZxMXBhVGtoSmhNQmlDMkNJaUlxTFF3dUJNMUFONHZWNFU1T1ZyeXhHUkVTeEVUMFJFMU1VWW5JbTZPVlZWa1oxOUVFcGQ2Uis5WG8rMDFOUWd0NHFJaUNqMDhPWkFvbTZ1c0xBSUxwZExXODdJU09mTkhFUkVIY2pqOGNBcnRiOWNITFdmTlN3czJFMW9Fd1pub202c3RyWVdaV1ZsMm5KY1hCd3NGa3NRVzBSRTFEdDRQQjdrNXhlZ3RyWldLOGxHWGUvNDR3Y0Z1d2x0d3VCTTFFMHBxb3FjbkZ4dDJXUTJJVDRoUG9ndElpTHFIY29yS3BDZmx3OVJFQkFaR1FsclJEaU1SbU93bTBVOUFJTXpVVGRWWEZqRTBuTkVSQjNNNFhBZ1B5OGZFWkVSU0VsSmdWNm5DM2FUcUFkaGNDYnFodHd1TjBvYkRORklTbVRwT1NLaUl5VXJDbklPNXNCc05pTWpQVDNZemFFZWlIY1lFWFV6S29DRE9UbmFzc1ZpUVo5b2xwNGpJanBTMWRYVmtHUVpLU25Kd1c0SzlWQU16a1RkVEVseENkeHVOd0RmRUkzMDlMUWd0NGlJcUhkd09WMFFCSUUzV1ZPN01UZ1RkU051dHh2RnhjWGFjbUpDQW9kb0VCRjFFSS9iRFpQWkZPeG1VQS9HNEV6VWpUU3NvbUd4V0JBZEV4M0UxaEFSOVM0cVZJZ0NvdysxSDc5N2lMcUprdEpTYmFJVFFSQTRSSU9JaUtpYllYQW02Z1k4SGcrS2l4b00wVWprRUEwaUlxTHVoc0dacUJzNG1KTURWVlVCQUdhTEdURXhNVUZ1RVJFUkVUWEc0RXdVWkJVVkZYQTVHd3pSU09NUURTSWlvdTZJd1prb2lCUkZRVkZoa2JhY2tKREFhVitKaUlpNktRWm5vaUFxTFNtRkpNc0FBSU5lanhoVzBTQWlJdXEyR0p5SmdrU1NKSlNVbG1yTGljbEpFQVFoaUMwaUlpS2kxakE0RXdWSllVR2hka09neFd4R1ZHUmtrRnRFUkVSRXJXRndKZ29DcDlPSnlxb3FiVGsxTlRXSXJTRWlJcUpBTURnVEJVRmVYcjcyM05iSHhpbGdpWWlJZWdBR1o2SXVWbGxacWMwUUtBb0NraElUZzl3aUlpSWlDZ1NETTFFWFVsVVZoUVdGMm5Kc2ZCeDBPbDBRVzBSRVJFU0JZbkFtNmtJbEpTVmErVG05VG9lNDJOZ2d0NGlJaUlnQ3hlQk0xRVZrV1VacHlhSHljMGtzUDBkRVJOU2pNRGdUZFpIQ2drSW9EY3ZQUlVVRnVVVkVSRVRVRmd6T1JGM0E3WEtqb3JKU1cyYjVPU0lpb3A2SHdabW9DK1RtNW1yUGJUYVdueU1pSXVxSkdKeUpPbGxWVlJXY2RlWG5CRUZBWW1KQ2tGdEVSRVRkZ2RmclJVVkZSYkNiUVczQTRFelVpUnFYbjR1TGk0VmVydzlpaTRpSXFDdFZWMWRqOWxPemtaV1YxV1RiTDcvOGdxbFRwaUk3Tzd0RHJyVnQyelpNdVhvS2JyN3Babmc4bnNQdWI3ZmJVVlZWZGNTUFFLN1ZXL0F2T0ZFbktpK3ZnRmVTQU5TVm40dUxDM0tMaUlpb0s5VTZhbEZTVW9KNzdyNEhWLzc5U2x4MjJXVmEvZjV2MTN5THFLZ281T2ZuSXo4L3Y4VnpSRVJFNFBqamoyLzFPa1dGUlpnM2R4NEFvS0NnQUV2ZVhvSmJicjJsMVdPbTN6RWRaV1ZsYlh4RlRkMXl5eTI0NE1JTGp2ZzhQUUdETTFFblVRR1VGQmRyeS9FSkNTdy9SOVFEcVhYVmNLaDlRdjMzWG1KU0lwNTcvam04cytRZHZQZnVlemptNkdOd3dva240SysvL3NMdnYvOE9rOG1FNXhZOEJ3Qnd1OTBRQkFGR28xRTczdVZ5WWRDZ1FYajZtYWRidkVaV1ZoYWVlUHdKQU1DQzV4Ymd1N1hmNFlNUFBvRFpiTVkxMTE3VDR2L0JiYmZmQnJmYjNldzJ0OHVOUllzV1lmQ1F3VGpubkhOYWZZMUhIMzEwcTl0N0V3Wm5vazVTV1ZIcE45bEpuejYySUxlSWlBTFJNQ2pYUDJkNGJoOUJFS0NxcWw5d0M4VWdyZGZyY2RQTk4rSHNjODVHV2xvYVpGbkdxNis4aXBTVUZMenk2aXZRNlhSUUZBWFhUTDBHRXlaTXdQVTNYQThBMkx0M0wrNjk1MTZNR2oycXhYTnYycmdKVHovOU5JeEdJK2JPbTR2azVHUmNQZVZxU0pLRWp6NzZDTG01dWJqdi92dGdzVmlhSER0NjlPZ1d6L3Y5OTk4REFLNjQvQW9NR3o3c0NMOEN2UWVETTFFbktTa3AwWjdIeGNlRjVCOExvcDZrWVVodS9HaThEN1d1Y1ZCdStHaHVuMUFSRnhlSFYxOTlGUm5wR2RpOWV6ZWVmUEpKYmRqR2Q5OTloOHJLU3VUbDVXbHZOcFovdUJ6UjBkR1lPSEZpazNNNW5VNHNXYklFcTFhdVF0KytmZkhJSTQ4Z29jSE41OWRlZHkyaWJGRlkvTlppM0hubm5iajFsbHN4NHFRUlRjNVRrRjhBU1phYXJGKzllalZpWW1JUUV4dURuSnljRmw5VGRIUTByRlpyZTc0Y1BaTGdjcnY0VzRDb2cxVlZWU0VueDFlQ1RpZUtPUGE0QVJCRDhJOEVVVS9STUNRcmlnSUJBblI2SFVSQmhGNnZoeWp5WHZyMlVCUUZraVJCVVJYSWtnd1Z2a0FvaW1LVElOMFZzckt5b0NncSt2WTlxa3V2Q3dCNWVYbVlNM3NPY25KeThOaGpqeUU2SmhwOSsvWUZBR3pkc2hWUFBmVVUraC9kSC92KzJvZXhwNHpGN2JmZkRvL0hnNktpSW0wL3dQZTkrdU9QUDJMSmtpVW9MaXJHMmVlY2pXblRwc0ZrYXI3TTZhYU5tL0RjYzgraHFxb0tvMGVQeHQrditqdjY5ZXVuYmIvaCtodFEzR0JZWVZ2ZGQvOTlHRDkrZkx1UDcyblk0MHpVQ1lxTEQvVTJ4OGJGTWpRVGRXUDFZYm4rWVRRYVlUYVpnOTJzWGtFVXhVUGpkVTIrOGJvZXJ3ZXFxa0lVUlMxQTkzYXJ2MW1OMTE5L0hXRmhZWmc5ZXphR0Roc0tBQ2d2TDhkSC8va0lLMWV1eEtCQmd6QnIxaXpzMmIwSGMrYk13ZDQ5ZXpGbDZoU01HblZvbU1hbWpadnd6anZ2WVAvKy9ZaUxpOE1KSjU2QWxKUVVyRnk1c3RYclQ1Z3dBYi84OG92MkdEeGtNR2JNbUlHWW1CamY5ak1uWU1xVUtRQ0FEYjl1d0t1dnZvckZieS8yZThPNGZQbHliTnU2RGJQbnpBWUFWRlpXNHQ1Nzd1M1FyMU5Qd09CTTFNSHNkcnQyczRVb2l0b3ZKaUxxZmhxR1pnQ3dobG0xajg2cDQ1bk5adWdOZXJoY0x1MXIzcHZEczl2dHhvSm5GMkQ5K3ZVWU9td29IbmpnQWRoc05xeGR1eFkvcnZzUkd6ZHVoTmxzeHRScnB1TFNTeStGS0lvWU9td29GaTVjaUJkZmZCR3puNXFOaE1RRWpCNDFHdWROUEE4NXVUbkl6YzNGbFZkZWljbVhUY1l0MDI3QjdsMjcvYTdwY0RoZ01CajhiakFFZ0NsVHBtRGdvSUZZdG5RWlBGNFBvcU9qdFcxbXMxbXIraFFlRVE0QWlJMk45ZnRac0pndDBMRTZGSU16VVVjcktpclNuc2ZHeFBBalhxSnVxdUhRREVWUkVHNE41ODlyRjlEcjlBaXpoTUZlWXdkd2FLeHpid3pQSnBNSkJvTUJWMXh4QmE2ZWNyWDIvYVdxS2lvcUtuRGpUVGRpL1BqeENBOFA5enN1T1NVWjgrYlB3NmFObTdCcTFTcXMvMlU5cnJqeUNseDQ0WVVZTzNZc1ltTmpBUUJMbHkxdGNzM3pKNTZQU1pNbVllbzFVNXR0MHhOUFBnR3YxM3ZZci9lV1A3YjQvVHcwdkc4bmxERTRFM1VnUjQwRExwZXZ0MWtRQk8yWEd4RjFMdzFEc3l6TE1CbE5ETTFkcUg0SWg4ZmowY1k4QTcwelBEL3dqd2NnQ0FLKyt0OVhlT3V0dC95MkxWdTZETXVXTG12eDJNek1UQ3g0YmdFVVJkRytSaDN4ZDhWZ01CeDJuN2x6NS9vdGU3MWVwS1NrSFBHMWV6b0daNklPVkZ4NjZCMTVUSFEwUkIzL0VCTjFWL1hCV1JSRm1NMGMwOXpWTEdhTDc4WkJSUW5LallKZHBmNTFlYjFldUZ3dTNIYmJiUzNleU5mUXlwVXIvWWI5TmJSMjdWclk3ZllXajkyOVp6ZFdyRmpSN0xiUm8wYjdWZDlveWZML0xQY2Jxckg0cmNYWXVISGpZWS9yN1JpY2lUcUl5K21DbzhZQndQZUxNaTQrdE1lQkVYVm5EWHVjR1pxRHgyZ3d3dVYyUVJURkp2V2VlNnR4cDQvekc1cngvbnZ2WTkyNmRYanQ5ZGY4OXR1d1lRTUtDZ3FhUGNjWG4zL1Jhb200YlZ1M1lkZk9YYzF1UzAxSkRTZzRVL01ZbklrNlNGR0RjajU5K3RoNGd4RlJOOVd3WHJPaUtOQ0ovRmtORmxFVW9TaUszLzlKS0lUbmhpcXJLdUh4ZU5wMHpMOFcvZ3RiL3RpQ25Kd2NuSC9CK1g3YnpwOTRQaVpQbnV3M3hubmZ2bjFZKysxYVRKazZwZG1KVUpxeitwdlZmdjhYV2RsWmJXcGpiOFhnVE5RQjNHNjMzOGRtb1g3WE1WRjMxL0NtUUw3SkRSNjlYcS85UC9UbTZocXRLU3dzYkZmMXBmVy9yTWVYWDN3Smc4R0FzODg1dThYOXFxdXJNWGZ1WENpeWdrc21YUkp3Y1A3ODg4LzlsaXNxS3RDblQ1ODJ0N08zWVhBbTZnQU42emIzc2RrQ3V2R0NpSUtyZnJoR0tJYTE3cUorU3U1UW5aR3h2THdjMi8vY2pvaUlDSHo2NmFjWU8zWXM0dVBqQXpwMjJyUnBLQ29zd2tzdnZRUkxtQVdublhaYWszMWNMaGVlZk9KSk9Hb2NlT2JaWjlwMFkrR0xMNzNJTWM3TllIQW1Pa0llandkVlZWWGFNc2MyRTNWL0RZY0dVSENGeXYvRm1KUEhJRE16VSt2eDNidDNMMTVZK0FJQVlNQ0FBVmkyZEJrV3Y3VVl4eDEzSEU0NTlSUk1uRGdSWWRhd0ZzOG5paUptUERBREQvN2pRZGlybTc5UjhPREJneWd1THNhak14OUZlbnA2eDcrb0VNUXB0NG1PVUc1ZUhpb3JLZ0VBVVZGUlNFdExEWEtMaUtnMXFxcENsbVY0dlY1NFBCN0V4d1hXdzBlZG83aWtHRWFqRVFhREFUcWRybE0vQVFqbWxOdGxaV1hJenNyR3J0Mjc4UHR2djJQUG5qMklpWW5CZmZmZGg2SERoc0xoY09ESGRUOWk3ZHExMkw1OU8wUlJ4QWtubklEeEU4Wmo5T2pSTUJxTmNMdmRUWVpReUxMczF6Tzg5SjJsR0R4a01FNDQ0UVFBdm1vZWpUOEZ6Y3pNeEVrbm5RVEFOK1YyV1ZtWnRrLzl6MGJqbTJhOVhpOFVSZEVxZ3FpcUNyZmJ6U20zaVNod2tpUnBvUmtBNHRuYlROVHQ5ZmFlelo2c053NmRXZnJPVW56MjJXZndlcjBBQUoxT2g0R0RCbUw2OU9rNC9ZelR0WUJxdFZweDlqbG40K3h6emtaK1hqNisrZVlickZtekJyLy8vanRHamh5SldZL05ndHZ0eHZJUGw3ZDZQYlBaakwxNzltTHZucjB0N25QNkdhZHJ3UmtBaGc4ZjN1bzQ2ZWJZcSsxWXRHaFJtNDdwRGRqalRIUUVpZ3FMVUZKYUNnQ0lpSWhBUmdZL0NpUHE3dXB2Um1PUGMvZlFzTWRaRk1WT25ZZ21HRDNPUlVWRitPOS8vNHZVMUZRY2RkUlJPUHJvb3dNdWdTaEpFbjc5OVZla3BLUWdNek96VTlyWGNPcHpPanoyT0JPMWt3cWdyTHhjVzQ1dHgxM1JSRVRVdXlVa0pPRDIyMjl2MTdGNnZSNWp4NDd0NEJiNVkyQnVHMzYxaU5ySlhsMnR2Vk0zNlBXd2hsdUQzQ0lpSWlMcVRBek9STzFVWGxHaFBZK09pUTVpUzRpSWlLZ3JNRGdUdFlNa3k2aXgxMmpMMFJ5bVFVUWRyS0N3Q0huNXpVKzVURVRCd1RIT1JPMVFYbHFtUFkrTWpJU09ZOFNJNkRDMi9ia0RraXhqK05EQlRiWTVYUzRvaWdKcjJLRzZ2VE9mbUl0cWV3Mys4OTdpcm13bUViV0N3Wm1vSFJyZUZNZ3BTSW5vY0NvcnEvREUzR2RoTnB1dzZMbjVpTzVqODl1KzV0dnZzWGpwKzdqeHVpbTQ0THkybFFXck4zL0JRamhxbmMxdWUrTFJoeUNLdmpKdkgzNzBLWGJ0M3RQaWVmNXgzMTBJQ3d0c1dtYWlVTVBnVE5SR2Ryc2RzaXdEOE5YampJZ0lEM0tMaUtpN3M5bWljTlVWbDJMcGV4OWkwY3V2NC9GSEgvVGJ2bUhqWnFpcWlxUDc5MjMzTmY3Y3Znc3V0eHNweVVuYXVvTENJcmpkYnFpcUFzQTNTY2ErQXdld2VjczJiU0tMZWw2dkI0cWlRcEtrZHJlaHB5a3RLWVhENFlEVDZZUlU5M3VkdXRieHh3OEtkaFBhaE1HWnFJM0t5dy9kRkJqRG13S0pLRUFYWHpBUnYyN1lpTTFidHVHYk5kL2hyRFBQQUFEVTFqcXhmY2N1UkVaRzRKaisvWS9vR29rSjhYaGh3Vnh0K1orUHpjYjJIYnVhM2ZldFZ4WWlNakpDVzU3enpQUFk4TnVtSTdwK1QrRnl1bkF3SndjZWo2ZXVLbEk0akNaanNKdEZQUUNETTFFYlNMSU11OTJ1TGZPbVFDSUtsQ2dLbUg3YlRiam5nWC9pN1dYL3hxaVRUa1JVVkNSKzI3Z1pzaXpEYnEvQmxkZmNwTzN2ZHJzQkFKZFB1YkhaOHkxNTQwVy9NZEdCa3J5K0htVzlQalFqZ0FwZy80RUQwT3YxeU1oSVIwUkV4R0dQSWFvWG1qODFSTzFVM21Cc2MwUjRPUFE2WFJCYlEwUTlUVnBxQ3E2WVBBa21vd0ZSVVpFQWdNKy8vQjhBNE1UaFEyRXdHTFI5TjI3ZUFrbnk0b1JoUTVvOVYzdC8vNVNVbHNGa01vWHNPR2EzeXdWQkVOQy9YeitJT3Q3WVRXM0Q0RXpVQmhWbERXNEs1REFOSW1xSHl5KzlTSHUrWmV1ZitHdi9BZlE5S2hNekg1N2h0OTlOdDkyTmFuc05IcHB4ZDRkZHU2aTRCRG01ZVJod3pORWRkczZlUks2YmJqMDlMWTJobWRxRndaa29RRFUxRG5qcmJwclI2WFNJNU1kN1JIU0UvcnZpU3dEQXBJc21kc2o1Q2dxTE1QM2VRemNlRmhXWCtHMWY5djV5QU1BWnA1L1M1Tmo2WVI5Nzl1N0RzS0hId3l0SjBJa2lqTWJlTS9aWGtYdzNBRVpFOHZjM3RRK0RNMUdBS2hvTTA0aU9abTh6RVFWbTVWZXI4YzJhNy96V3pYM2lVVml0WWJqdDV1dXgrdHZ2TVhiTTZBNjVsbDZ2UTJ5RFQ4UEtLeXJnOFhqZzlVcDRjOG03K1BIblg5RDNxRXljZWNhNEpzY09PWDRRdnZ2aFJ6dzFmNEcyN3JxcGY4Y2xGM1pNcU84T1pGbUdLQWdRQkNIWVRhRWVpc0daS0FDeW9xQ3F1bHBiam81bTdXWWlDb3pYNjRYRDRRQUFWRlpWdyt2MVFwWmwvTitQUCtPdi9Wa0FnSGZlKzZESmNUV09Xa2lTaExlWC9idkZjMTk4L3JsK3Y0L2lZbVA5U3QzVlY5WEl6Yy9IMnUvWElTRStEdis0Nzg1bWJ3dzhZOXdwY0xuZDJMTDFUM2k4WHVoMU9ndytmbUM3WDNlM3hkQk1SNERCbVNnQURYdWJ3OE90Zmpmd0VGSG5VRlVWcXFyNm5nTVExTHIxVUxYdDlkdWdObHJYYUpzQVFWdm5HK2NxdytQMXd1djJkUHJydVBpQzgzRHhCZWNCQUdZK09ROWJ0MjBIQVB5KzZRLzhzTzdud3g2LzRvdFZMVzQ3L2JTeEFiMlJ6MHhQdzkxM1RFTmFhZ3JNWmhNcUtpdWIzVy9NcUJFWU0yb0V3cTM4UFVmVUhBWm5vZ0Ewck4zY2g4TTBLTVFvc2dKRlZhQ29LbFJGZ2Fxb3ZtWHR1VzlaMjZZb2tCVVpxb3E2Zlh6SDF5OHJkY3VvUDFaUm9OYjkyeVd2cDY0TmtpUkI4bnFSa1pIUkpkZHQ3TFpwTitDbTY2WnF5MVhWMVpoKzc0TVljZUl3M0gzN0xRQjhZNVJuUER3TG8wZU93QjIzTkMxTEZ4NXVEZWhhNWVVVmVPYjVGd051MjZNUDNZK1RUaHdlOFA1SDR1REJuQzRkT2xIL0JvcW9QUmljaVE3RDRYREE0L0gxU29taWlNakl5Q0MzaU9qdzZnT3BJc3RRWkYrUXJmOVhsbVhmREhHeXBLMVRaVVdyT0NETHNyWS9kUjZMMlF5TDJhd3RPMTB1YlgzOXhDU08ybG9BdnByTGtVZHdRNXNseklKSkY1MlAzWHYvd3ZZZHV6QjY1QWdrSnlVMjJlL2I3LzhQVlZYVnNGak16WnlsY3hnTkJraGQ5YVpKbGlHSUhLcEI3Y2ZnVEhRWWxWVlYybk5iSHh2NEs1ZTZpbHdmWWlVWnNpeEJraVRJa2d4SmxpRExTbDBBOWcrNjlldDZHMEVRZkQ5N2RmK3FBZ0FWV2s5bGszOGI3TnZ3WHhXcTFyc3RTeks4M1dnU2tNTENJZ0JBV0FDVG1telp0aDM5K3g0RnE5Vi8zOXk4Zkw4SlUrcmY5SWRaTExoMnlwWFl0V2N2SG56a0NVUkVoT1BhS1ZmNkhWdGFXb2JQdmxpSnBNUUVEQnd3NEVoZlRzQVNreEpoTkJwaE1CZ2dpaUpFc2ZQS3hPM2F1UXNLZTV6cENIU2YzeGhFM1ZSVmcrQWNGY0hlWmpveXZ1RUJFcnlTRjE1Smd1eVY0SlVrWHhpV1pNaVNMeUJMc2h6c3BtcDBPaDEwT2gxRW5RaWRJRUlRUllpQ0FJZ0NSQWoreTZJSVVhaGJGbnlmMGdpQ0FFRm9zSTlRZHd3YUxkZUYzdnBqT2t2OVVBMnYxNnNGeSs1ZzIvYWRBSUNVNUtURDd2dnZEei9HdmdOWitQYzdyMnZsNGxTb0NMZGFjZktZa2RwK0czN2I1RGVlK2Rpait5TTFKUm5mLzk5UHVQS3lTWDRWT0paLy9Ca1VSY1hrU1JkQ1pLOHNVYk1ZbklsYTRYQTR0SStyUlowSWE0RGpDU24wS0tvS3I4Y0RyOWNYaUNXdkJLL0hBMG1TNEpHOGtMeStRTnpWZERvZFJGRnM5bCtkVG9SZXAvY0ZZbEVIblY0SFVmUUZaSDFkV0thdVVWcGFoczlYZmdVQUFZMHRycXlxZ3RsczhxdXg3SEs1MGE5dkptNmZkb08yTGpjdjN5ODRDNEtBeVpkY2lJVXZ2WWJGNzd5SEIrKy9Dd0N3Yy9jZXJQbnVlMlNrcDJIOHVOTTY2bVVSOVRvTXprU3RzRmZidGVjYzIwd2VqOGYzcU91cDlIZzg4SHA4eitWTzdpSFc2WFRRNi9XK3dLdlhRUy9xb0RQb1lkRHBJZXA5SVZmZk1CenJkTkIxNGtmZTFIRUtDb3Z3eEp4bjRIYTdjZXJZMFg1amp3MTFRMGxjZGVPZmZjL2RLQzByd3pIOSsydnJaRm1HSkVrSXN4eCtHdTNUVHh1THIxZXZ4YysvYk1DcXI5Zmc1RkVuNGJtRkwwTVFSTng5eHkzc2JTWnFCWU16VVN2OGhta3dPUGQ2WHNuWFMrenhlT0N1RDhsdWo2L251SU9DY1pQZVhyME9lcDNlRjRiMWVpMFE2K3Q3Z0JtQWU1V0dGUjJjTGhlK1dQa1ZQbG14RWs2bkU4bEppYmpscHV2ODlvK083Z05yV0JnMi9iRVZMNysyR0pZd0MzYnYzZ3RKa2pGMHlQSGFmc1VscFFBQ2U0TXZDQUx1dW1NYVpqdzBDMjhzWG9vVlg2eENTV2taYnJqMmF2VHJtOWxCcjVTb2QySndKbXFCeStYU3B0Z1dCQUhoNGVGQmJoRWRLVVZSNEhIN2VveTlIZy9jYnJkZjcvR1JFblVpakhvRERBWUQ5QVpEM1ExUGVoZ012blc5YWVwaWFydE5tN2RnKzQ1ZEFJQ2MzRHhFUmtaZytjZWZRWklrRERydVdEeDQvOTJJYVBSN1JoUkYzSEhyVFhoOThUdjQ1bHZmN0lNNm5RNWpSbzNBSlJlZXArMlhtNWNQQUVoTFRRNm9MY2xKaWJqcCtxbDQ0ZVhYVVZoVWpJejBOSngvN2xrZDhUS0plalVHWjZJV1ZEY2Fwc0VwV25zR1NaSzBJT3gydTdWZVkwL2RiRzN0MVZvbzFoc01NQm9NL0I2aEZtVWZ6S21ybzZ4Q3I5Zmo1ZGNYNCtuWmorR202NlpBcjlkandobmpXaHdpTVhiTVNJd2RNeEp1dHh1S3FzSmtORFhaZDl1Zk93QUFHZWxwQWJWbjNVKy80SzEzM2dYZzZ4aklQcGlEQi83NUdHNjhkZ29HRGV5NmlocEVQUTJETTFFTHFodE1zWDBrOVZPcGM3aGNMcmpkSHJoY1RyaGRibTFveFpGTWJxRFg2MkUwR21FMEdtRTJtYlRuUnBPeFUwdGtVZTlXVVZtSkorY3RnTlBsd3EwM1h3K1AyNDIzbC8wYjl6ODBFemRkTnhValRod1cwTGhpazhuVTdIcEZVZkh6THh1ZzErc3hlTkJ4ZnR0Y0xwZFcxUVR3QmZnbHkvNk56VnUyUVJSRlhIUDFGUmc1NGdRODk4TEwyTGMvQy85OGJEYU9IM1Fjemp2N2J4ZzVZamhuRHlScWhNR1pxQmxlcjFlN0dVY1FCRVJ3ZkhOUXFLb0tqOXNEbDhzRnA5c0ZqOHNOVjEwdmNudHBZZGhvaE1sa2d0Rm8wSmJaWTB5ZDRUOGZmNGJTMGpLY2RlWVpPUGVzQ1ZCVkZaVlYxZmhreFplWTg4enpzSWFGSVRFeEh1SGg0UkFGWDBrL29hNjBuNnFvdmpyZHNneXBycWEzSk10UTZwYnZ1bjBhc25OeVVGSmFoaEVuRG9QRllzR2JieTlEWlZVMVBGNFA5dTNQUW5KU0l2Wm5aZUdUejc3QXo3LzhCbFZWRVI4WGl4bjNUTWV4eC9odU1IeHUvbE5ZOWRWcUxQLzRNL3k1ZlNmKzNMNFRack1KYzU1NEZQMzdIaFhrcnlCUjk4SGdUTlNNaGpjRjF2OHhvODZsS0lvdklEdWRxSzExMXZVb3U5dDhIa0VRZktIWWFJVEJhS2dMeDBZWVRTWVkyWHRHUVhEV21lT3hjL2NlVEx2aEdud29rRjhBQUNBQVNVUkJWQUMrNzlGcnAxeUowU05INEt2VjMyTEh6dDNJeXM1cDgxQ2lxTWhJOU91YmlZTTV1UkJGQVpNdnZoQUE0SEs3OGRQNlg2R3FLdUppWTNEekRkZWd2S3dDUDYzZkFKc3RDcGRlZkFITytkc0VHSTJIZmg1ME9oMHVtSGdPL2piaERIeno3WGY0ZXZWYUpDYkdNelFUTlNLNDNDNU9vVVBVeVA3OUIxQmJOOVZ0YWtvS2JIMXNRVzVSN3lJckNseE9KMXhPRjJxZHRYQTZYZTNxUlRZYWpUQ2JUYkNZTFRDYnpUQlp6QXpIZEZpTkowQ0pqNHZ2OUd2VzFEZ1Eza29kZUVWUjRmVjZJTXVLMWo1RlVTRFU5VUQ3SGcyZmkzNFR4ZXcva0lXK1IyVTJPV2ZESVNDL2JQZ2RKd3diRXZCTnFsNnZ0MHVHYWhTWEZIZjV6SUVEQng1MytKMkptc0VlWjZKR0ZGblJRak1BUkVaeG1NYVJjcnZkcUhVNjRhaHh3RmxiQzNjYlE3Sk9wL01GWTdNSllSWUx6Q2JmY3c2dG9KNml0ZEFNQUtJb3REaUdPUkNOUTNQOU9Sc2FQWEpFbTg3SjhjMUVUVEU0RXpWUzJXQ1loalhjeXB2QzJraFJGRzI0UmEzREFZZXpWcHQ5OFhBRVFZREpiSUxaWkliRllvSEpiSUxGYk9ZTWRrUkUxQzB3T0JNMVVtMC9WRTBqS29LOXpZY2pLd3BxSFE3VU9CeHdPQnh3T1YySFB3aSszaXhMWFMreXhld0x5VWZTNDBaRVJOVFpHSnlKR2xBVUJUWDJHbTA1MGhZVnhOWjBUN0tpd0ZIamdLT21CbzdhV3IrcGdGc2lDQUlzRmd2Q3JHR3dob1VoekdybGJIaEVGRkljRGdkeWNuS1FtWmtKczluYzdENWVyeGUvL3ZvcitoN1ZGOGtwZ1UxbTA5akREeitNNGNPSDQvTExMd2NBN05xMUN3TUdzRFozUjJGd0ptcWdZZTNtc0xBdzZEbEVBS3Fxd2xGYkM3dmREa2VOSTZDZ0xPcEVXTU9zc0ZxdENMT0d3V0kyY3p3eUVZVzBYVHQzNGJISEhzT2lGeGVoYjkrK3plNWp0OXN4Zjk1ODNEenRabHlVY2xHN3JyTi8zMzZrcEtRQUFEYisvdi9zM1hsNGxPVzVQL0R2dTh3K2swa21PMlFoQ1dGSFFSRFFxaWk0WUFWcnFVdTEydFpkV3V0VzY2bkxhWDg5YlQxZExMWmd0VWZyT1YzY3NLaXRGa1RaeFEwVUJRUUprSTJFa0QyemIrLzYrMk9TTnpQWk0xa215ZHlmNjhyRnpEdnY4c3drSlBjOGN6LzN2UjgvL2VsUDhkVXJ2b283Nzd5elc5cWIxK3VGb2d3c2xhNHZKcE1wYVRxalV1Qk1TQlJ2VExmQTVHMTZFZzZINGZmNTRmRjY0ZmY3KzIwcW90UHBZRGFiWWJWYVlEYWJLZVdDRUVMR2dObHpabVBod29YWXZHa3pXcHBiOE9PSGZ4d1Q0Tjc5L2J2UjJ0bzY1T3ZjZWVlZFdIWGxxaUdmWnp5Z3dKbVFLRjVmWjVwR2FtcnlsS0FUUlJFZXR3ZGVyeGVCUUFCS1A0R3lYcStIMVdxRnhXS0IxV3FoeFh1RUVESklpcUtndWFrNVpwdmJFMW1jN3ZWNDBkalFHUE9ZeVd4Q3lpQ2JjUm1OUnZ6blQvNFR2M3ZpZDNqdnZmZncybXV2NGZycnI5Y2VYL085TmIzV3l3K0h3bGkzYmgzbW5qRVhLMWFzNlBNNnBhV2xneHJYZUVhQk15SHQvRDYvOXBHVlhxOEh6MC9zL3g3QllCQnV0eHRlcjYvZlJpTUdnd0VXc3prU0xOdXNsSjlNeHJXdWFVT0tvbEQxbkFUcG1pWXdFVk82UHR2L0didytMNnFycWdFQSsvZnZSMjF0TFhKemMvSEEvUS8wZU13cnI3eUNWMTU1SldiYkpaZGVnbnZ2dlhmUTErYzREZy8rNkVGTW1qUUpYLy82MTJNZVc3SmtTYS9IN2RxMUN3QnczYlhYWWQ3OGVZTys3a1Exc1NNRFFnWWhlcmJaWnJVbWNDUWpSNVpsdU4xdXVGenVtRnJWWGJFTUE0dlZpaFI3Q2xKc05wcFJKaE1Td3pCZ0dBYUNLTUJvNkhteEZobFpnaWhvMzRlSjZvVVhYa0JWVlpYMkp1SEZGMTRFd3pDNDVaWmI4Sk9mL2lSbVg1L1BoN1cvVzR2TFZseUd4WXNYeHp5V21abUoxdFpXN042OXU4L3JDWUtBNnFwcXZQNzY2ekhielJZek5tL2VEQUF3NkEyNFl1VVZBSUQ2MC9XUVpLbmJlYlp1M1lyMDlIU2taNlNqdHJhMjErczVIQTVZTEgzWEtaOUlKa3pnckRxZFVHdFBRV3BxaE5yVUJQUVJGQkRTazdUMnJ3NkRiL1k4UGxqYXZ3Wkthdithc014bU1GbFo0TE96d2VUbGdVbEw2LzhZTW1Fd0RBTlJGQ2x3VGhCUkZDZDAwQXdBYTU5Y0M2QnpvZDdhSjlmMnVqaXdyYTBOQUZCUVVJQkZpeFoxZS96NDhlTjQ2Y1dYZXIyV0lBaFFGQVZsWldXb3FLam9kZElqSlNWRkM1d2ZmZlJSTkRVMTlYck9OWGV0NmZVeEFIamdodzlnMmJKbGZlNHprWXovd0ZtV0llN2ZEK1dMTDRCKzhqSUpJYVNiUUFCcWRUWEU2bXBnM3o1d1o1d0Jmc0VDZ0Q2Nm45QTZaamtaaGtFb0ZJTFZZcDN3QWR4WW82b3FRcUdRMWpxY1h2LytUWnMyRFJ0ZjI5ampZNjJ0cmZqZW11L0I3L2NEQU00Ly8zdzg4TU9lVTBHNlduN3hjdHg0NDQwQWdIMTc5K0daWjU3QjgvLzdmRXdLMDRZTkcvREZvUy93aTEvK0FnRGdjcmx3LzMzM0QrWHBqRXZqT25CV1cxc2g3dGdCTmFyVEd5R0V4RTFWSVI4OENQbFVMUXdYTEFYUzB4TTlJakpDR0lZQnk3SmdXUmFTSk1IcjlRNTY0UlVaR28vSEEwVlJ3UE84Rmp3bkMwRVFJQWdDYnIzbFZzaXlyRzN2cUdEMGYvLzdmL2o3My82dWJmL205ZC9FMVZkZjNlYzUvL2pVSHpGbnpod2NQbndZczJiTndvY2Zmb2pseTVmanpIbG45anNlbzlHSXpNeE1BSURWRmtsVnpNaklpSm14TmhsTjREaE8yeTlaamQvQVdSUWhidHNHMWV2dGYxOUNDQm1NMWpZSTI3WkJmODAxTlBNOEFURU1BMVZWdGVDWjR6ajRBMzZZVENib2RMcEVEeThwQ0lJQWY4QVB2VjRmRXpSUDVPQzVJNC80dWVlZXc0bmpKM0R2ZmZmaXdSODlpTGZlZWd1VkZaVzQ1OTU3dWgxenJPd1lObXpZMEcrd3VuMzdkdXpmdngvUC9Pa1ozSC9mL1VqUFNNZnExYXZ4eHovK0VldldyK3UxNFVwZkRoNDRHRFBqM056YzNNZmV5V1BjQnM3U3A1OVMwRXdJR1RHcTF3dnAwLzNnRjUyZDZLR1FFZENSR3RBUk9NdXlESmZiaGN5TTVKNU5HeTB1bHdzY3g0SGp1QW1kcXFFb0NsNTc3VFhzLzNRL3Z2enlTd0NSVW5PcnY3RWFzMmJOUW5wNk9rUlJ4T08vZkJ4WldWbVlNbVZLelBFN3R1OUFhbW9xemozMzNGNnZjZno0Y1R5MS9pbXNYcjBha3laMWRodGMvWTNWMkxadEc1NWMreVIrL1BDUEIvMzZQdjc0NHpIM1JWSFVHcXNrczNFNWxhSTJOVUUrY2lUUnd5Q0VUSER5b1lOUUd4djczNUdNUzlIcEdqelBRNVpsMUoydWc4dnRTdlRRSml5MzI0MjYwM1ZRMU00VWpZbWNwc0d5TEY3ZDhDckM0VENXTGwwS0lMS1k3b1liYmtCNmV5clkyV2VmRFlmRGdUZGVmeVBtMklxS0Nuend3UWY0eHRYZjZQV1RrT2JtWnZ6eUY3OUVTVWtKYnJ6cHhwakhqRVlqZnZqZ0QvSFJSeC8xdWFDd054dGUzWUNOcjIzVXZxNjg4c3BCbjJNaUdwZUJzM3o0Y0tLSFFBaEpFbkxac1VRUGdZeUFyalBPUE05RHA5T0I1M240L1g3VU45U2p6ZGtHbjk4SFNaclFkV1ZHbENSSjhQbDljRHFkcUcrb2g4L3ZpM210Si9xTU13RDh6N1AvZ3lkLy95UXV2UERDSGgvWDZYUzQ2dXRYWWVmT25UaHg0Z1NBeU96dStuWHJrWk9UZzVVclYvWjRYRk5URXg1KytHRUlnb0NIL3VPaEhpdG96SjQ5R3pkOSt5YTgvUExMM2VwQ2svaU15MVFOeFVXekFZU1EwYUhTNzVzSnF5TlFpODdqN0FpbVpWbEdNQmpVV3M1M2ZKR0JpNjVjMHZFR1JhL1hheWtheVJBMEE1RTZ4LzFadFdvVjN0bnlEcDc0N1JONDRuZFA0UG5ubjBkbFpTVis4OXZmOURqYmZMcnVOQjU3N0RGNFBCNzg0cGUvUUZaV1ZxL252dnJxcTNINjlHbTg4UGNYME5yYWlqVnIxZ3lvNGMvV2Q3ZkdmRitxVDFiM2Uwd3lHSmVCc3hyVnFJSVFRa2FTUWgvYlQyZ2RRVjNIN2VqMERZN2pvQ2hLdDZDWkF1aStSUWRiUGIybUhmOTJiSi9JUWZOQTZYUTYvT2loSCtHaEh6MkVOWGV0Z2N2bHdyMzMzb3NaTTJaMDIzZnYzcjE0Y3UyVENJZkQrTm5QZnRialB0RVloc0VQZnZBRFNLS0V0emUvalJQSFQrQUg5L3dBSlNVbGZSNzM1cHR2eHR4M09wMUlvenIzNHpOd2hpQWtlZ1NFa0dSQnYyOG12STRBcnFQU1JrY0xibFZWdGNBWm9JQjVzS0lyWlhRRXlORTV6Uk45cG5td0dJWkJSa1lHVHA4K2pkVFVWSlJNN1I3WWJ0eTRFWC81djcvQVpyUGh2MzcrWDVnN2QrNkF6czJ5TE81LzRINmtwNmRqNDhhTnVQKysrL0hIcC8rSS9QejhYbzlaLzlUNm1QU1A1Ly84UFBidjN6LzRKemJCak0vQW1SQkNDQmxHMFVGZWRDQk5zODN4NlduV3VXdXduR3hCYzA5dHJZRkloWkVYWDN3Ulc5N2VndHpjWE54OTk5MzR4OFovNFA3NzdzZmxYNzBjMTF4empiYVFjTTZjT1NndUxzWWpqenlDbk55Y1FWMmZaVmw4OStidllzYk1HYWlycStzemFDYTlvOENaRUVJSVFmZGdEd0ROTmc5UlQwRnlzZ1hNLy9yWHYrQnNjK0x6eno4SEVHbDNyYW9xRGgwOGhDMWJ0dUNqano2Q29paTQrdXFyY2YwTjEwT3YxMlBwaFV2eDNIUFA0ZDl2L1J1Yk4yM0draVZMY09GRkYrTGNjOC9GSDliOVlVaXY0WklsUzdwdDIvTDJGbXpmdGgwQXRJWXMxMTE3WGN3K29paEd4dm1OU0NPV1pQMC9RWUV6SVlRUUVxVnJrTmVSd2tIaWsreXZYV1ZGSmJadjN3NkR3WUFycjd3U0dSa1phR2xwd2E5KzlTdUV3MkZjdHVJeXJQNzZhbVRuWkd2SG1Fd20zSFBQUFZpNWNpVTJ2TElCSDN6d0FSWXNXQUJnWkY3UCtmUG40N0lWbHczcUdLL0hpM1hyMWczN1dNWTZKaFFPamJ1M0RPRS8vem5SUXlDRUpCSERiYmNsZWdpRWtHRlFkclFNaXFwaTFxeVpvM3JkbnQ1OGxaZVhJeU1qQTZtcHFmMGUzOVRVMUdmbGpLRlFGQVVBQmxScGc5Q01NeUdFRUVMSWlPcHBsbmpxMUtrRFBuNmtnbWFBQXViQm9sZUxFRUlJSVlTUUFhREFtUkJDQ0NHRWtBR2d3SmtRUWdnaGhKQUJvTUNaRUVJSUlZU1FBYURBbVJCQ0NDR0VrQUdncWhxRUVFSUlTUnFLcXFLeXNpclJ3eUR0aW91TEVqMkVRYUVaWjBJSUlZUWtCWVpsd1NaNVF4WXlORFRqVEFnaGhKQ2tZRERvb1NqcXVKdmxKR01IelRnVFFnZ2hoQkF5QURUalBOb01CdkNUSjBPcXJFejBTQWFNeThxQ2J0bzBBSURjMkFqeHhJbkVqR1B5WkNndUYxUy9QeUhYSDVmMGVqRHRYYUhVVUNqQmd5R0VFRUxHTndxY1J3dkx3ckJnQVF4bnpnUDBldmpmZUFOeS9lbEVqNnBuT2gwZ2l0cGQxdUdBL293ekFRQmlXZG1nQTJlK3FCaHlZd1BVUUNDdTRYQloyVEJkY2dsWXV4M0NrY01JN2Q0ZDEzbUdnL0hjcjBBL2R5NEFRQ2dyUTJqM3JoRzVEbDlVRE5NRkZ3QUFncnQzUWFxdWp1czhsaXRXZ3N2TkJRQjQvL2Q1Q3A0SklZU1FJYURBZWJRb0N2aThmRUN2QndDWWxsMEUzeXV2QUxLY21QRndIRmliRFd4S0N0Z1VPOWkwVkxCcGFlRFNIR0FzRnZnMnZBS2x0WFhJbCtHTGltRmVzUUpxSUlEQTVrMlFtNXNIZlE3WjVRUnJOQUlBOURObklieC9QMVNmYjhoaml3dkhSYjRBTU96SUxUQmhkRHdZaXlWeW05ZU4ySFg2SFlmVkN0UDVGeVRzK2dBUTNQTmU0cjdmaEJCQ1NCUUtuRWRSOEwzZHNGNTdIY0F3WU8ycE1DdzhHK0c5SHcvN2RSaVRDWXpSQk1ac0FtczJnN0ZZd1ZxdFlDMFdNRllMV0ZzS0dMTzV6M1B3a3laREdHcmd6REF3TGw0TU1Bd1lpd1dXMWQ5QWNNZjJ3YWQ2Q0FMQ2h3N0NjUGFpeU16OVdRc1FlaTlCczg1UnE3RlZSVTNNR0VZUm85ZURMMHJzSWhwbTc4ZVkrSzgwSVlTUThZQUM1MUdrdExaQytQSkw2R2ZQQmdBWTVzK0hlS3dNaXNzMTVITWJMMWdLWFVrSkdLTXhKcmlMaHhvTzl4dFlEK3hFS3Z6LytpZk1LMWVCeTh3RU9BNm1TeTRGbTJKSGVQK25nenBWK09CQkdNNDRFekFZb0o4MUMrSDlueVltMXpubXRVMnljRTVSUnU4VEVvNERXRnE3VEFnaFpHeWh3SG1VaGZmdGhYN2F0RWdlTWN0Q04zMDZ3bnYzRHYzRW9nREdaQnJ3N3FyUEI4WHJnZUx4dHYvcmdlSjJSeGJmQllOREgwL0hkWUpCK1AvNUJpeGZ2UUxjNU1rQUFNUGl4V0JUVWhEY3RSTlFJOEZueW0yMzl4L3c4KzAvcml3TDI0MDNSUUs1UGdqSGp3OTdEaklUUGNZeE1PTnNQTzk4Z0dHZ2hrSUlmN0p2Uks4bEhEbUMwSjczK3R5SE1abkE1K2RIUGxWUTQzOTlqT2Rmb09XU0UwSUlJV01GQmM2alRBMEdFZjdzTStoS1NoRDYrQ05JTlRYRGNsNjV0UTFRRktpaEVOUkFBRW93Q0RVWWdPcjNRL0VIb0FvQ1RNdVdSWFlXQkhqLzl0ZGh1ZTZBaUNMOC8zNEw1aFdYZ3k4c0JBRG9aczRFWXpRaThQYm15RDQ2M2VCbXlxTnlqWHZEOVBONFhOaXhOZU9zbnpzM0VqaDd2U01lT0ErRWFmbHk4QVdGTUp4OU5nSmJ0Z3hMbmp3aGhCQXlWbERnSEFmOW1mT2dhdzhBNDhLeVVFTWhHT2JOaDJIZS9MaE80ZCs4Q1pBazdiNTQvQmpFNDhkNlAwQ3Y3d3ljRTBHV0VYaDdNOHlYWEFxK3BBUlFGQWhsUjd2dHB2cDhDQjg2R1BkbFdMTUYrbm56aGpMU2ZrUUZ6a09ZVVIyVE90NjR4UG04OUdlY0NiNmcvZitGSkVOeE9vZHBZSVFRUXNqWVFJRnpIRGhIR3JpOHZNUU9ZanptZnlvS0F1KytBOVB5NVpCcWFpQlZWWFhmSlJpRWNPQkEzSmRnSFk2UkRaekhXS3JHVURFR0kvakNBdkNGVThBWEZNRDNqMWVoZWp5RFBnK2Zudy9qdWVkcTk4V0tjdTNUaFFGUjFiaEw3aEZDQ0NHamhRSm5NcnBVRmNGdDJ4STlpdmhOZ01XQmJIbzZkSVZUd0JjV2dzdkppWDFPVVo5aURPWjg1aFdYeDd5Wk15eGFQTGlUeURJOC8vT25RVitiRUVJSUdVMFVPTWNodUhzM2d1Ky9IOWV4bHE5ZEJTNHJDd0FRMnIwTHd2SGo4UTBpcWtFSkdRU0dHZHBzZmN5eFRMOTUxbjFTMVg0WE9BNG40MWZPQXo5NU1oaXJ0ZmVkQmxrMWczVTRZRmwxWlNSSEhSamN6eVhQRHprOWhCQkNDQmxORkRqSFExSGlEM2lpQWdSVmxpZDBBTXhtWk1KODZhVUk3dG9KK2ZRZ3VpUU9wWnhlUDhmcTU4eUJjWmdhZXVqbnpSdFNXb2hjWHcvL0c2OERQQTlqbHhsYU5pMU51NjJiTmsxN3N3VUFVa01EcE1xS1BzL05HSXpncHhTQ1RVbnBQTS8wNlRIN3FNRWdwSnFUNFBNTHRQS0Q2aUJtbkxtc0xKaFhyUUpqTUdyYkFsdmZIVkRLQlplYkM4dktWVnJBSFV4Z04waENDQ0Zrb0Nod0ppT0NzVnBoV2JrU2pOa015OWV1UXZpVGZRaC8ybi90Wmk0ekV5bHJ2amNLSXh3N0dKN3ZNd0RucDB5SjNYRGtTSStCTTJ1M2d5OHFnbTVLVWFUTmRnOXZJcFMyTm9qVlZaQ3FxeUUzTkFBQXJOZGYzMW0zZTRBenpueFJFY3dYWDZJRnZvcmJCZGFlQ3ZPbGw4Ry82ZCtRNitwNlA3YXdFT1pMTDlPT0RlMTVEK0t4c2dGZGx4QkNDRWtrQ3B6SmlGSDhmbkJtTThBd01DeGFEQzRuRjhHdDcwSU5oeE0ySmpVWWhOTFNFdmZ4YkZxYWxwNmhCZ0pRQTRHNHo2VzQzWEVmQ3lBbU1HWnNObGkvZFdPZnUvZmFScjBqL1dTQVFiTmg4V0lZRml5TTNGRlZoTjUvSDhLUnd6Q3ZYQWsrTHgrV2xhdDY3aERKTURDY3RRQ0dSWXNpWTFjVUJIZnVnSGlzajJvd2hCQkN5QmhDZ1RNWkVhclBCLy9ycjhHMGZEbDBVMHNCQUh4QkFhelhYQXYvMjV0N3JlK3JlRHdJZmZSaDNOZGxyVllZdjNKZXI0K0w1ZVVReTh2alByL3R1emRyczdOU2JRMkMyN2ZIZmE0T2FpZ0V6OU4vak5tbW16WU5wb3N2QVFBRTMzMFhZbmw3RU1weDBFMHBndW5paXlOVkszcEtUWkVrU0xVMUVDc3FZVGp6VExDWm1aSHI5Tkpwa1dIYjN3Z01KRTJEWmNFNTBpTzNSUkdCYmRzZ1ZWVUNBQUtiTjhPeWFoVzQzRWt3WFhJcCtNbVRFZnp3UTBBUXdLYW53M1RoaGVDeWN5TFhDZ1FRZU9jZHlQV0RTT0VoaEJCQ0Vvd0M1d2xBTjJzV2RJVlQrdDRwZWxFYno4TjgrVmNIZkg3VzFybVlqTS9MNi9mWThJSFBJZGZYQTdLTTRMdnZRbkc1WUZoNE5nQ0FTVW1COVJ0WFJ3S3VIdElOMUhBWVVrWGYrYnQ5anRYaGlQdllmdW4xTWEzSStkeEpJM2V0WGpCR0kweVhYZGI5QVVXSnZDbW9ySVJVYzFLcmp0SFIzcjFQSFQ4YkF3bWNGUVdCZDdiQWVQNzVFTDc0QWtwYlcrZGprZ1Qvdi80VjZmbzNlelowczJhRG4xSUVxYTRPdXFsVHRTQmZxcWxCY01mMkljM1dFMElJSVlsQWdmTUV3S1ZuZ0M4cUd2Z0JMRHU0L2FNd1ZpdjR2cW95QUJCUG5FRDBoLzdoZmZ1Z2VEd3dYWGhSSkVoaldVQWFmNHNpdWJUWW9KeEpTUUZqc2ZRNmt6c1NWTDhmYWlnRXhtaUU2dk5wRlRKVXZ4L0JiVnZqT2llajEwZk9NZER2aWFJZzFOdGlQa1dKdERsWEZPam56Z1ZqTmtOWFdxbzlMSllkUlhEblRxcWlRUWdoWkZ5aXdKbU1DckdzREtyUEQvT0tGUWkrdjJmWVdvMlBKaTRucDlzMlBqOGZZdG5vTG13THZiOEhjbHNibEphV3lFTEtvVlFoQVNKbDRRQkFISHdONTJpc3d3RmRjVEYwcGROaXFvSkUwODJZQ2I1d0NxUlRweURYbjRaVVh4L3BNRGlLWmZrSUlZU1FlRkhnSENmR2FvWHg3TE1IZlZ4MGVURDlqSm5nYzNNSGRiemk5aUQ4MmY2WWJlSDluMEk0Y3JqUDR4aURBWmF2cndZUXlhbjEvL09OQVY5VFYxUUV3K0lsQUFDcHFncWh2Ui8zUFVhZnI4ZnQwcWxhZUYvNE85UlFxUGR4Y3R5UTBpMVl1ejN1WS91aksrNCtTNitmUG1QVUEyY3gzdHJmUFltcXBhd09zalFpWXpTQ241d0hMaThQdW9JQ01EWmJ6T09LMHduaHlCRklkYWVnSzVrSy9Zd1pZS3hXTUNZVGRLV2xuVFBSaWdLbHRSV3lzdzJLeXdYeDVNbGhlV3FFRUVMSWNLUEFPVTZNMFFqZHpGbERPZ2MzYVJLNFNZUExrNVViRzdzRnpnT3A3aERUOUVLU1luTlQrNkZFMVJCV3crRkJIZHRWWDBFekVKbTF0SDd6K3JqUFAxSVlveEZjVHZ1YkhFbUNkT29VK0NsVHdFMmVEQ1lsSmE0MjFXTUJHNVd6UFpEQW1aOHlCYnFTcWVCeXNzSGFVN3M5cmdhRGtWenI0OGNoTnpabzI4T3RyUWp2MndzdUp3ZTZraExvaW9yQmRMeUpaRm13bVpuYUlrWUtuQWtoaEl4VkZEZ25DWWJ2L0ZZUGRtYVJBTHJwTXpvWHQ5WFdRRGg2Vkt1dnJKODFDK0dQKzU2Rkg2dWkzN2lwZ1lIbGFuZHRwS0s0M1pDcXF5QldWVUZ4dWZwOEV5YzNORUJ1YUVEb2d3L0FwcWFDTHlnQW41Y2YrZVRGWUlCODZoU1U1bVpneHN6NG5oQWhoQkF5Z2lod2pwUGlkTUwzeXN1RFBzNTh5YVZnMHlQbHZNSjdQNFpZVlRXbzR3ZlQyUzBhb3pkMG5pTlJkWlJaTnJLb3JZL0FTbkc1RU55MUsyYWJZZDQ4TFVnTnZmOCs1RDdxTUxNcE5waVdMUitlOFdvblpXR1lQMSs3SzVhWFE2cXAwUmJwR2VhZUFlSFFvVEZmSllJeFJSYnFxWUVnVkVrRWE3WEJzTGl6WTZIYzFOenZPYVRxNmtoK3VxSkFxcTJCVkZNTHhlMENBTEJwRHRpK2V6UFVjQWlLMHdYRjZZVHNkRUp4T2FHMHRVSHBNaXV2dUZ3UVhDNElodzVGams5UHAxeG5Rc2lFdGVYdExaQWtDU3RYcmV4MW43Vy9XNHVjbkJ6YzhLMGIrajJmTE12ZzJ2c0tkQ1ZKRWc1L2NSaFRpcVlnTmJYN3A0TWtmaFE0eDB1VzQwcFppQTU4RmI5L1NHa1BnOEZHNVorcXdjUUVlRnh1TGl5cnJvUllXUUhoMENHdGMxMDBWUlFobjQ3dE9oZVdSQzF3NXFjVVFqaDBzTmRyeU0yNnpnQ1dZY0NtT2FBNGgvWWE2MmZON214SkhRaEFyS2dBRkFYQ2wwZGdPR3NCb05QQmNQYWlTRFdKTVV5VlJCalBPNy9ueFlTaUNMRmlZUFd0QS85K3E4ZnR1dlpLTFl6QkNDNG5KNUtXRWIyREpFRnh1U0lMRzUxdEVNcktZaXFTOUZiYm14QkNKb0tEQnc5Q0ZNVStBK2VxcWlvb0E1eEFlUG1sbDdGNzkyNnNmWEl0YkYzV21QajlmanoyMkdQNDhjTS94bm5uOWQ3YndPdjFEdmg2ZlRHWlROQzNWMmlhNkNod1RoSk1WQzFteGR2ejRyMlJ4dWZuQXl3TDNkUlNzRVlUL0cvK2EwREh5VTFOa092cndlWG1SajdXTHlqb3ZTcUhLRUtxcVlGdTFteVl2dklWcUtFUWZQOTR0ZC9jNnQ0d1puT2swMTI3OElFRDJxeW9jT0FBREdlY0NmQTg5TE5tUWZqeVNDVE5ZS3dTUlNodU45aXVzdyt5ak9ET25WQ0R3U0dkWGpwMUN1cUhINEJMVFFPYmxnbzJOUTJNeWRTNUE4K0R6Y2dBbTVFQkFCQ09IaDNTOVFnaFpMd0tCb1A0NktPUHVtMzMrLzFvYkd6RWpoMDd1ajAyZS9ac1pHZG5Bd0JDb1JBMmJkcUVzODgrdTF2UTNKZmEybHBzL01kR2ZPZTczNEhENGNEZDM3OGJyY013YVhIbm5YZGkxWldyaG55ZThZQUM1eVRCWlhZdThGTmNyb1NNUVpkZm9OMGU3QUt3ME42OXNGeDFGUURBZU81WDRLdXI2N0ZGTkdPendYelJNbkI1ZVpIN09oMU1GeTFENE8zTmNZM1pkTkZGWUl4R0FKSFo1dWpxSldvb0JPSElZZWpQbkFjd0RDeVhyWUQzMVEyQUlNUjFyZEVRL3ZTVHprVjlxZ28xR0lCNDhpUlVudzlzYWlvVXIzZkFyYmU3a3BzYUlUYzF4bTQwR01DbHA0Tkx6d0NYbVFFdVBRT3N3d0c1cFdYTXA3WVFRc2hJOFhxOTJQREtobTdiblU0bmZENWZqNC9kZHZ0dFd1QzhhZE1taEVJaDNIalRqZHJqcCt0TzQ2R0hIb281WnYyNjlmalRNMzhDQU54OHk4MzQ5MXYvaHMvbmc2bDlVbVBOOTlZZzNFdjZaamdVeHJwMTZ6RDNqTGxZc1dKRm44K25OS3BlLzBSSGdYT1M0SE03YXhETENaZ1ZaWXhHcldvQ0FFZ25xd2Qxdkh5NkRsSkZCZmlTRXJBT0IweExMMFJ3UjFTN2E1YUYvc3g1TUM1Y0NPZzZFd1NreWdvRTkreUphOHo2T1hQQVIzVmtETzNaQTNSWldCbjY1QlBvU3FlQk1adkJwS1RBdlB6aXVJUDAwZEJYS1R2amtpWGc4d3NnVmxZaS9ObG5BMHB4NFFzTG9ZWkNVRnh1cU9FZVp2WERZY2luVDBNK0hkVmFtMkhBR0F6ZDl5V0VrQW11cmEwTlc5N2VnaFdYcjhBVHYzc0NvUzZmaHY3a1AzK0N2THc4M0hIbkhUSGJkVHFkbHF2czkvdngyc2JYc0hyMWFtUmxaYUdodmdGLys5dmY4TTNydjRudjMvMTlBRUFnRU1DVGE1L0VpaFVyTUdQbURBREEzcjE3VVZsWmlTZCs5NFFXT0M5WnNxVFhzZTVxWDI5MDNiWFhZZDc4ZWNQekFrd0FGRGduQVM0M0Y0eTEvYU1jU1lMYzNEVHFZK0FMQ3JYYmlzY1QxNngzOElNUFlDc29BSFE2NkdiTWdOemNCT0dMTDhBWEY4TjA3bGM2eTVzaHNuZ3o5UDRlU0xXMThZMjNxQmpHOHkvUTdrc25UL2FjQXl3SUNPNTVEK2JMVnJRZlZ3VGowcVc5ZDlZYkF0YmhnSDc2ZFBCRnhmQzk5T0t3bjUreFdpT3Y3ZlRwa0U2ZTdEOXcxdXNqN2RmYlczYXI0VEFVdHd1S3k5Mytyd3VLMnczWjVZcWRoVmZWdUZObkNDRmt2SG56elRlaHRuZExEWWZEZVBiWlo4RXdETXFPbFdIcnU5MDd2dGJXMW5aTDR5Z3FLc0w2cDlZRGlPUTJtOHdtWEh2ZHRRQ0FsMTU2Q1o5Ly9qbldmRzhOQ2dvaW4reTYzVzRBUU9tMFVweHp6am40K09PUHNYM2JkdHgxMTEzZFpvZnJUOWREa3JzWEh0aTZkU3ZTMDlPUm5wR08yajcrbGpvY0RsZ3Nsb0crSE9NZUJjNUp3REQvTE8yMmRQSmtRaW9YZEN6dWk0eGhjTFBOSFZTZkY4R2RPMkc2OUZJQWdQRXI1MEZYT2kybW81OGFDaUg4eVQ0SWh3L0gzZGFaeTh1RCtkSkxPeHVEZUwwSWJ0L1c2LzVTUlFYRTQ4ZWhtellOQUtDZlBRY015eUc0czN1T1dqeDBwVk5oV0xCQXE4WVMyYWpyTnZzOVZLeTFNMDlPZGpuN0gxZGhvUlkwQTVFbU8xeFdOcmlzN0c3N3FqNGY1TFpXS0sxdGtOdGFJYmRHRmdqR214WkNDQ0hqeGVFdkRpT3ovUlBYM054Y0xMOTRPZjc1ejMvaTE3LzVOVzY2NmFhWWZSOTc5REhrNWVYaHJqVjN4V3puMjB2S0hqMTZGRysrK1NidXZlOWUrUDErbEplWFkrZk9uYmo3N3J0N3pYVXVMeS9IRTc5OUFpc3VYNEVyVmw3UjdmRkhIMzBVVFUyOVQ2aXR1V3RObjgvdmdSOCtnR1hMbHZXNXowUkNnZk1FcHlzdGpRbGFoU05IUm44UURBTmRmcjUyVjZxT0wzQUdBTEg4QkxqSms2R2ZQUnRnZjQ0Z2ZRQUFJQUJKUkVGVTJjNmdXWklRUG5RUTRjOCtHMUtPc1c1cUtVekxsZ0VkSlg0a0NmNjNOL2M3UXhyY3VRTnNXaHE0OWwrT3Vwa3p3UmlOQ083WVB1anlmNHpWQ243eVpPMCtYMVFjODdnYUNJRFI2NGUzSHJkT3AxVU9BUWFXQnkvVzFFRDU1eHRnN2FuZ1V1MWc3YW1SUllIMjFKaUFHbWgvVGxZckVQWEpBMVFWaXNjTjhmZ0poRC9aTjJ4UGhSQkN4cEttcGliTW5qTWJiZTFWdEs2NjZpcE1talFKKy9aMi83MFhEQWJSMXRhR3ovWi8xdTJ4dExRMG5LdzVDVVZSOE9UYUo3WHQwNmRQeC95ejV1T1dtMi9SdG5YTWNEL3o5RE1JaDhNSWhVTFl0M2NmOW44YWFhQm10VnF4YnYwNmJmL2xGeS9IalRkRzhxWDM3ZDJIWjU1NUJzLy83L05nbzM2WGI5aXdBVjhjK2dLLytPVXZBQUF1bHd2MzMzZC8zSy9MZUVXQjh3VEdaV1hCZE9GRjJuMnBwZ2JTcWZoU0Y0WTBqa21UZ0k2Y1ZrbUNWRmZYOXdGOVlFd21oTjdiRGRac2lna294ZVBIRWQ2M2IwaXo2WWJGUzJCWXNLQnpneXdqc09WdEtIM1VqWTdaZC9NbVdGZC9RMnM5elJjVndYcmROeEhZdGpVMng3Y0hqTVVDWGNsVTZLWk9qWmxCMXlnS3BKb2FDRWUvakx6eEdPQnNla3hyOVQ2TzRhSXFiU2h1TnpDUWV1RlIrY3N4SVR6TGdyWGJ3VG9jNE5JYzROb3JhVVMzbXdjUUtSZG9UNFVhR2xvMUQwSUlHY3ZxNnVvd2FkSWtsQjB0QXdDd0xJdGpaY2V3ZCsvZWJ2dWFUQ1lFQWdHOC92cnIzUjRyblZhSzIyNjdEVE5uem9UZGJzZG4rei9Eczg4K2krOTkvM3RJU1VuQmQ3NzduWmo5eTQ2VzRhMjMzc0paQzg3Qzh1V3gvUTEwdXBoaW9UQWFqZHFzdUxXOUNsZEdSa1pNbldpVDBRU080N1Q5a2hVRnpoTVVtNWtKODZvck94ZktpV0szeGlLalJWZGNvdDJXVHAwYWZIRExjZENWVG9QaGpETWcxZGNqdE9jOUJONTVCK2F2ZmxYTG5kYk5tZ1V1S3d2QjNic2dOemIyYzhKWWpOVUcwMFVYUmNybGRaQmxCTjdlM0h2WnV4Nm9majk4Yjd3T3k5ZXVBbXUzdDUvYkNzdlhyb0x3NVpjSWY3S3Z4MG9TK2pQT2hMR1hPcHVLeXdXeDdHaWs1bkZQVlNoVU5iTFlycmY2bVFNTXNMbW90dW9EZXFQUUYwV0I0blJDY1RvaG9hSnp1MDRYcWJDUmxkV2UwcEVGTmlVRjRva1RRN3NlSVlTTVVRMzFEUWdHZ3lpSXFpb0ZBTi81N25ldzZzcFZxSyt2SDlCNUNnb0t0RlNNbVRObnd1Vnk0ZVdYWDhZMTExeURrcExJMzlpbFM1ZHErKy9hdFF0YnRtekIyV2VmalVjZWZhUmJvRHdRQnc4Y2pKbHhiaDdMNVZaSEVRWE9neFhIRDErTXFPWVRETWNON1h5SzBtT09xSzYwRkthTGxnRWRiYlpWRllHdDcwTDFlZU8vMWhEb2lqdG5oZ2VUMzh5bU9hQ2ZPUk82R1RPMGtuRG8rQ1dqS0FoczJnVGplZWRCUC9lTXlQNFpHYkI4NDJwSUowOGkvTmwreUFQNGhhUS80MHdZRnkrTytUNm9vUkFDVzdaMGE4UXlFS3JQQi84YnI4Tnl4Y3JPS2lJTUEvM3MyZEJQbjQ3d29VTVFEbndlay9vaE4zUVpweWhDcktpQWNQVExmcCtES2dpUjE4WmdBSnVSQ2FVbGpsOXNMQXZkek00VzE5SWczM2dNbUNocUxiYzFQRCt3MlcxQ0NCbUhzbk95OGFmLytST3lzck82UGZieFJ4L2o2YWVmamdsT2U2SW9Dbjd5MDU5Z1VYdFBBVVZSc0hidFdxU2xwZUg2RzY2UDJWZVdaYno0d290NDlkVlhrWm1aaVVzdXZRU2ZmLzU1ekQ1VHBreEJWbGIzOFhUMStPT1B4OXdYUlJHVG85SUlreFVGem9QQUdJMnczWExyc0ozUHVQUkNHSmRlR1BmeFVrVUZBdTlzNmR6QTh6Q2VjeTcwYytmRzdCZmN1WE5JZWNWRHdXVmxnNGxhYmR0ai9XYVcxZDVRTUR3SC9lelowTTJjRlRNTHFvbHVlcWVxQ08zWkE3bXBHYWJ6enRQU1FmakNRdkNGaFZBOEhvakhqME9xclluTVFrZk5kUE9GaFRBdVdoeFRJZytJZEsvemI5NEUxUnYvbXd3MUVJRHZ0WTB3bm45QkpCZGJ1eWdQdzFsbndUQnZIcVNxS2doSGowYkcxdFFFeGUyR0dncEMrUElveFBJVEExNzRKN2MwZzgrTHpKU2JWNnhBNklNUElEYzFRaDFBbmplajE0TnpPR0NZZjFiTWdyN2UzdHp3QlFWYTlaQ1IxdEVraFJCQ3hqT0dZWkRYM2xlZ054dGUzYUNWaCt2cWROMXAzSEZIYkdtNjU1NTlEZ2NQSE1TdmYvTnIxTmZYbzZHaEFUYWJEV2F6R1d0L3R4Ymw1ZVhRNlhUd2VyMVkrN3UxTWNlR1FpSDg0QWMvd0dVckx1dDM3QnRlM1JDVHF2SDhuNS9IL3YzNyt6MXVvcVBBZVlMZ0prK0crYUpsTVNYWklFa0liTnNHcWJLaTErTkdtaTZxN0kzUzJnclYxNzFySVJjVkpMRnBqdTV2SmlRSlltVWxoTEtqa0UrZDZuYThlS3dNVW0xTmU1V056dXV4S1Nrd0xGd0l3OEtGVUR3ZStGNTVHZnlreVRBc1d0UmpVQzRjT1lMUUIrOFB6d3lvb2lDMGV4ZWsyaHFZempzL1V1cE5HeGdMdnFRRWZINCtmUDk4QTBwTEMzei9lRFd1UlkzaWtTKzF3SmxOU1lINThzdUhOR3l4dkJ5S3MrZUtHcXpkcnFXZ0VFSUlHUjYzMzNaN3I0OTFiWWRkVzF1THQ5NTZDd3pENE1FZlBnZ0FzTnZ0eU03T1JsVlZGZEl6SXRXWDdydi92cGpVRFNBeUcvMjFLNzgyektOUFBoUTRENElxeTVBcUVoZUVkaVUxZG43a3pWcXNNVUd6NnZNaDhQYm1oRFE3aWFhYk9sVzdMZll5azJrODU5d2V0eXR0YlJDKytBTENpZVA5QnBWcUlJRGcxbmNSL3Z3ekdNNWFBRjFKU1dkYWpLb2l1RzBySUVuUXpaelJMV2hXZlQ0RWQrd1lrWVdUVW1VbHZEVTFrUUMrdlQwM0FFQVU0WC96emM1ODRqZ3JnWWdWNWVBT1prZTZGdzUxckRVMWZaZlFVOVhSSzJVWTlTa0VJWVJNWlBmY2V3LzB1cDdYcWJTMnRjWlUwTWpMeThNTjM3b0J1Ym01eU12THc2UkprMkN4V0xCOSszYTQzVzRzVzdZTU4zN3JSdmk4dm00NXlWMkQ4UDVzZlhjcm1LamZ3OVZ4bHBLZGFDaHdIZ3hSakUyTkdFUEU0OGZBcGFkRFAzOCt4TEl5Qk4vZmsvRFd6MnhHWmt5SnM5N1NSY0tIRHNMY2tUZWxxcENxcXhBK2RBaHlITlUzbEpZV0JOOTlCeUdyRmJxcGtTb1YwcWxUV2w1dGNQdDJjSFk3Mkl6TVNBbTdnd2NSL216L3NOZEVqaUZKQ0gvOE1ZUURCNkNmZXdiMHMyY2p1SDFiOS9iVWNRcDk4QUhFRXllZ20xb0tOalVWakU0M3NLQlRWYUZLSWhTM0cySjFkWSt6K2RHRXc0Y1IydlBlc0l5NVA4YnpMK2lXY2tRSUlST1IyV3lHb1pkdXFzRXVWWWNZaHNFTk45elFiYitPcWhtKzlrOTFuM25tR1R6enpETkRHdGViYjc0WmM5L3BkQ0l0TFcxSTU1d0lLSENlUUVJZmZ3VHg1TW00RnJYMVJTd3JnMWhXTnVqamxKWm1lUC82RitpbWxvSXZMT3kxMm9WVVZRWHh4QWt3TEl2UXh4OUZ5cUVOa2VyelFUaHdBTUtCQTEwdUpzSC85dHN3TGxpSTBLZWY5Smc2TWxJNm1yT01STTFpdWFrSmNoOEY3QWtoaEl4Tmp6ejhTRnpIdGJhMjRtVDFTVlNmckVabFJTVnV2dVZtTFFCZnMyWU5GaTFlRkxPL29paTRkUkRydE5ZL3RaNXluSHRBZ2ZORW9xckRIalFQbFJvSVFEaDBFTUtoZzMzdUY5eTJOZTVPZjRNZWs5ZUw0SzZkbzNLdDhVNXBhNFBuNlQrTytuVkRlOTRidGRsdFFnaEpwRDRYQjU0K2pUdHV2ME5MbVNndkw4ZXovL01zYW1wcXRObmwzTnhjbEpTVXhGVG5zTnFzM2VvdHk5U3BkVmhRNEV6R2hsRUttZ2toaEpDeEtoZ000cTkvL2F2V2JLU2lmVjFWUnhDY2w1ZUhTWk1uNGJ6enowTnhjVEdLaTR0aGprcUo3QWltZi8vazc3RiszZm9CWDNmTDIxdXdmZHQyQUowQjluWFhYaGV6anlpS1VCUUZWMy9qYWdDZDNRbVREUVhPaEJCQ0NDRmpnTWxrd3BkSHZvUS80QWNBR0ExRzNQQ3RHekJseXBUSWZhTVI5OTEzWDcvbldibHlKV2JObmhXelRWVlZQUDdMeDN2Y2YvNzgrUU1xVVJmTjYvRmkzYnAxL2U4NHdUQ2hjR2pjdldVSS8vblBpUjRDSVNTSkdHNjdMZEZESUlRTWcrcnFhaWlLaXVMaW9rUVBaY3pvcUxiUlh5TVdFa0V6em9RUVFnZ2hTWW9DNXNHaFY0c1FRZ2doU1lGbFdWb2tSNGFFQW1kQ0NDR0VKQVdqMFlod09KeTBDOXZJMEZIZ1RBZ2hoSkNrMEZIMnplbDBKWGdrWkx5aXdKa1FRZ2doU2NGcXRjSmdNS0N4c1JHS1BMZ1cxSVFBRkRnVFFnZ2hKRWt3RElQQ3dnSW9pb0x5aWdxRUJTSFJReUxqREZYVklJUVFRa2pTME92MUtDa3BRVzFORFU0Y1B3R2J6UWE5VGdlVzUvby9tQXk3N0t5c1JBOWhVQ2h3Sm9RUVFraFNNUm9OS0oxV2lwYm1Gdmo5ZnJqZGJraFViU01oS0hBbWhCQkNDQmtITWpJemtKR1prZWhoa0hGa1hPWTRNKzJyWWdraFpLVFI3eHRDQ0NFZHhtZmduTzVJOUJBSUlVbUNmdDhRUWdqcE1ENERad2Q5ckVJSUdSMzArNFlRUWtpSGNSazRjOU9uQWRSYm5SQXkwbGdXM0l4cGlSNEZJWVNRTVdKY1JwK00zUTUrM3J4RUQ0TVFNc0Z4Qzg0Q2sySlA5REFJSVlTTUVlTXljQVlBN3N3endkanBEeG9oWklTa084Q2ZjV2FpUjBFSUlXUU1HYmVCTXpnT3V2UE9TL1FvQ0NFVEVjUEFjTUZTZ0dFU1BSSkNDQ0ZqQ0JNS2g5UkVEMkpJRkFYUy92MlFEeDBDMVBIOVZBZ2hDY1l3WU9mT2hXN2hRbHBIUVFnaHBKdnhIemkzVTUxT3FLZE9RV3BzaE5yVUJBUUNpUjRTSVdROE1KdkJaR1dCejhvR2s1OEhKaTB0MFNNaWhCQXlSazJZd0ptUW9WQlZGVjkrZVJScSs2Y1dNMlpNQjgvMzMxaXpwcVlHSG85WHU1K1ZtWW1zN1BIVlBwUVFRZ2doQTBPZlJSSUNnR0VZV0sxVzdiN2I3Um5RY2ZrRkJUQkhkWlpyYW02RzArVWE5dkVSUWdnaEpQRW9jQ2FrblMwcWNQWjZ2WDNzMllrQk1LVm9DZ3dHZzdhdDdsUWRQQU04bmhCQ0NDSGpCd1hPaExSTHNhZG90LzErdjVhMjBSK1daVkZjWEFSZFZHcEhiVTB0QXBSblR3Z2hoRXdvRkRnVDBvN25lUmowZWdDUm5HZWZ6ei9nWXptT1ExRnhFZGoyU2d5cXFxSzYraVJDNGZDSWpKVVFRZ2dobzQ4Q1owS2kyR3cyN2JadmtPa1dlcjBleGNYRld2Q3NLQXFxS3FzZ2l1S3dqcEVRUWdnaGlVR0JNeUZSckZHQjgwRHpuS01aalFZVUZoWm85MlZaUmxWbEZXUkZHWmJ4RVVJSUlTUnhLSEFtSklyVmF0Rm1qQVZSaENBSWd6Nkh4V0pCUVg2K2RsOFFSVlNVVjBDUzVXRWJKeUdFRUVKR0h3WE9oSFJoc1ZpMDIvSE1PZ09SaFlhVEp1VnE5d1ZCUVBtSmNvVGpDTVFKSVlRUU1qWlE0RXhJRjlGNXpsNmZMKzd6T0J3TzVFWUZ6NUlrb2JLOEFzRmdjRWpqSTRRUVFraGlVT0JNU0JjcEtaMkJzOTgzOExKMFBVbDNPSkFmbGJZaEt3b3FLNnVHRkpBVFFnZ2hKREVvY0Nha0M1N250WVlta2JKMFF3dHk3ZllVVEpsU0dGT3E3bVQxU2Vvd1NBZ2hoSXd6RkRnVDBvUGhTdGZvWUxWYVkwclZBWkVPZzQxTlRVTStOeUdFRUVKR0J3WE9oUFFndXYyMngrMFpsbk1halFaTW5Wb0NQcXJEWUhOVE0ycFBuUnFXOHhOQ0NDRmtaRkhnVEVnUExGRmw2U1JKUW5pWU9nRHE5WHBNblZvQ1kzc3FDQUM0WFc1VVY1OGNVaTQxSVlRUVFrWWVCYzZFOU1JYU5ldnM5Z3pQckRNUXlhRXVLaW1HMldUU3R2bDhQbFJVVmtLbVdzK0VFRUxJbUVXQk15RzlpSzZ1NFd4ekR1dTVPWlpGVVhGUlRDNTFLQmpDaVJQbENBVkR3M290UWdnaGhBd1BDcHdKNllYZGJ0ZlNOVVJSUkNBUUdOYnpNd3lEd3NJQ3BLV2xhZHNrU1VKRlpTVmNidmV3WG9zUVFnZ2hRMGVCTXlHOVlCZ0dLZllVN2Y1SWxZK2JQSGtTY25OeXRQdXFxdUpVN1NuVTFaMGVrZXNSUWdnaEpENFVPQlBTaDdUVVZPMjIyKzBlc1FWODZSbnBLQ3FhRWxPdXp1bDBvcnlpQXBJa2pjZzFDU0dFRURJNEZEZ1QwZ2VMeGFLVmoxTmtCWjVoWENUWTA3V21UU3VGMFdUVXRuWGtQUTkzbWdnaGhCQkNCbzhDWjBMNjRYQTR0TnN1NThoMisrTjVIaVhGeGJEYjdkbzJXWlpSV1ZtRjVxYm1FYjAySVlRUVF2cEdnVE1oL1VoTjYwelg4UHA4STE0eWptRVk1T2ZuWWZMa1NXQVlSdHZlMk5TRThvb0tDS0k0b3RjbmhCQkNTTThvY0Nha0gzcWREbWF6V2JzL1Vvc0V1MHBMUzBOSmNYRk1wOEZRTUlUeUUrV2pOZ1pDQ0NHRWRLTEFtWkFCaUY0a09OTHBHdEdNSmlPbWxaYkNGbFZUV2xFVTFKMnF3OG1UTlpBVlpkVEdRZ2doaENRN0Nwd0pHUUI3cWwxTG13aUZRc1BXZ25zZ1dJNUZZVUVCOHZQellxcHVlTDFlSEQ5MkhINi9mOVRHUWdnaGhDUXpDcHdKR1FDV1paR1NFbFhUZVpnN0NRNkUzVzdIdEdtbE1FVzE2cFpsR1ZWVjFUaDFxZzZLVExQUGhCQkN5RWlpd0ptUUFVcU5TdGRJVkk0eHovTW9LU2xHYms1T3pNSkJsOHVGWThlUHcrMGV1WEo1aEJCQ1NMS2p3Sm1RQWJMWnJPQTREa0JrcHRmcjlTWnNMT2taNlNncEtZYkJZTkMyeWJLTTJ0cGFWRmRWUTZUS0c0UVFRc2l3bzhDWmtFRkkxQ0xCbmhpTlJreWRXb0xzckt5WTJXZWYzNDhUeDArZ3RhVTFnYU1qaEJCQ0poNEtuQWtaaERSSG1uYmI0L0VrUEsrWVlSaGtabVdpdEhScVRNazhSVlZSMzlDQTh2SUtCSU9oQkk2UUVFSUltVGdvY0Naa0VBd0dBNHpHU0V0c0ZZREw3VTdzZ05ycDlYb1VGeGNoTDI5eVRPV05VQ2lFaW9vSzFOV2RUbmlRVHdnaGhJeDNGRGdUTWtocFVaMEVYV09zRVVscWFpcW1UNStHMUtpVzNRRGdkRHB4N05peE1UZGVRZ2doWkR5aHdKbVFRWXF1cmhFSUJNWmNDMnlPNDVDWG40ZWlvaW5RNlhUYWRsbFJjT3BVSGNvcktrYTFEalVoaEJBeVVUQ2hjRWhOOUNBSUdXOU9ucXpScW1wa1pXWWlLenNyd1NQcVhXdHJLeHFibXJxbGFsaXRWdVRrNU1Cb05QUnlKQ0dFRUVLaVVlQk1TQnpjSGc5cWEyb0JSR1o0Wjh5WUhsUFpZcXlSRlFWTlRVMW9hMjJEcXNiK2w3ZWwySkNUa3dPRFhwK2cwUkZDQ0NIakF3WE9oTVJCQlhDczdCZ2tTUUlBVEo0MEthYml4bGdsU2hJYTZodmc3bUZSWTZyZGp1eWM3SmowRGtJSUlZUjBvc0Naa0RpMXRMU2dvYUVSUUtTcXhiUnBwUWtlMGNDRndtSFVuYXBETUJpTTJjNEFTRXRMUTFaMkZuaWVUOHpnQ0NHRWtER0tGZ2NTRWllSHc2R1ZmaE1FQVI3UCtHbDNiVFFZVUZKU2pDbFRDbUUwR2JYdEtvQTJweFBIamgxSGZVTURsYkFqaEpCeFJCUkZmUExKSjRrZXhvUkdNODZFREVGalF5T2FXMW9BQUVhVEVWTkxTaEk4b3ZoNHZWNDBOalloRklwdGxzS3lMTkl6MHBHUmtRR09wZmZaaEJBU0QxRVU0eTRIYWpRYVliUFpCclR2ODM5K0htKzg4UVorL3ZPZlkvNVo4L3ZkWDVabDdONjl1OGZIc3JLeWtKZVhoNGFHaG43UGs1T1RFMU54YWlLandKbVFJWkJsR1dWbHg3UUZkMFZGVTJDeFdCSThxdmg1UEY0ME5qWjJLMWZIc1N4U0hXbkl6TWlnRkE1Q0NCbWtMdzU5Z1ljZmZqaXVZeSs1OUJMY2UrKzlBOXJYNVhMaGp0dnZnTjF1eDlQUFBOM3ZtcFZnTUlocnJyNEdCUVVGTUpsTTJ2Ykd4a2JNbWpVTDgrYk53OU5QUDkzdmRlKzc3ejVjZk1uRkF4cmplRWQvQVFrWkFvN2prSnBxaDlNWm1VbG9hVzRaMTRGelNvb05LU2sydUYxdU5EWTFRUkFFQUpHcUhLMHRyV2h0YVVXS1BRVlpHWmt4S1I2RUVFSjZWMUJZZ0VjZmUzVEEreDg0Y0FDYi9yMEpMTXRpenB3NUF6NHVOVFVWMTE1M0xVNmZQbzF3T0R6Z3hkNzMzSHNQWnN5WW9kMS82cW1uNEhGN2NQbFhMOGRsS3k3VHR2L3lGNzhFd3pCNDVORkhZbzVuaytnVFNRcWNDUm1pak14TUxYRDIrbndJQzhLNEwrMW1UN1hEbm1xSHkrVkNZMk1UeEtnbUx4NjNCeDYzQnlhVENabVptVWhKR2RoSGlJU01WMTFMT0pMQkdjdWxPa2VMM1c3SE9lZWMwKzkraXFMZ3BSZGZ3dVpObTVHVmxZV0gvdU9obUlBV0FCNSsrR0djT0g2aTMzTzl0L3U5WGgvNzlXOStqWktvMU1JREJ3NmdzYkZSdTE5Zlh3K0wyUUtHWWNCeG5MYTlvYUVCaXhZdGl0bVdiQ2h3Sm1TSURIbzlVbXcyZU5vYm9yUTBOV055M3VRRWoycDRwS2Ftd3A2YUNvL2JnK2FXWm9TQ25UblF3V0FRTlRVMTBPbDB5TXpJUUdwYWFsTE5PcENKS3pwUTdyaE53WE44R0lhQnFxb3h3VE1GMGoxcmFXbkJiMy96V3h3NWNnU0xGaTNDL1EvYzMyTnU4NFZMTDhUY09YTjdQSWNnQ05pNGNTT21UNStPQlFzVzlIcXRydm5JNysxK3I4ZFVEUURZOU85TnFLcXVBaEFKcUk4ZVBZcW5ubnBLMi9lU1N5N0I5T25UQi81RXh6a0tuQWtaQmxsWldWcmc3SFM1a0oyVFBXRnlnUmtBZG5zSzdQWVVCSU5CTkRVM3crdnhhbytMb29qVDlmVm9hR3hFV2xvcU1qSXlxQlkwR1plaWcrU3VYMTMzSVgzckdpaEhmL1cwVDdMNzVKTlA4T1RhSitIMyszSExyYmRnOWVyVnZlNGJuVHJSbGMvbjB3TG5HNzUxdzRDdjMxdXFCZ0I4K3VtbkVFUUJTeFl2d1MyMzNCSnozQXN2dklCWnMyWlI0RXdJR1J5anlRaXoyWXhBSUFBZ2t1dWNrNXVUNEZFTlA1UEpoTUtDQW9paWlPYVdGcmljTGloS3BHU2RvaWhvYlcxRGEyc2JyRllySEE0SGJEWXIvWEVrNDBKMGtLd29DaGd3NEhnT0xNT0M1M242TkNWT2lxSkFraVFvcWdKWmtxRkFBY013MnV0SnZ4K0FmZnYyNGI5KzlsL0l5c3JDVDM3NmsyNnBHYVBoa1ljZmlma1pGd1FCUzVZczBlNFhGeFZqMVpXcnNPWHRMWGpublhmdzVPK2ZCQUJzM0xoeDFNZWFhQlE0RXpKTU1qSXpVSE95QmdEUTJ0YUdyT3lzQ2Z2SFZxZlRZVkp1THJLenMrRjJ1dERjMGhLVEIrM3orZUR6K2NDeExPeHBxVWgzT0dBd0dCSTRZa0o2MXhFc2QzenA5WG9ZRGJUNGRUaXdMQXQ5eDVvUEF4QUtoU0NJQWxSVkJjdXlZRmsyNllOblo1c1RBSEQvQS9lUGV0RE1NQXgwT2gyK2YvZjNVVkJRb0cxLy9iWFhlL3o3SllwaXQ2cEx5WVlDWjBLR1NZck5CcjFlRDBHSS9GRm9iVzFGWm1abW9vYzFvamlXaFNQZEFVZTZBMTZQRjgzTnpRaEVkU09VRlFWdHJXMW9hMjJEMFdSRXVzTUJ1OTArWWQ5UWtQRW5PbWdHQUl2Wmt0UUxuMGFhMFdnRXIrTVJDb1cwMTN3aUI4K05qWTNZdVhObm4vdVVueWdIQU96YXRRdEhqaHpwZGI5cHBkTncxb0t6aG0xc3Npd2pIQTdqTDMvOVM3Zkg3bHB6RndCMHErMnZRazM2Mzk4VU9CTXlqREl6TTFGWFZ3Y0FhR2xwUlVaR3hvVDlnOUNWTGNVR1c0b05vVkFJVHFjTFRxZFQrOE1JQUtGZ0NIVjFwMUYvdWg0cEtTbHdwRHRnTnBzVE9HS1M3S0pUTXhSRmdkVmlUZnFnWURUd0hBK3p5UXl2TDdKV291TjM1RVQ4WGRuYzNJeU4vK2c3blVHV1pRREF6aDA3Ky96NVc3RmlCYzVhY0JaQ29SQnUvTmFOZlo1ejA2Wk5lUGZkZDN0ODdNb3JyOFMzdi9OdG5EaHhBZy8rOE1FK3ozUEZ5aXRpN2djQ2daaEZoTW1JQW1kQ2hsRnFXaW9hR2hvZ3l6SmtXWWJMNlVLYUl5M1J3eHBWUnFNUnViazV5TW5KaHRmclExdGJHM3crbi9hNG9xcHd1ZDF3dWQzUTYvVndwS1VoMVpFR25tYjV5Q2lLRHBwbFdZWkJiNkNnZVJSMXBIQUlnakNoYzU3bnpKbURqYS8xSFRpL3MrVWRyRisvSGovL3hjOHhlL2JzZnMvSjh6eXV2dWJxSGg4VEJSRWJObXhBYVdrcEZwNjlzTWQ5WnM2WUNRQW9MaTdHTTM5Nkp1YXgrKzY5RDdmZWVpdm1uaEdwMm1HMVdySHVEK3UweHhzYkc1R1dsbHgvMDdxaXdKbVFZY1Fna3V2YzJCQ3BoOW5VM0p4MGdYTUhobUcwaGlxU0pNSHBkS0d0clMwbUYxb1FCRFEwTnFLaHNSRm1zemxTUHpvbFpjSlVKQ0ZqVzBmZ3pMSXNqRWJLYVI1dEpxTXBzbkJRVWJwVjNDQzk0M2tlMy96bU4zdDh6T2Z6WWNPR0RaZzJiVnF2KzNUUTYvWEl6OC9IdDI3NEZyNzk3Vy9qc2hXWGdXRVlaR1JtSUQ4L3Y4ZGpEaDA2aE1XTEZnLzVPWXhuOU5lSmtHR1c3bkNndWFrWmlxSkFGRVc0UFI3WVUxSVNQYXlFNG5rZW1aa1p5TXpNZ0Q4UVFGdHJHendlVDB4cHIwQWdnRUFnZ1ByVDlUQVpqYkNucHNKdVQ2SFNkbVJFUk04NFU5Q2NPSHFkSHFGd0NDekxkcXYzVEVhZXFxcndlcjJ3cDlxMWJmLzkrSDlyZWY3MzNIc1BidnIyVFRBYWpmamdndy9RMk5DSU45OThFNnFxNHVaYmJzWkQvL0VRY25OekV6WDhoS0RBbVpCaHhySXNIQTRIV2xwYUFFUnkzSkk5Y0k1bU1adGhNWnNoeXpMY0hnL2EydHBpR3FzQVFEQVVRckNoQVEwTkRUQWFqYkNucENERm5rS1ZPY2l3aUs3WHJDZ0tPSmJTaEJLRlpWa29paEx6UGFIZ2VmUTAxRGRBVVJUVTF0WnE1ZWV1dWZZYVRKOFdxY3M4cFdnSzB0UFRjZmp3WWF6N3d6cGNlT0dGT09mY2M3RHVEK3R3NE1BQlBQUWZEOEhoY0NUeUtZdzZDcHdKR1FHWm1SbGE0QndLaHVEMysyR3hXQkk4cXJHRjR6ZzQwdExnU0V0RE9CeEdXNXNUTHFjVGN0U0NRaUN5cWpzVUNxR3hxUWw2dlI0cDloU2twdGhoTk5Fc0lZbGY5S0pBcXFLUk9EelBhOStIaVZ4ZFk2dzZkdndZR0liQnl5KzlqR21sMHdBQVU2ZE94WUtGa2E2RGRYVjFXTDkrUGJhK3V4Vm56anNUZC8vZ2JoaU5Sa3d0bVlwZi9lcFhlT0QrQjdCbXpScGNldG1saVh3YW80b0NaMEpHQU1keFNFMUxoY3ZwQWdBME5EU2lwS1E0d2FNYXV3d0dRMlJCWVc0Ty9INC9QRzRQUEI0UEpFbUsyVThRQkxRMHQ2Q2x1UVU2blE2MkZCdFM3WGFxemtIaTBwR3VRY0ZhNG5TMDVFN21qb3dkMVVVRzhnYXVZK0Y1YnpyV2tDaXFBa0VRK2p5WFhxL0grM3ZleDV5NWM3Qm8wU0w4OUtjL2hTekwydmRDVVJROC9mVFRxS3Fzd3EyMzNZcFZxMVpwaXppemM3THhxMS8vQ3V2K3NBNzE5ZlVEZXA0VEJSTUtoNUwzcDVXUUVTU0tJbzRmTzQ2Ty8yQUZCZmxJb1pTTlFRa0ZRM0I1M1BCNnZIMFczV2RaRmxhYkZUYWJEVGFybFJZWGtqNnBxZ3BabGlGSkVnUkJRR2JHeEs2M1B0WTF0elJEcjllRDUzbHdIRGZoMzhpOC92cnJLRHRhQm92VkFwWmxzZWU5UFFpSHcvamIzLzhHdTkzZTU3SFAvL2w1dlBIR0c4TXlqdDgrOFZ2ODZNRWY0Zlk3YnNmWHZ2WTE3Tml4QTg4OSt4ekM0VERtekoyRFNaTW1RYS9UdzJ3eHcycnA3QUtyS0Fva1dZSWtTUWlId2hBRUFYbDVlVWt6NjB4L1hRZ1pJVHFkRHVrWm5Ta2I5ZlVOc05sc0UvNlB3bkF5bW96SU1SbVJrNTBOUVJEZzhYamhkcmtRN0ZLVVgxR1V5Q3kxMndNZ01wTmlzMXBodFZsaHNWaW96QmpwVWJMUGRJNFZ5Zlo5Q0FWRCtPaWpqN1RubkpXVmhUdnV1S1Bmb0JrQUxsaDZBUW9MQzRkbEhGbFpXWEE0SEZpK2ZEa0FZTm15WlZpeVpBaysvdmhqSFBqOEFLb3FxOURhMW9xQVA0QndPQXhabHJWODlJNHFLRHpQZytkNTNISG5IY015cHZHQVpwd0pHVUd5b3VEWXNXTlE1RWplYms1dURqTFMweE04cXZGUGttVjRQQjU0WEc3NC9YNzA5VXVNQVdBeW0yR3oyV0MxV21HaTNPaWsxNUZUSzRvaUJFRkFWbVpXb29lVTFKcWFJK3NYZERxZDFvWTdHWFM4WVVqazg2MnRyZTIxOUJ6cEdRWE9oSXl3dHRZMm5HN1BBV05aRmpPbVR3ZkxKY2NmaHRHZ0tBcjhmajk4WGgrOFBsKy9lWDBzeDhKcXNXaUJOSlc3U3o0VU9JOHR5Um80ay9HSlVqVUlHV0dPZEFkYVdsc2hDQUlVUlVGall5TnlKeVZYM2N1UnhMSnNKTGZaWmtNdUFFbVM0UFg1NFBWNjRmUDZZdHArQTRBaUsvQjR2UEI0SWd0eWREd1BrOFVNaThVQ2k4bE0xVG9JSVlUMGlnSm5Ra1pCN3FSY25LdytDUUJvYld0RGVrWTY5SHA5Z2tjMU1mRThqN1RVVktTbHBnS0k1QlA2MmdQcFFERFlMWmRTbENTSVVmblJMTVBBWkRKRmdtbXpHUmF6aFQ0aElJUVFBb0FDWjBKR2hjMXFoZGxzUmlBUUFCQlpLRmhZV0pEZ1VTVUhvOGtJbzhtSWpNeU1TRnBISUFDZjF3ZWZ6OWRqcFE1RlZlRVBCT0FQQk5EU3ZzMmcxOE5rTnNOaXRjQnNNbEVqRmtJSVNWSVVPQk15U2laUG5vUVRKOG9CSURMN0dRaHEweXpiQUFBZ0FFbEVRVlJRL2VGUnhySXNiRllyYkZZcmdFaE4xSUEvQUYvQWo0QS9nRkFvMU9QcS9yQWdJQ3dJY0xraWRibFpqb1hGWkliWllvSFpiSUxKWktLOFRFSUlTUUlVT0JNeVNnd0dBOUljYVhDMk9RRUFkWFduVVZvNk5jR2pTbTRjeDhHV1lvTXR4UVlnc3NvOUZBckZCTk05TlJ0UVpDV1NSKzN6YWRzTWVqME1KaU5NUmhPTVJnT01SaU10UENTRWtBbUdBbWRDUmxGT2RqYmNUaGNVVlVVNEhJYlQ2VUphV21xaWgwWGFNUjM1elNZVDBoRXBHeWlLSWdLQkFQdytQd0xCSUVKZGFraDM2SmlWN3NpVkJpSXozQWFEQVNhakVVYXpDU2FqRVFhRGdXYW5rMUNiMDRXL3Y3aGhXTTlaV0ppUHExWjlWYnYvcXlkK0QzOGcyT08rUDN2c3gyRFpTQTM1Vi83eEJzcU9IZS8xdkE4OWNBL01adE93am5Vc0N3VkRDSWFDRU5xNzdwSFJsWjAxdnFyYVVPQk15Q2ppT0E2WldabG9iR3dDQURRME5NQnVUNkZBYWd6VDZYU3cyKzFhY3dKRlVSQUlCaEgwQitEM1I0THBycFU3T2lpS2dtQXdpR0F3Q0RpZE1lYzBHWTB3R0Ewd21jd3dHZzIwV0hTQ0N3UUMyTEY3ejdDZTg2eDVaOFFFem9lUGxDRVVEbU55Vk5XZStvWkdoTU5ocUtvQ0lOTFN1YUtxQ3A4Zi9LSmJycjRvQ2xBVXRWdXIrNG5LNVhhai9uUjlueTJzeWNpandKa1EwcWVNakF5MHRyWkJraVRJc295VzVoWmtaWSt2WHh6SmpHVWpkYUN0RmdzeUVXblZMQWdDd3FFd0FxSElqSFE0R09wejlrb1VSWWlpQ0hpOTJqYUdZYURYNnlQMWJQVTZHQTJSWUZwdk1FQlBLUi9qM3FUY1hMejBsMmVINVZ6UC91OWZzZXU5RDNERzNObmRIc3ZKenNJZm5uaGN1Ly9JVDMrQkkxK1c5WGllUHovOWU2UzBweWtCd0M5L3N4YjdQdmxzV01ZNDF0WFUxc0xqOXNCb05DQTNOd2RtaTRYK241RUJvY0Naa0ZIR01BeHljbk53cXZZVUFLQzVwUVdPZEFkNG52NDdqbGNkQWE4dEtnaFJGQVhoY0JpaFVBakJZQ2dTVUlkQ2tIdVpuVmJiMDNkNnF2VEJBTkMxWDhPZzEwTnZpQVRVaHZhbUVkVEdmZXhqV1FZV1MrZGk0SmFXVm55NDl4TmNzZUlTY0J6WGJmK0RodzdqM2UyN2NOSFM4N0R3ckhuYWRxL1BodzgvL2dSNnZRNFhMMXNhMTFna01US2puS3kvYzlwYTIrQnhlekFwTnhlT2RFZWloMFBHbWVUOFgwTklncVhhN1dodWJrWTRGSWFxcW1ob2FFUmUzdVJFRDRzTUk1Wmx0WHpwdExUTzdhSW90Z2ZSa1JucWNEQ0VjRC9kRGxWRVpyVUZRWUN2aDhkNW5vZE9wNE5PcjROT3A5TzZzT2wxa2RscmpsS0J4cHhYWC84WDN0bTZBOXQyN01aZHQzOFhzMlpNajNuODFPbDZ2UC9oeDVnNVkxck05cmZmMlE1QkVIRHhSVXUxNmpDRDFkelNDb1BCa0ZSNXpCM0Nnb0Q2aGdiWTdYWUtta2xjS0hBbUpFSHlKazlHUlVVbEFNRGxjaUVqSXdOR0k5VUhudWgwdWtod2E3TjF6azZycWdwQkZDR0V3eEFGRWFGd0dFSTRqTEFnUkZJNitpRkpFaVJKaXVSUzk0QmxHUEE2SGZTNnFNQzZQY2p1K0tKWjY5RjE1NjNmUVdaR09sNzV4eHQ0K0Q5L2pzc3Z1eGpmdWZHYk1Ca2puU3M3eWlKR3owWjdmVDc4ODgxTllGa0dxNjlhR2RkMUc1dWFVWHVxRGpPbWxRNzlTWXhEenJZMnFLcUtuSnpzUkErRmpGTVVPQk9TSUNhVENYYTdIVzYzR3dCUVYxZUhrcExpQkkrS0pBTERNSkZ5ZHIwc0VCUUVBZUZ3dVAzZnlNeXpFQTRQdUFxQW9xcmFqSFZ2T0phRlR0OCtTOTBlVExNY0M0N2p3WEVzT0k0RHkzSGdPYTdIMUFJeU9Cekg0WnJWWDhPU1JRdnh4Ty8vaUxmZjJZYjlueC9FVHg1K0VQbDVrN1VGZXRGNXQxOGMvaEtpSk9LaXBlZkhMQUNNVnQvUWlMdnYvdy90Zm1OVGM4empmMnV2N0hIUmhlZDFPOWJTWGxmKytJa0t6RHR6RGtSSkFzZXlFMnJocWlSR25oT1ZpaVR4b3NDWmtBVEt5YzNSQXVkZ01BaXZ4eHVUSjBzSTBKbEQzWk9PZ0Rnc0NCQkM0YzdiL2FSL2RDVXJDdVJRR0tGUTl4enJuckFNQTdZOWlPWllGaHpQZzJWWjhCd0hsdWVnNDNpd0hLc0YyeXpEYXZkWmhrbmFTakliTnI0Qmp1TncxYXF2Z3VkNTVPZE54aFAvL1RQODVlOHY0OURoTDVHVm1RRUFXcTY3d2RENWZUOTN5U0xNblQycjF5b3VBTUR6SERLaVVoRGFuRTRJZ2dCUmxQRGMvLzBkNzMvNE1ZcUxwdURpaTdyblI1OHhaeloyN240ZlAvL1ZFOXEyNzk1MFBiNSs1UlZEZnQ1amhTUkowRlBuVHpJRUZEZ1Rra0E2bmtkbVJnYWFXeUxOblUvVjFXRzZkVnJTQmhWazhEcUM2cDZ5WFNWWmhpUktFQ1VSa2loR2Jvc2lKRW1DS0hYZWpvZWlxbERhVTBUaXhiSnM1eGZIZ21QYUEydVdBY3RHL3VVNXZ0czJsdVBBQUZwNkNRTUdZQmdBYXVjMkpyS042WG9iREdSRmhxcXFVSHJvRWptU0JFSEV2azgvUjNsRkpYYnMyb00xdDkrTXVYTm1RYWZUNGZaYnZnMUJFTFEzU0IxdllJenRxUnNkYkxhKzg1b3pNekx3L3g3cm5ISHVxS3B4NnZScDdOaTFCOWxabVhqb2dSLzB1RER3b3FYbklSUU80K0Nod3hCRUVUekhZZTZjV1VOOTJtTUxBMHBMSWtOQ2dUTWhDWmFabFFtbnk2V1ZwMnVvYjhDa3laTVNQU3d5QWZEdHM3MUc5RDNESnN1eUZrUkxrdFFlYkV2YXo2UWtTNUFsR2JJczl6bmJPVmlLb2d6citRWjczY2h6RlpHMWRIVEtRZXIxT3Z6MjhmK0gxLy8xYjd6ODZ1dDQ3R2VQWThVbHkvSGRiMThQazlFWTg2bUN6KzhIZ0poS0hFTXhwU0FmOTM3L0R1VG5UWWJSYUlDenZYMThWK2NzWG9oekZpK0UxV0ladFhTR3RyWTJ5TElDaG0xL2F6T0NjVzBvR0VyYWFpSmtlTkJQRHlFSnhySXM4dkx6VUYxVkRTRHkwV3BxV2lyTTV1SDVnMGxJZjdoQjVDMnJBT1NPb0ZwUklFdWRnYlUwQ3NIMmVQZi8yN3Z6K0RiS08zL2duNW5SYWNuM2ZSODVJUUZ5RVFKdElVQURkQXVoVFFQTkZnZy9Rc2t1aFliN0xGMldVbHJhVWlCQTAyNXBTd3NzTGRzczBMSlFDSkNUSENRVXdoSElRV0k3VG54ZnNpeHBScU9aK2YwaFM1RWNIM0lTVzVMMWViOWVldG1hR1VuUDJJbjk4YVB2ZkI5UkZMSDRtd3R4eHVtejhZdkhuc0liYjcyRER6LzZHRC81MFEralNpeTZ1NE1sWEZsOUMrOGNyODdPTHZ6ODBTZGpQdjYrdTIvRDZiTm5ucERYSG83SDR4MlQxd21KNVlKYm9zRXdPQk1sQUtmRGdheXNMSFQzelFJMU5CekM1TW1UK0pZaUpSd0J3ZlozSTUyMTAzVTlXQjdSTjl0cjZBWjBJK0p6WFljT0kzeGYwN1h3NTRhdVF6Y2lqak9NY05jSkF3WmdHQUNFNERiRGdJRWpYU242Ynd2L254cmpNbzMreXN0SzhjdUhmNFJubnZzeldscGJrWnVUSGJXL3Fia0ZBSkNiYzJKYXB0blQ3RmgwNmNYWXMrOEw3UHBzTitiTm5ZT1M0cUtqam50bi9VYTRYRDJ3MjIwRFBNdm9LQzh2QzdkUURKWHVqSmE2dWpyb2VueS85NVRjR0p5SkVrUnhjUkY2ZW5xZzZ6cFVWVVZyU3lzSzJUS0p4b2xRR0VxRWpoeWg4SzZxNm9ndm9qd1dobUZBSG1CaEd3QzQ2anVYUTlmMXFQMCtuNHpEalkwb0xNaUhwbXZ3eVlNdkNXMlNwS2lTaWtPSEczSDVsZGVHNzRmT0w4MXV4OVZYTHNIdXZmdHcxdzhlUUhxNkUxZGZ1U1RxdWRyYk8vREtxNitodUtnUUowK2Rla3puU2pUZU1UZ1RKUWhKa2xCYVdvS0dpQlVGTTdPeTJOdVpLTW0xdGJYanVodHVHZkhqV2xyYnNPU3E3dzU1eklVTHpzUDNsaThERUp4OWR6b2NPT3ZNdWVIOTIzZDhFRlhQUEdYU1JKU1ZsbUQ5eHMxWWN0bWlxUEtRRjFlL0FsMDNzSGpSUW9naTMrMGlHZ2lETTFFQ3ljek1SSGUzQzI2M0d3RFEwTkNBU1pNbXhubFVSSFE4YkRZYnp2bktXVEVkcTZvQmJObTJIVUN3L1p6WlBQU3Y2Y21USm9RL2wyVUZFMnFxd2tFYUNNNUFSd1puUVJDdytKc0w4ZmhUdjhIdi8vZzg3cnB0QlFEZzh6MTc4ZmE2OWFpc0tNZDU1NXdkODdrUnBSb0daNklFVTFaV2lyMTc5a0xUZFNpS2dyYTJOdVRuNThkN1dFUjBqREl5MG5Icml1L0ZkT3h2Ly9Bc0FDRGQ2Y1NTeTc2SnlvcnltQjZuYWNHTE05UHN3eStqUGYvc0wrSE50OVppeTdidGVQM050M0hXR2Fmamw0Ly9Db0lnNHFZYi9vMnp6VVJEWUxOWW9nUWpTUktLaW8rc0N0YmEyalltZFpoRUZGK3JYLzQ3WHZ2SEdsaXRWcmg3ZTdIaXRudnc4Q01yMFhEbzhMQ1BiVzBMOW9MUHlNZ1k5bGhCRUxEaWh1VndwS1hodDcvL0UrNjY3d0cwdFhmZzZpdVhZRUpOMVhHZkI5RjR4dUJNbElDeUk5clJHWWFCaG9NTmNSNFJFWTBXcjllSGxVLzlGNTU3NFgrUTduVGk0UWQvaU1kKzhSQm16VHdOVzkvYmdSVzMzWTBuVnoyTjlvN09RWi9qME9GR0FFQjVXV3c5NEV1S2kvRGRhNjZDWVJob2JtbEZaVVU1THY3YUJTZmtmSWpHTXdabm9nUlZYbDRXYnAzbGsyVzBkM1RFZVVSRWRDSUZBaHJXdkxNT045eDhCOVp1MklTOHZGejgrRC92UlUxMUZXcXFLbkgvdlhmZ1J6KzhHMldscFhoNzNRWmN2K0oyL1BsLy9qZThISGVrVHo3OURBQmlMdTNZdEhrYmZ2Zkg1d0FFWjZEckR6YmdqbnZ2eDY3UGRwKzRFeVFhaDFqalRKU2d6R1l6Q29zSzBkelVEQUJvYVc2QjArbUV6Y291RzBUSnJQNWdBemErdXhWcjEyOUVaMWZ3d3IwTHZub3VsaTM5RHV6OWFwUlBPM1U2Vmo3eUUveGp6VHY0N3ovL0ZYLzU2OHRZODg1NlhIUFZ2K0xzTHdjdk9OUjFBMXUyYllmSlpNSXAwMDZLZXJ3c3l4QUVBWUlnaGwvN21XZGZ3SWNmZlFKUkZMSDBpbTlqN3B4WitPWEtYMkgvZ1RyY2UvK1BNWDNhU2ZpWEN4ZGc3cHlaWTdaNklGR3lFR1JGWmlkd29nUjI0RUF0dk43Z3lsb1dpd1dUSmsza3dpaEV4NkYvSCtlQy9ORmZjdnV6M1h2dzF0dnI4Y211ejlEV0huejNTQkFFekpzN0c0dStjUWttVDV3d3pETUFMbGNQbm5udUJhemI4QzRBWU5wSlUzRFBuYmZndlIzL3hKT3Juc2FjMlRQd3c3dHZ4OU4vZUJiZHJoNzRWVCsyNy9nQUpjVkZ1TzNtRy9EU0s2OWl5N1lkTUF3REJmbDV1UDNtR3pGbGNyQnJqNlpwZVAyTnQvRGk2bGZnN3UwRkFOaHNWanowd0gyWVdGTTlTbCtWb05hMjFqRmZBS1ZtbE0rSnhpL09PQk1sdUlyS0N1emR1eGU2cHNQdjk2T3hxUW1sSmJIVk1SSlJZaWdxS01DT2YzNElkMjh2eWtwTE1HL3ViSHoxdlBrb0hzRWlSNW1aR2JqNXhuL0h1V2QvR2F0Kyt3ZUlrb1IwcHhNQ0JJaWlnTVhmV0FnQWtCVUZtN2UrQjhNd2tKK1hpK3VXTFVWblJ4YzJiOTJPckt4TWZPc2JsK0NpQmVmRFlqa3lteXhKRWk3NStrVlljUDY1V1BQT09yejUxbG9VRlJXTWVtZ21TamFjY1NaS0FtNjNHL1gxQjhQM0t5c3JrSjZlSHNjUkVTV3ZlTXc0QThBWCt3L0E0WENNS0N3UHh1LzN3K1AxSWpzckN3QndvTFlPTmRYUkhURjAzWWhxTGJkdCsvdVlOZU5VV0N5V21GNURWZFV4S2RYZ2pETWxFd1pub2lUUjJOU0V6cjZyNmtWSnhPVEprMkZLZ09XTGlaSk52SUl6RFl6Qm1aSUp1Mm9RSlluaW9pSlkreTRNMURVZEJ5Tm1vSW1JaUdqME1UZ1RKUWxCRUZCWldSRytNTkRyOWFLdHJTM09veUlpb2tTaHFpcDI3TmdSNzJHTWE3dzRrQ2lKV0N3V0ZCY1hvN0V4dU5oQlMwc3IwdE16WUxPeFJSMFJVYUpTVlJYZDNkM0g5RmlielJiek5TM1AvdWxadlB6eXkzand3UWN4YzliTVlZL1hOQTBiTm13WWNGOUJRUUhLeXNyUTNOdzg3UE1VRlJVaHE2L2VmcnhqalROUkVxcXZxdyszakRLYlRKZzBhUkpFaVc4Z0VjV0NOYzZKSlJWcW5ELzUrQlBjYzg4OXgvVFlCUmNzd0UwMzNSVFRzZDNkM1ZoKzNYSmtabVppMWE5WERYdHhwOC9udzJXTEwwTkZSVVZVRC9HV2xoYWNmUExKbURGakJsYXRXalhzNjk1ODg4MzQ2b0t2eGpUR1pNY1paNklrVkY1ZWpqMTc5MExUTktpQkFPcnE2M214Q3hGUmdxcW9yTUFQN3Z0QnpNZnYzTGtUci8zZmF4QkZFZE9uVDQvNWNWbFpXYmo4MjVlanNiRVJpcUxFM0JWbHhVMHJNSFhxMVBEOXA1NTZDajJ1SG56dFg3NkdDeSs2TUx6OW9SOC9CRUVRY084UDdvMTYvR2orc1pOb0dKeUprcEFvaWFpc3JNQ0JBN1VBZ3ZYT3pjMHRLRG9CYmE2SXhyditDd2pwdXA1U3YvZ1RpYTdyVWZmSDYrSk9tWm1aT1BQTU00YzlUdGQxdlBEZkwrRDExMTVIUVVFQjdyenJ6cWhBQ3dEMzNITVA5dTNkTit4emJkeXdjZEI5UC92NXp6Qmh3cEZGZDNidTNJbVdscGJ3L2FhbUpqalNIQkFFQVZKRTk2Ym01bWJNblRzM2FsdXFZWEFtU2xKcGFXa29MQ3BFUzNQd2gxMTdlenNjYVdsSXoyQi9aNkpZQkplaUZ1QlgvYkJaYmZFZVRrcnlxLzd3OXlIVnRiZTM0eGMvL3dWMjdkcUZ1WFBuNHBaYmJ4bXd0bm4rT2ZOeHl2UlRCbndPdjkrUDFhdFhZOHFVS1pnOWUvYWdyOVcvSG5uamhvMERsbW9Bd0d2Lzl4cHE2NEtUTkUxTlRmajg4OC94MUZOUGhZOWRzR0FCcGt5WkV2dUpKamtHWjZJa2xwK1hCNi9YQzNlUEd3RFEwTkNBQ1JNbmhOdldFZEhRQkVHQXFxb016bkdpcWlwRE00QWRPM2Jnc1VjZmc4Zmp3YkpybDJIUm9rV0RIaHRaT3RGZmIyOXZPRGgvNTRydnhQejZnNVZxQU1ENzc3OFB2K3JIdkRQbVlkbXlaVkdQZS83NTUzSHl5U2N6T0JOUjhpZ3ZLOE9CL1FjZ0t3cDB3MEI5WFQwbVRKeVEwbStsRVEwbk5Nc3BDQUprV1liVDRXU0FHMk9HWVVDV1pZaWltTkt6enR1M2I4ZVBIdmdSQ2dvSzhCLzMvOGRScFJsajRkNTc3bzBxVi9MNy9aZzNiMTc0ZmsxMURTNVplQW5lK01jYmVQUE5OL0hZNDQ4QkFGYXZYajNtWTQwM0JtZWlKQ2VLSWlxcktySHZpeStnYXpyOHFvcURCeHRRM1cvNVhTSTZRaENFY0FlSFFDQUF0OXVOakl5TWVBOHJwZlQwOUVEWGRaaE1wbkI0VGtWZG5WMEFnRnR1dldYTVE3TWdDRENiemJqaHhodFFVVkVSM3Y3Uy83NDBZTjIvcXFwUUZHVXNoNWh3R0p5SnhnR3oyWXlxeXNyd3hZSWVqd2V0clcwb0tNaVA4OGlJRW84Z0NEQU1JeHllSlVtQ3grdUIzVzZQdVFzQkhSKy8zdytQMXdPTHhSSVZtc2RiZUc1cGFjRzZkZXVHUE9hTGZWOEFBTmF2WDQ5ZHUzWU5ldHprU1pNeGEvYXNFelkyVGRPZ0tBcisrS2MvSHJYdjM2Ly9kd0NBTE10UjJ3MFlLWDhoTFlNejBUaVJscGFHNHVKaU5EVTFBUUJhVzF0aHQ4ZmVPSjhvbFlSS0EwTEJXZE0wZEx1NmtaL0hQemJIUW5kM055UkpnaVJKNDdwVW82MnREYXYvT25RNWc2WnBBSUIxYTljTkdVb3Z1dWdpekpvOUM3SXM0OG9ycmh6eU9WOTc3VFdzV2JObXdIMExGeTdFMHF1WFl0KytmYmo5dHR1SGZKNnZYL3oxcVB0ZXJ6ZnFJc0pVeE9CTU5JN2s1dWJBNS9PRlY2aHFhRGlFbXBwcTJHeTg4SW1vdjhoeURaUEpCRlZWY2JqeE1Cd09CN0l5VTJNVnRMSG1jcm5RNittRkpFbFJDNTZNeDlBTUFOT25UOGZxL3gwNk9MLzV4cHQ0OHNrbjhlQ1BIOFMwYWRPR2ZVNlR5WVRGbHkwZWNKL3FWL0hpaXk5aTBxUkptSFA2bkFHUE9XbnFTUUNBbXBvYS9QbzN2NDdhZC9OTk4rUGFhNi9GS2FjR3UzWTRuVTQ4c2ZLSjhQNldsaFprWjJjUE84YnhqTUdaYUp3cExTMkJvaWp3K1h6UWRSMjF0WFdZTkdraVRDYitkeWNLQ1FXMTBJeHo1SGFQeHdPZnp3ZXIxUXFMeFFLYjFjYi9QOGNvRUFoQVZtU29maFd5SW9kcm1rTzM4VDdqUEJwTUpoT1dMRmt5NEw3ZTNsNjgrT0tMbUR4NThxREhoRmdzRnBTWGwrT0s3MXlCcFV1WDRzS0xMb1FnQ01qTHowTjVlZm1Bai9uNDQ0OXh4dHd6anZzY2tobC9FaENOTTRJZ29LcXFFbnYzN29PbWFkQTBEYlVIYWpGaHdnUXV5MDBVSVRJOFIyNFRSUkdhcHNIbjg4SGo4Y0F3alBDTlloZlp1U1QwQjRyRllnbVhhREEweDU5aEdIQzczY2pNeWd4disrbFBmaHIrWTNMRlRTdHcxZEtyWUxQWnNIbnpaclEwdCtEdmYvODdETVBBTmN1dXdaMTMzWW5pNHVKNERUOHVHSnlKeGlGSmtsQlZWWWtEK3cvQUFLRDQvYWl0cTBOTlRUVi9RUkZGQ0lXNjBPZVI1UnVTSkVIWDlhTkNNd1AwMENKL3hnejBOUTE5REczbno2VDRhVzVxaHE3cmFHaG9DTGVmdSt6eXl6QmxjckF2YzFWMUZYSnpjL0hwcDUvaWlaVlBZUDc4K1RqenJEUHh4TW9uc0hQblR0eDUxNTNJeWNtSjV5bU1PUVpub25IS2JyZWp2THdjQnhzYUFBQStudzhIR3hwUUdkRnlpSWlPaE9kUXA0M1FFdHlHWVlTRE04REFQRktSblRKQ0FUbXlwcGt6emZHM1orOGVDSUtBUDcvd1oweWVOQmtBTUhIaVJNeWVFMXgxOFBEaHczanl5U2Z4MXBxM2NOcU0wM0RqOTIrRXpXYkR4QWtUOGZEREQrUFdXMjdGOWRkZmp3c3V2Q0NlcHpHbUdKeUp4ckdNekF3VXFZVm83bHVXMjkzalJsTmpFNHBMVXV1dE5hTGhSSWE4eUNETjJlWmpNOUNzYy8rd3pOQWM1TzROcnZ3YXk2SlZvZks3d2FpcUNnRFFEUjErdjMvSTU3SllMSGgzMDd1WWZzcDB6SjA3Ri9mZmZ6ODBUUXYvRzlkMUhhdFdyVUx0Z1ZwYys5MXJjY2tsbDRUZm5Ta3NLc1REUDNzWVQ2eDhJdHpKS1ZVSXNpTHpwd0RST05mVTJJU096czd3L2FMaUl1VGw1c1p4UkVTSmE2Q2d6TUI4YkFZS3lmRU16SFYxZGRCMUF6VTExWEVidzBzdnZZVGRuKytHdyttQUtJcll0SEVURkVYQnM4ODlpOHpNekNFZisvdmYvUjR2di96eUNSbkhMeDc1QmU2NC9RNWN0L3c2WEhycHBWaTdkaTJlL3UzVFVCUUYwMCtaanBLU0Vsak1GcVE1MHFKVzF0UjFIUUV0Z0VBZ0FFVlc0UGY3VVZaV2xqS3p6cHh4SmtvQnhTWEY4QWRVdUh1Q014dk5UYzBRRENBM2orR1pxTC8rSVM5VXdrSEhobCs3YUxKUHh0YXRXOE4vakJVVUZHRDU4dVhEaG1ZQU9QdWNzMUZaV1hsQ3hsRlFVSUNjbkJ5Y2YvNzVBSUR6empzUDgrYk53N1p0MjdEenc1Mm9QVkNManM0T2VEMWVLSW9DVGRQQ3BVdWhkdzVDM1ZHVy85dnlFekttWk1BWlo2SVVjbUQvQVhoOXZ2RDk0cEppNUtiWWhSMUVsTG9TWWNZNUpGUUdGTStWK0JvYUdnWnRQVWNEWTI4cW9oUlNXVjBGcThVU3Z0L1UySVN1cnE0NGpvaUlLRFZGZG5TSkY0Ym1rV053SmtvaGtpaWl1cVk2NmlLVXc0Y2IwZTF5eFhGVVJFUkV5WUhCbVNqRm1Fd21WRmRYUmEyRWRxamhFSHBjUFhFY0ZSRVJVZUpqY0NaS1FUYWJEUk1tMUVTRjU0TU5EZUdMQjRtSWlPaG9ETTVFS2Nwc05oOFZudXNQSG9TN3R6ZU9veUlpSWtwY0RNNUVLV3lnOEh5dy9pQjZQWjQ0am9xSWlDZ3hzUjBkRVVGVlZlemZmd0NCUUFCQThHcnY2dW9xcEtXbHhYbGtSRVFuVGwxdEhXUkZRWFpPZHJ5SFFuMEtDd3JpUFlRUllYQW1JZ0RCOFB6RkYvdkR5N21LZ29EcW1tclk3Zlk0ajR5STZNU29xNjNqTzJvSlp2cjBhZkVld29nd09CTlJtTi92eC83OUI0NkVaMUZFVFhVMWJIWmJuRWRHUkVRVWY2eHhKcUl3aThXQ0NSTnF3bjJlZFYzSGdkcGFlTDNlT0krTWlJZ28vaGljaVNqS1FPRzU5a0F0WE4xY0pJV0lpRkliZ3pNUkhhVi9lRFlBTkJ3NmhQYTI5dmdPaklpSUtJNFluSWxvUVAzRE13QTB0N1RnMEtIRGNSd1ZFUkZSL0RBNEU5R2dRdUhaWWphSHQzVjNkNk91cmg2R3dldUtpWWdvdGJDckJoRU5TOWQwMU5iVndlZnpoYmZaN0RiVVZGVkRsUGozTnhFUnBRWUdaeUtLaVdFWWFHaG9RRStQTzd6TllqYWp1cVlhNW9nWmFTSWlvdkdLd1ptSVJxUzVwU1hxSWtGSmtsQmRWY1ZlejBSRU5PNHhPQlBSaUhWMWQrTnd4RVdDZ2lDZ29ySUM2VTVuSEVkRlJFUTB1aGljaWVpWTlIbzhPRmgvRUxxdWg3ZVZscFVpT3lzcmpxTWlJaUlhUFF6T1JIVE1GRVZCYlcwZEFvRkFlRnRlZmg2S0NndmpPQ29pSXFMUndlQk1STWNsb0dtb3E2MkRMTXZoYmVucDZTZ3JLNDNxQVUxRVJKVHNHSnlKNkxqcHVvNkRCeHZRMjlzYjNtWTJtVkJaVlFXYnpSckhrUkVSRVowNERNNUVkTUkwSG01RVoxZFgrTDRnQ0NndUxrSk9UazRjUjBWRVJIUmlNRGdUMFFuVjBkR0pwcWFtcUcwWkdla29LeXVES0hLeEZDSWlTbDRNemtSMHdubjZPbTVvRVIwM0xCWUxLaXJLWWJPeDN6TVJFU1VuQm1jaUdoV2FwcUcrcmg3ZWlHVzZCVUZBU1drSlc5WVJFVkZTWW5BbW9sSFYxdHFHbHRiV3FHMlptUmtvTFN1REtBaHhHaFVSRWRISU1UZ1QwYWp6ZXIyb3J6OElUZFBDMjZ4V0t5b3F5bUcxc3VzR0VSRWxCd1puSWhvVG1xYmhZUDFCZUx6ZThEWkJFRkJXV29yTXJNdzRqb3lJaUNnMkRNNUVOS2JhMnp2UTNOd2N0UzA3T3hzbEpjVVFXTHBCUkVRSmpNR1ppTWFjN0pOUlYxOGZ0VlMzeldwRlpWVWx6R1p6SEVkR1JFUTBPQVpuSW9vTFRkTndxT0VRM0JHckRZcWlpTUxDQXVUbTVzWnhaRVJFUkFOamNDYWl1T3JvN0VSelV6TU00OGlQSXB2ZGh2S3lNbDQ0U0VSRUNZWEJtWWppVHBabDFOY2ZoS3FxNFcyQ0lLQWdQeDk1K1htc2ZTWWlvb1RBNEV4RUNVSFhkVFMzdEtDem96TnF1OVZxUlhsWkdXeDJyamhJUkVUeHhlQk1SQWxGa1JVME5EUkFWcFNvN2JtNXVTZ3NLdVNpS1VSRUZEY016a1NVa0RyYU85RFMwZ0k5b3ZiWmJEYWpyS3dVRG9jamppTWpJcUpVeGVCTVJBbExWVlVjUG5RWXZSNVAxUGFzekV5VWxKUkFsTVE0all5SWlGSVJnek1SSlR4WHR3dU5UVTFSUzNaTGtvVFNraEprWkdiRWNXUkVSSlJLR0p5SktDbm9tbzdHcGlaMGQzZEhiVTkzT2xGYVZncVR5UlNua1JFUlVhcGdjQ2FpcE9MMWV0SFFjQ2lxZFowb2lzalB5ME51Zmg0dkhpUWlvbEhENEV4RVNjY3dETFMydHFLOXJSMlJQOEJNa29UQ29rSmtaMmZIYld4RVJEUitNVGdUVWRKU0ZBV05oeHZoOFhxanRsc3RGaFFWRlNFOUl6MU9JeU1pb3ZHSXdabUlrcDdiN1VaemN3dVVmcjJmN1hZN3lrcExZYlZ4Nlc0aUlqcCtETTVFTkc1MGRuV2hwYmtscXZzR0FHUm1aYUtvcUFobVhrQkl4OEF3K0d2eWVBaTg3b0RHRVFabklocFhkRjFIVzFzYjJ0czdvZ0tQSUFqSXljMUJRVUVCSkpIOW4ybHdrZjl1UXA4elBCK2JVR2lPRE04TTBwVE1HSnlKYUZ3S0JBSm9ibXBHdDhzVnRWMFNSZVRrNWlBL0w1OExxRkNVeUpEYy85Yi9HQnBhLzZEYy85Yi9HS0prd2VCTVJPT2FvaWhvYVdsQlQ0ODdhcnNvaXNqT3pnck9RRXRTbkVaSGlTSXlKT3U2RGdFQ0pKTUVVUkJoTXBrZzhsMktZNkxyT2dLQkFIUkRoeGJRWU1DQUlBZ1FSVEVxUkJNbEN3Wm5Ja29Kc2l5anBiVVY3bjRCV2hBRVpHZGxJYjhnSDJhek9VNmpvM2dLaGVYUXpXS3h3R2ExeFh0WTQ1SXN5L0NyZm9paUdMNHhQRk15WVhBbW9wUWl5ekphVzFyUjQzWWZ0UzhyS3dzRkJmbXdXQ3h4R0JuRlEyUm9CZ0M3emM1M0lFWlpRQXRBbG1VQVlIaW1wTVBnVEVRcFNaYURKUnp1QVFKMFJtWUdDdkx6WWJOeDFuRThDNVZtYUpvR1hkZmhkRGhaa2pGR2RGMkh1OWNOU1pJZ1NSTExOaWhwTURnVFVVcVRaUVV0emMxdzkvWWV0Yy9oY0NBdk41Y0xxWXhEa2ZYTWdVQUFWb3VWZnlpTk1aL3NnOS92RDllUU16eFRNbUJ3SmlKQ3NJU2pyYTBkUFM0WCt2OVFOSnRNeU0zTlJVNU9EanR4akJPaDBCenErWjN1NUI5SDhlRHVEYjdqSTBrU1N6WW9LVEE0RXhGRkNHZ2EydHZiMGRuWkNWM1RvL1lKZ29ETWpBems1K2R6TmNJa0Y2cHJEZ1FDc05sc3NGcjQvWXdIUlZFZ0szSjQxcG1sTXBUb0dKeUppQWFnNnpxNnU3dlIzdDRCdjk5LzFINmIzWWI4dkR4a1pHUndsaXpKUk5ZMnE2cUtkR2M2VEZ4Vk1pNVVWVVd2cHhkbXM1bTF6cFFVR0p5SmlJYlI0M2FqdmEwZFhxLzNxSDJTSkNFN0p4dDV1YmtNWDBraXNyWlpWVlhrWk9jd3JNV0pZUmpvN09xRTJXeU9xblVtU2xRTXprUkVNVklVQlIwZG5lanU3ZzYzTDR2a2REaVFsWjJGaksvaEJYRUFBQkJvU1VSQlZJd012dVdjd0VMQldWVlZxS3FLdk55OGVBOHBwYlYzdE1Oc05zTnNOak00VThKamNDWWlHaUhkTU9CeXVkRFIwUUhaSngrMVh4QUVwR2VrSXlzckMrbE9KNE5BZ2dtVmFRUUNBZmo5ZnVUbjVjZDdTQ210cmIwTkZvc0ZKcE1wWEs1QmxLajR2aUlSMFFpSmZhc05abWRsUVpabGRIWjBvdHZsQ3M5Q0c0YUJIbGNQZWx3OUVDVVJtUm1aeU03T1FscGFXcHhIVHBGQ3RjNFVYL3crVURMaGpETVIwUWxnR0FaNmV0em82dXBDN3dBOW9ZRmdQWFJtWmlZeXN6TGhZSWlPbTFCSERWVlY0ZmY3VVpCZkVPOGhwYlRXdGxaWUxKWndxUWJMbkNpUmNjYVppT2dFRUFRQm1aa1p5TXpNZ0tacDZPNTJvYXVySzd5ME1BQm9tb2JPems1MGRuYUdRM1JXVmlabm9vbUlrZ1NETXhIUkNTWkpFbkp6YzVDYm13TkZVZERaMlludWJsZDRzUTJBSVpxSUtCbXhWSU9JYUl6MDl2YWlxNnNMUFQzdVFXczZKVkdFTTkySjlJd01wRHVka0NScGpFYzUvckZVSTdHd1ZJT1NDV2VjaVlqR2lOUHBoTlBwaEs3cjhQUjY0T3JwZ2R2dGpwNkoxblc0WEQxd3VYb0FBRmFiRmVsT0p6SXlNbUJQU3dQN0RSQVJ4UStETXhIUkdCTkZFZWtaNlVqUFNBY0ErSHcrdUZ3dXVOMjlVQlFsNmxoRlZxRElDdHJiT3lDS0lwd09CNXdaNmNoSTUycDNSRVJqalQ5MWlZaml6RzYzdzI2M282Z291QVN4dThjTmw4c0ZUNytWQ25WZFI0L2JqUjYzRzQwQXpHWXowdExTNEhRNmtKYVdCcXZWR3A4VG9CTm01VlAvaGF5c1RGeDk1Wko0RDRXSUJzRGdURVNVUU14bU0zSnljNUNUbXdOTjA5RGI2NEdyeHdXUHV4ZGF2OVVLVlZXRnkrV0N5K1VDRUt5UGRqZ2NjRGdjU0hNNFlMZmI0bkVLZEJ6V2J0aUVvc0tDWXdyT0R6L3lPRHhlMzREN0hyanZib2hpc05EbkwzOTlHYnYzN0IzMGVlNjhkUVhTMHV3amZuMmlWTURnVEVTVW9JTGROb0l0N29CZ1NZZkg0MFZ2YnkrOFh1OVJ5MzVyRVRQU1FIQ2hGbnRhR3RJY2FYQTZITENucFVIa3FteHhzMmZ2RjNqdGpUWERIdGZ0Y3VIUkoxWU5lY3laWjV5T004ODRQV3JicDd0MlExWVVsSllVaDdjMU5iZEFVUlFZaGc0Z2VLSHAvdHBhZlBqUkowZTlRNkdxZnVpNmdVQWdFT01aRWFVZUJtY2lvaVFSS3VuSXk4c0ZBUGg4TWp3ZXo2QkJXamNNZUR3ZWVEd2V0S0VOQUdDMVdtR3oyNUJtczhObXQ4Rm10ME5pRjRNeDBkcldoZzJidGd4N25Dd3J3eDVYWEZSNFZIQUdnS0xDQXF4ODVDZmgrL2ZlLzJQcyttejNnTS94dTFXUEk2T3Z6aDRBSHZyNW85aSs0NE5oeDBlVXloaWNpWWlTbE4xdWc5MXVpemxJQTRDaUtGQVVCUzY0d3R0TUpoUHNkanRzTml2UzdHbXcyVzB3bTgxamRoNnA0cXg1Yy9HWDUyWU9lY3lTcTc2THdvSjhyUHpsVDRjOHpud2NGNFlHMU9DTU1pOHVKUm81L3E4aElob24rZ2RwUlZIZzgvbmc5ZnJnOC9rZ3kvS0EvYU1EZ1FEY2JqZmNmU1VlUUxCZTJtcXo5YzF5MjJDejJXQzFXaUd3MU9PWVNaSUVld3g5dVFWQmdOMDJldlhwYmUwZHNGcXRyR01tT2dZTXprUkU0NVRWYW9YVmFrVldWbFo0bXl6TDhNa3lmQjR2dkxJUGlxd01HS1kxWFlmWDY0VzNYMmNQaThVQ2k4VUNxOFVDaTgwYS9OaDNvOEY1dkY1b0FXMzRBeEVzc2VucGNROTduTTFtSGZIWHZhVzFEUTJIRG1QcTVFa2plaHdSQlRFNEV4R2xFSnN0T0h1Y0hSbW1mVEo4Y3QvTXRPeUQ3Sk1IZmJ6Zjc0ZmY3MGZ2QVB2Q2dUb2lWSnRNSnBqTjVwUmZBZkdobnowNmFLMXhmNjJ0YmJqcTJ1dUhQZTZLSll0eCtiZStFYld0cWJrRk45NXlWL2grUzJ0YjFQNW4vL3RGQU1DNTg3OTgxUE01K3BaNzM3dHZQMmFjTmgxcUlBQkpGUGxIRVZFRUJtY2lvaFFYdkVqUWh1enNiQUNBZ1dCQVZoUUZxdUtITE12QjJtaS9QMnFWdy81Q29Yb3draVRCYkRiREpFbVFUQ2FZekNaWVRHYVl6S2JnL2I3OTR6Rmt6NWsxQThWRmhRQVEvaG9lNjNsKzl2a2VORFkxRDFpSGJqSkp5TXZOQ2QvdjdPcUMzKytIcWdidzlEUFA0ZDB0MjFCVFhZV3ZubnZPVVk4OWRmbzByTnZ3TGg1OCtKSHd0djkzMWIvaW13dS9ma3pqSkJxUEdKeUppQ2lLQU1EYU4zdU05T2g5bXE3RDMzZUJvU3pMVVB4KytCWC9VU3NlRGtUVHRDR0RkeVJSRkkvY0pCR1NLRUVTUlFpaUNFbVNJSW9DVEpJSmdoUzhMd25CNHdSQkNONFEvQWdCZ0NEMGZRaHVNd3dEaG01QTEvVUJ5MVJHdzZKTEx3NS8vc1piNytEWjUxL0VuTmt6TUcvdUhNeWFjUnBzdHVqV2NBLzk3RkcwdExiaGlYNFhDYmExZCtEN3Q5eUZ6SXdNTERodi9sR3ZrNStYaC8rODc4aU1jNmlyeHFIR1JxeGR2d21GQmZtNDg5YnZEM2hoNExubmZCbXlvdUNqanorRlgxVmhraVNjTXYzazR6MTFvbkdGd1ptSWlHSW1pV0s0TFY1L21xWkI5YXZ3QjFRRVZCVitWVVhBcjBJTkJCQlFneDhINnZReEVGM1hZejUycEVMUEhlZ2JWMkZCNGFpOHptREtTa3R3K3B5WmVQK0RuZGl3YVF2TVpqTm1ubllLNXAvOVpYenB6TGtBZ1AwSDZ1Q1RqMTdNNURkUFB3T2ZMT1A2NWRmQTZYVEUvSnBWRmVXNDZZYmxLQzhyaGMxbVJWZDM5NERIblhuR0hKeDV4aHc0SFE1MlZpRWFBSU16RVJHZEVKSWtRYkpMc0dId2poQ2Fyb2REZEVCVm9hb0JxSDUvOEg0Z0VKNlZqblZtT3RuczJmc0ZpZ29MY2N2M3I0ZW1hZmowczkzWStPNFdiSDF2Qi9MejgvQ2xNK2ZDTUF6MHVOMVJKUmNoMTE5M0RkNy9jQ2ZPK2NxWFJ2UzZuWjFkK1BtalQ4WjgvSDEzMzRiVFp3L2RPbzhvRlRFNEV4SFJtSkZFRVZKZnQ0L2hoR2VHTlEyNnBnVS82anEwUUFDNkZ0eXVCUUxRZEIyNnBrRTNEQmd3QU1NQTBGZVMwWGVEWWNBQWdwLzNkZFFiNjFVVURjUEFJNDgvaGRhMmRreWVPQUZuemd1dS92Zjk2Ni9EOWRkZEEwVUoxb2QzZFhWRFZWVVU1T2NkOVJ4NWVibTRhTUg1STM1dGU1b2RpeTY5R0h2MmZZRmRuKzNHdkxselVGSmNkTlJ4NzZ6ZkNKZXJoOHUxRXcyQ3dabUlpQkpTcU1iNVJDL1VFUXJrcXFvT2VUSGppU1lJQXU2NTQyWnNmLzhEYkgvL0EvenArYi9nVDgvL0JWV1ZGYmppMjRzeDkvUlpBSUQ5dFhVQWdNcUs4aEcveHFIRGpiajh5bXZEOTBQbmwyYTM0K29ybDJEMzNuMjQ2d2NQSUQzZGlhdXZYQkwxMlBiMkRyenk2bXNvTGlyRXlWT25IdXRwRW8xckRNNUVSRVJqcEthNkNqWFZWVmh5MlNLMHRyYmgzYTN2NGQwdDI1RG1PRkl6L3RFbnV3QUFVNmRNSHRGekd6RGdkRGh3VmwrZE5BQnMzL0ZCVkQzemxFa1RVVlphZ3ZVYk4yUEpaWXVpeWtGZVhQMEtkTjNBNGtVTElZcGM2SVpvSUF6T1JFUkVvNmlueDQzZi9mRzVRZmVYbFpaZ3pkdnJzT2J0ZFFDQUR6NzhHQUN3ZnVPN2VHL0grME0rOTdLbFZ5QXJLeE1BSU1zS0p0UlU0WHZMbDRYM0h6cmNHQldjQlVIQTRtOHV4T05QL1FhLy8rUHp1T3UyRlFDQXovZnN4ZHZyMXFPeW9oem5uWFAyc1owb1VRcGdjQ1lpSWhwRnNpeGp3Nll0STM3Yzl2Yy9HUGFZZjczOFc4aENKalJOUXlBUVFOb0EzVTc2bTMvMmwvRG1XMnV4WmR0MnZQN20yempyak5QeHk4ZC9CVUVRY2RNTi84YlpacUloTURnVEVSR05vdno4UFB6bHVkOE5lOXlPOXovQVkwLytHcnB1NEx4enZvTEZpeFlpSnlkN3lNZlkraTZ5YkcxckJ3QmtaR1FNK3pxQ0lHREZEY3R4KzkzL2dkLysvay80MjZ1dm82MjlBOHV1dmdJVGFxcGlPQ09pMU1YZ1RFUkVOSW9FUVlEZE5uaVhDby9IaXovLzlTWDgzK3R2QWdES3kwcXhkc01tck4vMExtYWVkaXErZXQ0NW1EdG4xcEFYU1I0NjNOajMySktZeGxSU1hJVHZYbk1WVnY3cXY5RGMwb3JLaW5KYy9MVUxSbkJXUkttSndabUlpQ2dPRHRUVlkrMjZqWGg3M1ViNGZENWtabVJneGZlV1k4N3NHZGk5ZHg5ZWYrTXRiTjc2SHY3NTRVZElUM2ZpdlBsbjQyc1huQjlldWp2U0o1OStCaUQyVGh5Yk5tOEwxMTBMZ29ENmd3MjQ0OTc3Y2UzVlYyTGF5ZXlvUVRRWUJtY2lJcUl4NEhMMTRMUGRlL0RKcnMveHp3OTJvcm1sRlFCZ3RWcHg2Y1ZmdzJYZnVoVHBUaWNBWU9ya1NaZzZlUktXTGIwQy8xanpOdjZ4NWgzODdkWFg4YmRYWDhlc21hZmg2eGN1d0t5WnAwRVVCZWk2Z1MzYnRzTmtNdUdVYVNkRnZhWXN5MzFMallzQWdQcUREWGptMlJmdzRVZWZRQlJGTEwzaTI1ZzdaeFordWZKWDJIK2dEdmZlLzJOTW4zWVMvdVhDQlpnN1p5WlhEeVRxUjVBVjJZajNJSWlJaU1aSy96N09CZmtGby9wNk8vNzVJWDd6OURObzcraU0yajZ4cGhyenovNFN6ajNuSzhNdW42MnFLdFp0ZkJkL2UvVWY0YktNa3VJaXJIemtKOWk0ZVN1ZVhQVTA1c3llZ1IvZWZUdWUvc096NkhiMXdLLzZzWDNIQnlncExzSnROOStBbDE1NUZWdTI3WUJoR0NqSXo4UHROOStJS1pNbkFnZ3VsLzc2RzIvaHhkV3Z3TjNiQ3dDdzJheDQ2SUg3TUxHbWVoUytLa2UwdHJYQ1lySEFiRGFIZTNjVEpTck9PQk1SRVkyaVU2ZWZETjB3VUZpUWo2bFRKdUdVYVNkajVveFRCMXhTZXpCbXN4a1huSDh1RnB3M0grL3QrQ2RXdi94M1REdHBLaXdXQ3dRSUVFVUJpNyt4RUFBZ0t3bzJiMzBQaG1FZ1B5OFgxeTFiaXM2T0xtemV1aDFaV1puNDFqY3V3VVVMem9mRmNtUTJXWklrWFBMMWk3RGcvSE94NXAxMWVQT3R0U2dxS2hqMTBFeVViRGpqVEVSRUtXV3NaNXdCSUJBSW5QQVZFRFZOZ3lSSkFJQUR0WFdvcVk3dWlLSHJSbFJydVczYjM4ZXNHYWZDWXJIRTlQeXFxbzVKcVFabm5DbVpNRGdURVZGS2lVZHdwc0V4T0ZNeTRiOU9JaUlpSXFJWU1EZ1RFUkVSRWNXQXdabUlpSWlJS0FZTXprUkVSRVJFTVdCd0ppSWlJaUtLQVlNekVSR2xGRUVRb3U3cnVoNm5rVkQvcjMzLzd3MVJvbUZ3SmlLaWxCUmNpbHFBWC9YSGV5Z3B5Ni82dzk4SG9tVEE0RXhFUkNsTEVBU29xaHJ2WWFRc1ZWVVptaW1wTURnVEVWSEtDYzF5Q29JQVdaWmhHRndMYkt3WmhnRlpscU8rRjBTSmpzR1ppSWhTamlBSTRWWHFkRjJIMisyTzk1QlNUazlQRDNSZEQzOGZHSndwR1RBNEV4RlJTZ2tGdEZCNGxpUUpIcStISlJ0anlPLzN3K1AxUUpLa3FORE04RXlKanNHWmlJaFNUcWcwSUJTY1JWRkV0NnM3M3NOS0dkM2QzWkFrS1NvNE16UlRNaEJrUldaaEZ4RVJwUlRETUdBWUJuUmRSeUFRUUNBUWdLcXEwRFFORG9jRFdabFo4UjdpdU9SeXVkRHI2WVVrU1RDYnpUQ1pURENaVEF6UGxEUk04UjRBRVJIUldBc0Z0TkNNYytSMmo4Y0RuODhIcTlVS2k4VUNtOVVHazRtL0xvOUZJQkNBck1oUS9TcGtSWWF1NitHd2JES1pPT05NU1ljenprUkVsTEpDczg2NnJrUFR0S051dXE2SFo2ZlplV05rSXJ0bGhQNUE2WC9qaFlHVWJQZ25OQkVScGF4UXFBdDlIdGx0UTVLa3FPQWN3Z0E5dE1nUVBORFhOUFF4dEoyaG1aSUpnek1SRWFXMFVJQXpEQU9DSUlSYnBJVm1vME5CbVlGNVpQcDNMNGtNME96ZFRNbUt3Wm1JaUZKZVpNaUxETktjYlQ0MkE4MDY5dy9MRE0yVWpCaWNpWWlJY0hUWUE4RFo1dU0wVUVobVlLWmt4dUJNUkVRVW9YL0lDNVZ3MExIaDE0N0dFd1puSWlLaUlURDRFVkVJVnc0a0lpSWlJb29CZ3pNUkVSRVJVUXdZbkltSWlJaUlZc0RnVEVSRVJFUVVBd1puSWlJaUlxSVlNRGdURVJFUkVjV0F3Wm1JaUlpSUtBWU16a1JFUkVSRU1XQndKaUlpSWlLS0FZTXpFUkVSRVZFTUdKeUppSWlJaUdMQTRFeEVSRVJFRkFNR1p5SWlJaUtpR0RBNEV4RVJFUkhGZ01HWmlJaUlpQ2dHRE01RVJFUkVSREZnY0NZaUlpSWlpZ0dETXhFUkVSRlJEQmljaVlpSWlJaGl3T0JNUkVSRVJCUURCbWNpSWlJaW9oZ3dPQk1SRVJFUnhZREJtWWlJaUlnb0Jnek9SRVJFUkVReFlIQW1JaUlpSW9vQmd6TVJFUkVSVVF3WW5JbUlpSWlJWXNEZ1RFUkVSRVFVQXdabklpSWlJcUlZTURnVEVSRVJFY1dBd1ptSWlJaUlLQVlNemtSRVJFUkVNV0J3SmlJaUlpS0tBWU16RVJFUkVWRU1HSnlKaUlpSWlHTEE0RXhFUkVSRUZBTUdaeUlpSWlLaUdQeC9peUlHOEs2R2Yxb0FBQUFBU1VWT1JLNUNZSUk9IiwKCSJUaGVtZSIgOiAiIiwKCSJUeXBlIiA6ICJtaW5kIiwKCSJWZXJzaW9uIiA6ICIiCn0K"/>
    </extobj>
  </extobjs>
</s:customData>
</file>

<file path=customXml/itemProps10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2614</Words>
  <Application>WPS 演示</Application>
  <PresentationFormat>宽屏</PresentationFormat>
  <Paragraphs>155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葉譯楓</cp:lastModifiedBy>
  <cp:revision>280</cp:revision>
  <dcterms:created xsi:type="dcterms:W3CDTF">2022-12-31T05:43:00Z</dcterms:created>
  <dcterms:modified xsi:type="dcterms:W3CDTF">2025-02-28T02:20:52Z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89B7A6AACA724488BFD11EBF50377424_13</vt:lpwstr>
  </property>
</Properties>
</file>