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3" r:id="rId3"/>
    <p:sldId id="323" r:id="rId4"/>
    <p:sldId id="321" r:id="rId5"/>
    <p:sldId id="322" r:id="rId6"/>
    <p:sldId id="324" r:id="rId7"/>
    <p:sldId id="335" r:id="rId8"/>
    <p:sldId id="329" r:id="rId9"/>
    <p:sldId id="330" r:id="rId10"/>
    <p:sldId id="333" r:id="rId11"/>
    <p:sldId id="331" r:id="rId12"/>
    <p:sldId id="334" r:id="rId13"/>
    <p:sldId id="332" r:id="rId14"/>
    <p:sldId id="336" r:id="rId15"/>
    <p:sldId id="337" r:id="rId16"/>
    <p:sldId id="327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主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主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5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5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tags" Target="../tags/tag6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6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6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6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6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" Type="http://schemas.openxmlformats.org/officeDocument/2006/relationships/image" Target="../media/image33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5.xml"/><Relationship Id="rId7" Type="http://schemas.openxmlformats.org/officeDocument/2006/relationships/image" Target="../media/image10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12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42.xml"/><Relationship Id="rId2" Type="http://schemas.openxmlformats.org/officeDocument/2006/relationships/image" Target="../media/image11.png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Relationship Id="rId3" Type="http://schemas.openxmlformats.org/officeDocument/2006/relationships/image" Target="../media/image16.png"/><Relationship Id="rId2" Type="http://schemas.openxmlformats.org/officeDocument/2006/relationships/tags" Target="../tags/tag4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5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加地址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春节</a:t>
            </a:r>
            <a:r>
              <a:rPr lang="zh-CN" altLang="en-US" sz="2800" b="1">
                <a:solidFill>
                  <a:schemeClr val="bg1"/>
                </a:solidFill>
              </a:rPr>
              <a:t>前后经历了</a:t>
            </a:r>
            <a:r>
              <a:rPr lang="zh-CN" altLang="en-US" sz="2800" b="1">
                <a:solidFill>
                  <a:schemeClr val="bg1"/>
                </a:solidFill>
              </a:rPr>
              <a:t>什么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" y="760730"/>
            <a:ext cx="2703830" cy="5749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405" y="763270"/>
            <a:ext cx="2703830" cy="5747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34735" y="787400"/>
            <a:ext cx="491617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A</a:t>
            </a:r>
            <a:r>
              <a:rPr lang="zh-CN" altLang="en-US" sz="2000" b="1">
                <a:solidFill>
                  <a:srgbClr val="FFFF00"/>
                </a:solidFill>
              </a:rPr>
              <a:t>股市场从来不缺宏大叙事和狂热情绪</a:t>
            </a:r>
            <a:endParaRPr lang="zh-CN" altLang="en-US" sz="2000" b="1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FF00"/>
                </a:solidFill>
              </a:rPr>
              <a:t>但如果你沉浸其中</a:t>
            </a:r>
            <a:endParaRPr lang="zh-CN" altLang="en-US" sz="2000" b="1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FF00"/>
                </a:solidFill>
              </a:rPr>
              <a:t>那可能最终只能得到自我陶醉和自我</a:t>
            </a:r>
            <a:r>
              <a:rPr lang="zh-CN" altLang="en-US" sz="2000" b="1">
                <a:solidFill>
                  <a:srgbClr val="FFFF00"/>
                </a:solidFill>
              </a:rPr>
              <a:t>感动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2078990"/>
            <a:ext cx="4916805" cy="44316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18043" y="3064510"/>
            <a:ext cx="79559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科技消费</a:t>
            </a:r>
            <a:r>
              <a:rPr lang="zh-CN" altLang="en-US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新风口</a:t>
            </a:r>
            <a:endParaRPr lang="zh-CN" altLang="en-US" sz="54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科技和消费是一体</a:t>
            </a:r>
            <a:r>
              <a:rPr lang="zh-CN" altLang="en-US" sz="2800" b="1">
                <a:solidFill>
                  <a:schemeClr val="bg1"/>
                </a:solidFill>
              </a:rPr>
              <a:t>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3685" y="688975"/>
            <a:ext cx="402526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不能带来新消费空间的科技是伪</a:t>
            </a:r>
            <a:r>
              <a:rPr lang="zh-CN" altLang="en-US">
                <a:solidFill>
                  <a:srgbClr val="FFFF00"/>
                </a:solidFill>
              </a:rPr>
              <a:t>科技</a:t>
            </a:r>
            <a:endParaRPr lang="zh-CN" altLang="en-US">
              <a:solidFill>
                <a:srgbClr val="FFFF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没有任何</a:t>
            </a:r>
            <a:r>
              <a:rPr lang="zh-CN" altLang="en-US">
                <a:solidFill>
                  <a:srgbClr val="FFFF00"/>
                </a:solidFill>
              </a:rPr>
              <a:t>新变化的消费品终将被</a:t>
            </a:r>
            <a:r>
              <a:rPr lang="zh-CN" altLang="en-US">
                <a:solidFill>
                  <a:srgbClr val="FFFF00"/>
                </a:solidFill>
              </a:rPr>
              <a:t>淘汰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6110" y="1614170"/>
            <a:ext cx="3110230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95" y="4741545"/>
            <a:ext cx="5541010" cy="1840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490" y="1614170"/>
            <a:ext cx="2827020" cy="3116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295" y="1614170"/>
            <a:ext cx="3109595" cy="31273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原创药</a:t>
            </a:r>
            <a:r>
              <a:rPr lang="en-US" altLang="zh-CN" sz="2800" b="1">
                <a:solidFill>
                  <a:schemeClr val="bg1"/>
                </a:solidFill>
              </a:rPr>
              <a:t> &amp; </a:t>
            </a:r>
            <a:r>
              <a:rPr lang="zh-CN" altLang="en-US" sz="2800" b="1">
                <a:solidFill>
                  <a:schemeClr val="bg1"/>
                </a:solidFill>
              </a:rPr>
              <a:t>医疗</a:t>
            </a:r>
            <a:r>
              <a:rPr lang="zh-CN" altLang="en-US" sz="2800" b="1">
                <a:solidFill>
                  <a:schemeClr val="bg1"/>
                </a:solidFill>
              </a:rPr>
              <a:t>器械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95" y="1494790"/>
            <a:ext cx="6668135" cy="279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90" y="3770630"/>
            <a:ext cx="6708140" cy="2760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61695"/>
            <a:ext cx="6166485" cy="2858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消费电子</a:t>
            </a:r>
            <a:r>
              <a:rPr lang="en-US" altLang="zh-CN" sz="2800" b="1">
                <a:solidFill>
                  <a:schemeClr val="bg1"/>
                </a:solidFill>
              </a:rPr>
              <a:t> &amp; </a:t>
            </a:r>
            <a:r>
              <a:rPr lang="zh-CN" altLang="en-US" sz="2800" b="1">
                <a:solidFill>
                  <a:schemeClr val="bg1"/>
                </a:solidFill>
              </a:rPr>
              <a:t>低空</a:t>
            </a:r>
            <a:r>
              <a:rPr lang="zh-CN" altLang="en-US" sz="2800" b="1">
                <a:solidFill>
                  <a:schemeClr val="bg1"/>
                </a:solidFill>
              </a:rPr>
              <a:t>经济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909955"/>
            <a:ext cx="5250815" cy="260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0055" y="1630045"/>
            <a:ext cx="1485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固态电池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425" y="909955"/>
            <a:ext cx="5299710" cy="2601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" y="3732530"/>
            <a:ext cx="5250815" cy="2516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060" y="3732530"/>
            <a:ext cx="5299075" cy="25171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374640" y="4244340"/>
            <a:ext cx="52692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总监。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361305" y="4518025"/>
            <a:ext cx="5282565" cy="1318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just">
              <a:lnSpc>
                <a:spcPct val="11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从业20年，科班出身，有过私募实操和顾问咨询等多维度经验。曾任职全日制重本大学讲师，完成过千场千人股民讲座，著有《唯信号论-系统篇》一书。其所创立的“三维一体”投资体系深受投资者喜爱。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565650" y="1440180"/>
            <a:ext cx="6954520" cy="1370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又是一年</a:t>
            </a: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春来到</a:t>
            </a:r>
            <a:endParaRPr lang="zh-CN" altLang="en-US" sz="75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71106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孙硌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</a:t>
            </a:r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执业编号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:A1120613090005</a:t>
            </a:r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pic>
        <p:nvPicPr>
          <p:cNvPr id="5" name="图片 4" descr="色阶 7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355" y="560705"/>
            <a:ext cx="3453130" cy="54063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目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4187825" y="1383030"/>
            <a:ext cx="6595745" cy="808355"/>
            <a:chOff x="6595" y="2178"/>
            <a:chExt cx="10387" cy="1273"/>
          </a:xfrm>
        </p:grpSpPr>
        <p:pic>
          <p:nvPicPr>
            <p:cNvPr id="5" name="图片 4" descr="第一章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行情不限于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“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春季攻势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”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4187825" y="2487930"/>
            <a:ext cx="6595745" cy="808355"/>
            <a:chOff x="6595" y="2178"/>
            <a:chExt cx="10387" cy="1273"/>
          </a:xfrm>
        </p:grpSpPr>
        <p:pic>
          <p:nvPicPr>
            <p:cNvPr id="10" name="图片 9" descr="第一章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二章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10006" y="2474"/>
              <a:ext cx="650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结构性行情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or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全面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牛市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2"/>
            </p:custDataLst>
          </p:nvPr>
        </p:nvGrpSpPr>
        <p:grpSpPr>
          <a:xfrm>
            <a:off x="4187825" y="3592830"/>
            <a:ext cx="6595745" cy="808355"/>
            <a:chOff x="6595" y="2178"/>
            <a:chExt cx="10387" cy="1273"/>
          </a:xfrm>
        </p:grpSpPr>
        <p:pic>
          <p:nvPicPr>
            <p:cNvPr id="19" name="图片 18" descr="第一章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三章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5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阶段性的市场轮动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方向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6"/>
            </p:custDataLst>
          </p:nvPr>
        </p:nvGrpSpPr>
        <p:grpSpPr>
          <a:xfrm>
            <a:off x="4187825" y="4697730"/>
            <a:ext cx="6595745" cy="808355"/>
            <a:chOff x="6595" y="2178"/>
            <a:chExt cx="10387" cy="1273"/>
          </a:xfrm>
        </p:grpSpPr>
        <p:pic>
          <p:nvPicPr>
            <p:cNvPr id="32" name="图片 31" descr="第一章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18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四章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9"/>
              </p:custDataLst>
            </p:nvPr>
          </p:nvSpPr>
          <p:spPr>
            <a:xfrm>
              <a:off x="10006" y="2474"/>
              <a:ext cx="676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未来已来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科技消费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新风口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18043" y="3064510"/>
            <a:ext cx="79559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行情不限于春节攻势</a:t>
            </a:r>
            <a:endParaRPr lang="zh-CN" altLang="en-US" sz="6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" y="1454150"/>
            <a:ext cx="10191750" cy="35528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大阴线是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春季攻势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结束吗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4528820"/>
            <a:ext cx="5462270" cy="1929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1032510"/>
            <a:ext cx="4251325" cy="1930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8400" y="3219450"/>
            <a:ext cx="5640705" cy="130937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本轮回落是基于阶段性顶背离形态带来的技术性调整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2025</a:t>
            </a:r>
            <a:r>
              <a:rPr lang="zh-CN" altLang="en-US" b="1">
                <a:solidFill>
                  <a:srgbClr val="FF0000"/>
                </a:solidFill>
              </a:rPr>
              <a:t>年的行情不限于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春季攻势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，调整之后可以看到更大的突破</a:t>
            </a:r>
            <a:r>
              <a:rPr lang="zh-CN" altLang="en-US" b="1">
                <a:solidFill>
                  <a:srgbClr val="FF0000"/>
                </a:solidFill>
              </a:rPr>
              <a:t>机会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8400" y="5156200"/>
            <a:ext cx="5640705" cy="95313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以</a:t>
            </a:r>
            <a:r>
              <a:rPr lang="en-US" altLang="zh-CN" sz="2000" b="1">
                <a:solidFill>
                  <a:srgbClr val="FF0000"/>
                </a:solidFill>
              </a:rPr>
              <a:t>2025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zh-CN" altLang="en-US" sz="2000" b="1">
                <a:solidFill>
                  <a:srgbClr val="FF0000"/>
                </a:solidFill>
              </a:rPr>
              <a:t>全年度的预期来看，平均股价有较大概率去冲击</a:t>
            </a:r>
            <a:r>
              <a:rPr lang="en-US" altLang="zh-CN" sz="2000" b="1">
                <a:solidFill>
                  <a:srgbClr val="FF0000"/>
                </a:solidFill>
              </a:rPr>
              <a:t>18.5</a:t>
            </a:r>
            <a:r>
              <a:rPr lang="zh-CN" altLang="en-US" sz="2000" b="1">
                <a:solidFill>
                  <a:srgbClr val="FF0000"/>
                </a:solidFill>
              </a:rPr>
              <a:t>元以上的空间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行情波动节奏的</a:t>
            </a:r>
            <a:r>
              <a:rPr lang="zh-CN" altLang="en-US" sz="2800" b="1">
                <a:solidFill>
                  <a:schemeClr val="bg1"/>
                </a:solidFill>
              </a:rPr>
              <a:t>预期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878840"/>
            <a:ext cx="9829800" cy="4467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2845" y="5523230"/>
            <a:ext cx="9770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FF00"/>
                </a:solidFill>
              </a:rPr>
              <a:t>后续大部分的行情拐点仍然会以</a:t>
            </a:r>
            <a:r>
              <a:rPr lang="en-US" altLang="zh-CN" b="1">
                <a:solidFill>
                  <a:srgbClr val="FFFF00"/>
                </a:solidFill>
              </a:rPr>
              <a:t>“</a:t>
            </a:r>
            <a:r>
              <a:rPr lang="zh-CN" altLang="en-US" b="1">
                <a:solidFill>
                  <a:srgbClr val="FFFF00"/>
                </a:solidFill>
              </a:rPr>
              <a:t>事件驱动</a:t>
            </a:r>
            <a:r>
              <a:rPr lang="en-US" altLang="zh-CN" b="1">
                <a:solidFill>
                  <a:srgbClr val="FFFF00"/>
                </a:solidFill>
              </a:rPr>
              <a:t>”</a:t>
            </a:r>
            <a:r>
              <a:rPr lang="zh-CN" altLang="en-US" b="1">
                <a:solidFill>
                  <a:srgbClr val="FFFF00"/>
                </a:solidFill>
              </a:rPr>
              <a:t>为关键时间节点</a:t>
            </a:r>
            <a:endParaRPr lang="zh-CN" altLang="en-US" b="1">
              <a:solidFill>
                <a:srgbClr val="FFFF00"/>
              </a:solidFill>
            </a:endParaRPr>
          </a:p>
          <a:p>
            <a:pPr algn="ctr"/>
            <a:endParaRPr lang="zh-CN" altLang="en-US" b="1">
              <a:solidFill>
                <a:srgbClr val="FFFF00"/>
              </a:solidFill>
            </a:endParaRPr>
          </a:p>
          <a:p>
            <a:pPr algn="ctr"/>
            <a:r>
              <a:rPr lang="zh-CN" altLang="en-US" b="1">
                <a:solidFill>
                  <a:srgbClr val="FFFF00"/>
                </a:solidFill>
              </a:rPr>
              <a:t>核心始终围绕国内高等级会议、讲话以及外部的中美关系等关键信息来博弈</a:t>
            </a:r>
            <a:endParaRPr lang="zh-CN" altLang="en-US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18043" y="3064510"/>
            <a:ext cx="79559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也许不仅是</a:t>
            </a:r>
            <a:r>
              <a:rPr lang="en-US" altLang="zh-CN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“</a:t>
            </a:r>
            <a:r>
              <a:rPr lang="zh-CN" altLang="en-US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结构性行情</a:t>
            </a:r>
            <a:r>
              <a:rPr lang="en-US" altLang="zh-CN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”</a:t>
            </a:r>
            <a:endParaRPr lang="en-US" altLang="zh-CN" sz="54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经传多赢投研总监 :</a:t>
            </a:r>
            <a:r>
              <a:rPr lang="zh-CN" altLang="en-US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孙硌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8405" y="167005"/>
            <a:ext cx="469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结构性行情是熊市的</a:t>
            </a:r>
            <a:r>
              <a:rPr lang="zh-CN" altLang="en-US" sz="2800" b="1">
                <a:solidFill>
                  <a:schemeClr val="bg1"/>
                </a:solidFill>
              </a:rPr>
              <a:t>叫法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814705"/>
            <a:ext cx="5259705" cy="2983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7210" y="3903345"/>
            <a:ext cx="548767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00"/>
                </a:solidFill>
              </a:rPr>
              <a:t>2018.10  --  2021.12</a:t>
            </a:r>
            <a:r>
              <a:rPr lang="zh-CN" altLang="en-US">
                <a:solidFill>
                  <a:srgbClr val="FFFF00"/>
                </a:solidFill>
              </a:rPr>
              <a:t>，三年时间，平均股价涨幅</a:t>
            </a:r>
            <a:r>
              <a:rPr lang="zh-CN" altLang="en-US">
                <a:solidFill>
                  <a:srgbClr val="FFFF00"/>
                </a:solidFill>
              </a:rPr>
              <a:t>一倍</a:t>
            </a:r>
            <a:endParaRPr lang="zh-CN" altLang="en-US">
              <a:solidFill>
                <a:srgbClr val="FFFF00"/>
              </a:solidFill>
            </a:endParaRPr>
          </a:p>
          <a:p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沪深两市各个板块涌现的众多的</a:t>
            </a:r>
            <a:r>
              <a:rPr lang="en-US" altLang="zh-CN">
                <a:solidFill>
                  <a:srgbClr val="FFFF00"/>
                </a:solidFill>
              </a:rPr>
              <a:t>5</a:t>
            </a:r>
            <a:r>
              <a:rPr lang="zh-CN" altLang="en-US">
                <a:solidFill>
                  <a:srgbClr val="FFFF00"/>
                </a:solidFill>
              </a:rPr>
              <a:t>倍</a:t>
            </a:r>
            <a:r>
              <a:rPr lang="zh-CN">
                <a:solidFill>
                  <a:srgbClr val="FFFF00"/>
                </a:solidFill>
              </a:rPr>
              <a:t>、</a:t>
            </a:r>
            <a:r>
              <a:rPr lang="en-US" altLang="zh-CN">
                <a:solidFill>
                  <a:srgbClr val="FFFF00"/>
                </a:solidFill>
              </a:rPr>
              <a:t>10</a:t>
            </a:r>
            <a:r>
              <a:rPr lang="zh-CN" altLang="en-US">
                <a:solidFill>
                  <a:srgbClr val="FFFF00"/>
                </a:solidFill>
              </a:rPr>
              <a:t>倍股及</a:t>
            </a:r>
            <a:r>
              <a:rPr lang="zh-CN" altLang="en-US">
                <a:solidFill>
                  <a:srgbClr val="FFFF00"/>
                </a:solidFill>
              </a:rPr>
              <a:t>更高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阳光电源</a:t>
            </a:r>
            <a:r>
              <a:rPr lang="en-US" altLang="zh-CN">
                <a:solidFill>
                  <a:srgbClr val="FFFF00"/>
                </a:solidFill>
              </a:rPr>
              <a:t>  25</a:t>
            </a:r>
            <a:r>
              <a:rPr lang="zh-CN" altLang="en-US">
                <a:solidFill>
                  <a:srgbClr val="FFFF00"/>
                </a:solidFill>
              </a:rPr>
              <a:t>倍</a:t>
            </a:r>
            <a:r>
              <a:rPr lang="en-US" altLang="zh-CN">
                <a:solidFill>
                  <a:srgbClr val="FFFF00"/>
                </a:solidFill>
              </a:rPr>
              <a:t>+     </a:t>
            </a:r>
            <a:r>
              <a:rPr lang="zh-CN" altLang="en-US">
                <a:solidFill>
                  <a:srgbClr val="FFFF00"/>
                </a:solidFill>
              </a:rPr>
              <a:t>英科医疗</a:t>
            </a:r>
            <a:r>
              <a:rPr lang="en-US" altLang="zh-CN">
                <a:solidFill>
                  <a:srgbClr val="FFFF00"/>
                </a:solidFill>
              </a:rPr>
              <a:t>  26</a:t>
            </a:r>
            <a:r>
              <a:rPr lang="zh-CN" altLang="en-US">
                <a:solidFill>
                  <a:srgbClr val="FFFF00"/>
                </a:solidFill>
              </a:rPr>
              <a:t>倍</a:t>
            </a:r>
            <a:r>
              <a:rPr lang="en-US" altLang="zh-CN">
                <a:solidFill>
                  <a:srgbClr val="FFFF00"/>
                </a:solidFill>
              </a:rPr>
              <a:t>+</a:t>
            </a:r>
            <a:endParaRPr lang="en-US" altLang="zh-CN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亿纬锂能</a:t>
            </a:r>
            <a:r>
              <a:rPr lang="en-US" altLang="zh-CN">
                <a:solidFill>
                  <a:srgbClr val="FFFF00"/>
                </a:solidFill>
              </a:rPr>
              <a:t>  20</a:t>
            </a:r>
            <a:r>
              <a:rPr lang="zh-CN" altLang="en-US">
                <a:solidFill>
                  <a:srgbClr val="FFFF00"/>
                </a:solidFill>
              </a:rPr>
              <a:t>倍</a:t>
            </a:r>
            <a:r>
              <a:rPr lang="en-US" altLang="zh-CN">
                <a:solidFill>
                  <a:srgbClr val="FFFF00"/>
                </a:solidFill>
              </a:rPr>
              <a:t>+     </a:t>
            </a:r>
            <a:r>
              <a:rPr lang="zh-CN" altLang="en-US">
                <a:solidFill>
                  <a:srgbClr val="FFFF00"/>
                </a:solidFill>
              </a:rPr>
              <a:t>山西汾酒</a:t>
            </a:r>
            <a:r>
              <a:rPr lang="en-US" altLang="zh-CN">
                <a:solidFill>
                  <a:srgbClr val="FFFF00"/>
                </a:solidFill>
              </a:rPr>
              <a:t>  15</a:t>
            </a:r>
            <a:r>
              <a:rPr lang="zh-CN" altLang="en-US">
                <a:solidFill>
                  <a:srgbClr val="FFFF00"/>
                </a:solidFill>
              </a:rPr>
              <a:t>倍</a:t>
            </a:r>
            <a:r>
              <a:rPr lang="en-US" altLang="zh-CN">
                <a:solidFill>
                  <a:srgbClr val="FFFF00"/>
                </a:solidFill>
              </a:rPr>
              <a:t>+  </a:t>
            </a:r>
            <a:r>
              <a:rPr lang="zh-CN" altLang="en-US">
                <a:solidFill>
                  <a:srgbClr val="FFFF00"/>
                </a:solidFill>
              </a:rPr>
              <a:t>等等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更酝酿出了宁德时代、比亚迪等股王级的超级</a:t>
            </a:r>
            <a:r>
              <a:rPr lang="zh-CN" altLang="en-US">
                <a:solidFill>
                  <a:srgbClr val="FFFF00"/>
                </a:solidFill>
              </a:rPr>
              <a:t>大牛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85" y="829310"/>
            <a:ext cx="5260340" cy="2969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41720" y="3903345"/>
            <a:ext cx="548767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00"/>
                </a:solidFill>
              </a:rPr>
              <a:t>2024.9  --  2025.2</a:t>
            </a:r>
            <a:r>
              <a:rPr lang="zh-CN" altLang="en-US">
                <a:solidFill>
                  <a:srgbClr val="FFFF00"/>
                </a:solidFill>
              </a:rPr>
              <a:t>，半年不到，平均股价涨幅</a:t>
            </a:r>
            <a:r>
              <a:rPr lang="en-US" altLang="zh-CN">
                <a:solidFill>
                  <a:srgbClr val="FFFF00"/>
                </a:solidFill>
              </a:rPr>
              <a:t>50%</a:t>
            </a:r>
            <a:endParaRPr lang="zh-CN" altLang="en-US">
              <a:solidFill>
                <a:srgbClr val="FFFF00"/>
              </a:solidFill>
            </a:endParaRPr>
          </a:p>
          <a:p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</a:rPr>
              <a:t>沪深两市已经出现</a:t>
            </a:r>
            <a:r>
              <a:rPr lang="zh-CN" altLang="en-US">
                <a:solidFill>
                  <a:srgbClr val="FFFF00"/>
                </a:solidFill>
              </a:rPr>
              <a:t>了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FF00"/>
                </a:solidFill>
              </a:rPr>
              <a:t>8</a:t>
            </a:r>
            <a:r>
              <a:rPr lang="zh-CN" altLang="en-US">
                <a:solidFill>
                  <a:srgbClr val="FFFF00"/>
                </a:solidFill>
              </a:rPr>
              <a:t>倍的长盛轴承</a:t>
            </a:r>
            <a:r>
              <a:rPr lang="en-US" altLang="zh-CN">
                <a:solidFill>
                  <a:srgbClr val="FFFF00"/>
                </a:solidFill>
              </a:rPr>
              <a:t>    6</a:t>
            </a:r>
            <a:r>
              <a:rPr lang="zh-CN" altLang="en-US">
                <a:solidFill>
                  <a:srgbClr val="FFFF00"/>
                </a:solidFill>
              </a:rPr>
              <a:t>倍的每日</a:t>
            </a:r>
            <a:r>
              <a:rPr lang="zh-CN" altLang="en-US">
                <a:solidFill>
                  <a:srgbClr val="FFFF00"/>
                </a:solidFill>
              </a:rPr>
              <a:t>互动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FF00"/>
                </a:solidFill>
              </a:rPr>
              <a:t>6</a:t>
            </a:r>
            <a:r>
              <a:rPr lang="zh-CN" altLang="en-US">
                <a:solidFill>
                  <a:srgbClr val="FFFF00"/>
                </a:solidFill>
              </a:rPr>
              <a:t>倍的汇金科技</a:t>
            </a:r>
            <a:r>
              <a:rPr lang="en-US" altLang="zh-CN">
                <a:solidFill>
                  <a:srgbClr val="FFFF00"/>
                </a:solidFill>
              </a:rPr>
              <a:t>    6</a:t>
            </a:r>
            <a:r>
              <a:rPr lang="zh-CN" altLang="en-US">
                <a:solidFill>
                  <a:srgbClr val="FFFF00"/>
                </a:solidFill>
              </a:rPr>
              <a:t>倍的科泰电</a:t>
            </a:r>
            <a:r>
              <a:rPr lang="zh-CN" altLang="en-US">
                <a:solidFill>
                  <a:srgbClr val="FFFF00"/>
                </a:solidFill>
              </a:rPr>
              <a:t>源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FF00"/>
                </a:solidFill>
              </a:rPr>
              <a:t>5</a:t>
            </a:r>
            <a:r>
              <a:rPr lang="zh-CN" altLang="en-US">
                <a:solidFill>
                  <a:srgbClr val="FFFF00"/>
                </a:solidFill>
              </a:rPr>
              <a:t>倍的福莱新材</a:t>
            </a:r>
            <a:r>
              <a:rPr lang="en-US" altLang="zh-CN">
                <a:solidFill>
                  <a:srgbClr val="FFFF00"/>
                </a:solidFill>
              </a:rPr>
              <a:t>    5</a:t>
            </a:r>
            <a:r>
              <a:rPr lang="zh-CN" altLang="en-US">
                <a:solidFill>
                  <a:srgbClr val="FFFF00"/>
                </a:solidFill>
              </a:rPr>
              <a:t>倍的光线传媒</a:t>
            </a:r>
            <a:r>
              <a:rPr lang="en-US" altLang="zh-CN">
                <a:solidFill>
                  <a:srgbClr val="FFFF00"/>
                </a:solidFill>
              </a:rPr>
              <a:t>   </a:t>
            </a:r>
            <a:r>
              <a:rPr lang="zh-CN" altLang="en-US">
                <a:solidFill>
                  <a:srgbClr val="FFFF00"/>
                </a:solidFill>
              </a:rPr>
              <a:t>等等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870" y="6019165"/>
            <a:ext cx="10803255" cy="39878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任何行情都有某一个说法的主线，但只有能够连横合纵反复推进的才是真正的大牛市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18043" y="3064510"/>
            <a:ext cx="79559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阶段性的市场轮动</a:t>
            </a:r>
            <a:r>
              <a:rPr lang="zh-CN" altLang="en-US" sz="54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方向</a:t>
            </a:r>
            <a:endParaRPr lang="zh-CN" altLang="en-US" sz="54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DIAGRAM_VIRTUALLY_FRAME" val="{&quot;height&quot;:350.85,&quot;left&quot;:329.75,&quot;top&quot;:108.9,&quot;width&quot;:519.35}"/>
</p:tagLst>
</file>

<file path=ppt/tags/tag27.xml><?xml version="1.0" encoding="utf-8"?>
<p:tagLst xmlns:p="http://schemas.openxmlformats.org/presentationml/2006/main">
  <p:tag name="KSO_WM_DIAGRAM_VIRTUALLY_FRAME" val="{&quot;height&quot;:350.85,&quot;left&quot;:329.75,&quot;top&quot;:108.9,&quot;width&quot;:519.35}"/>
</p:tagLst>
</file>

<file path=ppt/tags/tag28.xml><?xml version="1.0" encoding="utf-8"?>
<p:tagLst xmlns:p="http://schemas.openxmlformats.org/presentationml/2006/main">
  <p:tag name="KSO_WM_DIAGRAM_VIRTUALLY_FRAME" val="{&quot;height&quot;:350.85,&quot;left&quot;:329.75,&quot;top&quot;:108.9,&quot;width&quot;:519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50.85,&quot;left&quot;:329.75,&quot;top&quot;:108.9,&quot;width&quot;:519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4.xml><?xml version="1.0" encoding="utf-8"?>
<p:tagLst xmlns:p="http://schemas.openxmlformats.org/presentationml/2006/main">
  <p:tag name="KSO_WM_DIAGRAM_VIRTUALLY_FRAME" val="{&quot;height&quot;:350.85,&quot;left&quot;:329.75,&quot;top&quot;:108.9,&quot;width&quot;:519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38.xml><?xml version="1.0" encoding="utf-8"?>
<p:tagLst xmlns:p="http://schemas.openxmlformats.org/presentationml/2006/main">
  <p:tag name="KSO_WM_DIAGRAM_VIRTUALLY_FRAME" val="{&quot;height&quot;:350.85,&quot;left&quot;:329.75,&quot;top&quot;:108.9,&quot;width&quot;:519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350.85,&quot;left&quot;:329.75,&quot;top&quot;:108.9,&quot;width&quot;:519.35}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WY4MjQyNDc1NWE5NGE3YmJhMmZmNzIzZDc5YmE1NGI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WPS 演示</Application>
  <PresentationFormat>宽屏</PresentationFormat>
  <Paragraphs>107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大南山</cp:lastModifiedBy>
  <cp:revision>292</cp:revision>
  <dcterms:created xsi:type="dcterms:W3CDTF">2022-12-31T05:43:00Z</dcterms:created>
  <dcterms:modified xsi:type="dcterms:W3CDTF">2025-02-28T10:51:58Z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B59FBD2ADA804C3BA92BFC9F46FAFCAB_13</vt:lpwstr>
  </property>
</Properties>
</file>