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3"/>
    <p:sldId id="292" r:id="rId4"/>
    <p:sldId id="287" r:id="rId5"/>
    <p:sldId id="286" r:id="rId6"/>
    <p:sldId id="294" r:id="rId7"/>
    <p:sldId id="297" r:id="rId8"/>
    <p:sldId id="298" r:id="rId9"/>
    <p:sldId id="300" r:id="rId10"/>
    <p:sldId id="301" r:id="rId11"/>
    <p:sldId id="302" r:id="rId12"/>
    <p:sldId id="304" r:id="rId13"/>
    <p:sldId id="305" r:id="rId14"/>
    <p:sldId id="303" r:id="rId15"/>
    <p:sldId id="306" r:id="rId16"/>
    <p:sldId id="307" r:id="rId17"/>
    <p:sldId id="289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2" userDrawn="1">
          <p15:clr>
            <a:srgbClr val="A4A3A4"/>
          </p15:clr>
        </p15:guide>
        <p15:guide id="2" pos="36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56B3E3"/>
    <a:srgbClr val="FAB658"/>
    <a:srgbClr val="241789"/>
    <a:srgbClr val="4A4A4A"/>
    <a:srgbClr val="FFFEEB"/>
    <a:srgbClr val="FFF4A3"/>
    <a:srgbClr val="D9D9D9"/>
    <a:srgbClr val="7C0000"/>
    <a:srgbClr val="7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22"/>
        <p:guide pos="365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9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4.xml"/><Relationship Id="rId7" Type="http://schemas.openxmlformats.org/officeDocument/2006/relationships/image" Target="../media/image4.png"/><Relationship Id="rId6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tags" Target="../tags/tag7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5" name="直接连接符 14"/>
          <p:cNvCxnSpPr/>
          <p:nvPr userDrawn="1">
            <p:custDataLst>
              <p:tags r:id="rId3"/>
            </p:custDataLst>
          </p:nvPr>
        </p:nvCxnSpPr>
        <p:spPr>
          <a:xfrm flipV="1">
            <a:off x="1902460" y="728345"/>
            <a:ext cx="8630920" cy="13335"/>
          </a:xfrm>
          <a:prstGeom prst="line">
            <a:avLst/>
          </a:prstGeom>
          <a:ln w="12700" cmpd="sng">
            <a:solidFill>
              <a:srgbClr val="FFFFFF"/>
            </a:solidFill>
            <a:prstDash val="soli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图片 9" descr="矢量智能对象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4" name="图片 3" descr="见面会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8"/>
            </p:custDataLst>
          </p:nvPr>
        </p:nvSpPr>
        <p:spPr>
          <a:xfrm>
            <a:off x="0" y="6564630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 :孙硌丨执业编号:A1120613090005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  </a:t>
            </a: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endParaRPr lang="zh-CN" altLang="en-US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画板 2 拷贝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8165" y="235585"/>
            <a:ext cx="1220470" cy="260350"/>
          </a:xfrm>
          <a:prstGeom prst="rect">
            <a:avLst/>
          </a:prstGeom>
        </p:spPr>
      </p:pic>
      <p:pic>
        <p:nvPicPr>
          <p:cNvPr id="4" name="图片 3" descr="见面会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74320" y="191770"/>
            <a:ext cx="1550035" cy="3549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3" Type="http://schemas.openxmlformats.org/officeDocument/2006/relationships/image" Target="../media/image10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image" Target="../media/image11.png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8.xml"/><Relationship Id="rId4" Type="http://schemas.openxmlformats.org/officeDocument/2006/relationships/image" Target="../media/image12.png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image" Target="../media/image13.png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image" Target="../media/image14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19.xml"/><Relationship Id="rId6" Type="http://schemas.openxmlformats.org/officeDocument/2006/relationships/image" Target="../media/image6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8.png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9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4" Type="http://schemas.openxmlformats.org/officeDocument/2006/relationships/slideLayout" Target="../slideLayouts/slideLayout2.xml"/><Relationship Id="rId23" Type="http://schemas.openxmlformats.org/officeDocument/2006/relationships/tags" Target="../tags/tag61.xml"/><Relationship Id="rId22" Type="http://schemas.openxmlformats.org/officeDocument/2006/relationships/tags" Target="../tags/tag60.xml"/><Relationship Id="rId21" Type="http://schemas.openxmlformats.org/officeDocument/2006/relationships/tags" Target="../tags/tag59.xml"/><Relationship Id="rId20" Type="http://schemas.openxmlformats.org/officeDocument/2006/relationships/tags" Target="../tags/tag58.xml"/><Relationship Id="rId2" Type="http://schemas.openxmlformats.org/officeDocument/2006/relationships/tags" Target="../tags/tag41.xml"/><Relationship Id="rId19" Type="http://schemas.openxmlformats.org/officeDocument/2006/relationships/tags" Target="../tags/tag57.xml"/><Relationship Id="rId18" Type="http://schemas.openxmlformats.org/officeDocument/2006/relationships/tags" Target="../tags/tag56.xml"/><Relationship Id="rId17" Type="http://schemas.openxmlformats.org/officeDocument/2006/relationships/tags" Target="../tags/tag55.xml"/><Relationship Id="rId16" Type="http://schemas.openxmlformats.org/officeDocument/2006/relationships/tags" Target="../tags/tag54.xml"/><Relationship Id="rId15" Type="http://schemas.openxmlformats.org/officeDocument/2006/relationships/tags" Target="../tags/tag53.xml"/><Relationship Id="rId14" Type="http://schemas.openxmlformats.org/officeDocument/2006/relationships/tags" Target="../tags/tag52.xml"/><Relationship Id="rId13" Type="http://schemas.openxmlformats.org/officeDocument/2006/relationships/tags" Target="../tags/tag51.xml"/><Relationship Id="rId12" Type="http://schemas.openxmlformats.org/officeDocument/2006/relationships/tags" Target="../tags/tag50.xml"/><Relationship Id="rId11" Type="http://schemas.openxmlformats.org/officeDocument/2006/relationships/tags" Target="../tags/tag49.xml"/><Relationship Id="rId10" Type="http://schemas.openxmlformats.org/officeDocument/2006/relationships/tags" Target="../tags/tag48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材料是科技进步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基石</a:t>
            </a:r>
            <a:endParaRPr lang="zh-CN" altLang="en-US" sz="4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0600" y="861695"/>
            <a:ext cx="9965055" cy="46545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741170" y="5631180"/>
            <a:ext cx="8709660" cy="8915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功能高分子材料及热管理</a:t>
            </a:r>
            <a:endParaRPr lang="en-US" altLang="zh-CN" sz="20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新消费电子、数字基建、智能交通、清洁能源等四大领域</a:t>
            </a:r>
            <a:endParaRPr lang="en-US" altLang="zh-CN" sz="20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2794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数据是科技进步的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钥匙</a:t>
            </a:r>
            <a:endParaRPr lang="zh-CN" altLang="en-US" sz="4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36295" y="1031240"/>
            <a:ext cx="10431780" cy="469011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745615" y="5720715"/>
            <a:ext cx="8700770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数据采集软硬件产品布局</a:t>
            </a:r>
            <a:endParaRPr lang="en-US" altLang="zh-CN" sz="20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智慧物流、智能制造、智慧医疗和智慧零售</a:t>
            </a:r>
            <a:endParaRPr lang="en-US" altLang="zh-CN" sz="20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4191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消费的底色是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科技</a:t>
            </a:r>
            <a:endParaRPr lang="zh-CN" altLang="en-US" sz="4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2034540" y="6069965"/>
            <a:ext cx="81222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网游、</a:t>
            </a: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IP</a:t>
            </a: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、</a:t>
            </a: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VR</a:t>
            </a: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、</a:t>
            </a: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元宇宙</a:t>
            </a:r>
            <a:endParaRPr lang="en-US" altLang="zh-CN" sz="20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37565" y="828675"/>
            <a:ext cx="10604500" cy="520128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农业也有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黑科技</a:t>
            </a:r>
            <a:endParaRPr lang="zh-CN" altLang="en-US" sz="4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" y="5751195"/>
            <a:ext cx="12191365" cy="8655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中国粮仓</a:t>
            </a: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  </a:t>
            </a: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农业</a:t>
            </a: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现代化</a:t>
            </a:r>
            <a:endParaRPr lang="en-US" altLang="zh-CN" sz="20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20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打通种、管、收、储、运、加、销农业全产业链的数字化连接</a:t>
            </a:r>
            <a:endParaRPr lang="en-US" altLang="zh-CN" sz="20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27405" y="939165"/>
            <a:ext cx="10379710" cy="48126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4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03300" y="2921635"/>
            <a:ext cx="10185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从投资研究到利润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兑现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29210"/>
            <a:ext cx="121913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选对自己的赚钱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逻辑</a:t>
            </a:r>
            <a:endParaRPr lang="zh-CN" altLang="en-US" sz="4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2745" y="1266190"/>
            <a:ext cx="3929380" cy="43256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理念</a:t>
            </a: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   </a:t>
            </a:r>
            <a:r>
              <a:rPr lang="zh-CN" altLang="en-US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方法</a:t>
            </a: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      </a:t>
            </a:r>
            <a:r>
              <a:rPr lang="zh-CN" altLang="en-US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技术</a:t>
            </a:r>
            <a:endParaRPr lang="zh-CN" altLang="en-US" sz="32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都重要</a:t>
            </a:r>
            <a:endParaRPr lang="zh-CN" altLang="en-US" sz="32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algn="ctr">
              <a:lnSpc>
                <a:spcPct val="160000"/>
              </a:lnSpc>
            </a:pPr>
            <a:r>
              <a:rPr lang="zh-CN" altLang="en-US" sz="28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但最重要的是</a:t>
            </a:r>
            <a:endParaRPr lang="zh-CN" altLang="en-US" sz="28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indent="0" algn="dist" fontAlgn="auto">
              <a:lnSpc>
                <a:spcPct val="160000"/>
              </a:lnSpc>
            </a:pPr>
            <a:r>
              <a:rPr lang="zh-CN" altLang="en-US" sz="2800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适合自己的投资理念</a:t>
            </a:r>
            <a:endParaRPr lang="zh-CN" altLang="en-US" sz="2800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indent="0" algn="dist" fontAlgn="auto">
              <a:lnSpc>
                <a:spcPct val="160000"/>
              </a:lnSpc>
            </a:pPr>
            <a:r>
              <a:rPr lang="zh-CN" altLang="en-US" sz="2800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能够掌握的投资方法</a:t>
            </a:r>
            <a:endParaRPr lang="zh-CN" altLang="en-US" sz="2800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pPr indent="0" algn="dist" fontAlgn="auto">
              <a:lnSpc>
                <a:spcPct val="160000"/>
              </a:lnSpc>
            </a:pPr>
            <a:r>
              <a:rPr lang="zh-CN" altLang="en-US" sz="2800" b="1">
                <a:solidFill>
                  <a:srgbClr val="FFC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熟能生巧的投资技术</a:t>
            </a:r>
            <a:endParaRPr lang="zh-CN" altLang="en-US" sz="2800" b="1">
              <a:solidFill>
                <a:srgbClr val="FFC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圆角矩形 3"/>
          <p:cNvSpPr/>
          <p:nvPr userDrawn="1">
            <p:custDataLst>
              <p:tags r:id="rId1"/>
            </p:custDataLst>
          </p:nvPr>
        </p:nvSpPr>
        <p:spPr>
          <a:xfrm>
            <a:off x="1905000" y="3746500"/>
            <a:ext cx="8432800" cy="1701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" name="图片 4" descr="感谢聆听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 b="23104"/>
          <a:stretch>
            <a:fillRect/>
          </a:stretch>
        </p:blipFill>
        <p:spPr>
          <a:xfrm>
            <a:off x="1991995" y="1405255"/>
            <a:ext cx="8208010" cy="22402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>
            <p:custDataLst>
              <p:tags r:id="rId4"/>
            </p:custDataLst>
          </p:nvPr>
        </p:nvSpPr>
        <p:spPr>
          <a:xfrm>
            <a:off x="1991995" y="3861435"/>
            <a:ext cx="820801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我司所有工作人员均不允许推荐股票、不允许承诺收益、不允许代客理财、不允许合作分成、不允许私下收款，如您发现有任何违规行为，可联系400-700-3809向我们反馈!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1500" b="1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500" b="1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组 29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2555" y="3785870"/>
            <a:ext cx="9429750" cy="2114550"/>
          </a:xfrm>
          <a:prstGeom prst="rect">
            <a:avLst/>
          </a:prstGeom>
        </p:spPr>
      </p:pic>
      <p:sp>
        <p:nvSpPr>
          <p:cNvPr id="17" name="文本框 16"/>
          <p:cNvSpPr txBox="1"/>
          <p:nvPr>
            <p:custDataLst>
              <p:tags r:id="rId2"/>
            </p:custDataLst>
          </p:nvPr>
        </p:nvSpPr>
        <p:spPr>
          <a:xfrm>
            <a:off x="5117465" y="4384040"/>
            <a:ext cx="56349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经传多赢投顾总监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3"/>
            </p:custDataLst>
          </p:nvPr>
        </p:nvSpPr>
        <p:spPr>
          <a:xfrm>
            <a:off x="5104130" y="4657725"/>
            <a:ext cx="5424805" cy="10712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ct val="12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科班出身，有过硬的专业基础功底。从业20年，有过私募实操和顾问咨询等多维度经验。曾任职全日制重本大学讲师，完成过千场千人股民讲座，著有《唯信号论-系统篇》一书。其所创立的“三维一体”投资体系深受投资者喜爱。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4"/>
            </p:custDataLst>
          </p:nvPr>
        </p:nvSpPr>
        <p:spPr>
          <a:xfrm>
            <a:off x="4867275" y="1109980"/>
            <a:ext cx="5955030" cy="2441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buClrTx/>
              <a:buSzTx/>
              <a:buFontTx/>
            </a:pPr>
            <a:r>
              <a:rPr lang="zh-CN" altLang="en-US" sz="8000" dirty="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</a:rPr>
              <a:t>科技发展</a:t>
            </a:r>
            <a:endParaRPr lang="zh-CN" altLang="en-US" sz="8000" dirty="0">
              <a:gradFill>
                <a:gsLst>
                  <a:gs pos="0">
                    <a:srgbClr val="FFFDE6"/>
                  </a:gs>
                  <a:gs pos="100000">
                    <a:srgbClr val="F8BF87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</a:endParaRPr>
          </a:p>
          <a:p>
            <a:pPr algn="ctr" fontAlgn="auto">
              <a:buClrTx/>
              <a:buSzTx/>
              <a:buFontTx/>
            </a:pPr>
            <a:r>
              <a:rPr lang="zh-CN" altLang="en-US" sz="8000" dirty="0">
                <a:gradFill>
                  <a:gsLst>
                    <a:gs pos="0">
                      <a:srgbClr val="FFFDE6"/>
                    </a:gs>
                    <a:gs pos="100000">
                      <a:srgbClr val="F8BF87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是永恒动力</a:t>
            </a:r>
            <a:endParaRPr lang="zh-CN" altLang="en-US" sz="75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909185" y="4303395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4909185" y="4617720"/>
            <a:ext cx="39878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300">
                <a:solidFill>
                  <a:srgbClr val="4A4A4A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·</a:t>
            </a:r>
            <a:endParaRPr lang="en-US" altLang="zh-CN" sz="2300">
              <a:solidFill>
                <a:srgbClr val="4A4A4A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4" name="图片 3" descr="画板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570" y="259080"/>
            <a:ext cx="3825240" cy="602805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图片 8" descr="目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6370" y="2672715"/>
            <a:ext cx="2500630" cy="1269365"/>
          </a:xfrm>
          <a:prstGeom prst="rect">
            <a:avLst/>
          </a:prstGeom>
        </p:spPr>
      </p:pic>
      <p:pic>
        <p:nvPicPr>
          <p:cNvPr id="10" name="图片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50" y="1442085"/>
            <a:ext cx="6239510" cy="79438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6674485" y="1584960"/>
            <a:ext cx="423989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全面注册制的市场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影响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926330" y="14986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第一章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18" name="图片 17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2432685"/>
            <a:ext cx="6239510" cy="79438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6"/>
            </p:custDataLst>
          </p:nvPr>
        </p:nvSpPr>
        <p:spPr>
          <a:xfrm>
            <a:off x="6674485" y="25755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高质量发展带来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新动力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4926330" y="24892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二章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67250" y="3423285"/>
            <a:ext cx="6239510" cy="794385"/>
          </a:xfrm>
          <a:prstGeom prst="rect">
            <a:avLst/>
          </a:prstGeom>
        </p:spPr>
      </p:pic>
      <p:sp>
        <p:nvSpPr>
          <p:cNvPr id="32" name="文本框 31"/>
          <p:cNvSpPr txBox="1"/>
          <p:nvPr>
            <p:custDataLst>
              <p:tags r:id="rId9"/>
            </p:custDataLst>
          </p:nvPr>
        </p:nvSpPr>
        <p:spPr>
          <a:xfrm>
            <a:off x="6674485" y="3566160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各种黑科技带来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机会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0"/>
            </p:custDataLst>
          </p:nvPr>
        </p:nvSpPr>
        <p:spPr>
          <a:xfrm>
            <a:off x="4926330" y="3479800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三章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pic>
        <p:nvPicPr>
          <p:cNvPr id="33" name="图片 32" descr="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674870" y="4380230"/>
            <a:ext cx="6239510" cy="794385"/>
          </a:xfrm>
          <a:prstGeom prst="rect">
            <a:avLst/>
          </a:prstGeom>
        </p:spPr>
      </p:pic>
      <p:sp>
        <p:nvSpPr>
          <p:cNvPr id="35" name="文本框 34"/>
          <p:cNvSpPr txBox="1"/>
          <p:nvPr>
            <p:custDataLst>
              <p:tags r:id="rId12"/>
            </p:custDataLst>
          </p:nvPr>
        </p:nvSpPr>
        <p:spPr>
          <a:xfrm>
            <a:off x="6674485" y="4523105"/>
            <a:ext cx="406400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从投资研究到利润</a:t>
            </a:r>
            <a:r>
              <a:rPr lang="zh-CN" altLang="en-US" sz="300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兑现</a:t>
            </a:r>
            <a:endParaRPr lang="zh-CN" altLang="en-US" sz="300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13"/>
            </p:custDataLst>
          </p:nvPr>
        </p:nvSpPr>
        <p:spPr>
          <a:xfrm>
            <a:off x="4933950" y="4436745"/>
            <a:ext cx="174053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第</a:t>
            </a:r>
            <a:r>
              <a:rPr lang="zh-CN" altLang="en-US" sz="3000">
                <a:solidFill>
                  <a:srgbClr val="241789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四章</a:t>
            </a:r>
            <a:endParaRPr lang="zh-CN" altLang="en-US" sz="3000">
              <a:solidFill>
                <a:srgbClr val="241789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01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6895" y="2921635"/>
            <a:ext cx="86607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/>
            <a:r>
              <a:rPr lang="zh-CN" altLang="en-US" sz="60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全面注册制的市场影响</a:t>
            </a:r>
            <a:endParaRPr lang="zh-CN" altLang="en-US" sz="60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全面注册制的市场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影响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25800" y="1426210"/>
            <a:ext cx="5741035" cy="1370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3200" b="1">
                <a:solidFill>
                  <a:schemeClr val="bg1"/>
                </a:solidFill>
              </a:rPr>
              <a:t>“</a:t>
            </a:r>
            <a:r>
              <a:rPr lang="zh-CN" altLang="en-US" sz="3200" b="1">
                <a:solidFill>
                  <a:schemeClr val="bg1"/>
                </a:solidFill>
              </a:rPr>
              <a:t>大盘</a:t>
            </a:r>
            <a:r>
              <a:rPr lang="en-US" altLang="zh-CN" sz="3200" b="1">
                <a:solidFill>
                  <a:schemeClr val="bg1"/>
                </a:solidFill>
              </a:rPr>
              <a:t>”</a:t>
            </a:r>
            <a:r>
              <a:rPr lang="zh-CN" altLang="en-US" sz="3200" b="1">
                <a:solidFill>
                  <a:schemeClr val="bg1"/>
                </a:solidFill>
              </a:rPr>
              <a:t>影响越来越弱</a:t>
            </a:r>
            <a:endParaRPr lang="zh-CN" altLang="en-US" sz="3200" b="1">
              <a:solidFill>
                <a:schemeClr val="bg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b="1">
                <a:solidFill>
                  <a:schemeClr val="bg1"/>
                </a:solidFill>
              </a:rPr>
              <a:t>轻大盘</a:t>
            </a:r>
            <a:r>
              <a:rPr lang="en-US" altLang="zh-CN" sz="3200" b="1">
                <a:solidFill>
                  <a:schemeClr val="bg1"/>
                </a:solidFill>
              </a:rPr>
              <a:t>  </a:t>
            </a:r>
            <a:r>
              <a:rPr lang="zh-CN" altLang="en-US" sz="3200" b="1">
                <a:solidFill>
                  <a:schemeClr val="bg1"/>
                </a:solidFill>
              </a:rPr>
              <a:t>重个股</a:t>
            </a:r>
            <a:endParaRPr lang="zh-CN" altLang="en-US" sz="3200" b="1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44825" y="3850005"/>
            <a:ext cx="6101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rgbClr val="FFC000"/>
                </a:solidFill>
              </a:rPr>
              <a:t>全面注册制</a:t>
            </a:r>
            <a:r>
              <a:rPr lang="en-US" altLang="zh-CN" sz="2800" b="1">
                <a:solidFill>
                  <a:srgbClr val="FFC000"/>
                </a:solidFill>
              </a:rPr>
              <a:t>   </a:t>
            </a:r>
            <a:r>
              <a:rPr lang="zh-CN" altLang="en-US" sz="2800" b="1">
                <a:solidFill>
                  <a:srgbClr val="FFC000"/>
                </a:solidFill>
              </a:rPr>
              <a:t>与</a:t>
            </a:r>
            <a:r>
              <a:rPr lang="en-US" altLang="zh-CN" sz="2800" b="1">
                <a:solidFill>
                  <a:srgbClr val="FFC000"/>
                </a:solidFill>
              </a:rPr>
              <a:t>   </a:t>
            </a:r>
            <a:r>
              <a:rPr lang="zh-CN" altLang="en-US" sz="2800" b="1">
                <a:solidFill>
                  <a:srgbClr val="FFC000"/>
                </a:solidFill>
              </a:rPr>
              <a:t>中国特色估值体系</a:t>
            </a:r>
            <a:endParaRPr lang="zh-CN" altLang="en-US" sz="2800" b="1">
              <a:solidFill>
                <a:srgbClr val="FFC000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2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6895" y="2921635"/>
            <a:ext cx="866076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buClrTx/>
              <a:buSzTx/>
              <a:buFontTx/>
            </a:pP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高质量发展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 fontAlgn="auto">
              <a:buClrTx/>
              <a:buSzTx/>
              <a:buFontTx/>
            </a:pP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带来新动力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高质量发展带来新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动力</a:t>
            </a:r>
            <a:endParaRPr lang="zh-CN" altLang="en-US" sz="4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6" name="任意多边形 5"/>
          <p:cNvSpPr/>
          <p:nvPr>
            <p:custDataLst>
              <p:tags r:id="rId2"/>
            </p:custDataLst>
          </p:nvPr>
        </p:nvSpPr>
        <p:spPr>
          <a:xfrm>
            <a:off x="409976" y="1228676"/>
            <a:ext cx="4379483" cy="1595759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144000" tIns="45720" rIns="28800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4390203" y="1228043"/>
            <a:ext cx="1852548" cy="1597024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</a:endParaRPr>
          </a:p>
        </p:txBody>
      </p:sp>
      <p:pic>
        <p:nvPicPr>
          <p:cNvPr id="7" name="图片 6"/>
          <p:cNvPicPr/>
          <p:nvPr>
            <p:custDataLst>
              <p:tags r:id="rId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5400000" flipH="1" flipV="1">
            <a:off x="-1092113" y="1968848"/>
            <a:ext cx="3119595" cy="115416"/>
          </a:xfrm>
          <a:prstGeom prst="rect">
            <a:avLst/>
          </a:prstGeom>
        </p:spPr>
      </p:pic>
      <p:sp>
        <p:nvSpPr>
          <p:cNvPr id="11" name="任意多边形 10"/>
          <p:cNvSpPr/>
          <p:nvPr>
            <p:custDataLst>
              <p:tags r:id="rId6"/>
            </p:custDataLst>
          </p:nvPr>
        </p:nvSpPr>
        <p:spPr>
          <a:xfrm flipH="1">
            <a:off x="7530965" y="2164554"/>
            <a:ext cx="4379483" cy="1595759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288000" tIns="45720" rIns="14400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2" name="六边形 11"/>
          <p:cNvSpPr/>
          <p:nvPr>
            <p:custDataLst>
              <p:tags r:id="rId7"/>
            </p:custDataLst>
          </p:nvPr>
        </p:nvSpPr>
        <p:spPr>
          <a:xfrm flipH="1">
            <a:off x="6077673" y="2163922"/>
            <a:ext cx="1852548" cy="1597024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</a:endParaRPr>
          </a:p>
        </p:txBody>
      </p:sp>
      <p:pic>
        <p:nvPicPr>
          <p:cNvPr id="8" name="图片 7"/>
          <p:cNvPicPr/>
          <p:nvPr>
            <p:custDataLst>
              <p:tags r:id="rId8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16200000" flipV="1">
            <a:off x="10292943" y="2904726"/>
            <a:ext cx="3119595" cy="115416"/>
          </a:xfrm>
          <a:prstGeom prst="rect">
            <a:avLst/>
          </a:prstGeom>
        </p:spPr>
      </p:pic>
      <p:sp>
        <p:nvSpPr>
          <p:cNvPr id="16" name="任意多边形 15"/>
          <p:cNvSpPr/>
          <p:nvPr>
            <p:custDataLst>
              <p:tags r:id="rId9"/>
            </p:custDataLst>
          </p:nvPr>
        </p:nvSpPr>
        <p:spPr>
          <a:xfrm>
            <a:off x="409976" y="3100433"/>
            <a:ext cx="4379483" cy="1595759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rot="0" spcFirstLastPara="0" vertOverflow="overflow" horzOverflow="overflow" vert="horz" wrap="square" lIns="144000" tIns="45720" rIns="28800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7" name="六边形 16"/>
          <p:cNvSpPr/>
          <p:nvPr>
            <p:custDataLst>
              <p:tags r:id="rId10"/>
            </p:custDataLst>
          </p:nvPr>
        </p:nvSpPr>
        <p:spPr>
          <a:xfrm>
            <a:off x="4390203" y="3099800"/>
            <a:ext cx="1852548" cy="1597024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</a:endParaRPr>
          </a:p>
        </p:txBody>
      </p:sp>
      <p:pic>
        <p:nvPicPr>
          <p:cNvPr id="18" name="图片 17"/>
          <p:cNvPicPr/>
          <p:nvPr>
            <p:custDataLst>
              <p:tags r:id="rId11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5400000" flipH="1" flipV="1">
            <a:off x="-1092113" y="3840604"/>
            <a:ext cx="3119595" cy="115416"/>
          </a:xfrm>
          <a:prstGeom prst="rect">
            <a:avLst/>
          </a:prstGeom>
        </p:spPr>
      </p:pic>
      <p:sp>
        <p:nvSpPr>
          <p:cNvPr id="20" name="任意多边形 19"/>
          <p:cNvSpPr/>
          <p:nvPr>
            <p:custDataLst>
              <p:tags r:id="rId12"/>
            </p:custDataLst>
          </p:nvPr>
        </p:nvSpPr>
        <p:spPr>
          <a:xfrm flipH="1">
            <a:off x="7530965" y="4036311"/>
            <a:ext cx="4379483" cy="1595759"/>
          </a:xfrm>
          <a:custGeom>
            <a:avLst/>
            <a:gdLst>
              <a:gd name="connsiteX0" fmla="*/ 0 w 3032344"/>
              <a:gd name="connsiteY0" fmla="*/ 0 h 1104900"/>
              <a:gd name="connsiteX1" fmla="*/ 3031906 w 3032344"/>
              <a:gd name="connsiteY1" fmla="*/ 0 h 1104900"/>
              <a:gd name="connsiteX2" fmla="*/ 2755900 w 3032344"/>
              <a:gd name="connsiteY2" fmla="*/ 552012 h 1104900"/>
              <a:gd name="connsiteX3" fmla="*/ 3032344 w 3032344"/>
              <a:gd name="connsiteY3" fmla="*/ 1104900 h 1104900"/>
              <a:gd name="connsiteX4" fmla="*/ 0 w 3032344"/>
              <a:gd name="connsiteY4" fmla="*/ 110490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2344" h="1104900">
                <a:moveTo>
                  <a:pt x="0" y="0"/>
                </a:moveTo>
                <a:lnTo>
                  <a:pt x="3031906" y="0"/>
                </a:lnTo>
                <a:lnTo>
                  <a:pt x="2755900" y="552012"/>
                </a:lnTo>
                <a:lnTo>
                  <a:pt x="3032344" y="1104900"/>
                </a:lnTo>
                <a:lnTo>
                  <a:pt x="0" y="1104900"/>
                </a:lnTo>
                <a:close/>
              </a:path>
            </a:pathLst>
          </a:custGeom>
          <a:solidFill>
            <a:srgbClr val="FAB658"/>
          </a:solidFill>
        </p:spPr>
        <p:txBody>
          <a:bodyPr rot="0" spcFirstLastPara="0" vertOverflow="overflow" horzOverflow="overflow" vert="horz" wrap="square" lIns="288000" tIns="45720" rIns="144000" bIns="4572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da-DK" altLang="zh-CN" dirty="0">
              <a:solidFill>
                <a:sysClr val="window" lastClr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1" name="六边形 20"/>
          <p:cNvSpPr/>
          <p:nvPr>
            <p:custDataLst>
              <p:tags r:id="rId13"/>
            </p:custDataLst>
          </p:nvPr>
        </p:nvSpPr>
        <p:spPr>
          <a:xfrm flipH="1">
            <a:off x="6077673" y="4035679"/>
            <a:ext cx="1852548" cy="1597024"/>
          </a:xfrm>
          <a:prstGeom prst="hexagon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innerShdw blurRad="114300">
              <a:srgbClr val="979A9C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p>
            <a:pPr algn="just">
              <a:lnSpc>
                <a:spcPct val="130000"/>
              </a:lnSpc>
            </a:pPr>
            <a:endParaRPr lang="en-US" altLang="zh-CN" b="1" dirty="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+mn-ea"/>
            </a:endParaRPr>
          </a:p>
        </p:txBody>
      </p:sp>
      <p:pic>
        <p:nvPicPr>
          <p:cNvPr id="22" name="图片 21"/>
          <p:cNvPicPr/>
          <p:nvPr>
            <p:custDataLst>
              <p:tags r:id="rId14"/>
            </p:custDataLst>
          </p:nvPr>
        </p:nvPicPr>
        <p:blipFill rotWithShape="1">
          <a:blip r:embed="rId5"/>
          <a:srcRect/>
          <a:stretch>
            <a:fillRect/>
          </a:stretch>
        </p:blipFill>
        <p:spPr>
          <a:xfrm rot="16200000" flipV="1">
            <a:off x="10292943" y="4776483"/>
            <a:ext cx="3119595" cy="115416"/>
          </a:xfrm>
          <a:prstGeom prst="rect">
            <a:avLst/>
          </a:prstGeom>
        </p:spPr>
      </p:pic>
      <p:sp>
        <p:nvSpPr>
          <p:cNvPr id="19" name="文本框 18"/>
          <p:cNvSpPr txBox="1"/>
          <p:nvPr>
            <p:custDataLst>
              <p:tags r:id="rId15"/>
            </p:custDataLst>
          </p:nvPr>
        </p:nvSpPr>
        <p:spPr>
          <a:xfrm>
            <a:off x="4695431" y="1515371"/>
            <a:ext cx="1242093" cy="102236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必由之路</a:t>
            </a:r>
            <a:endParaRPr lang="zh-CN" altLang="en-US" sz="3200" b="1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16"/>
            </p:custDataLst>
          </p:nvPr>
        </p:nvSpPr>
        <p:spPr>
          <a:xfrm>
            <a:off x="4695431" y="3387128"/>
            <a:ext cx="1242093" cy="102236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必然要求</a:t>
            </a:r>
            <a:endParaRPr lang="zh-CN" altLang="en-US" sz="3200" b="1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7"/>
            </p:custDataLst>
          </p:nvPr>
        </p:nvSpPr>
        <p:spPr>
          <a:xfrm>
            <a:off x="6382901" y="2451249"/>
            <a:ext cx="1242093" cy="102236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战略基点</a:t>
            </a:r>
            <a:endParaRPr lang="zh-CN" altLang="en-US" sz="3200" b="1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8"/>
            </p:custDataLst>
          </p:nvPr>
        </p:nvSpPr>
        <p:spPr>
          <a:xfrm>
            <a:off x="6382901" y="4323006"/>
            <a:ext cx="1242093" cy="102236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Autofit/>
          </a:bodyPr>
          <a:p>
            <a:pPr algn="ctr"/>
            <a:r>
              <a:rPr lang="zh-CN" altLang="en-US" sz="3200" b="1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最终目的</a:t>
            </a:r>
            <a:endParaRPr lang="zh-CN" altLang="en-US" sz="3200" b="1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9"/>
            </p:custDataLst>
          </p:nvPr>
        </p:nvSpPr>
        <p:spPr>
          <a:xfrm>
            <a:off x="692050" y="1334791"/>
            <a:ext cx="3815336" cy="138352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p>
            <a:pPr lvl="0" algn="l">
              <a:buClrTx/>
              <a:buSzTx/>
              <a:buFontTx/>
            </a:pP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实现高水平科技自立自强，是推动高质量发展的必由之路。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20"/>
            </p:custDataLst>
          </p:nvPr>
        </p:nvSpPr>
        <p:spPr>
          <a:xfrm>
            <a:off x="692050" y="3206548"/>
            <a:ext cx="3815336" cy="138352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p>
            <a:pPr lvl="0" algn="l">
              <a:buClrTx/>
              <a:buSzTx/>
              <a:buFontTx/>
            </a:pP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推进农业现代化是实现高质量发展的必然要求。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21"/>
            </p:custDataLst>
          </p:nvPr>
        </p:nvSpPr>
        <p:spPr>
          <a:xfrm>
            <a:off x="7813038" y="2270670"/>
            <a:ext cx="3815336" cy="138352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p>
            <a:pPr lvl="0" algn="r">
              <a:buClrTx/>
              <a:buSzTx/>
              <a:buFontTx/>
            </a:pP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构建新发展格局，是推动高质量发展的战略基点。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2"/>
            </p:custDataLst>
          </p:nvPr>
        </p:nvSpPr>
        <p:spPr>
          <a:xfrm>
            <a:off x="7813038" y="4142426"/>
            <a:ext cx="3815336" cy="1383529"/>
          </a:xfrm>
          <a:prstGeom prst="rect">
            <a:avLst/>
          </a:prstGeom>
          <a:noFill/>
        </p:spPr>
        <p:txBody>
          <a:bodyPr wrap="square" lIns="90000" tIns="46800" rIns="90000" bIns="46800" rtlCol="0" anchor="ctr">
            <a:normAutofit/>
          </a:bodyPr>
          <a:p>
            <a:pPr algn="r"/>
            <a:r>
              <a:rPr lang="zh-CN" altLang="en-US" sz="2000">
                <a:solidFill>
                  <a:schemeClr val="tx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人民幸福安康是推动高质量发展的最终目的。</a:t>
            </a:r>
            <a:endParaRPr lang="zh-CN" altLang="en-US" sz="2000">
              <a:solidFill>
                <a:schemeClr val="tx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4287203" y="1695768"/>
            <a:ext cx="37388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思源黑体 CN Normal" panose="020B0400000000000000" charset="-122"/>
              </a:rPr>
              <a:t>3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826895" y="2921635"/>
            <a:ext cx="86607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寻找各种黑科技</a:t>
            </a:r>
            <a:r>
              <a:rPr lang="zh-CN" altLang="en-US" sz="7200">
                <a:gradFill>
                  <a:gsLst>
                    <a:gs pos="0">
                      <a:srgbClr val="FFFEEB"/>
                    </a:gs>
                    <a:gs pos="100000">
                      <a:srgbClr val="FFF4A3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机会</a:t>
            </a:r>
            <a:endParaRPr lang="zh-CN" altLang="en-US" sz="7200">
              <a:gradFill>
                <a:gsLst>
                  <a:gs pos="0">
                    <a:srgbClr val="FFFEEB"/>
                  </a:gs>
                  <a:gs pos="100000">
                    <a:srgbClr val="FFF4A3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5240"/>
            <a:ext cx="121920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科技改变</a:t>
            </a:r>
            <a:r>
              <a:rPr lang="zh-CN" altLang="en-US" sz="4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一切</a:t>
            </a:r>
            <a:endParaRPr lang="zh-CN" altLang="en-US" sz="4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24810" y="1205230"/>
            <a:ext cx="6342380" cy="6540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sym typeface="+mn-ea"/>
              </a:rPr>
              <a:t>科技改变一切，除了银行和白酒</a:t>
            </a:r>
            <a:endParaRPr lang="en-US" altLang="zh-CN" sz="32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391410" y="2286635"/>
            <a:ext cx="7409180" cy="7340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国务院机构改革两大</a:t>
            </a: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方向</a:t>
            </a:r>
            <a:endParaRPr lang="en-US" altLang="zh-CN" sz="32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金融</a:t>
            </a: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 &amp; </a:t>
            </a: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科技</a:t>
            </a:r>
            <a:endParaRPr lang="en-US" altLang="zh-CN" sz="32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72235" y="3818890"/>
            <a:ext cx="9447530" cy="20408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加强党中央对科技工作的集中统一领导</a:t>
            </a: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    </a:t>
            </a:r>
            <a:endParaRPr lang="en-US" altLang="zh-CN" sz="32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组建中央科技委</a:t>
            </a:r>
            <a:endParaRPr lang="en-US" altLang="zh-CN" sz="32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  <a:p>
            <a:pPr lvl="0" algn="ctr">
              <a:lnSpc>
                <a:spcPct val="110000"/>
              </a:lnSpc>
              <a:buClrTx/>
              <a:buSzTx/>
              <a:buFontTx/>
            </a:pPr>
            <a:r>
              <a:rPr lang="en-US" altLang="zh-CN" sz="3200" b="1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建立健全新型举国体制</a:t>
            </a:r>
            <a:endParaRPr lang="en-US" altLang="zh-CN" sz="3200" b="1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4.xml><?xml version="1.0" encoding="utf-8"?>
<p:tagLst xmlns:p="http://schemas.openxmlformats.org/presentationml/2006/main"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SPECIAL_SOURCE" val="bdnull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13_4*l_h_i*1_1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4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13_4*l_h_i*1_1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5"/>
  <p:tag name="KSO_WM_UNIT_TEXT_FILL_TYPE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13_4*l_h_i*1_1_3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13_4*l_h_i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4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13_4*l_h_i*1_2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6"/>
  <p:tag name="KSO_WM_UNIT_TEXT_FILL_TYPE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13_4*l_h_i*1_2_3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13_4*l_h_i*1_3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48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13_4*l_h_i*1_3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7"/>
  <p:tag name="KSO_WM_UNIT_TEXT_FILL_TYPE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13_4*l_h_i*1_3_3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13_4*l_h_i*1_4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51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13_4*l_h_i*1_4_2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8"/>
  <p:tag name="KSO_WM_UNIT_TEXT_FILL_TYPE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213_4*l_h_i*1_4_3"/>
  <p:tag name="KSO_WM_TEMPLATE_CATEGORY" val="diagram"/>
  <p:tag name="KSO_WM_TEMPLATE_INDEX" val="213"/>
  <p:tag name="KSO_WM_UNIT_LAYERLEVEL" val="1_1_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13_4*l_h_a*1_1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5"/>
  <p:tag name="KSO_WM_UNIT_TEXT_FILL_TYPE" val="1"/>
</p:tagLst>
</file>

<file path=ppt/tags/tag5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13_4*l_h_a*1_3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7"/>
  <p:tag name="KSO_WM_UNIT_TEXT_FILL_TYPE" val="1"/>
</p:tagLst>
</file>

<file path=ppt/tags/tag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13_4*l_h_a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6"/>
  <p:tag name="KSO_WM_UNIT_TEXT_FILL_TYPE" val="1"/>
</p:tagLst>
</file>

<file path=ppt/tags/tag5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13_4*l_h_a*1_4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添加标题"/>
  <p:tag name="KSO_WM_UNIT_TEXT_FILL_FORE_SCHEMECOLOR_INDEX" val="8"/>
  <p:tag name="KSO_WM_UNIT_TEXT_FILL_TYPE" val="1"/>
</p:tagLst>
</file>

<file path=ppt/tags/tag57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13_4*l_h_f*1_1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58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13_4*l_h_f*1_3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59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13_4*l_h_f*1_2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UNIT_SUBTYPE" val="a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13_4*l_h_f*1_4_1"/>
  <p:tag name="KSO_WM_TEMPLATE_CATEGORY" val="diagram"/>
  <p:tag name="KSO_WM_TEMPLATE_INDEX" val="213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SPECIAL_SOURCE" val="bdnull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91.xml><?xml version="1.0" encoding="utf-8"?>
<p:tagLst xmlns:p="http://schemas.openxmlformats.org/presentationml/2006/main">
  <p:tag name="KSO_WPP_MARK_KEY" val="5d6e9262-ca8a-4070-8ad5-698f89e303ea"/>
  <p:tag name="COMMONDATA" val="eyJoZGlkIjoiOTM4MGQ4MDgwOTU2MWIxMDlkMjEyNTBiYzdkODM4MjQ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WPS 演示</Application>
  <PresentationFormat>宽屏</PresentationFormat>
  <Paragraphs>111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Wingdings</vt:lpstr>
      <vt:lpstr>思源黑体 CN Light</vt:lpstr>
      <vt:lpstr>思源黑体 CN Bold</vt:lpstr>
      <vt:lpstr>思源黑体 CN Medium</vt:lpstr>
      <vt:lpstr>思源黑体 CN Normal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俏俏</cp:lastModifiedBy>
  <cp:revision>238</cp:revision>
  <dcterms:created xsi:type="dcterms:W3CDTF">2022-12-31T05:43:00Z</dcterms:created>
  <dcterms:modified xsi:type="dcterms:W3CDTF">2023-03-10T14:51:06Z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E2D0E8538C064F558EB45EBDCE0C4E7B</vt:lpwstr>
  </property>
</Properties>
</file>