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3" r:id="rId3"/>
    <p:sldId id="292" r:id="rId4"/>
    <p:sldId id="287" r:id="rId5"/>
    <p:sldId id="286" r:id="rId6"/>
    <p:sldId id="294" r:id="rId7"/>
    <p:sldId id="303" r:id="rId8"/>
    <p:sldId id="304" r:id="rId9"/>
    <p:sldId id="305" r:id="rId10"/>
    <p:sldId id="306" r:id="rId11"/>
    <p:sldId id="307" r:id="rId12"/>
    <p:sldId id="308" r:id="rId13"/>
    <p:sldId id="309" r:id="rId14"/>
    <p:sldId id="310" r:id="rId15"/>
    <p:sldId id="311" r:id="rId16"/>
    <p:sldId id="312" r:id="rId17"/>
    <p:sldId id="313" r:id="rId18"/>
    <p:sldId id="314" r:id="rId19"/>
    <p:sldId id="302" r:id="rId20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68" userDrawn="1">
          <p15:clr>
            <a:srgbClr val="A4A3A4"/>
          </p15:clr>
        </p15:guide>
        <p15:guide id="2" pos="365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241789"/>
    <a:srgbClr val="4A4A4A"/>
    <a:srgbClr val="FFFEEB"/>
    <a:srgbClr val="FFF4A3"/>
    <a:srgbClr val="D9D9D9"/>
    <a:srgbClr val="7C0000"/>
    <a:srgbClr val="7E0001"/>
    <a:srgbClr val="FF8D8D"/>
    <a:srgbClr val="FF6B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068"/>
        <p:guide pos="3656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gs" Target="tags/tag83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4.xml"/><Relationship Id="rId7" Type="http://schemas.openxmlformats.org/officeDocument/2006/relationships/image" Target="../media/image4.png"/><Relationship Id="rId6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tags" Target="../tags/tag2.xml"/><Relationship Id="rId3" Type="http://schemas.openxmlformats.org/officeDocument/2006/relationships/tags" Target="../tags/tag1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7" Type="http://schemas.openxmlformats.org/officeDocument/2006/relationships/image" Target="../media/image4.png"/><Relationship Id="rId6" Type="http://schemas.openxmlformats.org/officeDocument/2006/relationships/tags" Target="../tags/tag7.xml"/><Relationship Id="rId5" Type="http://schemas.openxmlformats.org/officeDocument/2006/relationships/image" Target="../media/image3.png"/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tags" Target="../tags/tag9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image" Target="../media/image4.png"/><Relationship Id="rId8" Type="http://schemas.openxmlformats.org/officeDocument/2006/relationships/image" Target="../media/image3.png"/><Relationship Id="rId7" Type="http://schemas.openxmlformats.org/officeDocument/2006/relationships/tags" Target="../tags/tag13.xml"/><Relationship Id="rId6" Type="http://schemas.openxmlformats.org/officeDocument/2006/relationships/image" Target="../media/image5.png"/><Relationship Id="rId5" Type="http://schemas.openxmlformats.org/officeDocument/2006/relationships/tags" Target="../tags/tag12.xml"/><Relationship Id="rId4" Type="http://schemas.openxmlformats.org/officeDocument/2006/relationships/tags" Target="../tags/tag11.xml"/><Relationship Id="rId3" Type="http://schemas.openxmlformats.org/officeDocument/2006/relationships/image" Target="../media/image2.png"/><Relationship Id="rId2" Type="http://schemas.openxmlformats.org/officeDocument/2006/relationships/tags" Target="../tags/tag10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画板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画板 2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15" name="直接连接符 14"/>
          <p:cNvCxnSpPr/>
          <p:nvPr userDrawn="1">
            <p:custDataLst>
              <p:tags r:id="rId3"/>
            </p:custDataLst>
          </p:nvPr>
        </p:nvCxnSpPr>
        <p:spPr>
          <a:xfrm flipV="1">
            <a:off x="1902460" y="728345"/>
            <a:ext cx="8630920" cy="13335"/>
          </a:xfrm>
          <a:prstGeom prst="line">
            <a:avLst/>
          </a:prstGeom>
          <a:ln w="12700" cmpd="sng">
            <a:solidFill>
              <a:srgbClr val="FFFFFF"/>
            </a:solidFill>
            <a:prstDash val="soli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0" name="图片 9" descr="矢量智能对象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0718165" y="235585"/>
            <a:ext cx="1220470" cy="260350"/>
          </a:xfrm>
          <a:prstGeom prst="rect">
            <a:avLst/>
          </a:prstGeom>
        </p:spPr>
      </p:pic>
      <p:pic>
        <p:nvPicPr>
          <p:cNvPr id="2" name="图片 1" descr="见面会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274320" y="191770"/>
            <a:ext cx="1550035" cy="354965"/>
          </a:xfrm>
          <a:prstGeom prst="rect">
            <a:avLst/>
          </a:prstGeom>
        </p:spPr>
      </p:pic>
      <p:sp>
        <p:nvSpPr>
          <p:cNvPr id="13" name="文本框 12"/>
          <p:cNvSpPr txBox="1"/>
          <p:nvPr userDrawn="1">
            <p:custDataLst>
              <p:tags r:id="rId8"/>
            </p:custDataLst>
          </p:nvPr>
        </p:nvSpPr>
        <p:spPr>
          <a:xfrm>
            <a:off x="635" y="658241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经传多赢投顾总监 :孙硌丨执业编号:A1120613090005风险提示:观点基于软件数据和理论模型分析，仅供参考，不构成买卖建议，股市有风险，投资需谨慎</a:t>
            </a:r>
            <a:endParaRPr lang="zh-CN" altLang="en-US" sz="1200">
              <a:ln>
                <a:noFill/>
              </a:ln>
              <a:solidFill>
                <a:schemeClr val="bg1">
                  <a:lumMod val="9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画板 2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15" name="直接连接符 14"/>
          <p:cNvCxnSpPr/>
          <p:nvPr userDrawn="1">
            <p:custDataLst>
              <p:tags r:id="rId3"/>
            </p:custDataLst>
          </p:nvPr>
        </p:nvCxnSpPr>
        <p:spPr>
          <a:xfrm flipV="1">
            <a:off x="1902460" y="728345"/>
            <a:ext cx="8630920" cy="13335"/>
          </a:xfrm>
          <a:prstGeom prst="line">
            <a:avLst/>
          </a:prstGeom>
          <a:ln w="12700" cmpd="sng">
            <a:solidFill>
              <a:srgbClr val="FFFFFF"/>
            </a:solidFill>
            <a:prstDash val="soli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0" name="图片 9" descr="矢量智能对象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0718165" y="235585"/>
            <a:ext cx="1220470" cy="260350"/>
          </a:xfrm>
          <a:prstGeom prst="rect">
            <a:avLst/>
          </a:prstGeom>
        </p:spPr>
      </p:pic>
      <p:pic>
        <p:nvPicPr>
          <p:cNvPr id="2" name="图片 1" descr="见面会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274320" y="191770"/>
            <a:ext cx="1550035" cy="354965"/>
          </a:xfrm>
          <a:prstGeom prst="rect">
            <a:avLst/>
          </a:prstGeom>
        </p:spPr>
      </p:pic>
      <p:sp>
        <p:nvSpPr>
          <p:cNvPr id="5" name="文本框 4"/>
          <p:cNvSpPr txBox="1"/>
          <p:nvPr userDrawn="1">
            <p:custDataLst>
              <p:tags r:id="rId8"/>
            </p:custDataLst>
          </p:nvPr>
        </p:nvSpPr>
        <p:spPr>
          <a:xfrm>
            <a:off x="-635" y="6582410"/>
            <a:ext cx="1219263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经传多赢投资顾问 :陈俊丨执业编号:A1120619070007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 </a:t>
            </a: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endParaRPr lang="zh-CN" altLang="en-US" sz="1200">
              <a:ln>
                <a:noFill/>
              </a:ln>
              <a:solidFill>
                <a:schemeClr val="bg1">
                  <a:lumMod val="9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画板 2 拷贝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 descr="矢量智能对象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18165" y="235585"/>
            <a:ext cx="1220470" cy="260350"/>
          </a:xfrm>
          <a:prstGeom prst="rect">
            <a:avLst/>
          </a:prstGeom>
        </p:spPr>
      </p:pic>
      <p:pic>
        <p:nvPicPr>
          <p:cNvPr id="2" name="图片 1" descr="见面会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74320" y="191770"/>
            <a:ext cx="1550035" cy="3549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画板 2 拷贝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圆角矩形 3"/>
          <p:cNvSpPr/>
          <p:nvPr userDrawn="1">
            <p:custDataLst>
              <p:tags r:id="rId4"/>
            </p:custDataLst>
          </p:nvPr>
        </p:nvSpPr>
        <p:spPr>
          <a:xfrm>
            <a:off x="1905000" y="3746500"/>
            <a:ext cx="8432800" cy="17018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5" name="图片 4" descr="感谢聆听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rcRect b="23104"/>
          <a:stretch>
            <a:fillRect/>
          </a:stretch>
        </p:blipFill>
        <p:spPr>
          <a:xfrm>
            <a:off x="1991995" y="1405255"/>
            <a:ext cx="8208010" cy="22402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>
            <p:custDataLst>
              <p:tags r:id="rId7"/>
            </p:custDataLst>
          </p:nvPr>
        </p:nvSpPr>
        <p:spPr>
          <a:xfrm>
            <a:off x="1991995" y="3861435"/>
            <a:ext cx="8208010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20000"/>
              </a:lnSpc>
            </a:pPr>
            <a:r>
              <a:rPr lang="zh-CN" altLang="en-US" sz="1500" b="1">
                <a:solidFill>
                  <a:schemeClr val="tx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我司所有工作人员均不允许推荐股票、不允许承诺收益、不允许代客理财、不允许合作分成、不允许私下收款，如您发现有任何违规行为，可联系400-700-3809向我们反馈!</a:t>
            </a:r>
            <a:endParaRPr lang="zh-CN" altLang="en-US" sz="1500" b="1">
              <a:solidFill>
                <a:schemeClr val="tx1"/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  <a:p>
            <a:pPr fontAlgn="auto">
              <a:lnSpc>
                <a:spcPct val="120000"/>
              </a:lnSpc>
            </a:pPr>
            <a:r>
              <a:rPr lang="zh-CN" altLang="en-US" sz="1500" b="1">
                <a:solidFill>
                  <a:schemeClr val="tx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所有信息及观点均来源于公开信息及经传软件信号显示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500" b="1">
              <a:solidFill>
                <a:schemeClr val="tx1"/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10" name="图片 9" descr="矢量智能对象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718165" y="235585"/>
            <a:ext cx="1220470" cy="260350"/>
          </a:xfrm>
          <a:prstGeom prst="rect">
            <a:avLst/>
          </a:prstGeom>
        </p:spPr>
      </p:pic>
      <p:pic>
        <p:nvPicPr>
          <p:cNvPr id="2" name="图片 1" descr="见面会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274320" y="191770"/>
            <a:ext cx="1550035" cy="3549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ags" Target="../tags/tag16.xml"/><Relationship Id="rId8" Type="http://schemas.openxmlformats.org/officeDocument/2006/relationships/tags" Target="../tags/tag15.xml"/><Relationship Id="rId7" Type="http://schemas.openxmlformats.org/officeDocument/2006/relationships/tags" Target="../tags/tag14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tags" Target="../tags/tag19.xml"/><Relationship Id="rId11" Type="http://schemas.openxmlformats.org/officeDocument/2006/relationships/tags" Target="../tags/tag18.xml"/><Relationship Id="rId10" Type="http://schemas.openxmlformats.org/officeDocument/2006/relationships/tags" Target="../tags/tag17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8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9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0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1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2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tags" Target="../tags/tag55.xml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61.xml"/><Relationship Id="rId5" Type="http://schemas.openxmlformats.org/officeDocument/2006/relationships/tags" Target="../tags/tag60.xml"/><Relationship Id="rId4" Type="http://schemas.openxmlformats.org/officeDocument/2006/relationships/image" Target="../media/image14.png"/><Relationship Id="rId3" Type="http://schemas.openxmlformats.org/officeDocument/2006/relationships/tags" Target="../tags/tag59.xml"/><Relationship Id="rId2" Type="http://schemas.openxmlformats.org/officeDocument/2006/relationships/image" Target="../media/image13.png"/><Relationship Id="rId1" Type="http://schemas.openxmlformats.org/officeDocument/2006/relationships/tags" Target="../tags/tag58.xml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64.xml"/><Relationship Id="rId3" Type="http://schemas.openxmlformats.org/officeDocument/2006/relationships/tags" Target="../tags/tag63.xml"/><Relationship Id="rId2" Type="http://schemas.openxmlformats.org/officeDocument/2006/relationships/image" Target="../media/image15.png"/><Relationship Id="rId1" Type="http://schemas.openxmlformats.org/officeDocument/2006/relationships/tags" Target="../tags/tag62.xml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67.xml"/><Relationship Id="rId3" Type="http://schemas.openxmlformats.org/officeDocument/2006/relationships/tags" Target="../tags/tag66.xml"/><Relationship Id="rId2" Type="http://schemas.openxmlformats.org/officeDocument/2006/relationships/image" Target="../media/image16.png"/><Relationship Id="rId1" Type="http://schemas.openxmlformats.org/officeDocument/2006/relationships/tags" Target="../tags/tag65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70.xml"/><Relationship Id="rId2" Type="http://schemas.openxmlformats.org/officeDocument/2006/relationships/tags" Target="../tags/tag69.xml"/><Relationship Id="rId1" Type="http://schemas.openxmlformats.org/officeDocument/2006/relationships/tags" Target="../tags/tag68.xml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74.xml"/><Relationship Id="rId5" Type="http://schemas.openxmlformats.org/officeDocument/2006/relationships/tags" Target="../tags/tag73.xml"/><Relationship Id="rId4" Type="http://schemas.openxmlformats.org/officeDocument/2006/relationships/image" Target="../media/image18.png"/><Relationship Id="rId3" Type="http://schemas.openxmlformats.org/officeDocument/2006/relationships/tags" Target="../tags/tag72.xml"/><Relationship Id="rId2" Type="http://schemas.openxmlformats.org/officeDocument/2006/relationships/image" Target="../media/image17.png"/><Relationship Id="rId1" Type="http://schemas.openxmlformats.org/officeDocument/2006/relationships/tags" Target="../tags/tag71.xml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78.xml"/><Relationship Id="rId5" Type="http://schemas.openxmlformats.org/officeDocument/2006/relationships/tags" Target="../tags/tag77.xml"/><Relationship Id="rId4" Type="http://schemas.openxmlformats.org/officeDocument/2006/relationships/image" Target="../media/image20.png"/><Relationship Id="rId3" Type="http://schemas.openxmlformats.org/officeDocument/2006/relationships/tags" Target="../tags/tag76.xml"/><Relationship Id="rId2" Type="http://schemas.openxmlformats.org/officeDocument/2006/relationships/image" Target="../media/image19.png"/><Relationship Id="rId1" Type="http://schemas.openxmlformats.org/officeDocument/2006/relationships/tags" Target="../tags/tag75.xml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82.xml"/><Relationship Id="rId5" Type="http://schemas.openxmlformats.org/officeDocument/2006/relationships/tags" Target="../tags/tag81.xml"/><Relationship Id="rId4" Type="http://schemas.openxmlformats.org/officeDocument/2006/relationships/image" Target="../media/image22.png"/><Relationship Id="rId3" Type="http://schemas.openxmlformats.org/officeDocument/2006/relationships/tags" Target="../tags/tag80.xml"/><Relationship Id="rId2" Type="http://schemas.openxmlformats.org/officeDocument/2006/relationships/image" Target="../media/image21.png"/><Relationship Id="rId1" Type="http://schemas.openxmlformats.org/officeDocument/2006/relationships/tags" Target="../tags/tag7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7" Type="http://schemas.openxmlformats.org/officeDocument/2006/relationships/tags" Target="../tags/tag25.xml"/><Relationship Id="rId6" Type="http://schemas.openxmlformats.org/officeDocument/2006/relationships/tags" Target="../tags/tag24.xml"/><Relationship Id="rId5" Type="http://schemas.openxmlformats.org/officeDocument/2006/relationships/tags" Target="../tags/tag23.xml"/><Relationship Id="rId4" Type="http://schemas.openxmlformats.org/officeDocument/2006/relationships/tags" Target="../tags/tag22.xml"/><Relationship Id="rId3" Type="http://schemas.openxmlformats.org/officeDocument/2006/relationships/image" Target="../media/image7.png"/><Relationship Id="rId2" Type="http://schemas.openxmlformats.org/officeDocument/2006/relationships/tags" Target="../tags/tag21.xml"/><Relationship Id="rId1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32.xml"/><Relationship Id="rId8" Type="http://schemas.openxmlformats.org/officeDocument/2006/relationships/tags" Target="../tags/tag31.xml"/><Relationship Id="rId7" Type="http://schemas.openxmlformats.org/officeDocument/2006/relationships/tags" Target="../tags/tag30.xml"/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4" Type="http://schemas.openxmlformats.org/officeDocument/2006/relationships/tags" Target="../tags/tag27.xml"/><Relationship Id="rId3" Type="http://schemas.openxmlformats.org/officeDocument/2006/relationships/tags" Target="../tags/tag26.xml"/><Relationship Id="rId2" Type="http://schemas.openxmlformats.org/officeDocument/2006/relationships/image" Target="../media/image9.png"/><Relationship Id="rId15" Type="http://schemas.openxmlformats.org/officeDocument/2006/relationships/slideLayout" Target="../slideLayouts/slideLayout4.xml"/><Relationship Id="rId14" Type="http://schemas.openxmlformats.org/officeDocument/2006/relationships/tags" Target="../tags/tag37.xml"/><Relationship Id="rId13" Type="http://schemas.openxmlformats.org/officeDocument/2006/relationships/tags" Target="../tags/tag36.xml"/><Relationship Id="rId12" Type="http://schemas.openxmlformats.org/officeDocument/2006/relationships/tags" Target="../tags/tag35.xml"/><Relationship Id="rId11" Type="http://schemas.openxmlformats.org/officeDocument/2006/relationships/tags" Target="../tags/tag34.xml"/><Relationship Id="rId10" Type="http://schemas.openxmlformats.org/officeDocument/2006/relationships/tags" Target="../tags/tag33.xml"/><Relationship Id="rId1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tags" Target="../tags/tag38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43.xml"/><Relationship Id="rId3" Type="http://schemas.openxmlformats.org/officeDocument/2006/relationships/image" Target="../media/image10.png"/><Relationship Id="rId2" Type="http://schemas.openxmlformats.org/officeDocument/2006/relationships/tags" Target="../tags/tag42.xml"/><Relationship Id="rId1" Type="http://schemas.openxmlformats.org/officeDocument/2006/relationships/tags" Target="../tags/tag4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5.xml"/><Relationship Id="rId1" Type="http://schemas.openxmlformats.org/officeDocument/2006/relationships/tags" Target="../tags/tag44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tags" Target="../tags/tag46.xml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51.xml"/><Relationship Id="rId3" Type="http://schemas.openxmlformats.org/officeDocument/2006/relationships/tags" Target="../tags/tag50.xml"/><Relationship Id="rId2" Type="http://schemas.openxmlformats.org/officeDocument/2006/relationships/image" Target="../media/image11.png"/><Relationship Id="rId1" Type="http://schemas.openxmlformats.org/officeDocument/2006/relationships/tags" Target="../tags/tag49.xm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image" Target="../media/image12.png"/><Relationship Id="rId1" Type="http://schemas.openxmlformats.org/officeDocument/2006/relationships/tags" Target="../tags/tag5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4287203" y="1695768"/>
            <a:ext cx="373888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charset="-122"/>
              </a:rPr>
              <a:t>PART 0</a:t>
            </a:r>
            <a:r>
              <a:rPr kumimoji="0" lang="en-US" altLang="zh-CN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charset="-122"/>
              </a:rPr>
              <a:t>3</a:t>
            </a:r>
            <a:endParaRPr kumimoji="0" lang="en-US" altLang="zh-CN" sz="6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思源黑体 CN Normal" panose="020B0400000000000000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0" y="2843530"/>
            <a:ext cx="1219200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 fontAlgn="auto"/>
            <a:r>
              <a:rPr lang="zh-CN" altLang="en-US" sz="720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新环境下热点</a:t>
            </a:r>
            <a:r>
              <a:rPr lang="zh-CN" altLang="en-US" sz="720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逻辑</a:t>
            </a:r>
            <a:endParaRPr lang="zh-CN" altLang="en-US" sz="7200">
              <a:gradFill>
                <a:gsLst>
                  <a:gs pos="0">
                    <a:srgbClr val="FFFEEB"/>
                  </a:gs>
                  <a:gs pos="100000">
                    <a:srgbClr val="FFF4A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297930" y="1027430"/>
            <a:ext cx="5572125" cy="505206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1027430"/>
            <a:ext cx="5993130" cy="254381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文本框 6"/>
          <p:cNvSpPr txBox="1"/>
          <p:nvPr/>
        </p:nvSpPr>
        <p:spPr>
          <a:xfrm>
            <a:off x="351155" y="3833495"/>
            <a:ext cx="5765165" cy="1891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ctr">
              <a:lnSpc>
                <a:spcPct val="130000"/>
              </a:lnSpc>
              <a:buClrTx/>
              <a:buSzTx/>
              <a:buFontTx/>
            </a:pPr>
            <a:r>
              <a:rPr lang="zh-CN" altLang="en-US" sz="3000" b="1">
                <a:solidFill>
                  <a:srgbClr val="FFC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主题气泡图的变动节奏放缓</a:t>
            </a:r>
            <a:endParaRPr lang="zh-CN" altLang="en-US" sz="3000" b="1">
              <a:solidFill>
                <a:srgbClr val="FFC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lvl="0" algn="ctr">
              <a:lnSpc>
                <a:spcPct val="130000"/>
              </a:lnSpc>
              <a:buClrTx/>
              <a:buSzTx/>
              <a:buFontTx/>
            </a:pPr>
            <a:r>
              <a:rPr lang="zh-CN" altLang="en-US" sz="3000" b="1">
                <a:solidFill>
                  <a:srgbClr val="FFC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涨停棱镜的变动节奏载加快</a:t>
            </a:r>
            <a:endParaRPr lang="zh-CN" altLang="en-US" sz="3000" b="1">
              <a:solidFill>
                <a:srgbClr val="FFC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lvl="0" algn="ctr">
              <a:lnSpc>
                <a:spcPct val="130000"/>
              </a:lnSpc>
              <a:buClrTx/>
              <a:buSzTx/>
              <a:buFontTx/>
            </a:pPr>
            <a:r>
              <a:rPr lang="zh-CN" altLang="en-US" sz="3000" b="1">
                <a:solidFill>
                  <a:srgbClr val="FFC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热点轮动到底是快了还是</a:t>
            </a:r>
            <a:r>
              <a:rPr lang="zh-CN" altLang="en-US" sz="3000" b="1">
                <a:solidFill>
                  <a:srgbClr val="FFC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慢了</a:t>
            </a:r>
            <a:endParaRPr lang="zh-CN" altLang="en-US" sz="3000" b="1">
              <a:solidFill>
                <a:srgbClr val="FFC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5"/>
            </p:custDataLst>
          </p:nvPr>
        </p:nvSpPr>
        <p:spPr>
          <a:xfrm>
            <a:off x="0" y="15240"/>
            <a:ext cx="121920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4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“</a:t>
            </a:r>
            <a:r>
              <a:rPr lang="zh-CN" altLang="en-US" sz="4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热点</a:t>
            </a:r>
            <a:r>
              <a:rPr lang="en-US" altLang="zh-CN" sz="4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”</a:t>
            </a:r>
            <a:r>
              <a:rPr lang="zh-CN" altLang="en-US" sz="4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的定位出现微调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</p:spTree>
    <p:custDataLst>
      <p:tags r:id="rId6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14680" y="1056640"/>
            <a:ext cx="5965190" cy="516445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文本框 7"/>
          <p:cNvSpPr txBox="1"/>
          <p:nvPr/>
        </p:nvSpPr>
        <p:spPr>
          <a:xfrm>
            <a:off x="6817360" y="2464435"/>
            <a:ext cx="485457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zh-CN" altLang="en-US" sz="2400" b="1">
                <a:solidFill>
                  <a:srgbClr val="FFC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涨停板少了</a:t>
            </a:r>
            <a:endParaRPr lang="zh-CN" altLang="en-US" sz="2400" b="1">
              <a:solidFill>
                <a:srgbClr val="FFC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zh-CN" altLang="en-US" sz="2400" b="1">
                <a:solidFill>
                  <a:srgbClr val="FFC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但强势股的资金推动逻辑没有变</a:t>
            </a:r>
            <a:endParaRPr lang="zh-CN" altLang="en-US" sz="2400" b="1">
              <a:solidFill>
                <a:srgbClr val="FFC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zh-CN" altLang="en-US" sz="2400" b="1">
                <a:solidFill>
                  <a:srgbClr val="FFC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强势板块诞生龙头股的逻辑没有变</a:t>
            </a:r>
            <a:endParaRPr lang="zh-CN" altLang="en-US" sz="2400" b="1">
              <a:solidFill>
                <a:srgbClr val="FFC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0" y="15240"/>
            <a:ext cx="121920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涨停减少不影响龙头股逻辑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363788" y="930910"/>
            <a:ext cx="7464425" cy="475107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3232150" y="5681980"/>
            <a:ext cx="5728335" cy="7721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lvl="0" algn="ctr">
              <a:lnSpc>
                <a:spcPct val="130000"/>
              </a:lnSpc>
              <a:buClrTx/>
              <a:buSzTx/>
              <a:buFontTx/>
            </a:pPr>
            <a:r>
              <a:rPr lang="zh-CN" altLang="en-US" sz="3000" b="1">
                <a:solidFill>
                  <a:srgbClr val="FFC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走势状态与风格属性的相结合</a:t>
            </a:r>
            <a:endParaRPr lang="zh-CN" altLang="en-US" sz="3000" b="1">
              <a:solidFill>
                <a:srgbClr val="FFC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0" y="15240"/>
            <a:ext cx="121920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龙头股的精准定位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4287203" y="1695768"/>
            <a:ext cx="373888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charset="-122"/>
              </a:rPr>
              <a:t>PART 0</a:t>
            </a:r>
            <a:r>
              <a:rPr kumimoji="0" lang="en-US" altLang="zh-CN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charset="-122"/>
              </a:rPr>
              <a:t>4</a:t>
            </a:r>
            <a:endParaRPr kumimoji="0" lang="en-US" altLang="zh-CN" sz="6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思源黑体 CN Normal" panose="020B0400000000000000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635" y="2843530"/>
            <a:ext cx="1219073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 fontAlgn="auto"/>
            <a:r>
              <a:rPr lang="zh-CN" altLang="en-US" sz="720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强势股的波动</a:t>
            </a:r>
            <a:r>
              <a:rPr lang="zh-CN" altLang="en-US" sz="720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节奏</a:t>
            </a:r>
            <a:endParaRPr lang="zh-CN" altLang="en-US" sz="7200">
              <a:gradFill>
                <a:gsLst>
                  <a:gs pos="0">
                    <a:srgbClr val="FFFEEB"/>
                  </a:gs>
                  <a:gs pos="100000">
                    <a:srgbClr val="FFF4A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068955" y="1017270"/>
            <a:ext cx="6052820" cy="18351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485390" y="2910205"/>
            <a:ext cx="7221855" cy="36722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0" y="15240"/>
            <a:ext cx="121920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强势股的波动节奏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</p:spTree>
    <p:custDataLst>
      <p:tags r:id="rId6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478915" y="858520"/>
            <a:ext cx="9233535" cy="500316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531100" y="2533650"/>
            <a:ext cx="3779520" cy="17907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文本框 6"/>
          <p:cNvSpPr txBox="1"/>
          <p:nvPr/>
        </p:nvSpPr>
        <p:spPr>
          <a:xfrm>
            <a:off x="1478915" y="5991860"/>
            <a:ext cx="9324340" cy="46037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p>
            <a:pPr lvl="0" algn="ctr">
              <a:lnSpc>
                <a:spcPct val="130000"/>
              </a:lnSpc>
              <a:buClrTx/>
              <a:buSzTx/>
              <a:buFontTx/>
            </a:pPr>
            <a:r>
              <a:rPr lang="zh-CN" altLang="en-US" sz="3000" b="1">
                <a:solidFill>
                  <a:srgbClr val="FFC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二次启动</a:t>
            </a:r>
            <a:r>
              <a:rPr lang="en-US" altLang="zh-CN" sz="3000" b="1">
                <a:solidFill>
                  <a:srgbClr val="FFC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</a:t>
            </a:r>
            <a:r>
              <a:rPr lang="zh-CN" altLang="en-US" sz="3000" b="1">
                <a:solidFill>
                  <a:srgbClr val="FFC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水手突破上穿变色为关键点</a:t>
            </a:r>
            <a:endParaRPr lang="zh-CN" altLang="en-US" sz="3000" b="1">
              <a:solidFill>
                <a:srgbClr val="FFC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5"/>
            </p:custDataLst>
          </p:nvPr>
        </p:nvSpPr>
        <p:spPr>
          <a:xfrm>
            <a:off x="0" y="15240"/>
            <a:ext cx="121920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强势股的波动节奏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</p:spTree>
    <p:custDataLst>
      <p:tags r:id="rId6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3322320" y="5925185"/>
            <a:ext cx="5546725" cy="46037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p>
            <a:pPr lvl="0" algn="ctr">
              <a:lnSpc>
                <a:spcPct val="130000"/>
              </a:lnSpc>
              <a:buClrTx/>
              <a:buSzTx/>
              <a:buFontTx/>
            </a:pPr>
            <a:r>
              <a:rPr lang="zh-CN" altLang="en-US" sz="3000" b="1">
                <a:solidFill>
                  <a:srgbClr val="FFC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趋势龙头选股</a:t>
            </a:r>
            <a:r>
              <a:rPr lang="zh-CN" altLang="en-US" sz="3000" b="1">
                <a:solidFill>
                  <a:srgbClr val="FFC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+ </a:t>
            </a:r>
            <a:r>
              <a:rPr lang="zh-CN" altLang="en-US" sz="3000" b="1">
                <a:solidFill>
                  <a:srgbClr val="FFC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紫金龙头</a:t>
            </a:r>
            <a:r>
              <a:rPr lang="zh-CN" altLang="en-US" sz="3000" b="1">
                <a:solidFill>
                  <a:srgbClr val="FFC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战法</a:t>
            </a:r>
            <a:endParaRPr lang="zh-CN" altLang="en-US" sz="3000" b="1">
              <a:solidFill>
                <a:srgbClr val="FFC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74955" y="908685"/>
            <a:ext cx="6861810" cy="428371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5612765" y="1835785"/>
            <a:ext cx="6267450" cy="38925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0" y="15240"/>
            <a:ext cx="121920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强势股的波动节奏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</p:spTree>
    <p:custDataLst>
      <p:tags r:id="rId6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组 293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2555" y="3785870"/>
            <a:ext cx="9429750" cy="2114550"/>
          </a:xfrm>
          <a:prstGeom prst="rect">
            <a:avLst/>
          </a:prstGeom>
        </p:spPr>
      </p:pic>
      <p:sp>
        <p:nvSpPr>
          <p:cNvPr id="19" name="文本框 18"/>
          <p:cNvSpPr txBox="1"/>
          <p:nvPr>
            <p:custDataLst>
              <p:tags r:id="rId2"/>
            </p:custDataLst>
          </p:nvPr>
        </p:nvSpPr>
        <p:spPr>
          <a:xfrm>
            <a:off x="4396740" y="1383665"/>
            <a:ext cx="6857365" cy="21678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 fontAlgn="auto">
              <a:lnSpc>
                <a:spcPct val="100000"/>
              </a:lnSpc>
            </a:pPr>
            <a:r>
              <a:rPr lang="zh-CN" altLang="en-US" sz="600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经济复苏也是重启</a:t>
            </a:r>
            <a:endParaRPr lang="zh-CN" altLang="en-US" sz="6000">
              <a:gradFill>
                <a:gsLst>
                  <a:gs pos="0">
                    <a:srgbClr val="FFFEEB"/>
                  </a:gs>
                  <a:gs pos="100000">
                    <a:srgbClr val="FFF4A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  <a:p>
            <a:pPr algn="ctr" fontAlgn="auto">
              <a:lnSpc>
                <a:spcPct val="100000"/>
              </a:lnSpc>
            </a:pPr>
            <a:r>
              <a:rPr lang="zh-CN" altLang="en-US" sz="720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把握新周期逻辑</a:t>
            </a:r>
            <a:endParaRPr lang="zh-CN" altLang="en-US" sz="7200">
              <a:gradFill>
                <a:gsLst>
                  <a:gs pos="0">
                    <a:srgbClr val="FFFEEB"/>
                  </a:gs>
                  <a:gs pos="100000">
                    <a:srgbClr val="FFF4A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pic>
        <p:nvPicPr>
          <p:cNvPr id="4" name="图片 3" descr="画板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685" y="480060"/>
            <a:ext cx="3825240" cy="6028055"/>
          </a:xfrm>
          <a:prstGeom prst="rect">
            <a:avLst/>
          </a:prstGeom>
        </p:spPr>
      </p:pic>
      <p:sp>
        <p:nvSpPr>
          <p:cNvPr id="17" name="文本框 16"/>
          <p:cNvSpPr txBox="1"/>
          <p:nvPr>
            <p:custDataLst>
              <p:tags r:id="rId4"/>
            </p:custDataLst>
          </p:nvPr>
        </p:nvSpPr>
        <p:spPr>
          <a:xfrm>
            <a:off x="5117465" y="4384040"/>
            <a:ext cx="563499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经传多赢投顾总监</a:t>
            </a:r>
            <a:endParaRPr lang="zh-CN" altLang="en-US" sz="1400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5"/>
            </p:custDataLst>
          </p:nvPr>
        </p:nvSpPr>
        <p:spPr>
          <a:xfrm>
            <a:off x="5104130" y="4657725"/>
            <a:ext cx="5424805" cy="10712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fontAlgn="auto">
              <a:lnSpc>
                <a:spcPct val="120000"/>
              </a:lnSpc>
            </a:pP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科班出身，从业20余年，有过私募实操和顾问咨询等多维度经验。曾任职全日制重本大学讲师，完成过千场千人股民讲座，著有《唯信号论-系统篇》一书。其所创立的“三维一体”投资体系深受投资者喜爱。</a:t>
            </a:r>
            <a:endParaRPr lang="zh-CN" altLang="en-US" sz="1400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909185" y="4303395"/>
            <a:ext cx="398780" cy="445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300">
                <a:solidFill>
                  <a:srgbClr val="4A4A4A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·</a:t>
            </a:r>
            <a:endParaRPr lang="en-US" altLang="zh-CN" sz="2300">
              <a:solidFill>
                <a:srgbClr val="4A4A4A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6"/>
            </p:custDataLst>
          </p:nvPr>
        </p:nvSpPr>
        <p:spPr>
          <a:xfrm>
            <a:off x="4909185" y="4617720"/>
            <a:ext cx="398780" cy="445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300">
                <a:solidFill>
                  <a:srgbClr val="4A4A4A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·</a:t>
            </a:r>
            <a:endParaRPr lang="en-US" altLang="zh-CN" sz="2300">
              <a:solidFill>
                <a:srgbClr val="4A4A4A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" name="图片 8" descr="目录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36370" y="2672715"/>
            <a:ext cx="2500630" cy="1269365"/>
          </a:xfrm>
          <a:prstGeom prst="rect">
            <a:avLst/>
          </a:prstGeom>
        </p:spPr>
      </p:pic>
      <p:pic>
        <p:nvPicPr>
          <p:cNvPr id="10" name="图片 9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7250" y="1442085"/>
            <a:ext cx="6239510" cy="794385"/>
          </a:xfrm>
          <a:prstGeom prst="rect">
            <a:avLst/>
          </a:prstGeom>
        </p:spPr>
      </p:pic>
      <p:sp>
        <p:nvSpPr>
          <p:cNvPr id="13" name="文本框 12"/>
          <p:cNvSpPr txBox="1"/>
          <p:nvPr>
            <p:custDataLst>
              <p:tags r:id="rId3"/>
            </p:custDataLst>
          </p:nvPr>
        </p:nvSpPr>
        <p:spPr>
          <a:xfrm>
            <a:off x="4926330" y="1498600"/>
            <a:ext cx="174053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000">
                <a:solidFill>
                  <a:srgbClr val="241789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第一章</a:t>
            </a:r>
            <a:endParaRPr lang="zh-CN" altLang="en-US" sz="3000">
              <a:solidFill>
                <a:srgbClr val="241789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6760210" y="1584960"/>
            <a:ext cx="406400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00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宏观经济复苏与</a:t>
            </a:r>
            <a:r>
              <a:rPr lang="zh-CN" altLang="en-US" sz="300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重启</a:t>
            </a:r>
            <a:endParaRPr lang="zh-CN" altLang="en-US" sz="300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pic>
        <p:nvPicPr>
          <p:cNvPr id="18" name="图片 17" descr="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667250" y="2432685"/>
            <a:ext cx="6239510" cy="794385"/>
          </a:xfrm>
          <a:prstGeom prst="rect">
            <a:avLst/>
          </a:prstGeom>
        </p:spPr>
      </p:pic>
      <p:sp>
        <p:nvSpPr>
          <p:cNvPr id="19" name="文本框 18"/>
          <p:cNvSpPr txBox="1"/>
          <p:nvPr>
            <p:custDataLst>
              <p:tags r:id="rId6"/>
            </p:custDataLst>
          </p:nvPr>
        </p:nvSpPr>
        <p:spPr>
          <a:xfrm>
            <a:off x="4926330" y="2489200"/>
            <a:ext cx="174053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000">
                <a:solidFill>
                  <a:srgbClr val="241789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第二章</a:t>
            </a:r>
            <a:endParaRPr lang="zh-CN" altLang="en-US" sz="3000">
              <a:solidFill>
                <a:srgbClr val="241789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0" name="文本框 19"/>
          <p:cNvSpPr txBox="1"/>
          <p:nvPr>
            <p:custDataLst>
              <p:tags r:id="rId7"/>
            </p:custDataLst>
          </p:nvPr>
        </p:nvSpPr>
        <p:spPr>
          <a:xfrm>
            <a:off x="6760210" y="2575560"/>
            <a:ext cx="406400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00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微观</a:t>
            </a:r>
            <a:r>
              <a:rPr lang="zh-CN" altLang="en-US" sz="300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层公司业绩预期</a:t>
            </a:r>
            <a:endParaRPr lang="zh-CN" altLang="en-US" sz="300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pic>
        <p:nvPicPr>
          <p:cNvPr id="21" name="图片 20" descr="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667250" y="3423285"/>
            <a:ext cx="6239510" cy="794385"/>
          </a:xfrm>
          <a:prstGeom prst="rect">
            <a:avLst/>
          </a:prstGeom>
        </p:spPr>
      </p:pic>
      <p:sp>
        <p:nvSpPr>
          <p:cNvPr id="23" name="文本框 22"/>
          <p:cNvSpPr txBox="1"/>
          <p:nvPr>
            <p:custDataLst>
              <p:tags r:id="rId9"/>
            </p:custDataLst>
          </p:nvPr>
        </p:nvSpPr>
        <p:spPr>
          <a:xfrm>
            <a:off x="4926330" y="3479800"/>
            <a:ext cx="174053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000">
                <a:solidFill>
                  <a:srgbClr val="241789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第三章</a:t>
            </a:r>
            <a:endParaRPr lang="zh-CN" altLang="en-US" sz="3000">
              <a:solidFill>
                <a:srgbClr val="241789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2" name="文本框 31"/>
          <p:cNvSpPr txBox="1"/>
          <p:nvPr>
            <p:custDataLst>
              <p:tags r:id="rId10"/>
            </p:custDataLst>
          </p:nvPr>
        </p:nvSpPr>
        <p:spPr>
          <a:xfrm>
            <a:off x="6760210" y="3566160"/>
            <a:ext cx="406400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00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新环境下</a:t>
            </a:r>
            <a:r>
              <a:rPr lang="en-US" altLang="zh-CN" sz="300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“</a:t>
            </a:r>
            <a:r>
              <a:rPr lang="zh-CN" altLang="en-US" sz="300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热点</a:t>
            </a:r>
            <a:r>
              <a:rPr lang="en-US" altLang="zh-CN" sz="300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”</a:t>
            </a:r>
            <a:r>
              <a:rPr lang="zh-CN" altLang="en-US" sz="300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逻辑</a:t>
            </a:r>
            <a:endParaRPr lang="zh-CN" altLang="en-US" sz="300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pic>
        <p:nvPicPr>
          <p:cNvPr id="33" name="图片 32" descr="1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674870" y="4380230"/>
            <a:ext cx="6239510" cy="794385"/>
          </a:xfrm>
          <a:prstGeom prst="rect">
            <a:avLst/>
          </a:prstGeom>
        </p:spPr>
      </p:pic>
      <p:sp>
        <p:nvSpPr>
          <p:cNvPr id="34" name="文本框 33"/>
          <p:cNvSpPr txBox="1"/>
          <p:nvPr>
            <p:custDataLst>
              <p:tags r:id="rId12"/>
            </p:custDataLst>
          </p:nvPr>
        </p:nvSpPr>
        <p:spPr>
          <a:xfrm>
            <a:off x="4933950" y="4436745"/>
            <a:ext cx="174053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000">
                <a:solidFill>
                  <a:srgbClr val="241789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第四章</a:t>
            </a:r>
            <a:endParaRPr lang="zh-CN" altLang="en-US" sz="3000">
              <a:solidFill>
                <a:srgbClr val="241789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5" name="文本框 34"/>
          <p:cNvSpPr txBox="1"/>
          <p:nvPr>
            <p:custDataLst>
              <p:tags r:id="rId13"/>
            </p:custDataLst>
          </p:nvPr>
        </p:nvSpPr>
        <p:spPr>
          <a:xfrm>
            <a:off x="6767830" y="4523105"/>
            <a:ext cx="406400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00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强势股的波动</a:t>
            </a:r>
            <a:r>
              <a:rPr lang="zh-CN" altLang="en-US" sz="300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节奏</a:t>
            </a:r>
            <a:endParaRPr lang="zh-CN" altLang="en-US" sz="300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</p:spTree>
    <p:custDataLst>
      <p:tags r:id="rId14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4287203" y="1695768"/>
            <a:ext cx="373888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charset="-122"/>
              </a:rPr>
              <a:t>PART 01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思源黑体 CN Normal" panose="020B0400000000000000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2118043" y="2843530"/>
            <a:ext cx="795591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 fontAlgn="auto"/>
            <a:r>
              <a:rPr lang="zh-CN" altLang="en-US" sz="720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宏观经济</a:t>
            </a:r>
            <a:endParaRPr lang="zh-CN" altLang="en-US" sz="7200">
              <a:gradFill>
                <a:gsLst>
                  <a:gs pos="0">
                    <a:srgbClr val="FFFEEB"/>
                  </a:gs>
                  <a:gs pos="100000">
                    <a:srgbClr val="FFF4A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  <a:p>
            <a:pPr algn="ctr" fontAlgn="auto"/>
            <a:r>
              <a:rPr lang="zh-CN" altLang="en-US" sz="720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的复苏与</a:t>
            </a:r>
            <a:r>
              <a:rPr lang="zh-CN" altLang="en-US" sz="720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重启</a:t>
            </a:r>
            <a:endParaRPr lang="zh-CN" altLang="en-US" sz="7200">
              <a:gradFill>
                <a:gsLst>
                  <a:gs pos="0">
                    <a:srgbClr val="FFFEEB"/>
                  </a:gs>
                  <a:gs pos="100000">
                    <a:srgbClr val="FFF4A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0" y="15240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ctr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4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“</a:t>
            </a:r>
            <a:r>
              <a:rPr lang="zh-CN" altLang="en-US" sz="4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意外</a:t>
            </a:r>
            <a:r>
              <a:rPr lang="zh-CN" altLang="en-US" sz="4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”</a:t>
            </a:r>
            <a:r>
              <a:rPr lang="zh-CN" altLang="en-US" sz="4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的</a:t>
            </a:r>
            <a:r>
              <a:rPr lang="zh-CN" altLang="en-US" sz="4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降准</a:t>
            </a:r>
            <a:endParaRPr lang="zh-CN" altLang="en-US" sz="4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234565" y="1000760"/>
            <a:ext cx="7724140" cy="41675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文本框 2"/>
          <p:cNvSpPr txBox="1"/>
          <p:nvPr/>
        </p:nvSpPr>
        <p:spPr>
          <a:xfrm>
            <a:off x="3058160" y="5384800"/>
            <a:ext cx="607504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4000" b="1">
                <a:solidFill>
                  <a:srgbClr val="FFC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超额续作</a:t>
            </a:r>
            <a:r>
              <a:rPr lang="en-US" altLang="zh-CN" sz="4000" b="1">
                <a:solidFill>
                  <a:srgbClr val="FFC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MLF+</a:t>
            </a:r>
            <a:r>
              <a:rPr lang="zh-CN" altLang="en-US" sz="4000" b="1">
                <a:solidFill>
                  <a:srgbClr val="FFC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全面降准</a:t>
            </a:r>
            <a:endParaRPr lang="zh-CN" altLang="en-US" sz="4000" b="1">
              <a:solidFill>
                <a:srgbClr val="FFC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1444625" y="1266190"/>
            <a:ext cx="9302750" cy="472567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L="285750" indent="-285750" fontAlgn="auto">
              <a:lnSpc>
                <a:spcPct val="130000"/>
              </a:lnSpc>
              <a:spcBef>
                <a:spcPts val="600"/>
              </a:spcBef>
              <a:buFont typeface="Wingdings" panose="05000000000000000000" charset="0"/>
              <a:buChar char="Ø"/>
            </a:pPr>
            <a:r>
              <a:rPr lang="zh-CN" altLang="en-US">
                <a:solidFill>
                  <a:schemeClr val="bg1"/>
                </a:solidFill>
              </a:rPr>
              <a:t>要牢牢把握</a:t>
            </a:r>
            <a:r>
              <a:rPr lang="zh-CN" altLang="en-US" b="1">
                <a:solidFill>
                  <a:srgbClr val="FFC000"/>
                </a:solidFill>
              </a:rPr>
              <a:t>高质量发展</a:t>
            </a:r>
            <a:r>
              <a:rPr lang="zh-CN" altLang="en-US">
                <a:solidFill>
                  <a:schemeClr val="bg1"/>
                </a:solidFill>
              </a:rPr>
              <a:t>这个首要任务，坚持稳字当头、稳中求进，科学精准实施宏观政策，综合施策释放内需潜能，推动经济运行持续整体好转。</a:t>
            </a:r>
            <a:endParaRPr lang="zh-CN" altLang="en-US">
              <a:solidFill>
                <a:schemeClr val="bg1"/>
              </a:solidFill>
            </a:endParaRPr>
          </a:p>
          <a:p>
            <a:pPr marL="285750" indent="-285750" fontAlgn="auto">
              <a:lnSpc>
                <a:spcPct val="130000"/>
              </a:lnSpc>
              <a:spcBef>
                <a:spcPts val="600"/>
              </a:spcBef>
              <a:buFont typeface="Wingdings" panose="05000000000000000000" charset="0"/>
              <a:buChar char="Ø"/>
            </a:pPr>
            <a:r>
              <a:rPr lang="zh-CN" altLang="en-US">
                <a:solidFill>
                  <a:schemeClr val="bg1"/>
                </a:solidFill>
              </a:rPr>
              <a:t>要把发展经济的着力点放在</a:t>
            </a:r>
            <a:r>
              <a:rPr lang="zh-CN" altLang="en-US" b="1">
                <a:solidFill>
                  <a:srgbClr val="FFC000"/>
                </a:solidFill>
              </a:rPr>
              <a:t>实体经济</a:t>
            </a:r>
            <a:r>
              <a:rPr lang="zh-CN" altLang="en-US">
                <a:solidFill>
                  <a:schemeClr val="bg1"/>
                </a:solidFill>
              </a:rPr>
              <a:t>上，打好关键核心技术攻坚战，加快建设现代化产业体系。</a:t>
            </a:r>
            <a:endParaRPr lang="zh-CN" altLang="en-US">
              <a:solidFill>
                <a:schemeClr val="bg1"/>
              </a:solidFill>
            </a:endParaRPr>
          </a:p>
          <a:p>
            <a:pPr marL="285750" indent="-285750" fontAlgn="auto">
              <a:lnSpc>
                <a:spcPct val="130000"/>
              </a:lnSpc>
              <a:spcBef>
                <a:spcPts val="600"/>
              </a:spcBef>
              <a:buFont typeface="Wingdings" panose="05000000000000000000" charset="0"/>
              <a:buChar char="Ø"/>
            </a:pPr>
            <a:r>
              <a:rPr lang="zh-CN" altLang="en-US">
                <a:solidFill>
                  <a:schemeClr val="bg1"/>
                </a:solidFill>
              </a:rPr>
              <a:t>要进一步深化改革开放，谋划实施新一轮</a:t>
            </a:r>
            <a:r>
              <a:rPr lang="zh-CN" altLang="en-US" b="1">
                <a:solidFill>
                  <a:srgbClr val="FFC000"/>
                </a:solidFill>
              </a:rPr>
              <a:t>国有企业改革</a:t>
            </a:r>
            <a:r>
              <a:rPr lang="zh-CN" altLang="en-US">
                <a:solidFill>
                  <a:schemeClr val="bg1"/>
                </a:solidFill>
              </a:rPr>
              <a:t>，促进民营经济发展壮大，稳住外贸外资基本盘。</a:t>
            </a:r>
            <a:endParaRPr lang="zh-CN" altLang="en-US">
              <a:solidFill>
                <a:schemeClr val="bg1"/>
              </a:solidFill>
            </a:endParaRPr>
          </a:p>
          <a:p>
            <a:pPr marL="285750" indent="-285750" fontAlgn="auto">
              <a:lnSpc>
                <a:spcPct val="130000"/>
              </a:lnSpc>
              <a:spcBef>
                <a:spcPts val="600"/>
              </a:spcBef>
              <a:buFont typeface="Wingdings" panose="05000000000000000000" charset="0"/>
              <a:buChar char="Ø"/>
            </a:pPr>
            <a:r>
              <a:rPr lang="zh-CN" altLang="en-US">
                <a:solidFill>
                  <a:schemeClr val="bg1"/>
                </a:solidFill>
              </a:rPr>
              <a:t>要有效防范化解重大风险，牢牢守住不发生系统性风险的底线。</a:t>
            </a:r>
            <a:endParaRPr lang="zh-CN" altLang="en-US">
              <a:solidFill>
                <a:schemeClr val="bg1"/>
              </a:solidFill>
            </a:endParaRPr>
          </a:p>
          <a:p>
            <a:pPr marL="285750" indent="-285750" fontAlgn="auto">
              <a:lnSpc>
                <a:spcPct val="130000"/>
              </a:lnSpc>
              <a:spcBef>
                <a:spcPts val="600"/>
              </a:spcBef>
              <a:buFont typeface="Wingdings" panose="05000000000000000000" charset="0"/>
              <a:buChar char="Ø"/>
            </a:pPr>
            <a:r>
              <a:rPr lang="zh-CN" altLang="en-US">
                <a:solidFill>
                  <a:schemeClr val="bg1"/>
                </a:solidFill>
              </a:rPr>
              <a:t>要全力抓好</a:t>
            </a:r>
            <a:r>
              <a:rPr lang="zh-CN" altLang="en-US" b="1">
                <a:solidFill>
                  <a:srgbClr val="FFC000"/>
                </a:solidFill>
              </a:rPr>
              <a:t>农业农村工作</a:t>
            </a:r>
            <a:r>
              <a:rPr lang="zh-CN" altLang="en-US">
                <a:solidFill>
                  <a:schemeClr val="bg1"/>
                </a:solidFill>
              </a:rPr>
              <a:t>，切实保障粮食和重要农产品稳定安全供给，巩固拓展脱贫攻坚成果。</a:t>
            </a:r>
            <a:endParaRPr lang="zh-CN" altLang="en-US">
              <a:solidFill>
                <a:schemeClr val="bg1"/>
              </a:solidFill>
            </a:endParaRPr>
          </a:p>
          <a:p>
            <a:pPr marL="285750" indent="-285750" fontAlgn="auto">
              <a:lnSpc>
                <a:spcPct val="130000"/>
              </a:lnSpc>
              <a:spcBef>
                <a:spcPts val="600"/>
              </a:spcBef>
              <a:buFont typeface="Wingdings" panose="05000000000000000000" charset="0"/>
              <a:buChar char="Ø"/>
            </a:pPr>
            <a:r>
              <a:rPr lang="zh-CN" altLang="en-US">
                <a:solidFill>
                  <a:schemeClr val="bg1"/>
                </a:solidFill>
              </a:rPr>
              <a:t>要深入</a:t>
            </a:r>
            <a:r>
              <a:rPr lang="zh-CN" altLang="en-US" b="1">
                <a:solidFill>
                  <a:srgbClr val="FFC000"/>
                </a:solidFill>
              </a:rPr>
              <a:t>推进环境污染防治</a:t>
            </a:r>
            <a:r>
              <a:rPr lang="zh-CN" altLang="en-US">
                <a:solidFill>
                  <a:schemeClr val="bg1"/>
                </a:solidFill>
              </a:rPr>
              <a:t>，持续改善生态环境质量，积极稳妥推进碳达峰碳中和。</a:t>
            </a:r>
            <a:endParaRPr lang="zh-CN" altLang="en-US">
              <a:solidFill>
                <a:schemeClr val="bg1"/>
              </a:solidFill>
            </a:endParaRPr>
          </a:p>
          <a:p>
            <a:pPr marL="285750" indent="-285750" fontAlgn="auto">
              <a:lnSpc>
                <a:spcPct val="130000"/>
              </a:lnSpc>
              <a:spcBef>
                <a:spcPts val="600"/>
              </a:spcBef>
              <a:buFont typeface="Wingdings" panose="05000000000000000000" charset="0"/>
              <a:buChar char="Ø"/>
            </a:pPr>
            <a:r>
              <a:rPr lang="zh-CN" altLang="en-US">
                <a:solidFill>
                  <a:schemeClr val="bg1"/>
                </a:solidFill>
              </a:rPr>
              <a:t>要做好社会事业发展、疫情防控等各方面工作，不断增强人民群众的获得感、幸福感、安全感。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0" y="15240"/>
            <a:ext cx="121920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新一届国务院第一次全体会议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4287203" y="1695768"/>
            <a:ext cx="373888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charset="-122"/>
              </a:rPr>
              <a:t>PART 0</a:t>
            </a:r>
            <a:r>
              <a:rPr kumimoji="0" lang="en-US" altLang="zh-CN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charset="-122"/>
              </a:rPr>
              <a:t>2</a:t>
            </a:r>
            <a:endParaRPr kumimoji="0" lang="en-US" altLang="zh-CN" sz="6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思源黑体 CN Normal" panose="020B0400000000000000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635" y="2843530"/>
            <a:ext cx="1219136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 fontAlgn="auto"/>
            <a:r>
              <a:rPr lang="zh-CN" altLang="en-US" sz="720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微观层公司业绩预期</a:t>
            </a:r>
            <a:endParaRPr lang="zh-CN" altLang="en-US" sz="7200">
              <a:gradFill>
                <a:gsLst>
                  <a:gs pos="0">
                    <a:srgbClr val="FFFEEB"/>
                  </a:gs>
                  <a:gs pos="100000">
                    <a:srgbClr val="FFF4A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127760" y="884555"/>
            <a:ext cx="9938385" cy="500634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文本框 2"/>
          <p:cNvSpPr txBox="1"/>
          <p:nvPr/>
        </p:nvSpPr>
        <p:spPr>
          <a:xfrm>
            <a:off x="1127125" y="6006465"/>
            <a:ext cx="99396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ctr">
              <a:buClrTx/>
              <a:buSzTx/>
              <a:buFontTx/>
            </a:pPr>
            <a:r>
              <a:rPr lang="zh-CN" altLang="en-US" sz="3200" b="1">
                <a:solidFill>
                  <a:srgbClr val="FFC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国企</a:t>
            </a:r>
            <a:r>
              <a:rPr lang="en-US" altLang="zh-CN" sz="3200" b="1">
                <a:solidFill>
                  <a:srgbClr val="FFC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</a:t>
            </a:r>
            <a:r>
              <a:rPr lang="zh-CN" altLang="en-US" sz="3200" b="1">
                <a:solidFill>
                  <a:srgbClr val="FFC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数字化平台</a:t>
            </a:r>
            <a:r>
              <a:rPr lang="zh-CN" altLang="en-US" sz="3200" b="1">
                <a:solidFill>
                  <a:srgbClr val="FFC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</a:t>
            </a:r>
            <a:r>
              <a:rPr lang="en-US" altLang="zh-CN" sz="3200" b="1">
                <a:solidFill>
                  <a:srgbClr val="FFC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</a:t>
            </a:r>
            <a:r>
              <a:rPr lang="zh-CN" altLang="en-US" sz="3200" b="1">
                <a:solidFill>
                  <a:srgbClr val="FFC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业绩持续稳定增长</a:t>
            </a:r>
            <a:endParaRPr lang="zh-CN" altLang="en-US" sz="3200" b="1">
              <a:solidFill>
                <a:srgbClr val="FFC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0" y="15240"/>
            <a:ext cx="121920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穿透型稳定增长预期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3035935" y="6006465"/>
            <a:ext cx="61201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ctr">
              <a:buClrTx/>
              <a:buSzTx/>
              <a:buFontTx/>
            </a:pPr>
            <a:r>
              <a:rPr lang="zh-CN" altLang="en-US" sz="3200" b="1">
                <a:solidFill>
                  <a:srgbClr val="FFC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受益美元升值和原材料</a:t>
            </a:r>
            <a:r>
              <a:rPr lang="zh-CN" altLang="en-US" sz="3200" b="1">
                <a:solidFill>
                  <a:srgbClr val="FFC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降价</a:t>
            </a:r>
            <a:endParaRPr lang="zh-CN" altLang="en-US" sz="3200" b="1">
              <a:solidFill>
                <a:srgbClr val="FFC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993140" y="887095"/>
            <a:ext cx="10205720" cy="50165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0" y="15240"/>
            <a:ext cx="121920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强复苏型增长预期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</p:spTree>
    <p:custDataLst>
      <p:tags r:id="rId4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SPECIAL_SOURCE" val="bdnull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  <p:tag name="KSO_WM_UNIT_PLACING_PICTURE_USER_VIEWPORT" val="{&quot;height&quot;:5160,&quot;width&quot;:9564}"/>
</p:tagLst>
</file>

<file path=ppt/tags/tag43.xml><?xml version="1.0" encoding="utf-8"?>
<p:tagLst xmlns:p="http://schemas.openxmlformats.org/presentationml/2006/main">
  <p:tag name="KSO_WM_SPECIAL_SOURCE" val="bdnull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SPECIAL_SOURCE" val="bdnull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SPECIAL_SOURCE" val="bdnull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SPECIAL_SOURCE" val="bdnull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SPECIAL_SOURCE" val="bdnull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SPECIAL_SOURCE" val="bdnull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SPECIAL_SOURCE" val="bdnull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SPECIAL_SOURCE" val="bdnull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SPECIAL_SOURCE" val="bdnull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SPECIAL_SOURCE" val="bdnull"/>
</p:tagLst>
</file>

<file path=ppt/tags/tag83.xml><?xml version="1.0" encoding="utf-8"?>
<p:tagLst xmlns:p="http://schemas.openxmlformats.org/presentationml/2006/main">
  <p:tag name="KSO_WPP_MARK_KEY" val="5d6e9262-ca8a-4070-8ad5-698f89e303ea"/>
  <p:tag name="COMMONDATA" val="eyJoZGlkIjoiM2I3NDIyNjZhODdjNDBiNzFhNTYyOTJiY2UyMWE3NmYifQ==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779</Words>
  <Application>WPS 演示</Application>
  <PresentationFormat>宽屏</PresentationFormat>
  <Paragraphs>92</Paragraphs>
  <Slides>18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Wingdings</vt:lpstr>
      <vt:lpstr>思源黑体 CN Light</vt:lpstr>
      <vt:lpstr>思源黑体 CN Normal</vt:lpstr>
      <vt:lpstr>思源黑体 CN Bold</vt:lpstr>
      <vt:lpstr>思源黑体 CN Medium</vt:lpstr>
      <vt:lpstr>黑体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俏俏</cp:lastModifiedBy>
  <cp:revision>239</cp:revision>
  <dcterms:created xsi:type="dcterms:W3CDTF">2022-12-31T05:43:00Z</dcterms:created>
  <dcterms:modified xsi:type="dcterms:W3CDTF">2023-03-19T00:41:27Z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2052-11.1.0.12970</vt:lpwstr>
  </property>
  <property fmtid="{D5CDD505-2E9C-101B-9397-08002B2CF9AE}" pid="3" name="ICV">
    <vt:lpwstr>9483410270224F49A685FF696A17F788</vt:lpwstr>
  </property>
</Properties>
</file>