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92" r:id="rId4"/>
    <p:sldId id="287" r:id="rId5"/>
    <p:sldId id="286" r:id="rId6"/>
    <p:sldId id="294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02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3" userDrawn="1">
          <p15:clr>
            <a:srgbClr val="A4A3A4"/>
          </p15:clr>
        </p15:guide>
        <p15:guide id="2" pos="3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F7B"/>
    <a:srgbClr val="241789"/>
    <a:srgbClr val="4A4A4A"/>
    <a:srgbClr val="FFFEEB"/>
    <a:srgbClr val="FFF4A3"/>
    <a:srgbClr val="D9D9D9"/>
    <a:srgbClr val="7C0000"/>
    <a:srgbClr val="7E0001"/>
    <a:srgbClr val="FF8D8D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3"/>
        <p:guide pos="36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8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7" Type="http://schemas.openxmlformats.org/officeDocument/2006/relationships/image" Target="../media/image4.png"/><Relationship Id="rId6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5.png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1" Type="http://schemas.openxmlformats.org/officeDocument/2006/relationships/image" Target="../media/image4.png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武汉站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 :孙硌丨执业编号:A1120613090005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635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经传多赢资深投顾 :刘涛丨执业编号:A1120619060024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圆角矩形 3"/>
          <p:cNvSpPr/>
          <p:nvPr userDrawn="1">
            <p:custDataLst>
              <p:tags r:id="rId4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7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2" name="图片 1" descr="见面会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75.xml"/><Relationship Id="rId7" Type="http://schemas.openxmlformats.org/officeDocument/2006/relationships/image" Target="../media/image17.png"/><Relationship Id="rId6" Type="http://schemas.openxmlformats.org/officeDocument/2006/relationships/tags" Target="../tags/tag74.xml"/><Relationship Id="rId5" Type="http://schemas.openxmlformats.org/officeDocument/2006/relationships/image" Target="../media/image16.png"/><Relationship Id="rId4" Type="http://schemas.openxmlformats.org/officeDocument/2006/relationships/tags" Target="../tags/tag73.xml"/><Relationship Id="rId3" Type="http://schemas.openxmlformats.org/officeDocument/2006/relationships/image" Target="../media/image15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image" Target="../media/image19.png"/><Relationship Id="rId4" Type="http://schemas.openxmlformats.org/officeDocument/2006/relationships/tags" Target="../tags/tag78.xml"/><Relationship Id="rId3" Type="http://schemas.openxmlformats.org/officeDocument/2006/relationships/image" Target="../media/image18.png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7.png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image" Target="../media/image9.png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42.xml"/><Relationship Id="rId13" Type="http://schemas.openxmlformats.org/officeDocument/2006/relationships/tags" Target="../tags/tag41.xml"/><Relationship Id="rId12" Type="http://schemas.openxmlformats.org/officeDocument/2006/relationships/tags" Target="../tags/tag40.xml"/><Relationship Id="rId11" Type="http://schemas.openxmlformats.org/officeDocument/2006/relationships/tags" Target="../tags/tag39.xml"/><Relationship Id="rId10" Type="http://schemas.openxmlformats.org/officeDocument/2006/relationships/tags" Target="../tags/tag38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image" Target="../media/image11.png"/><Relationship Id="rId4" Type="http://schemas.openxmlformats.org/officeDocument/2006/relationships/tags" Target="../tags/tag48.xml"/><Relationship Id="rId3" Type="http://schemas.openxmlformats.org/officeDocument/2006/relationships/image" Target="../media/image10.png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image" Target="../media/image12.png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5.xml"/><Relationship Id="rId5" Type="http://schemas.openxmlformats.org/officeDocument/2006/relationships/image" Target="../media/image14.png"/><Relationship Id="rId4" Type="http://schemas.openxmlformats.org/officeDocument/2006/relationships/tags" Target="../tags/tag64.xml"/><Relationship Id="rId3" Type="http://schemas.openxmlformats.org/officeDocument/2006/relationships/image" Target="../media/image13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价投的几个基</a:t>
            </a:r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础套路</a:t>
            </a:r>
            <a:endParaRPr lang="zh-CN" altLang="en-US" sz="60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稳健的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“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方法论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”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23615" y="1548130"/>
            <a:ext cx="514604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  </a:t>
            </a:r>
            <a:r>
              <a:rPr lang="zh-CN" altLang="en-US" sz="320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价投的基础</a:t>
            </a:r>
            <a:r>
              <a:rPr lang="zh-CN" altLang="en-US" sz="320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套路</a:t>
            </a:r>
            <a:endParaRPr lang="zh-CN" altLang="en-US" sz="3200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l"/>
            <a:endParaRPr lang="zh-CN" altLang="en-US" sz="3200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zh-CN" altLang="en-US" sz="320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持续成长</a:t>
            </a:r>
            <a:r>
              <a:rPr lang="en-US" altLang="zh-CN" sz="320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320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中线箱体突破</a:t>
            </a:r>
            <a:endParaRPr lang="zh-CN" altLang="en-US" sz="3200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endParaRPr lang="zh-CN" altLang="en-US" sz="3200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marL="457200" indent="-457200" algn="l">
              <a:buFont typeface="Wingdings" panose="05000000000000000000" charset="0"/>
              <a:buChar char="Ø"/>
            </a:pPr>
            <a:r>
              <a:rPr lang="zh-CN" altLang="en-US" sz="320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业绩拐点</a:t>
            </a:r>
            <a:r>
              <a:rPr lang="en-US" altLang="zh-CN" sz="320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+</a:t>
            </a:r>
            <a:r>
              <a:rPr lang="zh-CN" altLang="en-US" sz="3200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资金提速</a:t>
            </a:r>
            <a:endParaRPr lang="zh-CN" altLang="en-US" sz="3200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滚动净利润连续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增加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80710" y="901065"/>
            <a:ext cx="5206365" cy="27819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9065" y="1633855"/>
            <a:ext cx="5466715" cy="35896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37020" y="3799840"/>
            <a:ext cx="5206365" cy="2743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14630" y="5454650"/>
            <a:ext cx="54552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AI</a:t>
            </a: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预测</a:t>
            </a:r>
            <a:r>
              <a:rPr lang="en-US" altLang="zh-CN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条件筛选</a:t>
            </a:r>
            <a:r>
              <a:rPr lang="en-US" altLang="zh-CN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滚动净利润连续增长</a:t>
            </a:r>
            <a:endParaRPr lang="zh-CN" altLang="en-US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利润增速二阶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提速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11400" y="3221990"/>
            <a:ext cx="7713345" cy="33667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253230" y="783590"/>
            <a:ext cx="3684270" cy="203708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440430" y="2760345"/>
            <a:ext cx="5455285" cy="368300"/>
          </a:xfrm>
          <a:prstGeom prst="rect">
            <a:avLst/>
          </a:prstGeom>
          <a:solidFill>
            <a:srgbClr val="1E0F7B"/>
          </a:solidFill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智能盯盘</a:t>
            </a:r>
            <a:r>
              <a:rPr lang="en-US" altLang="zh-CN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基本面选股</a:t>
            </a:r>
            <a:r>
              <a:rPr lang="en-US" altLang="zh-CN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——</a:t>
            </a: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净利润</a:t>
            </a:r>
            <a:r>
              <a:rPr lang="zh-CN" altLang="en-US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同比增长</a:t>
            </a:r>
            <a:endParaRPr lang="zh-CN" altLang="en-US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92555" y="3785870"/>
            <a:ext cx="9429750" cy="211455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5117465" y="4373245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5104130" y="4646930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科班出身，有过硬的专业基础功底。从业20余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载，有过私募实操和顾问咨询等多维度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市场经验，</a:t>
            </a: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也有过专业院校的从教经历，完成过全国千场千人的投资者教育巡讲。著有《唯信号论-系统篇》一书。其所创立的“三维一体”投资体系深受投资者喜爱。</a:t>
            </a:r>
            <a:endParaRPr lang="zh-CN" altLang="en-US" sz="140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5"/>
            </p:custDataLst>
          </p:nvPr>
        </p:nvSpPr>
        <p:spPr>
          <a:xfrm>
            <a:off x="4867275" y="1109980"/>
            <a:ext cx="595249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让你的</a:t>
            </a:r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投资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/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多一些</a:t>
            </a:r>
            <a:r>
              <a:rPr lang="zh-CN" altLang="en-US" sz="750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安全感</a:t>
            </a:r>
            <a:endParaRPr lang="zh-CN" altLang="en-US" sz="750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4" name="图片 3" descr="画板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131570" y="259080"/>
            <a:ext cx="3825240" cy="602805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6760210" y="15849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大盘比看到的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要更好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6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6760210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当前市场不安全感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来源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0"/>
            </p:custDataLst>
          </p:nvPr>
        </p:nvSpPr>
        <p:spPr>
          <a:xfrm>
            <a:off x="6760210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如何给自己增加安全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感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4" name="文本框 33"/>
          <p:cNvSpPr txBox="1"/>
          <p:nvPr>
            <p:custDataLst>
              <p:tags r:id="rId12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13"/>
            </p:custDataLst>
          </p:nvPr>
        </p:nvSpPr>
        <p:spPr>
          <a:xfrm>
            <a:off x="6767830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价投的几个基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础套路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6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大盘比看到的要更好</a:t>
            </a:r>
            <a:endParaRPr lang="zh-CN" altLang="en-US" sz="66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分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化共振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筑底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6385" y="855980"/>
            <a:ext cx="6127115" cy="373888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6385" y="4853940"/>
            <a:ext cx="58743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科创</a:t>
            </a:r>
            <a:r>
              <a:rPr lang="en-US" altLang="zh-CN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50——</a:t>
            </a: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收敛蓄势</a:t>
            </a:r>
            <a:r>
              <a:rPr lang="en-US" altLang="zh-CN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资金新高</a:t>
            </a:r>
            <a:r>
              <a:rPr lang="en-US" altLang="zh-CN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 </a:t>
            </a: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突破拉升</a:t>
            </a:r>
            <a:endParaRPr lang="zh-CN" altLang="en-US" sz="24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60135" y="2865120"/>
            <a:ext cx="5776595" cy="320548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6413500" y="1920875"/>
            <a:ext cx="5523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平均股价</a:t>
            </a:r>
            <a:r>
              <a:rPr lang="en-US" altLang="zh-CN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—</a:t>
            </a: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时空共振中枢上移重启</a:t>
            </a:r>
            <a:r>
              <a:rPr lang="zh-CN" altLang="en-US" sz="2400" b="1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拉升</a:t>
            </a:r>
            <a:endParaRPr lang="zh-CN" altLang="en-US" sz="2400" b="1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6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当前市场</a:t>
            </a:r>
            <a:endParaRPr lang="zh-CN" altLang="en-US" sz="66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/>
            <a:r>
              <a:rPr lang="zh-CN" altLang="en-US" sz="6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不安全感</a:t>
            </a:r>
            <a:r>
              <a:rPr lang="zh-CN" altLang="en-US" sz="66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来源</a:t>
            </a:r>
            <a:endParaRPr lang="zh-CN" altLang="en-US" sz="66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股民在担心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048510" y="1191895"/>
            <a:ext cx="809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美欧银行</a:t>
            </a:r>
            <a:r>
              <a:rPr lang="en-US" altLang="zh-CN" sz="28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“</a:t>
            </a:r>
            <a:r>
              <a:rPr lang="zh-CN" altLang="en-US" sz="28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崩盘</a:t>
            </a:r>
            <a:r>
              <a:rPr lang="en-US" altLang="zh-CN" sz="28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”</a:t>
            </a:r>
            <a:r>
              <a:rPr lang="zh-CN" altLang="en-US" sz="28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的连锁反应</a:t>
            </a:r>
            <a:endParaRPr lang="zh-CN" altLang="en-US" sz="28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2047240" y="2331085"/>
            <a:ext cx="809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全面注册制带来的</a:t>
            </a:r>
            <a:r>
              <a:rPr lang="en-US" altLang="zh-CN" sz="28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“</a:t>
            </a:r>
            <a:r>
              <a:rPr lang="zh-CN" altLang="en-US" sz="28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玩法</a:t>
            </a:r>
            <a:r>
              <a:rPr lang="en-US" altLang="zh-CN" sz="28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”</a:t>
            </a:r>
            <a:r>
              <a:rPr lang="zh-CN" altLang="en-US" sz="28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变化</a:t>
            </a:r>
            <a:endParaRPr lang="zh-CN" altLang="en-US" sz="28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26410" y="3051810"/>
            <a:ext cx="6141720" cy="75438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2174240" y="4507865"/>
            <a:ext cx="80968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正确理解各种事件背后的市场影响逻辑</a:t>
            </a:r>
            <a:endParaRPr lang="zh-CN" altLang="en-US" sz="2800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118043" y="2843530"/>
            <a:ext cx="7955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如何给自己增加安全感</a:t>
            </a:r>
            <a:endParaRPr lang="zh-CN" altLang="en-US" sz="60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270" y="15240"/>
            <a:ext cx="121907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需要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“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鸡血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”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还是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“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鸡汤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”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7660" y="933450"/>
            <a:ext cx="899858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大盘角度需要</a:t>
            </a:r>
            <a:r>
              <a:rPr lang="en-US" altLang="zh-CN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“</a:t>
            </a:r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鸡血</a:t>
            </a:r>
            <a:r>
              <a:rPr lang="en-US" altLang="zh-CN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”——</a:t>
            </a:r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成交量等于胆量</a:t>
            </a:r>
            <a:r>
              <a:rPr lang="en-US" altLang="zh-CN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资金就是机会</a:t>
            </a:r>
            <a:endParaRPr lang="zh-CN" altLang="en-US" sz="24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endParaRPr lang="zh-CN" altLang="en-US" sz="24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/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个股角度需要</a:t>
            </a:r>
            <a:r>
              <a:rPr lang="en-US" altLang="zh-CN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“</a:t>
            </a:r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鸡汤</a:t>
            </a:r>
            <a:r>
              <a:rPr lang="en-US" altLang="zh-CN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”——</a:t>
            </a:r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业绩稳住底线</a:t>
            </a:r>
            <a:r>
              <a:rPr lang="en-US" altLang="zh-CN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  </a:t>
            </a:r>
            <a:r>
              <a:rPr lang="zh-CN" altLang="en-US" sz="2400">
                <a:solidFill>
                  <a:srgbClr val="FFFF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预期打开空间</a:t>
            </a:r>
            <a:endParaRPr lang="zh-CN" altLang="en-US" sz="2400">
              <a:solidFill>
                <a:srgbClr val="FFFF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6430" y="5881370"/>
            <a:ext cx="484505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《孙硌-发展是永恒动力-广州巡讲》</a:t>
            </a:r>
            <a:endParaRPr lang="zh-CN" altLang="en-US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r>
              <a:rPr lang="zh-CN" altLang="en-US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https://toujiao.n8n8.cn/playopen/562</a:t>
            </a:r>
            <a:endParaRPr lang="zh-CN" altLang="en-US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3685" y="2282190"/>
            <a:ext cx="6289040" cy="3489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632450" y="2814955"/>
            <a:ext cx="6195060" cy="37312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425565" y="3387090"/>
            <a:ext cx="3688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两周时间</a:t>
            </a:r>
            <a:r>
              <a:rPr lang="en-US" altLang="zh-CN" sz="24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</a:t>
            </a:r>
            <a:r>
              <a:rPr lang="zh-CN" altLang="en-US" sz="24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上涨超过</a:t>
            </a:r>
            <a:r>
              <a:rPr lang="en-US" altLang="zh-CN" sz="2400" b="1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50%</a:t>
            </a:r>
            <a:endParaRPr lang="en-US" altLang="zh-CN" sz="2400" b="1">
              <a:solidFill>
                <a:srgbClr val="FF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3.xml><?xml version="1.0" encoding="utf-8"?>
<p:tagLst xmlns:p="http://schemas.openxmlformats.org/presentationml/2006/main">
  <p:tag name="KSO_WM_SPECIAL_SOURCE" val="bdnull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  <p:tag name="KSO_WM_UNIT_PLACING_PICTURE_USER_VIEWPORT" val="{&quot;height&quot;:10500,&quot;width&quot;:17208}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SPECIAL_SOURCE" val="bdnull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SPECIAL_SOURCE" val="bdnull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82.xml><?xml version="1.0" encoding="utf-8"?>
<p:tagLst xmlns:p="http://schemas.openxmlformats.org/presentationml/2006/main">
  <p:tag name="KSO_WPP_MARK_KEY" val="5d6e9262-ca8a-4070-8ad5-698f89e303ea"/>
  <p:tag name="COMMONDATA" val="eyJoZGlkIjoiM2I3NDIyNjZhODdjNDBiNzFhNTYyOTJiY2UyMWE3NmY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WPS 演示</Application>
  <PresentationFormat>宽屏</PresentationFormat>
  <Paragraphs>85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Wingdings</vt:lpstr>
      <vt:lpstr>思源黑体 CN Light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239</cp:revision>
  <dcterms:created xsi:type="dcterms:W3CDTF">2022-12-31T05:43:00Z</dcterms:created>
  <dcterms:modified xsi:type="dcterms:W3CDTF">2023-03-25T00:46:23Z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9483410270224F49A685FF696A17F788</vt:lpwstr>
  </property>
</Properties>
</file>