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3" Type="http://schemas.openxmlformats.org/package/2006/relationships/metadata/core-properties" Target="docProps/core.xml"/><Relationship Id="rId2" Type="http://schemas.openxmlformats.org/officeDocument/2006/relationships/extended-properties" Target="docProps/app.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83" r:id="rId3"/>
    <p:sldId id="297" r:id="rId4"/>
    <p:sldId id="287" r:id="rId5"/>
    <p:sldId id="286" r:id="rId6"/>
    <p:sldId id="301" r:id="rId7"/>
    <p:sldId id="303" r:id="rId8"/>
    <p:sldId id="304" r:id="rId9"/>
    <p:sldId id="305" r:id="rId10"/>
    <p:sldId id="306" r:id="rId11"/>
    <p:sldId id="307" r:id="rId12"/>
    <p:sldId id="308" r:id="rId13"/>
    <p:sldId id="309" r:id="rId14"/>
    <p:sldId id="310" r:id="rId15"/>
    <p:sldId id="311" r:id="rId16"/>
    <p:sldId id="312" r:id="rId17"/>
    <p:sldId id="317" r:id="rId18"/>
    <p:sldId id="313" r:id="rId19"/>
    <p:sldId id="314" r:id="rId20"/>
    <p:sldId id="315" r:id="rId21"/>
    <p:sldId id="318" r:id="rId22"/>
    <p:sldId id="347" r:id="rId23"/>
    <p:sldId id="320" r:id="rId24"/>
    <p:sldId id="321" r:id="rId25"/>
    <p:sldId id="332" r:id="rId26"/>
    <p:sldId id="319" r:id="rId27"/>
    <p:sldId id="322" r:id="rId28"/>
    <p:sldId id="323" r:id="rId29"/>
    <p:sldId id="324" r:id="rId30"/>
    <p:sldId id="325" r:id="rId31"/>
    <p:sldId id="326" r:id="rId32"/>
    <p:sldId id="327" r:id="rId33"/>
    <p:sldId id="333" r:id="rId34"/>
    <p:sldId id="336" r:id="rId35"/>
    <p:sldId id="337" r:id="rId36"/>
    <p:sldId id="338" r:id="rId37"/>
    <p:sldId id="335" r:id="rId38"/>
    <p:sldId id="350" r:id="rId39"/>
    <p:sldId id="368" r:id="rId40"/>
    <p:sldId id="369" r:id="rId41"/>
    <p:sldId id="339" r:id="rId42"/>
    <p:sldId id="348" r:id="rId43"/>
    <p:sldId id="349" r:id="rId44"/>
    <p:sldId id="370" r:id="rId45"/>
    <p:sldId id="302" r:id="rId46"/>
  </p:sldIdLst>
  <p:sldSz cx="12192000" cy="6858000"/>
  <p:notesSz cx="6858000" cy="9144000"/>
  <p:custDataLst>
    <p:tags r:id="rId50"/>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83" userDrawn="1">
          <p15:clr>
            <a:srgbClr val="A4A3A4"/>
          </p15:clr>
        </p15:guide>
        <p15:guide id="2" pos="3651"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241789"/>
    <a:srgbClr val="4A4A4A"/>
    <a:srgbClr val="FFFEEB"/>
    <a:srgbClr val="FFF4A3"/>
    <a:srgbClr val="D9D9D9"/>
    <a:srgbClr val="7C0000"/>
    <a:srgbClr val="7E0001"/>
    <a:srgbClr val="FF8D8D"/>
    <a:srgbClr val="FF6B6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778" autoAdjust="0"/>
    <p:restoredTop sz="94660"/>
  </p:normalViewPr>
  <p:slideViewPr>
    <p:cSldViewPr snapToGrid="0" showGuides="1">
      <p:cViewPr varScale="1">
        <p:scale>
          <a:sx n="99" d="100"/>
          <a:sy n="99" d="100"/>
        </p:scale>
        <p:origin x="84" y="582"/>
      </p:cViewPr>
      <p:guideLst>
        <p:guide orient="horz" pos="2083"/>
        <p:guide pos="3651"/>
      </p:guideLst>
    </p:cSldViewPr>
  </p:slideViewPr>
  <p:notesTextViewPr>
    <p:cViewPr>
      <p:scale>
        <a:sx n="3" d="2"/>
        <a:sy n="3" d="2"/>
      </p:scale>
      <p:origin x="0" y="0"/>
    </p:cViewPr>
  </p:notesTextViewPr>
  <p:notesViewPr>
    <p:cSldViewPr snapToGrid="0">
      <p:cViewPr varScale="1">
        <p:scale>
          <a:sx n="92" d="100"/>
          <a:sy n="92" d="100"/>
        </p:scale>
        <p:origin x="2550" y="102"/>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7.xml"/><Relationship Id="rId8" Type="http://schemas.openxmlformats.org/officeDocument/2006/relationships/slide" Target="slides/slide6.xml"/><Relationship Id="rId7" Type="http://schemas.openxmlformats.org/officeDocument/2006/relationships/slide" Target="slides/slide5.xml"/><Relationship Id="rId6" Type="http://schemas.openxmlformats.org/officeDocument/2006/relationships/slide" Target="slides/slide4.xml"/><Relationship Id="rId50" Type="http://schemas.openxmlformats.org/officeDocument/2006/relationships/tags" Target="tags/tag266.xml"/><Relationship Id="rId5" Type="http://schemas.openxmlformats.org/officeDocument/2006/relationships/slide" Target="slides/slide3.xml"/><Relationship Id="rId49" Type="http://schemas.openxmlformats.org/officeDocument/2006/relationships/tableStyles" Target="tableStyles.xml"/><Relationship Id="rId48" Type="http://schemas.openxmlformats.org/officeDocument/2006/relationships/viewProps" Target="viewProps.xml"/><Relationship Id="rId47" Type="http://schemas.openxmlformats.org/officeDocument/2006/relationships/presProps" Target="presProps.xml"/><Relationship Id="rId46" Type="http://schemas.openxmlformats.org/officeDocument/2006/relationships/slide" Target="slides/slide44.xml"/><Relationship Id="rId45" Type="http://schemas.openxmlformats.org/officeDocument/2006/relationships/slide" Target="slides/slide43.xml"/><Relationship Id="rId44" Type="http://schemas.openxmlformats.org/officeDocument/2006/relationships/slide" Target="slides/slide42.xml"/><Relationship Id="rId43" Type="http://schemas.openxmlformats.org/officeDocument/2006/relationships/slide" Target="slides/slide41.xml"/><Relationship Id="rId42" Type="http://schemas.openxmlformats.org/officeDocument/2006/relationships/slide" Target="slides/slide40.xml"/><Relationship Id="rId41" Type="http://schemas.openxmlformats.org/officeDocument/2006/relationships/slide" Target="slides/slide39.xml"/><Relationship Id="rId40" Type="http://schemas.openxmlformats.org/officeDocument/2006/relationships/slide" Target="slides/slide38.xml"/><Relationship Id="rId4" Type="http://schemas.openxmlformats.org/officeDocument/2006/relationships/slide" Target="slides/slide2.xml"/><Relationship Id="rId39" Type="http://schemas.openxmlformats.org/officeDocument/2006/relationships/slide" Target="slides/slide37.xml"/><Relationship Id="rId38" Type="http://schemas.openxmlformats.org/officeDocument/2006/relationships/slide" Target="slides/slide36.xml"/><Relationship Id="rId37" Type="http://schemas.openxmlformats.org/officeDocument/2006/relationships/slide" Target="slides/slide35.xml"/><Relationship Id="rId36" Type="http://schemas.openxmlformats.org/officeDocument/2006/relationships/slide" Target="slides/slide34.xml"/><Relationship Id="rId35" Type="http://schemas.openxmlformats.org/officeDocument/2006/relationships/slide" Target="slides/slide33.xml"/><Relationship Id="rId34" Type="http://schemas.openxmlformats.org/officeDocument/2006/relationships/slide" Target="slides/slide32.xml"/><Relationship Id="rId33" Type="http://schemas.openxmlformats.org/officeDocument/2006/relationships/slide" Target="slides/slide31.xml"/><Relationship Id="rId32" Type="http://schemas.openxmlformats.org/officeDocument/2006/relationships/slide" Target="slides/slide30.xml"/><Relationship Id="rId31" Type="http://schemas.openxmlformats.org/officeDocument/2006/relationships/slide" Target="slides/slide29.xml"/><Relationship Id="rId30" Type="http://schemas.openxmlformats.org/officeDocument/2006/relationships/slide" Target="slides/slide28.xml"/><Relationship Id="rId3" Type="http://schemas.openxmlformats.org/officeDocument/2006/relationships/slide" Target="slides/slide1.xml"/><Relationship Id="rId29" Type="http://schemas.openxmlformats.org/officeDocument/2006/relationships/slide" Target="slides/slide27.xml"/><Relationship Id="rId28" Type="http://schemas.openxmlformats.org/officeDocument/2006/relationships/slide" Target="slides/slide26.xml"/><Relationship Id="rId27" Type="http://schemas.openxmlformats.org/officeDocument/2006/relationships/slide" Target="slides/slide25.xml"/><Relationship Id="rId26" Type="http://schemas.openxmlformats.org/officeDocument/2006/relationships/slide" Target="slides/slide24.xml"/><Relationship Id="rId25" Type="http://schemas.openxmlformats.org/officeDocument/2006/relationships/slide" Target="slides/slide23.xml"/><Relationship Id="rId24" Type="http://schemas.openxmlformats.org/officeDocument/2006/relationships/slide" Target="slides/slide22.xml"/><Relationship Id="rId23" Type="http://schemas.openxmlformats.org/officeDocument/2006/relationships/slide" Target="slides/slide21.xml"/><Relationship Id="rId22" Type="http://schemas.openxmlformats.org/officeDocument/2006/relationships/slide" Target="slides/slide20.xml"/><Relationship Id="rId21" Type="http://schemas.openxmlformats.org/officeDocument/2006/relationships/slide" Target="slides/slide19.xml"/><Relationship Id="rId20" Type="http://schemas.openxmlformats.org/officeDocument/2006/relationships/slide" Target="slides/slide18.xml"/><Relationship Id="rId2" Type="http://schemas.openxmlformats.org/officeDocument/2006/relationships/theme" Target="theme/theme1.xml"/><Relationship Id="rId19" Type="http://schemas.openxmlformats.org/officeDocument/2006/relationships/slide" Target="slides/slide17.xml"/><Relationship Id="rId18" Type="http://schemas.openxmlformats.org/officeDocument/2006/relationships/slide" Target="slides/slide16.xml"/><Relationship Id="rId17" Type="http://schemas.openxmlformats.org/officeDocument/2006/relationships/slide" Target="slides/slide15.xml"/><Relationship Id="rId16" Type="http://schemas.openxmlformats.org/officeDocument/2006/relationships/slide" Target="slides/slide14.xml"/><Relationship Id="rId15" Type="http://schemas.openxmlformats.org/officeDocument/2006/relationships/slide" Target="slides/slide13.xml"/><Relationship Id="rId14" Type="http://schemas.openxmlformats.org/officeDocument/2006/relationships/slide" Target="slides/slide12.xml"/><Relationship Id="rId13" Type="http://schemas.openxmlformats.org/officeDocument/2006/relationships/slide" Target="slides/slide11.xml"/><Relationship Id="rId12" Type="http://schemas.openxmlformats.org/officeDocument/2006/relationships/slide" Target="slides/slide10.xml"/><Relationship Id="rId11" Type="http://schemas.openxmlformats.org/officeDocument/2006/relationships/slide" Target="slides/slide9.xml"/><Relationship Id="rId10" Type="http://schemas.openxmlformats.org/officeDocument/2006/relationships/slide" Target="slides/slide8.xml"/><Relationship Id="rId1" Type="http://schemas.openxmlformats.org/officeDocument/2006/relationships/slideMaster" Target="slideMasters/slideMaster1.xml"/></Relationship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8" Type="http://schemas.openxmlformats.org/officeDocument/2006/relationships/tags" Target="../tags/tag4.xml"/><Relationship Id="rId7" Type="http://schemas.openxmlformats.org/officeDocument/2006/relationships/tags" Target="../tags/tag3.xml"/><Relationship Id="rId6" Type="http://schemas.openxmlformats.org/officeDocument/2006/relationships/image" Target="../media/image4.png"/><Relationship Id="rId5" Type="http://schemas.openxmlformats.org/officeDocument/2006/relationships/tags" Target="../tags/tag2.xml"/><Relationship Id="rId4" Type="http://schemas.openxmlformats.org/officeDocument/2006/relationships/image" Target="../media/image3.png"/><Relationship Id="rId3" Type="http://schemas.openxmlformats.org/officeDocument/2006/relationships/tags" Target="../tags/tag1.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8" Type="http://schemas.openxmlformats.org/officeDocument/2006/relationships/tags" Target="../tags/tag8.xml"/><Relationship Id="rId7" Type="http://schemas.openxmlformats.org/officeDocument/2006/relationships/tags" Target="../tags/tag7.xml"/><Relationship Id="rId6" Type="http://schemas.openxmlformats.org/officeDocument/2006/relationships/image" Target="../media/image4.png"/><Relationship Id="rId5" Type="http://schemas.openxmlformats.org/officeDocument/2006/relationships/tags" Target="../tags/tag6.xml"/><Relationship Id="rId4" Type="http://schemas.openxmlformats.org/officeDocument/2006/relationships/image" Target="../media/image3.png"/><Relationship Id="rId3" Type="http://schemas.openxmlformats.org/officeDocument/2006/relationships/tags" Target="../tags/tag5.xml"/><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tags" Target="../tags/tag9.xml"/><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5" Type="http://schemas.openxmlformats.org/officeDocument/2006/relationships/image" Target="../media/image4.png"/><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tags" Target="../tags/tag10.xml"/><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9" Type="http://schemas.openxmlformats.org/officeDocument/2006/relationships/image" Target="../media/image3.png"/><Relationship Id="rId8" Type="http://schemas.openxmlformats.org/officeDocument/2006/relationships/tags" Target="../tags/tag15.xml"/><Relationship Id="rId7" Type="http://schemas.openxmlformats.org/officeDocument/2006/relationships/tags" Target="../tags/tag14.xml"/><Relationship Id="rId6" Type="http://schemas.openxmlformats.org/officeDocument/2006/relationships/image" Target="../media/image5.png"/><Relationship Id="rId5" Type="http://schemas.openxmlformats.org/officeDocument/2006/relationships/tags" Target="../tags/tag13.xml"/><Relationship Id="rId4" Type="http://schemas.openxmlformats.org/officeDocument/2006/relationships/tags" Target="../tags/tag12.xml"/><Relationship Id="rId3" Type="http://schemas.openxmlformats.org/officeDocument/2006/relationships/image" Target="../media/image2.png"/><Relationship Id="rId2" Type="http://schemas.openxmlformats.org/officeDocument/2006/relationships/tags" Target="../tags/tag11.xml"/><Relationship Id="rId11" Type="http://schemas.openxmlformats.org/officeDocument/2006/relationships/image" Target="../media/image4.png"/><Relationship Id="rId10" Type="http://schemas.openxmlformats.org/officeDocument/2006/relationships/tags" Target="../tags/tag16.xml"/><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pic>
        <p:nvPicPr>
          <p:cNvPr id="5" name="图片 4" descr="杭州站"/>
          <p:cNvPicPr>
            <a:picLocks noChangeAspect="1"/>
          </p:cNvPicPr>
          <p:nvPr userDrawn="1"/>
        </p:nvPicPr>
        <p:blipFill>
          <a:blip r:embed="rId2"/>
          <a:stretch>
            <a:fillRect/>
          </a:stretch>
        </p:blipFill>
        <p:spPr>
          <a:xfrm>
            <a:off x="0" y="0"/>
            <a:ext cx="12192000" cy="6858000"/>
          </a:xfrm>
          <a:prstGeom prst="rect">
            <a:avLst/>
          </a:prstGeom>
        </p:spPr>
      </p:pic>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矢量智能对象"/>
          <p:cNvPicPr>
            <a:picLocks noChangeAspect="1"/>
          </p:cNvPicPr>
          <p:nvPr userDrawn="1">
            <p:custDataLst>
              <p:tags r:id="rId3"/>
            </p:custDataLst>
          </p:nvPr>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5"/>
            </p:custDataLst>
          </p:nvPr>
        </p:nvPicPr>
        <p:blipFill>
          <a:blip r:embed="rId6"/>
          <a:stretch>
            <a:fillRect/>
          </a:stretch>
        </p:blipFill>
        <p:spPr>
          <a:xfrm>
            <a:off x="274320" y="191770"/>
            <a:ext cx="1550035" cy="354965"/>
          </a:xfrm>
          <a:prstGeom prst="rect">
            <a:avLst/>
          </a:prstGeom>
        </p:spPr>
      </p:pic>
      <p:sp>
        <p:nvSpPr>
          <p:cNvPr id="13" name="文本框 12"/>
          <p:cNvSpPr txBox="1"/>
          <p:nvPr userDrawn="1">
            <p:custDataLst>
              <p:tags r:id="rId7"/>
            </p:custDataLst>
          </p:nvPr>
        </p:nvSpPr>
        <p:spPr>
          <a:xfrm>
            <a:off x="0" y="6582410"/>
            <a:ext cx="1219200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经传多赢投顾总监 :杨春虎丨执业编号:A1120619100003</a:t>
            </a:r>
            <a:r>
              <a:rPr lang="en-US" altLang="zh-CN" sz="12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  </a:t>
            </a:r>
            <a:r>
              <a:rPr lang="zh-CN" altLang="en-US" sz="12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cxnSp>
        <p:nvCxnSpPr>
          <p:cNvPr id="4" name="直接连接符 3"/>
          <p:cNvCxnSpPr/>
          <p:nvPr userDrawn="1">
            <p:custDataLst>
              <p:tags r:id="rId8"/>
            </p:custDataLst>
          </p:nvPr>
        </p:nvCxnSpPr>
        <p:spPr>
          <a:xfrm flipV="1">
            <a:off x="1902460" y="728345"/>
            <a:ext cx="8630920" cy="13335"/>
          </a:xfrm>
          <a:prstGeom prst="line">
            <a:avLst/>
          </a:prstGeom>
          <a:ln w="12700" cmpd="sng">
            <a:gradFill flip="none" rotWithShape="1">
              <a:gsLst>
                <a:gs pos="0">
                  <a:srgbClr val="EABB80"/>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标题和内容">
    <p:spTree>
      <p:nvGrpSpPr>
        <p:cNvPr id="1" name=""/>
        <p:cNvGrpSpPr/>
        <p:nvPr/>
      </p:nvGrpSpPr>
      <p:grpSpPr>
        <a:xfrm>
          <a:off x="0" y="0"/>
          <a:ext cx="0" cy="0"/>
          <a:chOff x="0" y="0"/>
          <a:chExt cx="0" cy="0"/>
        </a:xfrm>
      </p:grpSpPr>
      <p:pic>
        <p:nvPicPr>
          <p:cNvPr id="3" name="图片 2" descr="画板 2 拷贝"/>
          <p:cNvPicPr>
            <a:picLocks noChangeAspect="1"/>
          </p:cNvPicPr>
          <p:nvPr userDrawn="1"/>
        </p:nvPicPr>
        <p:blipFill>
          <a:blip r:embed="rId2"/>
          <a:stretch>
            <a:fillRect/>
          </a:stretch>
        </p:blipFill>
        <p:spPr>
          <a:xfrm>
            <a:off x="0" y="0"/>
            <a:ext cx="12192000" cy="6858000"/>
          </a:xfrm>
          <a:prstGeom prst="rect">
            <a:avLst/>
          </a:prstGeom>
        </p:spPr>
      </p:pic>
      <p:pic>
        <p:nvPicPr>
          <p:cNvPr id="10" name="图片 9" descr="矢量智能对象"/>
          <p:cNvPicPr>
            <a:picLocks noChangeAspect="1"/>
          </p:cNvPicPr>
          <p:nvPr userDrawn="1">
            <p:custDataLst>
              <p:tags r:id="rId3"/>
            </p:custDataLst>
          </p:nvPr>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5"/>
            </p:custDataLst>
          </p:nvPr>
        </p:nvPicPr>
        <p:blipFill>
          <a:blip r:embed="rId6"/>
          <a:stretch>
            <a:fillRect/>
          </a:stretch>
        </p:blipFill>
        <p:spPr>
          <a:xfrm>
            <a:off x="274320" y="191770"/>
            <a:ext cx="1550035" cy="354965"/>
          </a:xfrm>
          <a:prstGeom prst="rect">
            <a:avLst/>
          </a:prstGeom>
        </p:spPr>
      </p:pic>
      <p:sp>
        <p:nvSpPr>
          <p:cNvPr id="4" name="文本框 3"/>
          <p:cNvSpPr txBox="1"/>
          <p:nvPr userDrawn="1">
            <p:custDataLst>
              <p:tags r:id="rId7"/>
            </p:custDataLst>
          </p:nvPr>
        </p:nvSpPr>
        <p:spPr>
          <a:xfrm>
            <a:off x="0" y="6582410"/>
            <a:ext cx="12192000" cy="275590"/>
          </a:xfrm>
          <a:prstGeom prst="rect">
            <a:avLst/>
          </a:prstGeom>
          <a:noFill/>
        </p:spPr>
        <p:txBody>
          <a:bodyPr wrap="square" rtlCol="0" anchor="t">
            <a:spAutoFit/>
          </a:bodyPr>
          <a:p>
            <a:pPr algn="ctr">
              <a:buClrTx/>
              <a:buSzTx/>
              <a:buFontTx/>
            </a:pPr>
            <a:r>
              <a:rPr lang="zh-CN" altLang="en-US" sz="12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经传多赢投资顾问 :宓睿丨执业编号:A1120616040002</a:t>
            </a:r>
            <a:r>
              <a:rPr lang="en-US" altLang="zh-CN" sz="12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 </a:t>
            </a:r>
            <a:r>
              <a:rPr lang="zh-CN" altLang="en-US" sz="12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rPr>
              <a:t>风险提示:观点基于软件数据和理论模型分析，仅供参考，不构成买卖建议，股市有风险，投资需谨慎</a:t>
            </a:r>
            <a:endParaRPr lang="zh-CN" altLang="en-US" sz="1200">
              <a:ln>
                <a:noFill/>
              </a:ln>
              <a:solidFill>
                <a:schemeClr val="bg1">
                  <a:lumMod val="95000"/>
                </a:schemeClr>
              </a:solidFill>
              <a:latin typeface="思源黑体 CN Light" panose="020B0300000000000000" charset="-122"/>
              <a:ea typeface="思源黑体 CN Light" panose="020B0300000000000000" charset="-122"/>
              <a:cs typeface="思源黑体 CN Light" panose="020B0300000000000000" charset="-122"/>
              <a:sym typeface="+mn-ea"/>
            </a:endParaRPr>
          </a:p>
        </p:txBody>
      </p:sp>
      <p:cxnSp>
        <p:nvCxnSpPr>
          <p:cNvPr id="5" name="直接连接符 4"/>
          <p:cNvCxnSpPr/>
          <p:nvPr userDrawn="1">
            <p:custDataLst>
              <p:tags r:id="rId8"/>
            </p:custDataLst>
          </p:nvPr>
        </p:nvCxnSpPr>
        <p:spPr>
          <a:xfrm flipV="1">
            <a:off x="1902460" y="728345"/>
            <a:ext cx="8630920" cy="13335"/>
          </a:xfrm>
          <a:prstGeom prst="line">
            <a:avLst/>
          </a:prstGeom>
          <a:ln w="12700" cmpd="sng">
            <a:gradFill flip="none" rotWithShape="1">
              <a:gsLst>
                <a:gs pos="0">
                  <a:srgbClr val="EABB80"/>
                </a:gs>
                <a:gs pos="100000">
                  <a:srgbClr val="FFFF00">
                    <a:alpha val="0"/>
                  </a:srgbClr>
                </a:gs>
              </a:gsLst>
              <a:path path="shape">
                <a:fillToRect l="50000" t="50000" r="50000" b="50000"/>
              </a:path>
              <a:tileRect/>
            </a:gradFill>
            <a:prstDash val="solid"/>
          </a:ln>
        </p:spPr>
        <p:style>
          <a:lnRef idx="3">
            <a:schemeClr val="accent4"/>
          </a:lnRef>
          <a:fillRef idx="0">
            <a:schemeClr val="accent4"/>
          </a:fillRef>
          <a:effectRef idx="2">
            <a:schemeClr val="accent4"/>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1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pic>
        <p:nvPicPr>
          <p:cNvPr id="10" name="图片 9" descr="矢量智能对象"/>
          <p:cNvPicPr>
            <a:picLocks noChangeAspect="1"/>
          </p:cNvPicPr>
          <p:nvPr userDrawn="1"/>
        </p:nvPicPr>
        <p:blipFill>
          <a:blip r:embed="rId4"/>
          <a:stretch>
            <a:fillRect/>
          </a:stretch>
        </p:blipFill>
        <p:spPr>
          <a:xfrm>
            <a:off x="10718165" y="235585"/>
            <a:ext cx="1220470" cy="260350"/>
          </a:xfrm>
          <a:prstGeom prst="rect">
            <a:avLst/>
          </a:prstGeom>
        </p:spPr>
      </p:pic>
      <p:pic>
        <p:nvPicPr>
          <p:cNvPr id="2" name="图片 1" descr="见面会"/>
          <p:cNvPicPr>
            <a:picLocks noChangeAspect="1"/>
          </p:cNvPicPr>
          <p:nvPr userDrawn="1"/>
        </p:nvPicPr>
        <p:blipFill>
          <a:blip r:embed="rId5"/>
          <a:stretch>
            <a:fillRect/>
          </a:stretch>
        </p:blipFill>
        <p:spPr>
          <a:xfrm>
            <a:off x="274320" y="191770"/>
            <a:ext cx="1550035" cy="354965"/>
          </a:xfrm>
          <a:prstGeom prst="rect">
            <a:avLst/>
          </a:prstGeom>
        </p:spPr>
      </p:pic>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secHead" preserve="1">
  <p:cSld name="2_节标题">
    <p:spTree>
      <p:nvGrpSpPr>
        <p:cNvPr id="1" name=""/>
        <p:cNvGrpSpPr/>
        <p:nvPr/>
      </p:nvGrpSpPr>
      <p:grpSpPr>
        <a:xfrm>
          <a:off x="0" y="0"/>
          <a:ext cx="0" cy="0"/>
          <a:chOff x="0" y="0"/>
          <a:chExt cx="0" cy="0"/>
        </a:xfrm>
      </p:grpSpPr>
      <p:pic>
        <p:nvPicPr>
          <p:cNvPr id="3" name="图片 2" descr="画板 2 拷贝"/>
          <p:cNvPicPr>
            <a:picLocks noChangeAspect="1"/>
          </p:cNvPicPr>
          <p:nvPr userDrawn="1">
            <p:custDataLst>
              <p:tags r:id="rId2"/>
            </p:custDataLst>
          </p:nvPr>
        </p:nvPicPr>
        <p:blipFill>
          <a:blip r:embed="rId3"/>
          <a:stretch>
            <a:fillRect/>
          </a:stretch>
        </p:blipFill>
        <p:spPr>
          <a:xfrm>
            <a:off x="0" y="0"/>
            <a:ext cx="12192000" cy="6858000"/>
          </a:xfrm>
          <a:prstGeom prst="rect">
            <a:avLst/>
          </a:prstGeom>
        </p:spPr>
      </p:pic>
      <p:sp>
        <p:nvSpPr>
          <p:cNvPr id="4" name="圆角矩形 3"/>
          <p:cNvSpPr/>
          <p:nvPr userDrawn="1">
            <p:custDataLst>
              <p:tags r:id="rId4"/>
            </p:custDataLst>
          </p:nvPr>
        </p:nvSpPr>
        <p:spPr>
          <a:xfrm>
            <a:off x="1905000" y="3746500"/>
            <a:ext cx="8432800" cy="1701800"/>
          </a:xfrm>
          <a:prstGeom prst="roundRect">
            <a:avLst/>
          </a:prstGeom>
          <a:solidFill>
            <a:schemeClr val="bg1"/>
          </a:solidFill>
        </p:spPr>
        <p:style>
          <a:lnRef idx="2">
            <a:schemeClr val="accent5">
              <a:shade val="50000"/>
            </a:schemeClr>
          </a:lnRef>
          <a:fillRef idx="1">
            <a:schemeClr val="accent5"/>
          </a:fillRef>
          <a:effectRef idx="0">
            <a:schemeClr val="accent5"/>
          </a:effectRef>
          <a:fontRef idx="minor">
            <a:schemeClr val="lt1"/>
          </a:fontRef>
        </p:style>
        <p:txBody>
          <a:bodyPr rtlCol="0" anchor="ctr"/>
          <a:p>
            <a:pPr algn="ctr"/>
            <a:endParaRPr lang="zh-CN" altLang="en-US"/>
          </a:p>
        </p:txBody>
      </p:sp>
      <p:pic>
        <p:nvPicPr>
          <p:cNvPr id="5" name="图片 4" descr="感谢聆听"/>
          <p:cNvPicPr>
            <a:picLocks noChangeAspect="1"/>
          </p:cNvPicPr>
          <p:nvPr userDrawn="1">
            <p:custDataLst>
              <p:tags r:id="rId5"/>
            </p:custDataLst>
          </p:nvPr>
        </p:nvPicPr>
        <p:blipFill>
          <a:blip r:embed="rId6"/>
          <a:srcRect b="23104"/>
          <a:stretch>
            <a:fillRect/>
          </a:stretch>
        </p:blipFill>
        <p:spPr>
          <a:xfrm>
            <a:off x="1991995" y="1405255"/>
            <a:ext cx="8208010" cy="2240280"/>
          </a:xfrm>
          <a:prstGeom prst="rect">
            <a:avLst/>
          </a:prstGeom>
        </p:spPr>
      </p:pic>
      <p:sp>
        <p:nvSpPr>
          <p:cNvPr id="8" name="文本框 7"/>
          <p:cNvSpPr txBox="1"/>
          <p:nvPr userDrawn="1">
            <p:custDataLst>
              <p:tags r:id="rId7"/>
            </p:custDataLst>
          </p:nvPr>
        </p:nvSpPr>
        <p:spPr>
          <a:xfrm>
            <a:off x="1991995" y="3861435"/>
            <a:ext cx="8208010" cy="1476375"/>
          </a:xfrm>
          <a:prstGeom prst="rect">
            <a:avLst/>
          </a:prstGeom>
          <a:noFill/>
        </p:spPr>
        <p:txBody>
          <a:bodyPr wrap="square" rtlCol="0" anchor="t">
            <a:spAutoFit/>
          </a:bodyPr>
          <a:p>
            <a:pPr fontAlgn="auto">
              <a:lnSpc>
                <a:spcPct val="120000"/>
              </a:lnSpc>
            </a:pPr>
            <a:r>
              <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我司所有工作人员均不允许推荐股票、不允许承诺收益、不允许代客理财、不允许合作分成、不允许私下收款，如您发现有任何违规行为，可联系400-700-3809向我们反馈!</a:t>
            </a:r>
            <a:endPar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a:p>
            <a:pPr fontAlgn="auto">
              <a:lnSpc>
                <a:spcPct val="120000"/>
              </a:lnSpc>
            </a:pPr>
            <a:r>
              <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rPr>
              <a:t>风险提示:所有信息及观点均来源于公开信息及经传软件信号显示仅供参考，不构成最终投资依据，软件作为辅助参考工具,无法承诺收益，投资者应正视市场风险，自主作出投资决策并自行承担投资风险。投资有风险，入市须谨慎!</a:t>
            </a:r>
            <a:endParaRPr lang="zh-CN" altLang="en-US" sz="1500" b="1">
              <a:solidFill>
                <a:schemeClr val="tx1"/>
              </a:solidFill>
              <a:latin typeface="思源黑体 CN Light" panose="020B0300000000000000" charset="-122"/>
              <a:ea typeface="思源黑体 CN Light" panose="020B0300000000000000" charset="-122"/>
              <a:cs typeface="思源黑体 CN Light" panose="020B0300000000000000" charset="-122"/>
              <a:sym typeface="+mn-ea"/>
            </a:endParaRPr>
          </a:p>
        </p:txBody>
      </p:sp>
      <p:pic>
        <p:nvPicPr>
          <p:cNvPr id="10" name="图片 9" descr="矢量智能对象"/>
          <p:cNvPicPr>
            <a:picLocks noChangeAspect="1"/>
          </p:cNvPicPr>
          <p:nvPr userDrawn="1">
            <p:custDataLst>
              <p:tags r:id="rId8"/>
            </p:custDataLst>
          </p:nvPr>
        </p:nvPicPr>
        <p:blipFill>
          <a:blip r:embed="rId9"/>
          <a:stretch>
            <a:fillRect/>
          </a:stretch>
        </p:blipFill>
        <p:spPr>
          <a:xfrm>
            <a:off x="10718165" y="235585"/>
            <a:ext cx="1220470" cy="260350"/>
          </a:xfrm>
          <a:prstGeom prst="rect">
            <a:avLst/>
          </a:prstGeom>
        </p:spPr>
      </p:pic>
      <p:pic>
        <p:nvPicPr>
          <p:cNvPr id="2" name="图片 1" descr="见面会"/>
          <p:cNvPicPr>
            <a:picLocks noChangeAspect="1"/>
          </p:cNvPicPr>
          <p:nvPr userDrawn="1">
            <p:custDataLst>
              <p:tags r:id="rId10"/>
            </p:custDataLst>
          </p:nvPr>
        </p:nvPicPr>
        <p:blipFill>
          <a:blip r:embed="rId11"/>
          <a:stretch>
            <a:fillRect/>
          </a:stretch>
        </p:blipFill>
        <p:spPr>
          <a:xfrm>
            <a:off x="274320" y="191770"/>
            <a:ext cx="1550035" cy="354965"/>
          </a:xfrm>
          <a:prstGeom prst="rect">
            <a:avLst/>
          </a:prstGeom>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760FBDFE-C587-4B4C-A407-44438C67B59E}"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dirty="0"/>
          </a:p>
        </p:txBody>
      </p:sp>
      <p:sp>
        <p:nvSpPr>
          <p:cNvPr id="4" name="灯片编号占位符 3"/>
          <p:cNvSpPr>
            <a:spLocks noGrp="1"/>
          </p:cNvSpPr>
          <p:nvPr>
            <p:ph type="sldNum" sz="quarter" idx="12"/>
          </p:nvPr>
        </p:nvSpPr>
        <p:spPr/>
        <p:txBody>
          <a:bodyPr/>
          <a:lstStyle/>
          <a:p>
            <a:fld id="{49AE70B2-8BF9-45C0-BB95-33D1B9D3A854}" type="slidenum">
              <a:rPr lang="zh-CN" altLang="en-US" smtClean="0"/>
            </a:fld>
            <a:endParaRPr lang="zh-CN" altLang="en-US" dirty="0"/>
          </a:p>
        </p:txBody>
      </p:sp>
    </p:spTree>
  </p:cSld>
  <p:clrMapOvr>
    <a:masterClrMapping/>
  </p:clrMapOvr>
</p:sldLayout>
</file>

<file path=ppt/slideMasters/_rels/slideMaster1.xml.rels><?xml version="1.0" encoding="UTF-8" standalone="yes"?>
<Relationships xmlns="http://schemas.openxmlformats.org/package/2006/relationships"><Relationship Id="rId9" Type="http://schemas.openxmlformats.org/officeDocument/2006/relationships/tags" Target="../tags/tag18.xml"/><Relationship Id="rId8" Type="http://schemas.openxmlformats.org/officeDocument/2006/relationships/tags" Target="../tags/tag17.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4" Type="http://schemas.openxmlformats.org/officeDocument/2006/relationships/theme" Target="../theme/theme1.xml"/><Relationship Id="rId13" Type="http://schemas.openxmlformats.org/officeDocument/2006/relationships/tags" Target="../tags/tag22.xml"/><Relationship Id="rId12" Type="http://schemas.openxmlformats.org/officeDocument/2006/relationships/tags" Target="../tags/tag21.xml"/><Relationship Id="rId11" Type="http://schemas.openxmlformats.org/officeDocument/2006/relationships/tags" Target="../tags/tag20.xml"/><Relationship Id="rId10" Type="http://schemas.openxmlformats.org/officeDocument/2006/relationships/tags" Target="../tags/tag19.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a:gsLst>
            <a:gs pos="0">
              <a:srgbClr val="FFFFFF"/>
            </a:gs>
            <a:gs pos="100000">
              <a:srgbClr val="D9D9D9"/>
            </a:gs>
          </a:gsLst>
          <a:lin ang="5400000" scaled="0"/>
        </a:grad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8"/>
            </p:custDataLst>
          </p:nvPr>
        </p:nvSpPr>
        <p:spPr>
          <a:xfrm>
            <a:off x="608400" y="608400"/>
            <a:ext cx="10969200" cy="705600"/>
          </a:xfrm>
          <a:prstGeom prst="rect">
            <a:avLst/>
          </a:prstGeom>
        </p:spPr>
        <p:txBody>
          <a:bodyPr vert="horz" lIns="90170" tIns="46990" rIns="90170" bIns="46990" rtlCol="0" anchor="ctr" anchorCtr="0">
            <a:normAutofit/>
          </a:bodyPr>
          <a:lstStyle/>
          <a:p>
            <a:r>
              <a:rPr lang="zh-CN" altLang="en-US" dirty="0"/>
              <a:t>单击此处编辑母版标题样式</a:t>
            </a:r>
            <a:endParaRPr lang="zh-CN" altLang="en-US" dirty="0"/>
          </a:p>
        </p:txBody>
      </p:sp>
      <p:sp>
        <p:nvSpPr>
          <p:cNvPr id="3" name="文本占位符 2"/>
          <p:cNvSpPr>
            <a:spLocks noGrp="1"/>
          </p:cNvSpPr>
          <p:nvPr>
            <p:ph type="body" idx="1"/>
            <p:custDataLst>
              <p:tags r:id="rId9"/>
            </p:custDataLst>
          </p:nvPr>
        </p:nvSpPr>
        <p:spPr>
          <a:xfrm>
            <a:off x="608400" y="1490400"/>
            <a:ext cx="10969200" cy="4759200"/>
          </a:xfrm>
          <a:prstGeom prst="rect">
            <a:avLst/>
          </a:prstGeom>
        </p:spPr>
        <p:txBody>
          <a:bodyPr vert="horz" lIns="90000" tIns="46800" rIns="90000" bIns="46800" rtlCol="0">
            <a:normAutofit/>
          </a:bodyPr>
          <a:lstStyle/>
          <a:p>
            <a:pPr lvl="0"/>
            <a:r>
              <a:rPr lang="zh-CN" altLang="en-US" dirty="0"/>
              <a:t>单击此处编辑母版文本样式</a:t>
            </a:r>
            <a:endParaRPr lang="zh-CN" altLang="en-US" dirty="0"/>
          </a:p>
          <a:p>
            <a:pPr lvl="1"/>
            <a:r>
              <a:rPr lang="zh-CN" altLang="en-US" dirty="0"/>
              <a:t>第二级</a:t>
            </a:r>
            <a:endParaRPr lang="zh-CN" altLang="en-US" dirty="0"/>
          </a:p>
          <a:p>
            <a:pPr lvl="2"/>
            <a:r>
              <a:rPr lang="zh-CN" altLang="en-US" dirty="0"/>
              <a:t>第三级</a:t>
            </a:r>
            <a:endParaRPr lang="zh-CN" altLang="en-US" dirty="0"/>
          </a:p>
          <a:p>
            <a:pPr lvl="3"/>
            <a:r>
              <a:rPr lang="zh-CN" altLang="en-US" dirty="0"/>
              <a:t>第四级</a:t>
            </a:r>
            <a:endParaRPr lang="zh-CN" altLang="en-US" dirty="0"/>
          </a:p>
          <a:p>
            <a:pPr lvl="4"/>
            <a:r>
              <a:rPr lang="zh-CN" altLang="en-US" dirty="0"/>
              <a:t>第五级</a:t>
            </a:r>
            <a:endParaRPr lang="zh-CN" altLang="en-US" dirty="0"/>
          </a:p>
        </p:txBody>
      </p:sp>
      <p:sp>
        <p:nvSpPr>
          <p:cNvPr id="4" name="日期占位符 3"/>
          <p:cNvSpPr>
            <a:spLocks noGrp="1"/>
          </p:cNvSpPr>
          <p:nvPr>
            <p:ph type="dt" sz="half" idx="2"/>
            <p:custDataLst>
              <p:tags r:id="rId10"/>
            </p:custDataLst>
          </p:nvPr>
        </p:nvSpPr>
        <p:spPr>
          <a:xfrm>
            <a:off x="612000" y="6314400"/>
            <a:ext cx="2700000" cy="316800"/>
          </a:xfrm>
          <a:prstGeom prst="rect">
            <a:avLst/>
          </a:prstGeom>
        </p:spPr>
        <p:txBody>
          <a:bodyPr vert="horz" lIns="91440" tIns="45720" rIns="91440" bIns="45720" rtlCol="0" anchor="ctr">
            <a:normAutofit/>
          </a:bodyPr>
          <a:lstStyle>
            <a:lvl1pPr algn="l">
              <a:defRPr sz="1000" baseline="0">
                <a:solidFill>
                  <a:schemeClr val="tx1">
                    <a:tint val="75000"/>
                  </a:schemeClr>
                </a:solidFill>
                <a:latin typeface="Arial" panose="020B0604020202020204" pitchFamily="34" charset="0"/>
                <a:ea typeface="微软雅黑" panose="020B0503020204020204" pitchFamily="34" charset="-122"/>
              </a:defRPr>
            </a:lvl1pPr>
          </a:lstStyle>
          <a:p>
            <a:fld id="{760FBDFE-C587-4B4C-A407-44438C67B59E}" type="datetimeFigureOut">
              <a:rPr lang="zh-CN" altLang="en-US" smtClean="0"/>
            </a:fld>
            <a:endParaRPr lang="zh-CN" altLang="en-US"/>
          </a:p>
        </p:txBody>
      </p:sp>
      <p:sp>
        <p:nvSpPr>
          <p:cNvPr id="5" name="页脚占位符 4"/>
          <p:cNvSpPr>
            <a:spLocks noGrp="1"/>
          </p:cNvSpPr>
          <p:nvPr>
            <p:ph type="ftr" sz="quarter" idx="3"/>
            <p:custDataLst>
              <p:tags r:id="rId11"/>
            </p:custDataLst>
          </p:nvPr>
        </p:nvSpPr>
        <p:spPr>
          <a:xfrm>
            <a:off x="4116000" y="6314400"/>
            <a:ext cx="3960000" cy="316800"/>
          </a:xfrm>
          <a:prstGeom prst="rect">
            <a:avLst/>
          </a:prstGeom>
        </p:spPr>
        <p:txBody>
          <a:bodyPr vert="horz" lIns="91440" tIns="45720" rIns="91440" bIns="45720" rtlCol="0" anchor="ctr">
            <a:normAutofit/>
          </a:bodyPr>
          <a:lstStyle>
            <a:lvl1pPr algn="ctr">
              <a:defRPr sz="1000" baseline="0">
                <a:solidFill>
                  <a:schemeClr val="tx1">
                    <a:tint val="75000"/>
                  </a:schemeClr>
                </a:solidFill>
                <a:latin typeface="Arial" panose="020B0604020202020204" pitchFamily="34" charset="0"/>
                <a:ea typeface="微软雅黑" panose="020B0503020204020204" pitchFamily="34" charset="-122"/>
              </a:defRPr>
            </a:lvl1pPr>
          </a:lstStyle>
          <a:p>
            <a:endParaRPr lang="zh-CN" altLang="en-US" dirty="0"/>
          </a:p>
        </p:txBody>
      </p:sp>
      <p:sp>
        <p:nvSpPr>
          <p:cNvPr id="6" name="灯片编号占位符 5"/>
          <p:cNvSpPr>
            <a:spLocks noGrp="1"/>
          </p:cNvSpPr>
          <p:nvPr>
            <p:ph type="sldNum" sz="quarter" idx="4"/>
            <p:custDataLst>
              <p:tags r:id="rId12"/>
            </p:custDataLst>
          </p:nvPr>
        </p:nvSpPr>
        <p:spPr>
          <a:xfrm>
            <a:off x="8877600" y="6314400"/>
            <a:ext cx="2700000" cy="316800"/>
          </a:xfrm>
          <a:prstGeom prst="rect">
            <a:avLst/>
          </a:prstGeom>
        </p:spPr>
        <p:txBody>
          <a:bodyPr vert="horz" lIns="91440" tIns="45720" rIns="91440" bIns="45720" rtlCol="0" anchor="ctr">
            <a:normAutofit/>
          </a:bodyPr>
          <a:lstStyle>
            <a:lvl1pPr algn="r">
              <a:defRPr sz="1000" baseline="0">
                <a:solidFill>
                  <a:schemeClr val="tx1">
                    <a:tint val="75000"/>
                  </a:schemeClr>
                </a:solidFill>
                <a:latin typeface="Arial" panose="020B0604020202020204" pitchFamily="34" charset="0"/>
                <a:ea typeface="微软雅黑" panose="020B0503020204020204" pitchFamily="34" charset="-122"/>
              </a:defRPr>
            </a:lvl1pPr>
          </a:lstStyle>
          <a:p>
            <a:fld id="{49AE70B2-8BF9-45C0-BB95-33D1B9D3A854}" type="slidenum">
              <a:rPr lang="zh-CN" altLang="en-US" smtClean="0"/>
            </a:fld>
            <a:endParaRPr lang="zh-CN" altLang="en-US" dirty="0"/>
          </a:p>
        </p:txBody>
      </p:sp>
    </p:spTree>
    <p:custDataLst>
      <p:tags r:id="rId13"/>
    </p:custData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xStyles>
    <p:titleStyle>
      <a:lvl1pPr algn="l" defTabSz="914400" rtl="0" eaLnBrk="1" fontAlgn="auto" latinLnBrk="0" hangingPunct="1">
        <a:lnSpc>
          <a:spcPct val="100000"/>
        </a:lnSpc>
        <a:spcBef>
          <a:spcPct val="0"/>
        </a:spcBef>
        <a:buNone/>
        <a:defRPr sz="3600" b="1" u="none" strike="noStrike" kern="1200" cap="none" spc="300" normalizeH="0" baseline="0">
          <a:solidFill>
            <a:schemeClr val="tx1">
              <a:lumMod val="85000"/>
              <a:lumOff val="15000"/>
            </a:schemeClr>
          </a:solidFill>
          <a:uFillTx/>
          <a:latin typeface="Arial" panose="020B0604020202020204" pitchFamily="34" charset="0"/>
          <a:ea typeface="微软雅黑" panose="020B0503020204020204" pitchFamily="34" charset="-122"/>
          <a:cs typeface="+mj-cs"/>
        </a:defRPr>
      </a:lvl1pPr>
    </p:titleStyle>
    <p:bodyStyle>
      <a:lvl1pPr marL="228600" indent="-228600" algn="l" defTabSz="914400" rtl="0" eaLnBrk="1" fontAlgn="auto" latinLnBrk="0" hangingPunct="1">
        <a:lnSpc>
          <a:spcPct val="130000"/>
        </a:lnSpc>
        <a:spcBef>
          <a:spcPts val="0"/>
        </a:spcBef>
        <a:spcAft>
          <a:spcPts val="1000"/>
        </a:spcAft>
        <a:buFont typeface="Arial" panose="020B0604020202020204" pitchFamily="34" charset="0"/>
        <a:buChar char="●"/>
        <a:defRPr sz="18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1pPr>
      <a:lvl2pPr marL="685800" indent="-228600" algn="l" defTabSz="914400" rtl="0" eaLnBrk="1" fontAlgn="auto" latinLnBrk="0" hangingPunct="1">
        <a:lnSpc>
          <a:spcPct val="120000"/>
        </a:lnSpc>
        <a:spcBef>
          <a:spcPts val="0"/>
        </a:spcBef>
        <a:spcAft>
          <a:spcPts val="600"/>
        </a:spcAft>
        <a:buFont typeface="Arial" panose="020B0604020202020204" pitchFamily="34" charset="0"/>
        <a:buChar char="●"/>
        <a:tabLst>
          <a:tab pos="1609725" algn="l"/>
          <a:tab pos="1609725" algn="l"/>
          <a:tab pos="1609725" algn="l"/>
          <a:tab pos="1609725" algn="l"/>
        </a:tabLst>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2pPr>
      <a:lvl3pPr marL="1143000" indent="-228600" algn="l" defTabSz="914400" rtl="0" eaLnBrk="1" fontAlgn="auto" latinLnBrk="0" hangingPunct="1">
        <a:lnSpc>
          <a:spcPct val="120000"/>
        </a:lnSpc>
        <a:spcBef>
          <a:spcPts val="0"/>
        </a:spcBef>
        <a:spcAft>
          <a:spcPts val="600"/>
        </a:spcAft>
        <a:buFont typeface="Arial" panose="020B0604020202020204" pitchFamily="34" charset="0"/>
        <a:buChar char="●"/>
        <a:defRPr sz="16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3pPr>
      <a:lvl4pPr marL="1600200" indent="-228600" algn="l" defTabSz="914400" rtl="0" eaLnBrk="1" fontAlgn="auto" latinLnBrk="0" hangingPunct="1">
        <a:lnSpc>
          <a:spcPct val="120000"/>
        </a:lnSpc>
        <a:spcBef>
          <a:spcPts val="0"/>
        </a:spcBef>
        <a:spcAft>
          <a:spcPts val="300"/>
        </a:spcAft>
        <a:buFont typeface="Wingdings" panose="05000000000000000000"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4pPr>
      <a:lvl5pPr marL="2057400" indent="-228600" algn="l" defTabSz="914400" rtl="0" eaLnBrk="1" fontAlgn="auto" latinLnBrk="0" hangingPunct="1">
        <a:lnSpc>
          <a:spcPct val="120000"/>
        </a:lnSpc>
        <a:spcBef>
          <a:spcPts val="0"/>
        </a:spcBef>
        <a:spcAft>
          <a:spcPts val="300"/>
        </a:spcAft>
        <a:buFont typeface="Arial" panose="020B0604020202020204" pitchFamily="34" charset="0"/>
        <a:buChar char="•"/>
        <a:defRPr sz="1400" u="none" strike="noStrike" kern="1200" cap="none" spc="150" normalizeH="0" baseline="0">
          <a:solidFill>
            <a:schemeClr val="tx1">
              <a:lumMod val="65000"/>
              <a:lumOff val="35000"/>
            </a:schemeClr>
          </a:solidFill>
          <a:uFillTx/>
          <a:latin typeface="Arial" panose="020B0604020202020204" pitchFamily="34" charset="0"/>
          <a:ea typeface="微软雅黑" panose="020B0503020204020204" pitchFamily="34" charset="-122"/>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1.xml"/><Relationship Id="rId1" Type="http://schemas.openxmlformats.org/officeDocument/2006/relationships/tags" Target="../tags/tag23.xml"/></Relationships>
</file>

<file path=ppt/slides/_rels/slide1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01.xml"/><Relationship Id="rId3" Type="http://schemas.openxmlformats.org/officeDocument/2006/relationships/image" Target="../media/image13.png"/><Relationship Id="rId2" Type="http://schemas.openxmlformats.org/officeDocument/2006/relationships/tags" Target="../tags/tag100.xml"/><Relationship Id="rId1" Type="http://schemas.openxmlformats.org/officeDocument/2006/relationships/tags" Target="../tags/tag99.xml"/></Relationships>
</file>

<file path=ppt/slides/_rels/slide1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04.xml"/><Relationship Id="rId3" Type="http://schemas.openxmlformats.org/officeDocument/2006/relationships/image" Target="../media/image14.png"/><Relationship Id="rId2" Type="http://schemas.openxmlformats.org/officeDocument/2006/relationships/tags" Target="../tags/tag103.xml"/><Relationship Id="rId1" Type="http://schemas.openxmlformats.org/officeDocument/2006/relationships/tags" Target="../tags/tag102.xml"/></Relationships>
</file>

<file path=ppt/slides/_rels/slide12.xml.rels><?xml version="1.0" encoding="UTF-8" standalone="yes"?>
<Relationships xmlns="http://schemas.openxmlformats.org/package/2006/relationships"><Relationship Id="rId9" Type="http://schemas.openxmlformats.org/officeDocument/2006/relationships/tags" Target="../tags/tag113.xml"/><Relationship Id="rId8" Type="http://schemas.openxmlformats.org/officeDocument/2006/relationships/tags" Target="../tags/tag112.xml"/><Relationship Id="rId7" Type="http://schemas.openxmlformats.org/officeDocument/2006/relationships/tags" Target="../tags/tag111.xml"/><Relationship Id="rId6" Type="http://schemas.openxmlformats.org/officeDocument/2006/relationships/tags" Target="../tags/tag110.xml"/><Relationship Id="rId5" Type="http://schemas.openxmlformats.org/officeDocument/2006/relationships/tags" Target="../tags/tag109.xml"/><Relationship Id="rId4" Type="http://schemas.openxmlformats.org/officeDocument/2006/relationships/tags" Target="../tags/tag108.xml"/><Relationship Id="rId31" Type="http://schemas.openxmlformats.org/officeDocument/2006/relationships/slideLayout" Target="../slideLayouts/slideLayout3.xml"/><Relationship Id="rId30" Type="http://schemas.openxmlformats.org/officeDocument/2006/relationships/tags" Target="../tags/tag134.xml"/><Relationship Id="rId3" Type="http://schemas.openxmlformats.org/officeDocument/2006/relationships/tags" Target="../tags/tag107.xml"/><Relationship Id="rId29" Type="http://schemas.openxmlformats.org/officeDocument/2006/relationships/tags" Target="../tags/tag133.xml"/><Relationship Id="rId28" Type="http://schemas.openxmlformats.org/officeDocument/2006/relationships/tags" Target="../tags/tag132.xml"/><Relationship Id="rId27" Type="http://schemas.openxmlformats.org/officeDocument/2006/relationships/tags" Target="../tags/tag131.xml"/><Relationship Id="rId26" Type="http://schemas.openxmlformats.org/officeDocument/2006/relationships/tags" Target="../tags/tag130.xml"/><Relationship Id="rId25" Type="http://schemas.openxmlformats.org/officeDocument/2006/relationships/tags" Target="../tags/tag129.xml"/><Relationship Id="rId24" Type="http://schemas.openxmlformats.org/officeDocument/2006/relationships/tags" Target="../tags/tag128.xml"/><Relationship Id="rId23" Type="http://schemas.openxmlformats.org/officeDocument/2006/relationships/tags" Target="../tags/tag127.xml"/><Relationship Id="rId22" Type="http://schemas.openxmlformats.org/officeDocument/2006/relationships/tags" Target="../tags/tag126.xml"/><Relationship Id="rId21" Type="http://schemas.openxmlformats.org/officeDocument/2006/relationships/tags" Target="../tags/tag125.xml"/><Relationship Id="rId20" Type="http://schemas.openxmlformats.org/officeDocument/2006/relationships/tags" Target="../tags/tag124.xml"/><Relationship Id="rId2" Type="http://schemas.openxmlformats.org/officeDocument/2006/relationships/tags" Target="../tags/tag106.xml"/><Relationship Id="rId19" Type="http://schemas.openxmlformats.org/officeDocument/2006/relationships/tags" Target="../tags/tag123.xml"/><Relationship Id="rId18" Type="http://schemas.openxmlformats.org/officeDocument/2006/relationships/tags" Target="../tags/tag122.xml"/><Relationship Id="rId17" Type="http://schemas.openxmlformats.org/officeDocument/2006/relationships/tags" Target="../tags/tag121.xml"/><Relationship Id="rId16" Type="http://schemas.openxmlformats.org/officeDocument/2006/relationships/tags" Target="../tags/tag120.xml"/><Relationship Id="rId15" Type="http://schemas.openxmlformats.org/officeDocument/2006/relationships/tags" Target="../tags/tag119.xml"/><Relationship Id="rId14" Type="http://schemas.openxmlformats.org/officeDocument/2006/relationships/tags" Target="../tags/tag118.xml"/><Relationship Id="rId13" Type="http://schemas.openxmlformats.org/officeDocument/2006/relationships/tags" Target="../tags/tag117.xml"/><Relationship Id="rId12" Type="http://schemas.openxmlformats.org/officeDocument/2006/relationships/tags" Target="../tags/tag116.xml"/><Relationship Id="rId11" Type="http://schemas.openxmlformats.org/officeDocument/2006/relationships/tags" Target="../tags/tag115.xml"/><Relationship Id="rId10" Type="http://schemas.openxmlformats.org/officeDocument/2006/relationships/tags" Target="../tags/tag114.xml"/><Relationship Id="rId1" Type="http://schemas.openxmlformats.org/officeDocument/2006/relationships/tags" Target="../tags/tag105.xml"/></Relationships>
</file>

<file path=ppt/slides/_rels/slide1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38.xml"/><Relationship Id="rId3" Type="http://schemas.openxmlformats.org/officeDocument/2006/relationships/tags" Target="../tags/tag137.xml"/><Relationship Id="rId2" Type="http://schemas.openxmlformats.org/officeDocument/2006/relationships/tags" Target="../tags/tag136.xml"/><Relationship Id="rId1" Type="http://schemas.openxmlformats.org/officeDocument/2006/relationships/tags" Target="../tags/tag135.xml"/></Relationships>
</file>

<file path=ppt/slides/_rels/slide1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42.xml"/><Relationship Id="rId3" Type="http://schemas.openxmlformats.org/officeDocument/2006/relationships/tags" Target="../tags/tag141.xml"/><Relationship Id="rId2" Type="http://schemas.openxmlformats.org/officeDocument/2006/relationships/tags" Target="../tags/tag140.xml"/><Relationship Id="rId1" Type="http://schemas.openxmlformats.org/officeDocument/2006/relationships/tags" Target="../tags/tag139.xml"/></Relationships>
</file>

<file path=ppt/slides/_rels/slide15.xml.rels><?xml version="1.0" encoding="UTF-8" standalone="yes"?>
<Relationships xmlns="http://schemas.openxmlformats.org/package/2006/relationships"><Relationship Id="rId9" Type="http://schemas.openxmlformats.org/officeDocument/2006/relationships/tags" Target="../tags/tag151.xml"/><Relationship Id="rId8" Type="http://schemas.openxmlformats.org/officeDocument/2006/relationships/tags" Target="../tags/tag150.xml"/><Relationship Id="rId7" Type="http://schemas.openxmlformats.org/officeDocument/2006/relationships/tags" Target="../tags/tag149.xml"/><Relationship Id="rId6" Type="http://schemas.openxmlformats.org/officeDocument/2006/relationships/tags" Target="../tags/tag148.xml"/><Relationship Id="rId5" Type="http://schemas.openxmlformats.org/officeDocument/2006/relationships/tags" Target="../tags/tag147.xml"/><Relationship Id="rId4" Type="http://schemas.openxmlformats.org/officeDocument/2006/relationships/tags" Target="../tags/tag146.xml"/><Relationship Id="rId3" Type="http://schemas.openxmlformats.org/officeDocument/2006/relationships/tags" Target="../tags/tag145.xml"/><Relationship Id="rId2" Type="http://schemas.openxmlformats.org/officeDocument/2006/relationships/tags" Target="../tags/tag144.xml"/><Relationship Id="rId12" Type="http://schemas.openxmlformats.org/officeDocument/2006/relationships/slideLayout" Target="../slideLayouts/slideLayout3.xml"/><Relationship Id="rId11" Type="http://schemas.openxmlformats.org/officeDocument/2006/relationships/tags" Target="../tags/tag153.xml"/><Relationship Id="rId10" Type="http://schemas.openxmlformats.org/officeDocument/2006/relationships/tags" Target="../tags/tag152.xml"/><Relationship Id="rId1" Type="http://schemas.openxmlformats.org/officeDocument/2006/relationships/tags" Target="../tags/tag143.xml"/></Relationships>
</file>

<file path=ppt/slides/_rels/slide1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s>
</file>

<file path=ppt/slides/_rels/slide17.xml.rels><?xml version="1.0" encoding="UTF-8" standalone="yes"?>
<Relationships xmlns="http://schemas.openxmlformats.org/package/2006/relationships"><Relationship Id="rId9" Type="http://schemas.openxmlformats.org/officeDocument/2006/relationships/tags" Target="../tags/tag165.xml"/><Relationship Id="rId8" Type="http://schemas.openxmlformats.org/officeDocument/2006/relationships/tags" Target="../tags/tag164.xml"/><Relationship Id="rId7" Type="http://schemas.openxmlformats.org/officeDocument/2006/relationships/tags" Target="../tags/tag163.xml"/><Relationship Id="rId6" Type="http://schemas.openxmlformats.org/officeDocument/2006/relationships/tags" Target="../tags/tag162.xml"/><Relationship Id="rId5" Type="http://schemas.openxmlformats.org/officeDocument/2006/relationships/tags" Target="../tags/tag161.xml"/><Relationship Id="rId4" Type="http://schemas.openxmlformats.org/officeDocument/2006/relationships/tags" Target="../tags/tag160.xml"/><Relationship Id="rId3" Type="http://schemas.openxmlformats.org/officeDocument/2006/relationships/tags" Target="../tags/tag159.xml"/><Relationship Id="rId2" Type="http://schemas.openxmlformats.org/officeDocument/2006/relationships/tags" Target="../tags/tag158.xml"/><Relationship Id="rId15" Type="http://schemas.openxmlformats.org/officeDocument/2006/relationships/slideLayout" Target="../slideLayouts/slideLayout3.xml"/><Relationship Id="rId14" Type="http://schemas.openxmlformats.org/officeDocument/2006/relationships/tags" Target="../tags/tag170.xml"/><Relationship Id="rId13" Type="http://schemas.openxmlformats.org/officeDocument/2006/relationships/tags" Target="../tags/tag169.xml"/><Relationship Id="rId12" Type="http://schemas.openxmlformats.org/officeDocument/2006/relationships/tags" Target="../tags/tag168.xml"/><Relationship Id="rId11" Type="http://schemas.openxmlformats.org/officeDocument/2006/relationships/tags" Target="../tags/tag167.xml"/><Relationship Id="rId10" Type="http://schemas.openxmlformats.org/officeDocument/2006/relationships/tags" Target="../tags/tag166.xml"/><Relationship Id="rId1" Type="http://schemas.openxmlformats.org/officeDocument/2006/relationships/tags" Target="../tags/tag157.xml"/></Relationships>
</file>

<file path=ppt/slides/_rels/slide18.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74.xml"/><Relationship Id="rId3" Type="http://schemas.openxmlformats.org/officeDocument/2006/relationships/tags" Target="../tags/tag173.xml"/><Relationship Id="rId2" Type="http://schemas.openxmlformats.org/officeDocument/2006/relationships/tags" Target="../tags/tag172.xml"/><Relationship Id="rId1" Type="http://schemas.openxmlformats.org/officeDocument/2006/relationships/tags" Target="../tags/tag171.xml"/></Relationships>
</file>

<file path=ppt/slides/_rels/slide1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77.xml"/><Relationship Id="rId3" Type="http://schemas.openxmlformats.org/officeDocument/2006/relationships/image" Target="../media/image15.png"/><Relationship Id="rId2" Type="http://schemas.openxmlformats.org/officeDocument/2006/relationships/tags" Target="../tags/tag176.xml"/><Relationship Id="rId1" Type="http://schemas.openxmlformats.org/officeDocument/2006/relationships/tags" Target="../tags/tag175.xml"/></Relationships>
</file>

<file path=ppt/slides/_rels/slide2.xml.rels><?xml version="1.0" encoding="UTF-8" standalone="yes"?>
<Relationships xmlns="http://schemas.openxmlformats.org/package/2006/relationships"><Relationship Id="rId8" Type="http://schemas.openxmlformats.org/officeDocument/2006/relationships/slideLayout" Target="../slideLayouts/slideLayout5.xml"/><Relationship Id="rId7" Type="http://schemas.openxmlformats.org/officeDocument/2006/relationships/tags" Target="../tags/tag28.xml"/><Relationship Id="rId6" Type="http://schemas.openxmlformats.org/officeDocument/2006/relationships/image" Target="../media/image7.png"/><Relationship Id="rId5" Type="http://schemas.openxmlformats.org/officeDocument/2006/relationships/tags" Target="../tags/tag27.xml"/><Relationship Id="rId4" Type="http://schemas.openxmlformats.org/officeDocument/2006/relationships/tags" Target="../tags/tag26.xml"/><Relationship Id="rId3" Type="http://schemas.openxmlformats.org/officeDocument/2006/relationships/tags" Target="../tags/tag25.xml"/><Relationship Id="rId2" Type="http://schemas.openxmlformats.org/officeDocument/2006/relationships/tags" Target="../tags/tag24.xml"/><Relationship Id="rId1" Type="http://schemas.openxmlformats.org/officeDocument/2006/relationships/image" Target="../media/image6.png"/></Relationships>
</file>

<file path=ppt/slides/_rels/slide20.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81.xml"/><Relationship Id="rId4" Type="http://schemas.openxmlformats.org/officeDocument/2006/relationships/tags" Target="../tags/tag180.xml"/><Relationship Id="rId3" Type="http://schemas.openxmlformats.org/officeDocument/2006/relationships/tags" Target="../tags/tag179.xml"/><Relationship Id="rId2" Type="http://schemas.openxmlformats.org/officeDocument/2006/relationships/image" Target="../media/image16.png"/><Relationship Id="rId1" Type="http://schemas.openxmlformats.org/officeDocument/2006/relationships/tags" Target="../tags/tag178.xml"/></Relationships>
</file>

<file path=ppt/slides/_rels/slide21.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185.xml"/><Relationship Id="rId4" Type="http://schemas.openxmlformats.org/officeDocument/2006/relationships/tags" Target="../tags/tag184.xml"/><Relationship Id="rId3" Type="http://schemas.openxmlformats.org/officeDocument/2006/relationships/tags" Target="../tags/tag183.xml"/><Relationship Id="rId2" Type="http://schemas.openxmlformats.org/officeDocument/2006/relationships/image" Target="../media/image17.png"/><Relationship Id="rId1" Type="http://schemas.openxmlformats.org/officeDocument/2006/relationships/tags" Target="../tags/tag182.xml"/></Relationships>
</file>

<file path=ppt/slides/_rels/slide22.xml.rels><?xml version="1.0" encoding="UTF-8" standalone="yes"?>
<Relationships xmlns="http://schemas.openxmlformats.org/package/2006/relationships"><Relationship Id="rId9" Type="http://schemas.openxmlformats.org/officeDocument/2006/relationships/tags" Target="../tags/tag194.xml"/><Relationship Id="rId8" Type="http://schemas.openxmlformats.org/officeDocument/2006/relationships/tags" Target="../tags/tag193.xml"/><Relationship Id="rId7" Type="http://schemas.openxmlformats.org/officeDocument/2006/relationships/tags" Target="../tags/tag192.xml"/><Relationship Id="rId6" Type="http://schemas.openxmlformats.org/officeDocument/2006/relationships/tags" Target="../tags/tag191.xml"/><Relationship Id="rId5" Type="http://schemas.openxmlformats.org/officeDocument/2006/relationships/tags" Target="../tags/tag190.xml"/><Relationship Id="rId4" Type="http://schemas.openxmlformats.org/officeDocument/2006/relationships/tags" Target="../tags/tag189.xml"/><Relationship Id="rId3" Type="http://schemas.openxmlformats.org/officeDocument/2006/relationships/tags" Target="../tags/tag188.xml"/><Relationship Id="rId2" Type="http://schemas.openxmlformats.org/officeDocument/2006/relationships/tags" Target="../tags/tag187.xml"/><Relationship Id="rId12" Type="http://schemas.openxmlformats.org/officeDocument/2006/relationships/slideLayout" Target="../slideLayouts/slideLayout3.xml"/><Relationship Id="rId11" Type="http://schemas.openxmlformats.org/officeDocument/2006/relationships/tags" Target="../tags/tag196.xml"/><Relationship Id="rId10" Type="http://schemas.openxmlformats.org/officeDocument/2006/relationships/tags" Target="../tags/tag195.xml"/><Relationship Id="rId1" Type="http://schemas.openxmlformats.org/officeDocument/2006/relationships/tags" Target="../tags/tag186.xml"/></Relationships>
</file>

<file path=ppt/slides/_rels/slide2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199.xml"/><Relationship Id="rId3" Type="http://schemas.openxmlformats.org/officeDocument/2006/relationships/image" Target="../media/image18.png"/><Relationship Id="rId2" Type="http://schemas.openxmlformats.org/officeDocument/2006/relationships/tags" Target="../tags/tag198.xml"/><Relationship Id="rId1" Type="http://schemas.openxmlformats.org/officeDocument/2006/relationships/tags" Target="../tags/tag197.xml"/></Relationships>
</file>

<file path=ppt/slides/_rels/slide2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02.xml"/><Relationship Id="rId3" Type="http://schemas.openxmlformats.org/officeDocument/2006/relationships/image" Target="../media/image19.png"/><Relationship Id="rId2" Type="http://schemas.openxmlformats.org/officeDocument/2006/relationships/tags" Target="../tags/tag201.xml"/><Relationship Id="rId1" Type="http://schemas.openxmlformats.org/officeDocument/2006/relationships/tags" Target="../tags/tag200.xml"/></Relationships>
</file>

<file path=ppt/slides/_rels/slide2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06.xml"/><Relationship Id="rId3" Type="http://schemas.openxmlformats.org/officeDocument/2006/relationships/tags" Target="../tags/tag205.xml"/><Relationship Id="rId2" Type="http://schemas.openxmlformats.org/officeDocument/2006/relationships/tags" Target="../tags/tag204.xml"/><Relationship Id="rId1" Type="http://schemas.openxmlformats.org/officeDocument/2006/relationships/tags" Target="../tags/tag203.xml"/></Relationships>
</file>

<file path=ppt/slides/_rels/slide26.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209.xml"/><Relationship Id="rId2" Type="http://schemas.openxmlformats.org/officeDocument/2006/relationships/tags" Target="../tags/tag208.xml"/><Relationship Id="rId1" Type="http://schemas.openxmlformats.org/officeDocument/2006/relationships/tags" Target="../tags/tag207.xml"/></Relationships>
</file>

<file path=ppt/slides/_rels/slide2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12.xml"/><Relationship Id="rId3" Type="http://schemas.openxmlformats.org/officeDocument/2006/relationships/image" Target="../media/image20.png"/><Relationship Id="rId2" Type="http://schemas.openxmlformats.org/officeDocument/2006/relationships/tags" Target="../tags/tag211.xml"/><Relationship Id="rId1" Type="http://schemas.openxmlformats.org/officeDocument/2006/relationships/tags" Target="../tags/tag210.xml"/></Relationships>
</file>

<file path=ppt/slides/_rels/slide2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14.xml"/><Relationship Id="rId2" Type="http://schemas.openxmlformats.org/officeDocument/2006/relationships/image" Target="../media/image21.png"/><Relationship Id="rId1" Type="http://schemas.openxmlformats.org/officeDocument/2006/relationships/tags" Target="../tags/tag213.xml"/></Relationships>
</file>

<file path=ppt/slides/_rels/slide2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16.xml"/><Relationship Id="rId2" Type="http://schemas.openxmlformats.org/officeDocument/2006/relationships/image" Target="../media/image21.png"/><Relationship Id="rId1" Type="http://schemas.openxmlformats.org/officeDocument/2006/relationships/tags" Target="../tags/tag215.xml"/></Relationships>
</file>

<file path=ppt/slides/_rels/slide3.xml.rels><?xml version="1.0" encoding="UTF-8" standalone="yes"?>
<Relationships xmlns="http://schemas.openxmlformats.org/package/2006/relationships"><Relationship Id="rId9" Type="http://schemas.openxmlformats.org/officeDocument/2006/relationships/tags" Target="../tags/tag35.xml"/><Relationship Id="rId8" Type="http://schemas.openxmlformats.org/officeDocument/2006/relationships/tags" Target="../tags/tag34.xml"/><Relationship Id="rId7" Type="http://schemas.openxmlformats.org/officeDocument/2006/relationships/tags" Target="../tags/tag33.xml"/><Relationship Id="rId6" Type="http://schemas.openxmlformats.org/officeDocument/2006/relationships/tags" Target="../tags/tag32.xml"/><Relationship Id="rId5" Type="http://schemas.openxmlformats.org/officeDocument/2006/relationships/tags" Target="../tags/tag31.xml"/><Relationship Id="rId4" Type="http://schemas.openxmlformats.org/officeDocument/2006/relationships/tags" Target="../tags/tag30.xml"/><Relationship Id="rId3" Type="http://schemas.openxmlformats.org/officeDocument/2006/relationships/tags" Target="../tags/tag29.xml"/><Relationship Id="rId2" Type="http://schemas.openxmlformats.org/officeDocument/2006/relationships/image" Target="../media/image9.png"/><Relationship Id="rId15" Type="http://schemas.openxmlformats.org/officeDocument/2006/relationships/slideLayout" Target="../slideLayouts/slideLayout5.xml"/><Relationship Id="rId14" Type="http://schemas.openxmlformats.org/officeDocument/2006/relationships/tags" Target="../tags/tag40.xml"/><Relationship Id="rId13" Type="http://schemas.openxmlformats.org/officeDocument/2006/relationships/tags" Target="../tags/tag39.xml"/><Relationship Id="rId12" Type="http://schemas.openxmlformats.org/officeDocument/2006/relationships/tags" Target="../tags/tag38.xml"/><Relationship Id="rId11" Type="http://schemas.openxmlformats.org/officeDocument/2006/relationships/tags" Target="../tags/tag37.xml"/><Relationship Id="rId10" Type="http://schemas.openxmlformats.org/officeDocument/2006/relationships/tags" Target="../tags/tag36.xml"/><Relationship Id="rId1" Type="http://schemas.openxmlformats.org/officeDocument/2006/relationships/image" Target="../media/image8.png"/></Relationships>
</file>

<file path=ppt/slides/_rels/slide30.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18.xml"/><Relationship Id="rId2" Type="http://schemas.openxmlformats.org/officeDocument/2006/relationships/image" Target="../media/image22.png"/><Relationship Id="rId1" Type="http://schemas.openxmlformats.org/officeDocument/2006/relationships/tags" Target="../tags/tag217.xml"/></Relationships>
</file>

<file path=ppt/slides/_rels/slide31.xml.rels><?xml version="1.0" encoding="UTF-8" standalone="yes"?>
<Relationships xmlns="http://schemas.openxmlformats.org/package/2006/relationships"><Relationship Id="rId9" Type="http://schemas.openxmlformats.org/officeDocument/2006/relationships/tags" Target="../tags/tag227.xml"/><Relationship Id="rId8" Type="http://schemas.openxmlformats.org/officeDocument/2006/relationships/tags" Target="../tags/tag226.xml"/><Relationship Id="rId7" Type="http://schemas.openxmlformats.org/officeDocument/2006/relationships/tags" Target="../tags/tag225.xml"/><Relationship Id="rId6" Type="http://schemas.openxmlformats.org/officeDocument/2006/relationships/tags" Target="../tags/tag224.xml"/><Relationship Id="rId5" Type="http://schemas.openxmlformats.org/officeDocument/2006/relationships/tags" Target="../tags/tag223.xml"/><Relationship Id="rId4" Type="http://schemas.openxmlformats.org/officeDocument/2006/relationships/tags" Target="../tags/tag222.xml"/><Relationship Id="rId3" Type="http://schemas.openxmlformats.org/officeDocument/2006/relationships/tags" Target="../tags/tag221.xml"/><Relationship Id="rId2" Type="http://schemas.openxmlformats.org/officeDocument/2006/relationships/tags" Target="../tags/tag220.xml"/><Relationship Id="rId12" Type="http://schemas.openxmlformats.org/officeDocument/2006/relationships/slideLayout" Target="../slideLayouts/slideLayout3.xml"/><Relationship Id="rId11" Type="http://schemas.openxmlformats.org/officeDocument/2006/relationships/tags" Target="../tags/tag229.xml"/><Relationship Id="rId10" Type="http://schemas.openxmlformats.org/officeDocument/2006/relationships/tags" Target="../tags/tag228.xml"/><Relationship Id="rId1" Type="http://schemas.openxmlformats.org/officeDocument/2006/relationships/tags" Target="../tags/tag219.xml"/></Relationships>
</file>

<file path=ppt/slides/_rels/slide32.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s>
</file>

<file path=ppt/slides/_rels/slide3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35.xml"/><Relationship Id="rId3" Type="http://schemas.openxmlformats.org/officeDocument/2006/relationships/image" Target="../media/image23.png"/><Relationship Id="rId2" Type="http://schemas.openxmlformats.org/officeDocument/2006/relationships/tags" Target="../tags/tag234.xml"/><Relationship Id="rId1" Type="http://schemas.openxmlformats.org/officeDocument/2006/relationships/tags" Target="../tags/tag233.xml"/></Relationships>
</file>

<file path=ppt/slides/_rels/slide34.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38.xml"/><Relationship Id="rId3" Type="http://schemas.openxmlformats.org/officeDocument/2006/relationships/image" Target="../media/image24.png"/><Relationship Id="rId2" Type="http://schemas.openxmlformats.org/officeDocument/2006/relationships/tags" Target="../tags/tag237.xml"/><Relationship Id="rId1" Type="http://schemas.openxmlformats.org/officeDocument/2006/relationships/tags" Target="../tags/tag236.xml"/></Relationships>
</file>

<file path=ppt/slides/_rels/slide35.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41.xml"/><Relationship Id="rId3" Type="http://schemas.openxmlformats.org/officeDocument/2006/relationships/image" Target="../media/image25.png"/><Relationship Id="rId2" Type="http://schemas.openxmlformats.org/officeDocument/2006/relationships/tags" Target="../tags/tag240.xml"/><Relationship Id="rId1" Type="http://schemas.openxmlformats.org/officeDocument/2006/relationships/tags" Target="../tags/tag239.xml"/></Relationships>
</file>

<file path=ppt/slides/_rels/slide36.xml.rels><?xml version="1.0" encoding="UTF-8" standalone="yes"?>
<Relationships xmlns="http://schemas.openxmlformats.org/package/2006/relationships"><Relationship Id="rId7" Type="http://schemas.openxmlformats.org/officeDocument/2006/relationships/slideLayout" Target="../slideLayouts/slideLayout3.xml"/><Relationship Id="rId6" Type="http://schemas.openxmlformats.org/officeDocument/2006/relationships/tags" Target="../tags/tag245.xml"/><Relationship Id="rId5" Type="http://schemas.openxmlformats.org/officeDocument/2006/relationships/image" Target="../media/image27.png"/><Relationship Id="rId4" Type="http://schemas.openxmlformats.org/officeDocument/2006/relationships/tags" Target="../tags/tag244.xml"/><Relationship Id="rId3" Type="http://schemas.openxmlformats.org/officeDocument/2006/relationships/image" Target="../media/image26.png"/><Relationship Id="rId2" Type="http://schemas.openxmlformats.org/officeDocument/2006/relationships/tags" Target="../tags/tag243.xml"/><Relationship Id="rId1" Type="http://schemas.openxmlformats.org/officeDocument/2006/relationships/tags" Target="../tags/tag242.xml"/></Relationships>
</file>

<file path=ppt/slides/_rels/slide37.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48.xml"/><Relationship Id="rId3" Type="http://schemas.openxmlformats.org/officeDocument/2006/relationships/image" Target="../media/image28.png"/><Relationship Id="rId2" Type="http://schemas.openxmlformats.org/officeDocument/2006/relationships/tags" Target="../tags/tag247.xml"/><Relationship Id="rId1" Type="http://schemas.openxmlformats.org/officeDocument/2006/relationships/tags" Target="../tags/tag246.xml"/></Relationships>
</file>

<file path=ppt/slides/_rels/slide38.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50.xml"/><Relationship Id="rId2" Type="http://schemas.openxmlformats.org/officeDocument/2006/relationships/image" Target="../media/image29.png"/><Relationship Id="rId1" Type="http://schemas.openxmlformats.org/officeDocument/2006/relationships/tags" Target="../tags/tag249.xml"/></Relationships>
</file>

<file path=ppt/slides/_rels/slide39.xml.rels><?xml version="1.0" encoding="UTF-8" standalone="yes"?>
<Relationships xmlns="http://schemas.openxmlformats.org/package/2006/relationships"><Relationship Id="rId4" Type="http://schemas.openxmlformats.org/officeDocument/2006/relationships/slideLayout" Target="../slideLayouts/slideLayout3.xml"/><Relationship Id="rId3" Type="http://schemas.openxmlformats.org/officeDocument/2006/relationships/tags" Target="../tags/tag252.xml"/><Relationship Id="rId2" Type="http://schemas.openxmlformats.org/officeDocument/2006/relationships/image" Target="../media/image30.png"/><Relationship Id="rId1" Type="http://schemas.openxmlformats.org/officeDocument/2006/relationships/tags" Target="../tags/tag251.xml"/></Relationships>
</file>

<file path=ppt/slides/_rels/slide4.xml.rels><?xml version="1.0" encoding="UTF-8" standalone="yes"?>
<Relationships xmlns="http://schemas.openxmlformats.org/package/2006/relationships"><Relationship Id="rId4" Type="http://schemas.openxmlformats.org/officeDocument/2006/relationships/slideLayout" Target="../slideLayouts/slideLayout5.xml"/><Relationship Id="rId3" Type="http://schemas.openxmlformats.org/officeDocument/2006/relationships/tags" Target="../tags/tag43.xml"/><Relationship Id="rId2" Type="http://schemas.openxmlformats.org/officeDocument/2006/relationships/tags" Target="../tags/tag42.xml"/><Relationship Id="rId1" Type="http://schemas.openxmlformats.org/officeDocument/2006/relationships/tags" Target="../tags/tag41.xml"/></Relationships>
</file>

<file path=ppt/slides/_rels/slide40.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55.xml"/><Relationship Id="rId3" Type="http://schemas.openxmlformats.org/officeDocument/2006/relationships/image" Target="../media/image31.png"/><Relationship Id="rId2" Type="http://schemas.openxmlformats.org/officeDocument/2006/relationships/tags" Target="../tags/tag254.xml"/><Relationship Id="rId1" Type="http://schemas.openxmlformats.org/officeDocument/2006/relationships/tags" Target="../tags/tag253.xml"/></Relationships>
</file>

<file path=ppt/slides/_rels/slide41.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58.xml"/><Relationship Id="rId3" Type="http://schemas.openxmlformats.org/officeDocument/2006/relationships/image" Target="../media/image32.png"/><Relationship Id="rId2" Type="http://schemas.openxmlformats.org/officeDocument/2006/relationships/tags" Target="../tags/tag257.xml"/><Relationship Id="rId1" Type="http://schemas.openxmlformats.org/officeDocument/2006/relationships/tags" Target="../tags/tag256.xml"/></Relationships>
</file>

<file path=ppt/slides/_rels/slide42.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61.xml"/><Relationship Id="rId3" Type="http://schemas.openxmlformats.org/officeDocument/2006/relationships/image" Target="../media/image33.png"/><Relationship Id="rId2" Type="http://schemas.openxmlformats.org/officeDocument/2006/relationships/tags" Target="../tags/tag260.xml"/><Relationship Id="rId1" Type="http://schemas.openxmlformats.org/officeDocument/2006/relationships/tags" Target="../tags/tag259.xml"/></Relationships>
</file>

<file path=ppt/slides/_rels/slide43.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264.xml"/><Relationship Id="rId3" Type="http://schemas.openxmlformats.org/officeDocument/2006/relationships/image" Target="../media/image34.png"/><Relationship Id="rId2" Type="http://schemas.openxmlformats.org/officeDocument/2006/relationships/tags" Target="../tags/tag263.xml"/><Relationship Id="rId1" Type="http://schemas.openxmlformats.org/officeDocument/2006/relationships/tags" Target="../tags/tag262.xml"/></Relationships>
</file>

<file path=ppt/slides/_rels/slide44.xml.rels><?xml version="1.0" encoding="UTF-8" standalone="yes"?>
<Relationships xmlns="http://schemas.openxmlformats.org/package/2006/relationships"><Relationship Id="rId2" Type="http://schemas.openxmlformats.org/officeDocument/2006/relationships/slideLayout" Target="../slideLayouts/slideLayout6.xml"/><Relationship Id="rId1" Type="http://schemas.openxmlformats.org/officeDocument/2006/relationships/tags" Target="../tags/tag265.xml"/></Relationships>
</file>

<file path=ppt/slides/_rels/slide5.xml.rels><?xml version="1.0" encoding="UTF-8" standalone="yes"?>
<Relationships xmlns="http://schemas.openxmlformats.org/package/2006/relationships"><Relationship Id="rId9" Type="http://schemas.openxmlformats.org/officeDocument/2006/relationships/tags" Target="../tags/tag51.xml"/><Relationship Id="rId8" Type="http://schemas.openxmlformats.org/officeDocument/2006/relationships/tags" Target="../tags/tag50.xml"/><Relationship Id="rId7" Type="http://schemas.openxmlformats.org/officeDocument/2006/relationships/tags" Target="../tags/tag49.xml"/><Relationship Id="rId6" Type="http://schemas.openxmlformats.org/officeDocument/2006/relationships/tags" Target="../tags/tag48.xml"/><Relationship Id="rId5" Type="http://schemas.openxmlformats.org/officeDocument/2006/relationships/tags" Target="../tags/tag47.xml"/><Relationship Id="rId4" Type="http://schemas.openxmlformats.org/officeDocument/2006/relationships/tags" Target="../tags/tag46.xml"/><Relationship Id="rId3" Type="http://schemas.openxmlformats.org/officeDocument/2006/relationships/image" Target="../media/image10.png"/><Relationship Id="rId2" Type="http://schemas.openxmlformats.org/officeDocument/2006/relationships/tags" Target="../tags/tag45.xml"/><Relationship Id="rId15" Type="http://schemas.openxmlformats.org/officeDocument/2006/relationships/slideLayout" Target="../slideLayouts/slideLayout3.xml"/><Relationship Id="rId14" Type="http://schemas.openxmlformats.org/officeDocument/2006/relationships/tags" Target="../tags/tag56.xml"/><Relationship Id="rId13" Type="http://schemas.openxmlformats.org/officeDocument/2006/relationships/tags" Target="../tags/tag55.xml"/><Relationship Id="rId12" Type="http://schemas.openxmlformats.org/officeDocument/2006/relationships/tags" Target="../tags/tag54.xml"/><Relationship Id="rId11" Type="http://schemas.openxmlformats.org/officeDocument/2006/relationships/tags" Target="../tags/tag53.xml"/><Relationship Id="rId10" Type="http://schemas.openxmlformats.org/officeDocument/2006/relationships/tags" Target="../tags/tag52.xml"/><Relationship Id="rId1" Type="http://schemas.openxmlformats.org/officeDocument/2006/relationships/tags" Target="../tags/tag44.xml"/></Relationships>
</file>

<file path=ppt/slides/_rels/slide6.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tags" Target="../tags/tag64.xml"/><Relationship Id="rId7" Type="http://schemas.openxmlformats.org/officeDocument/2006/relationships/tags" Target="../tags/tag63.xml"/><Relationship Id="rId6" Type="http://schemas.openxmlformats.org/officeDocument/2006/relationships/tags" Target="../tags/tag62.xml"/><Relationship Id="rId5" Type="http://schemas.openxmlformats.org/officeDocument/2006/relationships/tags" Target="../tags/tag61.xml"/><Relationship Id="rId4" Type="http://schemas.openxmlformats.org/officeDocument/2006/relationships/tags" Target="../tags/tag60.xml"/><Relationship Id="rId3" Type="http://schemas.openxmlformats.org/officeDocument/2006/relationships/tags" Target="../tags/tag59.xml"/><Relationship Id="rId2" Type="http://schemas.openxmlformats.org/officeDocument/2006/relationships/tags" Target="../tags/tag58.xml"/><Relationship Id="rId15" Type="http://schemas.openxmlformats.org/officeDocument/2006/relationships/slideLayout" Target="../slideLayouts/slideLayout3.xml"/><Relationship Id="rId14" Type="http://schemas.openxmlformats.org/officeDocument/2006/relationships/tags" Target="../tags/tag70.xml"/><Relationship Id="rId13" Type="http://schemas.openxmlformats.org/officeDocument/2006/relationships/tags" Target="../tags/tag69.xml"/><Relationship Id="rId12" Type="http://schemas.openxmlformats.org/officeDocument/2006/relationships/tags" Target="../tags/tag68.xml"/><Relationship Id="rId11" Type="http://schemas.openxmlformats.org/officeDocument/2006/relationships/tags" Target="../tags/tag67.xml"/><Relationship Id="rId10" Type="http://schemas.openxmlformats.org/officeDocument/2006/relationships/tags" Target="../tags/tag66.xml"/><Relationship Id="rId1" Type="http://schemas.openxmlformats.org/officeDocument/2006/relationships/tags" Target="../tags/tag57.xml"/></Relationships>
</file>

<file path=ppt/slides/_rels/slide7.xml.rels><?xml version="1.0" encoding="UTF-8" standalone="yes"?>
<Relationships xmlns="http://schemas.openxmlformats.org/package/2006/relationships"><Relationship Id="rId6" Type="http://schemas.openxmlformats.org/officeDocument/2006/relationships/slideLayout" Target="../slideLayouts/slideLayout3.xml"/><Relationship Id="rId5" Type="http://schemas.openxmlformats.org/officeDocument/2006/relationships/tags" Target="../tags/tag74.xml"/><Relationship Id="rId4" Type="http://schemas.openxmlformats.org/officeDocument/2006/relationships/image" Target="../media/image11.png"/><Relationship Id="rId3" Type="http://schemas.openxmlformats.org/officeDocument/2006/relationships/tags" Target="../tags/tag73.xml"/><Relationship Id="rId2" Type="http://schemas.openxmlformats.org/officeDocument/2006/relationships/tags" Target="../tags/tag72.xml"/><Relationship Id="rId1" Type="http://schemas.openxmlformats.org/officeDocument/2006/relationships/tags" Target="../tags/tag71.xml"/></Relationships>
</file>

<file path=ppt/slides/_rels/slide8.xml.rels><?xml version="1.0" encoding="UTF-8" standalone="yes"?>
<Relationships xmlns="http://schemas.openxmlformats.org/package/2006/relationships"><Relationship Id="rId9" Type="http://schemas.openxmlformats.org/officeDocument/2006/relationships/tags" Target="../tags/tag83.xml"/><Relationship Id="rId8" Type="http://schemas.openxmlformats.org/officeDocument/2006/relationships/tags" Target="../tags/tag82.xml"/><Relationship Id="rId7" Type="http://schemas.openxmlformats.org/officeDocument/2006/relationships/tags" Target="../tags/tag81.xml"/><Relationship Id="rId6" Type="http://schemas.openxmlformats.org/officeDocument/2006/relationships/tags" Target="../tags/tag80.xml"/><Relationship Id="rId5" Type="http://schemas.openxmlformats.org/officeDocument/2006/relationships/tags" Target="../tags/tag79.xml"/><Relationship Id="rId4" Type="http://schemas.openxmlformats.org/officeDocument/2006/relationships/tags" Target="../tags/tag78.xml"/><Relationship Id="rId3" Type="http://schemas.openxmlformats.org/officeDocument/2006/relationships/tags" Target="../tags/tag77.xml"/><Relationship Id="rId22" Type="http://schemas.openxmlformats.org/officeDocument/2006/relationships/slideLayout" Target="../slideLayouts/slideLayout3.xml"/><Relationship Id="rId21" Type="http://schemas.openxmlformats.org/officeDocument/2006/relationships/tags" Target="../tags/tag95.xml"/><Relationship Id="rId20" Type="http://schemas.openxmlformats.org/officeDocument/2006/relationships/tags" Target="../tags/tag94.xml"/><Relationship Id="rId2" Type="http://schemas.openxmlformats.org/officeDocument/2006/relationships/tags" Target="../tags/tag76.xml"/><Relationship Id="rId19" Type="http://schemas.openxmlformats.org/officeDocument/2006/relationships/tags" Target="../tags/tag93.xml"/><Relationship Id="rId18" Type="http://schemas.openxmlformats.org/officeDocument/2006/relationships/tags" Target="../tags/tag92.xml"/><Relationship Id="rId17" Type="http://schemas.openxmlformats.org/officeDocument/2006/relationships/tags" Target="../tags/tag91.xml"/><Relationship Id="rId16" Type="http://schemas.openxmlformats.org/officeDocument/2006/relationships/tags" Target="../tags/tag90.xml"/><Relationship Id="rId15" Type="http://schemas.openxmlformats.org/officeDocument/2006/relationships/tags" Target="../tags/tag89.xml"/><Relationship Id="rId14" Type="http://schemas.openxmlformats.org/officeDocument/2006/relationships/tags" Target="../tags/tag88.xml"/><Relationship Id="rId13" Type="http://schemas.openxmlformats.org/officeDocument/2006/relationships/tags" Target="../tags/tag87.xml"/><Relationship Id="rId12" Type="http://schemas.openxmlformats.org/officeDocument/2006/relationships/tags" Target="../tags/tag86.xml"/><Relationship Id="rId11" Type="http://schemas.openxmlformats.org/officeDocument/2006/relationships/tags" Target="../tags/tag85.xml"/><Relationship Id="rId10" Type="http://schemas.openxmlformats.org/officeDocument/2006/relationships/tags" Target="../tags/tag84.xml"/><Relationship Id="rId1" Type="http://schemas.openxmlformats.org/officeDocument/2006/relationships/tags" Target="../tags/tag75.xml"/></Relationships>
</file>

<file path=ppt/slides/_rels/slide9.xml.rels><?xml version="1.0" encoding="UTF-8" standalone="yes"?>
<Relationships xmlns="http://schemas.openxmlformats.org/package/2006/relationships"><Relationship Id="rId5" Type="http://schemas.openxmlformats.org/officeDocument/2006/relationships/slideLayout" Target="../slideLayouts/slideLayout3.xml"/><Relationship Id="rId4" Type="http://schemas.openxmlformats.org/officeDocument/2006/relationships/tags" Target="../tags/tag98.xml"/><Relationship Id="rId3" Type="http://schemas.openxmlformats.org/officeDocument/2006/relationships/image" Target="../media/image12.png"/><Relationship Id="rId2" Type="http://schemas.openxmlformats.org/officeDocument/2006/relationships/tags" Target="../tags/tag97.xml"/><Relationship Id="rId1" Type="http://schemas.openxmlformats.org/officeDocument/2006/relationships/tags" Target="../tags/tag9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附：数字经济政策一览</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635635" y="1086485"/>
            <a:ext cx="10920730" cy="5275580"/>
          </a:xfrm>
          <a:prstGeom prst="rect">
            <a:avLst/>
          </a:prstGeom>
        </p:spPr>
      </p:pic>
    </p:spTree>
    <p:custDataLst>
      <p:tags r:id="rId4"/>
    </p:custData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0675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从钢铁行业看政策重要性（反）</a:t>
            </a:r>
            <a:endParaRPr kumimoji="0" lang="zh-CN" altLang="en-US"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1084580" y="946150"/>
            <a:ext cx="10022205" cy="5375910"/>
          </a:xfrm>
          <a:prstGeom prst="rect">
            <a:avLst/>
          </a:prstGeom>
        </p:spPr>
      </p:pic>
    </p:spTree>
    <p:custDataLst>
      <p:tags r:id="rId4"/>
    </p:custData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你可能遇到了这个问题</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剪去单角的矩形 1"/>
          <p:cNvSpPr/>
          <p:nvPr>
            <p:custDataLst>
              <p:tags r:id="rId2"/>
            </p:custDataLst>
          </p:nvPr>
        </p:nvSpPr>
        <p:spPr>
          <a:xfrm>
            <a:off x="1456690" y="1548765"/>
            <a:ext cx="9499600" cy="467868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endParaRPr lang="zh-CN" altLang="en-US" sz="2000" b="1" dirty="0">
              <a:solidFill>
                <a:schemeClr val="tx1"/>
              </a:solidFill>
              <a:latin typeface="微软雅黑" panose="020B0503020204020204" pitchFamily="34" charset="-122"/>
              <a:ea typeface="微软雅黑" panose="020B0503020204020204" pitchFamily="34" charset="-122"/>
              <a:sym typeface="+mn-ea"/>
            </a:endParaRPr>
          </a:p>
        </p:txBody>
      </p:sp>
      <p:sp>
        <p:nvSpPr>
          <p:cNvPr id="5" name="Oval 22"/>
          <p:cNvSpPr>
            <a:spLocks noChangeArrowheads="1"/>
          </p:cNvSpPr>
          <p:nvPr>
            <p:custDataLst>
              <p:tags r:id="rId3"/>
            </p:custDataLst>
          </p:nvPr>
        </p:nvSpPr>
        <p:spPr bwMode="auto">
          <a:xfrm>
            <a:off x="7512050" y="4674870"/>
            <a:ext cx="1541780" cy="239395"/>
          </a:xfrm>
          <a:prstGeom prst="ellipse">
            <a:avLst/>
          </a:prstGeom>
          <a:solidFill>
            <a:srgbClr val="000000">
              <a:alpha val="14902"/>
            </a:srgbClr>
          </a:solidFill>
          <a:ln>
            <a:noFill/>
          </a:ln>
        </p:spPr>
        <p:txBody>
          <a:bodyPr vert="horz" wrap="square" lIns="91440" tIns="45720" rIns="91440" bIns="45720" numCol="1" anchor="t" anchorCtr="0" compatLnSpc="1"/>
          <a:p>
            <a:endParaRPr lang="zh-CN" altLang="en-US" sz="2000">
              <a:solidFill>
                <a:schemeClr val="tx1"/>
              </a:solidFill>
            </a:endParaRPr>
          </a:p>
        </p:txBody>
      </p:sp>
      <p:grpSp>
        <p:nvGrpSpPr>
          <p:cNvPr id="6" name="组合 5"/>
          <p:cNvGrpSpPr/>
          <p:nvPr/>
        </p:nvGrpSpPr>
        <p:grpSpPr>
          <a:xfrm>
            <a:off x="3636010" y="3401695"/>
            <a:ext cx="1972945" cy="2068830"/>
            <a:chOff x="2762220" y="2201909"/>
            <a:chExt cx="3025664" cy="3175078"/>
          </a:xfrm>
        </p:grpSpPr>
        <p:sp>
          <p:nvSpPr>
            <p:cNvPr id="7" name="Oval 22"/>
            <p:cNvSpPr>
              <a:spLocks noChangeArrowheads="1"/>
            </p:cNvSpPr>
            <p:nvPr>
              <p:custDataLst>
                <p:tags r:id="rId4"/>
              </p:custDataLst>
            </p:nvPr>
          </p:nvSpPr>
          <p:spPr bwMode="auto">
            <a:xfrm>
              <a:off x="2762220" y="4906451"/>
              <a:ext cx="3025664" cy="470536"/>
            </a:xfrm>
            <a:prstGeom prst="ellipse">
              <a:avLst/>
            </a:prstGeom>
            <a:solidFill>
              <a:srgbClr val="000000">
                <a:alpha val="14902"/>
              </a:srgbClr>
            </a:solidFill>
            <a:ln>
              <a:noFill/>
            </a:ln>
          </p:spPr>
          <p:txBody>
            <a:bodyPr vert="horz" wrap="square" lIns="91440" tIns="45720" rIns="91440" bIns="45720" numCol="1" anchor="t" anchorCtr="0" compatLnSpc="1"/>
            <a:p>
              <a:endParaRPr lang="zh-CN" altLang="en-US" sz="2000">
                <a:solidFill>
                  <a:schemeClr val="tx1"/>
                </a:solidFill>
              </a:endParaRPr>
            </a:p>
          </p:txBody>
        </p:sp>
        <p:sp>
          <p:nvSpPr>
            <p:cNvPr id="8" name="Freeform 423"/>
            <p:cNvSpPr/>
            <p:nvPr>
              <p:custDataLst>
                <p:tags r:id="rId5"/>
              </p:custDataLst>
            </p:nvPr>
          </p:nvSpPr>
          <p:spPr bwMode="auto">
            <a:xfrm>
              <a:off x="3179921" y="3030746"/>
              <a:ext cx="2237861" cy="1415398"/>
            </a:xfrm>
            <a:custGeom>
              <a:avLst/>
              <a:gdLst>
                <a:gd name="T0" fmla="*/ 64 w 433"/>
                <a:gd name="T1" fmla="*/ 203 h 273"/>
                <a:gd name="T2" fmla="*/ 75 w 433"/>
                <a:gd name="T3" fmla="*/ 138 h 273"/>
                <a:gd name="T4" fmla="*/ 75 w 433"/>
                <a:gd name="T5" fmla="*/ 90 h 273"/>
                <a:gd name="T6" fmla="*/ 75 w 433"/>
                <a:gd name="T7" fmla="*/ 81 h 273"/>
                <a:gd name="T8" fmla="*/ 89 w 433"/>
                <a:gd name="T9" fmla="*/ 81 h 273"/>
                <a:gd name="T10" fmla="*/ 107 w 433"/>
                <a:gd name="T11" fmla="*/ 81 h 273"/>
                <a:gd name="T12" fmla="*/ 107 w 433"/>
                <a:gd name="T13" fmla="*/ 76 h 273"/>
                <a:gd name="T14" fmla="*/ 107 w 433"/>
                <a:gd name="T15" fmla="*/ 81 h 273"/>
                <a:gd name="T16" fmla="*/ 327 w 433"/>
                <a:gd name="T17" fmla="*/ 81 h 273"/>
                <a:gd name="T18" fmla="*/ 327 w 433"/>
                <a:gd name="T19" fmla="*/ 76 h 273"/>
                <a:gd name="T20" fmla="*/ 326 w 433"/>
                <a:gd name="T21" fmla="*/ 81 h 273"/>
                <a:gd name="T22" fmla="*/ 345 w 433"/>
                <a:gd name="T23" fmla="*/ 81 h 273"/>
                <a:gd name="T24" fmla="*/ 355 w 433"/>
                <a:gd name="T25" fmla="*/ 81 h 273"/>
                <a:gd name="T26" fmla="*/ 355 w 433"/>
                <a:gd name="T27" fmla="*/ 90 h 273"/>
                <a:gd name="T28" fmla="*/ 355 w 433"/>
                <a:gd name="T29" fmla="*/ 138 h 273"/>
                <a:gd name="T30" fmla="*/ 366 w 433"/>
                <a:gd name="T31" fmla="*/ 203 h 273"/>
                <a:gd name="T32" fmla="*/ 355 w 433"/>
                <a:gd name="T33" fmla="*/ 207 h 273"/>
                <a:gd name="T34" fmla="*/ 355 w 433"/>
                <a:gd name="T35" fmla="*/ 273 h 273"/>
                <a:gd name="T36" fmla="*/ 419 w 433"/>
                <a:gd name="T37" fmla="*/ 243 h 273"/>
                <a:gd name="T38" fmla="*/ 432 w 433"/>
                <a:gd name="T39" fmla="*/ 207 h 273"/>
                <a:gd name="T40" fmla="*/ 362 w 433"/>
                <a:gd name="T41" fmla="*/ 24 h 273"/>
                <a:gd name="T42" fmla="*/ 295 w 433"/>
                <a:gd name="T43" fmla="*/ 0 h 273"/>
                <a:gd name="T44" fmla="*/ 294 w 433"/>
                <a:gd name="T45" fmla="*/ 1 h 273"/>
                <a:gd name="T46" fmla="*/ 288 w 433"/>
                <a:gd name="T47" fmla="*/ 1 h 273"/>
                <a:gd name="T48" fmla="*/ 217 w 433"/>
                <a:gd name="T49" fmla="*/ 31 h 273"/>
                <a:gd name="T50" fmla="*/ 145 w 433"/>
                <a:gd name="T51" fmla="*/ 1 h 273"/>
                <a:gd name="T52" fmla="*/ 140 w 433"/>
                <a:gd name="T53" fmla="*/ 1 h 273"/>
                <a:gd name="T54" fmla="*/ 138 w 433"/>
                <a:gd name="T55" fmla="*/ 0 h 273"/>
                <a:gd name="T56" fmla="*/ 72 w 433"/>
                <a:gd name="T57" fmla="*/ 24 h 273"/>
                <a:gd name="T58" fmla="*/ 1 w 433"/>
                <a:gd name="T59" fmla="*/ 207 h 273"/>
                <a:gd name="T60" fmla="*/ 13 w 433"/>
                <a:gd name="T61" fmla="*/ 243 h 273"/>
                <a:gd name="T62" fmla="*/ 75 w 433"/>
                <a:gd name="T63" fmla="*/ 273 h 273"/>
                <a:gd name="T64" fmla="*/ 75 w 433"/>
                <a:gd name="T65" fmla="*/ 207 h 273"/>
                <a:gd name="T66" fmla="*/ 64 w 433"/>
                <a:gd name="T67" fmla="*/ 203 h 2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433" h="273">
                  <a:moveTo>
                    <a:pt x="64" y="203"/>
                  </a:moveTo>
                  <a:cubicBezTo>
                    <a:pt x="66" y="177"/>
                    <a:pt x="71" y="155"/>
                    <a:pt x="75" y="138"/>
                  </a:cubicBezTo>
                  <a:cubicBezTo>
                    <a:pt x="75" y="90"/>
                    <a:pt x="75" y="90"/>
                    <a:pt x="75" y="90"/>
                  </a:cubicBezTo>
                  <a:cubicBezTo>
                    <a:pt x="75" y="81"/>
                    <a:pt x="75" y="81"/>
                    <a:pt x="75" y="81"/>
                  </a:cubicBezTo>
                  <a:cubicBezTo>
                    <a:pt x="89" y="81"/>
                    <a:pt x="89" y="81"/>
                    <a:pt x="89" y="81"/>
                  </a:cubicBezTo>
                  <a:cubicBezTo>
                    <a:pt x="107" y="81"/>
                    <a:pt x="107" y="81"/>
                    <a:pt x="107" y="81"/>
                  </a:cubicBezTo>
                  <a:cubicBezTo>
                    <a:pt x="108" y="77"/>
                    <a:pt x="107" y="77"/>
                    <a:pt x="107" y="76"/>
                  </a:cubicBezTo>
                  <a:cubicBezTo>
                    <a:pt x="107" y="81"/>
                    <a:pt x="107" y="81"/>
                    <a:pt x="107" y="81"/>
                  </a:cubicBezTo>
                  <a:cubicBezTo>
                    <a:pt x="327" y="81"/>
                    <a:pt x="327" y="81"/>
                    <a:pt x="327" y="81"/>
                  </a:cubicBezTo>
                  <a:cubicBezTo>
                    <a:pt x="327" y="76"/>
                    <a:pt x="327" y="76"/>
                    <a:pt x="327" y="76"/>
                  </a:cubicBezTo>
                  <a:cubicBezTo>
                    <a:pt x="327" y="77"/>
                    <a:pt x="326" y="77"/>
                    <a:pt x="326" y="81"/>
                  </a:cubicBezTo>
                  <a:cubicBezTo>
                    <a:pt x="345" y="81"/>
                    <a:pt x="345" y="81"/>
                    <a:pt x="345" y="81"/>
                  </a:cubicBezTo>
                  <a:cubicBezTo>
                    <a:pt x="355" y="81"/>
                    <a:pt x="355" y="81"/>
                    <a:pt x="355" y="81"/>
                  </a:cubicBezTo>
                  <a:cubicBezTo>
                    <a:pt x="355" y="90"/>
                    <a:pt x="355" y="90"/>
                    <a:pt x="355" y="90"/>
                  </a:cubicBezTo>
                  <a:cubicBezTo>
                    <a:pt x="355" y="138"/>
                    <a:pt x="355" y="138"/>
                    <a:pt x="355" y="138"/>
                  </a:cubicBezTo>
                  <a:cubicBezTo>
                    <a:pt x="363" y="155"/>
                    <a:pt x="364" y="176"/>
                    <a:pt x="366" y="203"/>
                  </a:cubicBezTo>
                  <a:cubicBezTo>
                    <a:pt x="363" y="204"/>
                    <a:pt x="363" y="205"/>
                    <a:pt x="355" y="207"/>
                  </a:cubicBezTo>
                  <a:cubicBezTo>
                    <a:pt x="355" y="273"/>
                    <a:pt x="355" y="273"/>
                    <a:pt x="355" y="273"/>
                  </a:cubicBezTo>
                  <a:cubicBezTo>
                    <a:pt x="383" y="267"/>
                    <a:pt x="406" y="257"/>
                    <a:pt x="419" y="243"/>
                  </a:cubicBezTo>
                  <a:cubicBezTo>
                    <a:pt x="428" y="233"/>
                    <a:pt x="433" y="220"/>
                    <a:pt x="432" y="207"/>
                  </a:cubicBezTo>
                  <a:cubicBezTo>
                    <a:pt x="426" y="119"/>
                    <a:pt x="402" y="57"/>
                    <a:pt x="362" y="24"/>
                  </a:cubicBezTo>
                  <a:cubicBezTo>
                    <a:pt x="334" y="1"/>
                    <a:pt x="306" y="0"/>
                    <a:pt x="295" y="0"/>
                  </a:cubicBezTo>
                  <a:cubicBezTo>
                    <a:pt x="295" y="0"/>
                    <a:pt x="295" y="1"/>
                    <a:pt x="294" y="1"/>
                  </a:cubicBezTo>
                  <a:cubicBezTo>
                    <a:pt x="288" y="1"/>
                    <a:pt x="288" y="1"/>
                    <a:pt x="288" y="1"/>
                  </a:cubicBezTo>
                  <a:cubicBezTo>
                    <a:pt x="270" y="17"/>
                    <a:pt x="245" y="31"/>
                    <a:pt x="217" y="31"/>
                  </a:cubicBezTo>
                  <a:cubicBezTo>
                    <a:pt x="189" y="31"/>
                    <a:pt x="164" y="17"/>
                    <a:pt x="145" y="1"/>
                  </a:cubicBezTo>
                  <a:cubicBezTo>
                    <a:pt x="140" y="1"/>
                    <a:pt x="140" y="1"/>
                    <a:pt x="140" y="1"/>
                  </a:cubicBezTo>
                  <a:cubicBezTo>
                    <a:pt x="139" y="1"/>
                    <a:pt x="139" y="0"/>
                    <a:pt x="138" y="0"/>
                  </a:cubicBezTo>
                  <a:cubicBezTo>
                    <a:pt x="127" y="0"/>
                    <a:pt x="100" y="1"/>
                    <a:pt x="72" y="24"/>
                  </a:cubicBezTo>
                  <a:cubicBezTo>
                    <a:pt x="31" y="58"/>
                    <a:pt x="7" y="119"/>
                    <a:pt x="1" y="207"/>
                  </a:cubicBezTo>
                  <a:cubicBezTo>
                    <a:pt x="0" y="220"/>
                    <a:pt x="4" y="233"/>
                    <a:pt x="13" y="243"/>
                  </a:cubicBezTo>
                  <a:cubicBezTo>
                    <a:pt x="26" y="258"/>
                    <a:pt x="51" y="267"/>
                    <a:pt x="75" y="273"/>
                  </a:cubicBezTo>
                  <a:cubicBezTo>
                    <a:pt x="75" y="207"/>
                    <a:pt x="75" y="207"/>
                    <a:pt x="75" y="207"/>
                  </a:cubicBezTo>
                  <a:cubicBezTo>
                    <a:pt x="71" y="205"/>
                    <a:pt x="67" y="204"/>
                    <a:pt x="64" y="20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9" name="Oval 424"/>
            <p:cNvSpPr>
              <a:spLocks noChangeArrowheads="1"/>
            </p:cNvSpPr>
            <p:nvPr>
              <p:custDataLst>
                <p:tags r:id="rId6"/>
              </p:custDataLst>
            </p:nvPr>
          </p:nvSpPr>
          <p:spPr bwMode="auto">
            <a:xfrm>
              <a:off x="3836617" y="2201909"/>
              <a:ext cx="930847" cy="930847"/>
            </a:xfrm>
            <a:prstGeom prst="ellipse">
              <a:avLst/>
            </a:pr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10" name="Freeform 425"/>
            <p:cNvSpPr>
              <a:spLocks noEditPoints="1"/>
            </p:cNvSpPr>
            <p:nvPr>
              <p:custDataLst>
                <p:tags r:id="rId7"/>
              </p:custDataLst>
            </p:nvPr>
          </p:nvSpPr>
          <p:spPr bwMode="auto">
            <a:xfrm>
              <a:off x="3626218" y="3515296"/>
              <a:ext cx="1338890" cy="988230"/>
            </a:xfrm>
            <a:custGeom>
              <a:avLst/>
              <a:gdLst>
                <a:gd name="T0" fmla="*/ 258 w 258"/>
                <a:gd name="T1" fmla="*/ 192 h 192"/>
                <a:gd name="T2" fmla="*/ 256 w 258"/>
                <a:gd name="T3" fmla="*/ 191 h 192"/>
                <a:gd name="T4" fmla="*/ 256 w 258"/>
                <a:gd name="T5" fmla="*/ 0 h 192"/>
                <a:gd name="T6" fmla="*/ 0 w 258"/>
                <a:gd name="T7" fmla="*/ 0 h 192"/>
                <a:gd name="T8" fmla="*/ 0 w 258"/>
                <a:gd name="T9" fmla="*/ 191 h 192"/>
                <a:gd name="T10" fmla="*/ 2 w 258"/>
                <a:gd name="T11" fmla="*/ 192 h 192"/>
                <a:gd name="T12" fmla="*/ 258 w 258"/>
                <a:gd name="T13" fmla="*/ 192 h 192"/>
                <a:gd name="T14" fmla="*/ 130 w 258"/>
                <a:gd name="T15" fmla="*/ 44 h 192"/>
                <a:gd name="T16" fmla="*/ 146 w 258"/>
                <a:gd name="T17" fmla="*/ 60 h 192"/>
                <a:gd name="T18" fmla="*/ 130 w 258"/>
                <a:gd name="T19" fmla="*/ 76 h 192"/>
                <a:gd name="T20" fmla="*/ 114 w 258"/>
                <a:gd name="T21" fmla="*/ 60 h 192"/>
                <a:gd name="T22" fmla="*/ 130 w 258"/>
                <a:gd name="T23" fmla="*/ 44 h 1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58" h="192">
                  <a:moveTo>
                    <a:pt x="258" y="192"/>
                  </a:moveTo>
                  <a:cubicBezTo>
                    <a:pt x="256" y="191"/>
                    <a:pt x="256" y="191"/>
                    <a:pt x="256" y="191"/>
                  </a:cubicBezTo>
                  <a:cubicBezTo>
                    <a:pt x="256" y="0"/>
                    <a:pt x="256" y="0"/>
                    <a:pt x="256" y="0"/>
                  </a:cubicBezTo>
                  <a:cubicBezTo>
                    <a:pt x="0" y="0"/>
                    <a:pt x="0" y="0"/>
                    <a:pt x="0" y="0"/>
                  </a:cubicBezTo>
                  <a:cubicBezTo>
                    <a:pt x="0" y="191"/>
                    <a:pt x="0" y="191"/>
                    <a:pt x="0" y="191"/>
                  </a:cubicBezTo>
                  <a:cubicBezTo>
                    <a:pt x="2" y="192"/>
                    <a:pt x="2" y="192"/>
                    <a:pt x="2" y="192"/>
                  </a:cubicBezTo>
                  <a:lnTo>
                    <a:pt x="258" y="192"/>
                  </a:lnTo>
                  <a:close/>
                  <a:moveTo>
                    <a:pt x="130" y="44"/>
                  </a:moveTo>
                  <a:cubicBezTo>
                    <a:pt x="139" y="44"/>
                    <a:pt x="146" y="51"/>
                    <a:pt x="146" y="60"/>
                  </a:cubicBezTo>
                  <a:cubicBezTo>
                    <a:pt x="146" y="69"/>
                    <a:pt x="139" y="76"/>
                    <a:pt x="130" y="76"/>
                  </a:cubicBezTo>
                  <a:cubicBezTo>
                    <a:pt x="121" y="76"/>
                    <a:pt x="114" y="69"/>
                    <a:pt x="114" y="60"/>
                  </a:cubicBezTo>
                  <a:cubicBezTo>
                    <a:pt x="114" y="51"/>
                    <a:pt x="121" y="44"/>
                    <a:pt x="130" y="44"/>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11" name="Freeform 426"/>
            <p:cNvSpPr/>
            <p:nvPr>
              <p:custDataLst>
                <p:tags r:id="rId8"/>
              </p:custDataLst>
            </p:nvPr>
          </p:nvSpPr>
          <p:spPr bwMode="auto">
            <a:xfrm>
              <a:off x="3830239" y="4567279"/>
              <a:ext cx="943598" cy="127513"/>
            </a:xfrm>
            <a:custGeom>
              <a:avLst/>
              <a:gdLst>
                <a:gd name="T0" fmla="*/ 0 w 148"/>
                <a:gd name="T1" fmla="*/ 0 h 20"/>
                <a:gd name="T2" fmla="*/ 54 w 148"/>
                <a:gd name="T3" fmla="*/ 20 h 20"/>
                <a:gd name="T4" fmla="*/ 93 w 148"/>
                <a:gd name="T5" fmla="*/ 20 h 20"/>
                <a:gd name="T6" fmla="*/ 148 w 148"/>
                <a:gd name="T7" fmla="*/ 0 h 20"/>
                <a:gd name="T8" fmla="*/ 0 w 148"/>
                <a:gd name="T9" fmla="*/ 0 h 20"/>
              </a:gdLst>
              <a:ahLst/>
              <a:cxnLst>
                <a:cxn ang="0">
                  <a:pos x="T0" y="T1"/>
                </a:cxn>
                <a:cxn ang="0">
                  <a:pos x="T2" y="T3"/>
                </a:cxn>
                <a:cxn ang="0">
                  <a:pos x="T4" y="T5"/>
                </a:cxn>
                <a:cxn ang="0">
                  <a:pos x="T6" y="T7"/>
                </a:cxn>
                <a:cxn ang="0">
                  <a:pos x="T8" y="T9"/>
                </a:cxn>
              </a:cxnLst>
              <a:rect l="0" t="0" r="r" b="b"/>
              <a:pathLst>
                <a:path w="148" h="20">
                  <a:moveTo>
                    <a:pt x="0" y="0"/>
                  </a:moveTo>
                  <a:lnTo>
                    <a:pt x="54" y="20"/>
                  </a:lnTo>
                  <a:lnTo>
                    <a:pt x="93" y="20"/>
                  </a:lnTo>
                  <a:lnTo>
                    <a:pt x="148" y="0"/>
                  </a:lnTo>
                  <a:lnTo>
                    <a:pt x="0" y="0"/>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12" name="Freeform 427"/>
            <p:cNvSpPr/>
            <p:nvPr>
              <p:custDataLst>
                <p:tags r:id="rId9"/>
              </p:custDataLst>
            </p:nvPr>
          </p:nvSpPr>
          <p:spPr bwMode="auto">
            <a:xfrm>
              <a:off x="2880267" y="4376009"/>
              <a:ext cx="1345267" cy="867090"/>
            </a:xfrm>
            <a:custGeom>
              <a:avLst/>
              <a:gdLst>
                <a:gd name="T0" fmla="*/ 224 w 260"/>
                <a:gd name="T1" fmla="*/ 144 h 167"/>
                <a:gd name="T2" fmla="*/ 228 w 260"/>
                <a:gd name="T3" fmla="*/ 99 h 167"/>
                <a:gd name="T4" fmla="*/ 260 w 260"/>
                <a:gd name="T5" fmla="*/ 70 h 167"/>
                <a:gd name="T6" fmla="*/ 71 w 260"/>
                <a:gd name="T7" fmla="*/ 9 h 167"/>
                <a:gd name="T8" fmla="*/ 9 w 260"/>
                <a:gd name="T9" fmla="*/ 40 h 167"/>
                <a:gd name="T10" fmla="*/ 41 w 260"/>
                <a:gd name="T11" fmla="*/ 103 h 167"/>
                <a:gd name="T12" fmla="*/ 239 w 260"/>
                <a:gd name="T13" fmla="*/ 167 h 167"/>
                <a:gd name="T14" fmla="*/ 224 w 260"/>
                <a:gd name="T15" fmla="*/ 144 h 16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0" h="167">
                  <a:moveTo>
                    <a:pt x="224" y="144"/>
                  </a:moveTo>
                  <a:cubicBezTo>
                    <a:pt x="219" y="129"/>
                    <a:pt x="221" y="113"/>
                    <a:pt x="228" y="99"/>
                  </a:cubicBezTo>
                  <a:cubicBezTo>
                    <a:pt x="234" y="85"/>
                    <a:pt x="246" y="75"/>
                    <a:pt x="260" y="70"/>
                  </a:cubicBezTo>
                  <a:cubicBezTo>
                    <a:pt x="71" y="9"/>
                    <a:pt x="71" y="9"/>
                    <a:pt x="71" y="9"/>
                  </a:cubicBezTo>
                  <a:cubicBezTo>
                    <a:pt x="45" y="0"/>
                    <a:pt x="17" y="14"/>
                    <a:pt x="9" y="40"/>
                  </a:cubicBezTo>
                  <a:cubicBezTo>
                    <a:pt x="0" y="66"/>
                    <a:pt x="15" y="94"/>
                    <a:pt x="41" y="103"/>
                  </a:cubicBezTo>
                  <a:cubicBezTo>
                    <a:pt x="239" y="167"/>
                    <a:pt x="239" y="167"/>
                    <a:pt x="239" y="167"/>
                  </a:cubicBezTo>
                  <a:cubicBezTo>
                    <a:pt x="232" y="161"/>
                    <a:pt x="227" y="153"/>
                    <a:pt x="224" y="144"/>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13" name="Freeform 428"/>
            <p:cNvSpPr/>
            <p:nvPr>
              <p:custDataLst>
                <p:tags r:id="rId10"/>
              </p:custDataLst>
            </p:nvPr>
          </p:nvSpPr>
          <p:spPr bwMode="auto">
            <a:xfrm>
              <a:off x="4034260" y="4376009"/>
              <a:ext cx="1683176" cy="937225"/>
            </a:xfrm>
            <a:custGeom>
              <a:avLst/>
              <a:gdLst>
                <a:gd name="T0" fmla="*/ 41 w 325"/>
                <a:gd name="T1" fmla="*/ 78 h 181"/>
                <a:gd name="T2" fmla="*/ 9 w 325"/>
                <a:gd name="T3" fmla="*/ 141 h 181"/>
                <a:gd name="T4" fmla="*/ 71 w 325"/>
                <a:gd name="T5" fmla="*/ 173 h 181"/>
                <a:gd name="T6" fmla="*/ 285 w 325"/>
                <a:gd name="T7" fmla="*/ 103 h 181"/>
                <a:gd name="T8" fmla="*/ 317 w 325"/>
                <a:gd name="T9" fmla="*/ 40 h 181"/>
                <a:gd name="T10" fmla="*/ 254 w 325"/>
                <a:gd name="T11" fmla="*/ 9 h 181"/>
                <a:gd name="T12" fmla="*/ 41 w 325"/>
                <a:gd name="T13" fmla="*/ 78 h 181"/>
              </a:gdLst>
              <a:ahLst/>
              <a:cxnLst>
                <a:cxn ang="0">
                  <a:pos x="T0" y="T1"/>
                </a:cxn>
                <a:cxn ang="0">
                  <a:pos x="T2" y="T3"/>
                </a:cxn>
                <a:cxn ang="0">
                  <a:pos x="T4" y="T5"/>
                </a:cxn>
                <a:cxn ang="0">
                  <a:pos x="T6" y="T7"/>
                </a:cxn>
                <a:cxn ang="0">
                  <a:pos x="T8" y="T9"/>
                </a:cxn>
                <a:cxn ang="0">
                  <a:pos x="T10" y="T11"/>
                </a:cxn>
                <a:cxn ang="0">
                  <a:pos x="T12" y="T13"/>
                </a:cxn>
              </a:cxnLst>
              <a:rect l="0" t="0" r="r" b="b"/>
              <a:pathLst>
                <a:path w="325" h="181">
                  <a:moveTo>
                    <a:pt x="41" y="78"/>
                  </a:moveTo>
                  <a:cubicBezTo>
                    <a:pt x="15" y="87"/>
                    <a:pt x="0" y="115"/>
                    <a:pt x="9" y="141"/>
                  </a:cubicBezTo>
                  <a:cubicBezTo>
                    <a:pt x="17" y="167"/>
                    <a:pt x="45" y="181"/>
                    <a:pt x="71" y="173"/>
                  </a:cubicBezTo>
                  <a:cubicBezTo>
                    <a:pt x="285" y="103"/>
                    <a:pt x="285" y="103"/>
                    <a:pt x="285" y="103"/>
                  </a:cubicBezTo>
                  <a:cubicBezTo>
                    <a:pt x="311" y="94"/>
                    <a:pt x="325" y="66"/>
                    <a:pt x="317" y="40"/>
                  </a:cubicBezTo>
                  <a:cubicBezTo>
                    <a:pt x="308" y="14"/>
                    <a:pt x="280" y="0"/>
                    <a:pt x="254" y="9"/>
                  </a:cubicBezTo>
                  <a:lnTo>
                    <a:pt x="41" y="78"/>
                  </a:ln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grpSp>
      <p:sp>
        <p:nvSpPr>
          <p:cNvPr id="14" name="Oval 22"/>
          <p:cNvSpPr>
            <a:spLocks noChangeArrowheads="1"/>
          </p:cNvSpPr>
          <p:nvPr>
            <p:custDataLst>
              <p:tags r:id="rId11"/>
            </p:custDataLst>
          </p:nvPr>
        </p:nvSpPr>
        <p:spPr bwMode="auto">
          <a:xfrm>
            <a:off x="5973445" y="5048885"/>
            <a:ext cx="1467485" cy="245110"/>
          </a:xfrm>
          <a:prstGeom prst="ellipse">
            <a:avLst/>
          </a:prstGeom>
          <a:solidFill>
            <a:srgbClr val="000000">
              <a:alpha val="14902"/>
            </a:srgbClr>
          </a:solidFill>
          <a:ln>
            <a:noFill/>
          </a:ln>
        </p:spPr>
        <p:txBody>
          <a:bodyPr vert="horz" wrap="square" lIns="91440" tIns="45720" rIns="91440" bIns="45720" numCol="1" anchor="t" anchorCtr="0" compatLnSpc="1"/>
          <a:p>
            <a:endParaRPr lang="zh-CN" altLang="en-US" sz="2000">
              <a:solidFill>
                <a:schemeClr val="tx1"/>
              </a:solidFill>
            </a:endParaRPr>
          </a:p>
        </p:txBody>
      </p:sp>
      <p:sp>
        <p:nvSpPr>
          <p:cNvPr id="15" name="Freeform 9"/>
          <p:cNvSpPr/>
          <p:nvPr>
            <p:custDataLst>
              <p:tags r:id="rId12"/>
            </p:custDataLst>
          </p:nvPr>
        </p:nvSpPr>
        <p:spPr bwMode="auto">
          <a:xfrm>
            <a:off x="7859395" y="3922395"/>
            <a:ext cx="882650" cy="924560"/>
          </a:xfrm>
          <a:custGeom>
            <a:avLst/>
            <a:gdLst>
              <a:gd name="T0" fmla="*/ 1014 w 2751"/>
              <a:gd name="T1" fmla="*/ 922 h 2881"/>
              <a:gd name="T2" fmla="*/ 1060 w 2751"/>
              <a:gd name="T3" fmla="*/ 550 h 2881"/>
              <a:gd name="T4" fmla="*/ 1109 w 2751"/>
              <a:gd name="T5" fmla="*/ 249 h 2881"/>
              <a:gd name="T6" fmla="*/ 821 w 2751"/>
              <a:gd name="T7" fmla="*/ 56 h 2881"/>
              <a:gd name="T8" fmla="*/ 526 w 2751"/>
              <a:gd name="T9" fmla="*/ 63 h 2881"/>
              <a:gd name="T10" fmla="*/ 323 w 2751"/>
              <a:gd name="T11" fmla="*/ 192 h 2881"/>
              <a:gd name="T12" fmla="*/ 84 w 2751"/>
              <a:gd name="T13" fmla="*/ 94 h 2881"/>
              <a:gd name="T14" fmla="*/ 4 w 2751"/>
              <a:gd name="T15" fmla="*/ 449 h 2881"/>
              <a:gd name="T16" fmla="*/ 312 w 2751"/>
              <a:gd name="T17" fmla="*/ 743 h 2881"/>
              <a:gd name="T18" fmla="*/ 372 w 2751"/>
              <a:gd name="T19" fmla="*/ 947 h 2881"/>
              <a:gd name="T20" fmla="*/ 112 w 2751"/>
              <a:gd name="T21" fmla="*/ 1445 h 2881"/>
              <a:gd name="T22" fmla="*/ 397 w 2751"/>
              <a:gd name="T23" fmla="*/ 2602 h 2881"/>
              <a:gd name="T24" fmla="*/ 265 w 2751"/>
              <a:gd name="T25" fmla="*/ 2697 h 2881"/>
              <a:gd name="T26" fmla="*/ 270 w 2751"/>
              <a:gd name="T27" fmla="*/ 2871 h 2881"/>
              <a:gd name="T28" fmla="*/ 418 w 2751"/>
              <a:gd name="T29" fmla="*/ 2871 h 2881"/>
              <a:gd name="T30" fmla="*/ 433 w 2751"/>
              <a:gd name="T31" fmla="*/ 2702 h 2881"/>
              <a:gd name="T32" fmla="*/ 544 w 2751"/>
              <a:gd name="T33" fmla="*/ 2655 h 2881"/>
              <a:gd name="T34" fmla="*/ 439 w 2751"/>
              <a:gd name="T35" fmla="*/ 2202 h 2881"/>
              <a:gd name="T36" fmla="*/ 828 w 2751"/>
              <a:gd name="T37" fmla="*/ 1950 h 2881"/>
              <a:gd name="T38" fmla="*/ 1117 w 2751"/>
              <a:gd name="T39" fmla="*/ 2092 h 2881"/>
              <a:gd name="T40" fmla="*/ 739 w 2751"/>
              <a:gd name="T41" fmla="*/ 2002 h 2881"/>
              <a:gd name="T42" fmla="*/ 518 w 2751"/>
              <a:gd name="T43" fmla="*/ 2392 h 2881"/>
              <a:gd name="T44" fmla="*/ 623 w 2751"/>
              <a:gd name="T45" fmla="*/ 2692 h 2881"/>
              <a:gd name="T46" fmla="*/ 476 w 2751"/>
              <a:gd name="T47" fmla="*/ 2744 h 2881"/>
              <a:gd name="T48" fmla="*/ 470 w 2751"/>
              <a:gd name="T49" fmla="*/ 2876 h 2881"/>
              <a:gd name="T50" fmla="*/ 2043 w 2751"/>
              <a:gd name="T51" fmla="*/ 2881 h 2881"/>
              <a:gd name="T52" fmla="*/ 2449 w 2751"/>
              <a:gd name="T53" fmla="*/ 2807 h 2881"/>
              <a:gd name="T54" fmla="*/ 2454 w 2751"/>
              <a:gd name="T55" fmla="*/ 2187 h 2881"/>
              <a:gd name="T56" fmla="*/ 2086 w 2751"/>
              <a:gd name="T57" fmla="*/ 2244 h 2881"/>
              <a:gd name="T58" fmla="*/ 2054 w 2751"/>
              <a:gd name="T59" fmla="*/ 2323 h 2881"/>
              <a:gd name="T60" fmla="*/ 2254 w 2751"/>
              <a:gd name="T61" fmla="*/ 2265 h 2881"/>
              <a:gd name="T62" fmla="*/ 2285 w 2751"/>
              <a:gd name="T63" fmla="*/ 2671 h 2881"/>
              <a:gd name="T64" fmla="*/ 1417 w 2751"/>
              <a:gd name="T65" fmla="*/ 2292 h 2881"/>
              <a:gd name="T66" fmla="*/ 1012 w 2751"/>
              <a:gd name="T67" fmla="*/ 1003 h 2881"/>
              <a:gd name="T68" fmla="*/ 607 w 2751"/>
              <a:gd name="T69" fmla="*/ 997 h 2881"/>
              <a:gd name="T70" fmla="*/ 597 w 2751"/>
              <a:gd name="T71" fmla="*/ 440 h 2881"/>
              <a:gd name="T72" fmla="*/ 912 w 2751"/>
              <a:gd name="T73" fmla="*/ 192 h 2881"/>
              <a:gd name="T74" fmla="*/ 560 w 2751"/>
              <a:gd name="T75" fmla="*/ 640 h 2881"/>
              <a:gd name="T76" fmla="*/ 1014 w 2751"/>
              <a:gd name="T77" fmla="*/ 922 h 28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51" h="2881">
                <a:moveTo>
                  <a:pt x="1014" y="922"/>
                </a:moveTo>
                <a:cubicBezTo>
                  <a:pt x="1014" y="922"/>
                  <a:pt x="1021" y="754"/>
                  <a:pt x="1060" y="550"/>
                </a:cubicBezTo>
                <a:cubicBezTo>
                  <a:pt x="1098" y="347"/>
                  <a:pt x="1116" y="266"/>
                  <a:pt x="1109" y="249"/>
                </a:cubicBezTo>
                <a:cubicBezTo>
                  <a:pt x="1102" y="231"/>
                  <a:pt x="1010" y="112"/>
                  <a:pt x="821" y="56"/>
                </a:cubicBezTo>
                <a:cubicBezTo>
                  <a:pt x="632" y="0"/>
                  <a:pt x="547" y="38"/>
                  <a:pt x="526" y="63"/>
                </a:cubicBezTo>
                <a:cubicBezTo>
                  <a:pt x="505" y="87"/>
                  <a:pt x="449" y="196"/>
                  <a:pt x="323" y="192"/>
                </a:cubicBezTo>
                <a:cubicBezTo>
                  <a:pt x="197" y="189"/>
                  <a:pt x="84" y="94"/>
                  <a:pt x="84" y="94"/>
                </a:cubicBezTo>
                <a:cubicBezTo>
                  <a:pt x="84" y="94"/>
                  <a:pt x="0" y="277"/>
                  <a:pt x="4" y="449"/>
                </a:cubicBezTo>
                <a:cubicBezTo>
                  <a:pt x="7" y="620"/>
                  <a:pt x="246" y="677"/>
                  <a:pt x="312" y="743"/>
                </a:cubicBezTo>
                <a:cubicBezTo>
                  <a:pt x="379" y="810"/>
                  <a:pt x="372" y="947"/>
                  <a:pt x="372" y="947"/>
                </a:cubicBezTo>
                <a:cubicBezTo>
                  <a:pt x="372" y="947"/>
                  <a:pt x="90" y="1092"/>
                  <a:pt x="112" y="1445"/>
                </a:cubicBezTo>
                <a:cubicBezTo>
                  <a:pt x="144" y="1939"/>
                  <a:pt x="328" y="2150"/>
                  <a:pt x="397" y="2602"/>
                </a:cubicBezTo>
                <a:cubicBezTo>
                  <a:pt x="404" y="2654"/>
                  <a:pt x="329" y="2624"/>
                  <a:pt x="265" y="2697"/>
                </a:cubicBezTo>
                <a:cubicBezTo>
                  <a:pt x="186" y="2786"/>
                  <a:pt x="270" y="2871"/>
                  <a:pt x="270" y="2871"/>
                </a:cubicBezTo>
                <a:cubicBezTo>
                  <a:pt x="418" y="2871"/>
                  <a:pt x="418" y="2871"/>
                  <a:pt x="418" y="2871"/>
                </a:cubicBezTo>
                <a:cubicBezTo>
                  <a:pt x="418" y="2871"/>
                  <a:pt x="355" y="2776"/>
                  <a:pt x="433" y="2702"/>
                </a:cubicBezTo>
                <a:cubicBezTo>
                  <a:pt x="491" y="2649"/>
                  <a:pt x="544" y="2655"/>
                  <a:pt x="544" y="2655"/>
                </a:cubicBezTo>
                <a:cubicBezTo>
                  <a:pt x="544" y="2655"/>
                  <a:pt x="412" y="2439"/>
                  <a:pt x="439" y="2202"/>
                </a:cubicBezTo>
                <a:cubicBezTo>
                  <a:pt x="465" y="1966"/>
                  <a:pt x="691" y="1923"/>
                  <a:pt x="828" y="1950"/>
                </a:cubicBezTo>
                <a:cubicBezTo>
                  <a:pt x="965" y="1976"/>
                  <a:pt x="1117" y="2092"/>
                  <a:pt x="1117" y="2092"/>
                </a:cubicBezTo>
                <a:cubicBezTo>
                  <a:pt x="1117" y="2092"/>
                  <a:pt x="917" y="1971"/>
                  <a:pt x="739" y="2002"/>
                </a:cubicBezTo>
                <a:cubicBezTo>
                  <a:pt x="560" y="2034"/>
                  <a:pt x="470" y="2160"/>
                  <a:pt x="518" y="2392"/>
                </a:cubicBezTo>
                <a:cubicBezTo>
                  <a:pt x="565" y="2623"/>
                  <a:pt x="623" y="2692"/>
                  <a:pt x="623" y="2692"/>
                </a:cubicBezTo>
                <a:cubicBezTo>
                  <a:pt x="623" y="2692"/>
                  <a:pt x="508" y="2703"/>
                  <a:pt x="476" y="2744"/>
                </a:cubicBezTo>
                <a:cubicBezTo>
                  <a:pt x="423" y="2813"/>
                  <a:pt x="470" y="2876"/>
                  <a:pt x="470" y="2876"/>
                </a:cubicBezTo>
                <a:cubicBezTo>
                  <a:pt x="2043" y="2881"/>
                  <a:pt x="2043" y="2881"/>
                  <a:pt x="2043" y="2881"/>
                </a:cubicBezTo>
                <a:cubicBezTo>
                  <a:pt x="2043" y="2881"/>
                  <a:pt x="2333" y="2876"/>
                  <a:pt x="2449" y="2807"/>
                </a:cubicBezTo>
                <a:cubicBezTo>
                  <a:pt x="2751" y="2629"/>
                  <a:pt x="2684" y="2290"/>
                  <a:pt x="2454" y="2187"/>
                </a:cubicBezTo>
                <a:cubicBezTo>
                  <a:pt x="2243" y="2092"/>
                  <a:pt x="2112" y="2213"/>
                  <a:pt x="2086" y="2244"/>
                </a:cubicBezTo>
                <a:cubicBezTo>
                  <a:pt x="2059" y="2276"/>
                  <a:pt x="2054" y="2323"/>
                  <a:pt x="2054" y="2323"/>
                </a:cubicBezTo>
                <a:cubicBezTo>
                  <a:pt x="2054" y="2323"/>
                  <a:pt x="2146" y="2230"/>
                  <a:pt x="2254" y="2265"/>
                </a:cubicBezTo>
                <a:cubicBezTo>
                  <a:pt x="2396" y="2313"/>
                  <a:pt x="2459" y="2565"/>
                  <a:pt x="2285" y="2671"/>
                </a:cubicBezTo>
                <a:cubicBezTo>
                  <a:pt x="2076" y="2798"/>
                  <a:pt x="1649" y="2655"/>
                  <a:pt x="1417" y="2292"/>
                </a:cubicBezTo>
                <a:cubicBezTo>
                  <a:pt x="1186" y="1929"/>
                  <a:pt x="1012" y="1003"/>
                  <a:pt x="1012" y="1003"/>
                </a:cubicBezTo>
                <a:cubicBezTo>
                  <a:pt x="1012" y="1003"/>
                  <a:pt x="770" y="1103"/>
                  <a:pt x="607" y="997"/>
                </a:cubicBezTo>
                <a:cubicBezTo>
                  <a:pt x="444" y="892"/>
                  <a:pt x="470" y="634"/>
                  <a:pt x="597" y="440"/>
                </a:cubicBezTo>
                <a:cubicBezTo>
                  <a:pt x="723" y="245"/>
                  <a:pt x="912" y="192"/>
                  <a:pt x="912" y="192"/>
                </a:cubicBezTo>
                <a:cubicBezTo>
                  <a:pt x="912" y="192"/>
                  <a:pt x="607" y="366"/>
                  <a:pt x="560" y="640"/>
                </a:cubicBezTo>
                <a:cubicBezTo>
                  <a:pt x="512" y="913"/>
                  <a:pt x="700" y="1083"/>
                  <a:pt x="1014" y="922"/>
                </a:cubicBezTo>
                <a:close/>
              </a:path>
            </a:pathLst>
          </a:custGeom>
          <a:solidFill>
            <a:srgbClr val="595959"/>
          </a:solidFill>
          <a:ln>
            <a:noFill/>
          </a:ln>
        </p:spPr>
        <p:txBody>
          <a:bodyPr vert="horz" wrap="square" lIns="91440" tIns="45720" rIns="91440" bIns="45720" numCol="1" anchor="t" anchorCtr="0" compatLnSpc="1"/>
          <a:p>
            <a:endParaRPr lang="zh-CN" altLang="en-US" sz="2000">
              <a:solidFill>
                <a:schemeClr val="tx1"/>
              </a:solidFill>
            </a:endParaRPr>
          </a:p>
        </p:txBody>
      </p:sp>
      <p:grpSp>
        <p:nvGrpSpPr>
          <p:cNvPr id="16" name="组合 15"/>
          <p:cNvGrpSpPr/>
          <p:nvPr/>
        </p:nvGrpSpPr>
        <p:grpSpPr>
          <a:xfrm>
            <a:off x="5996305" y="4206875"/>
            <a:ext cx="1023620" cy="1045210"/>
            <a:chOff x="5919788" y="4954588"/>
            <a:chExt cx="1624012" cy="1658938"/>
          </a:xfrm>
          <a:solidFill>
            <a:srgbClr val="595959"/>
          </a:solidFill>
        </p:grpSpPr>
        <p:sp>
          <p:nvSpPr>
            <p:cNvPr id="17" name="Freeform 13"/>
            <p:cNvSpPr/>
            <p:nvPr>
              <p:custDataLst>
                <p:tags r:id="rId13"/>
              </p:custDataLst>
            </p:nvPr>
          </p:nvSpPr>
          <p:spPr bwMode="auto">
            <a:xfrm>
              <a:off x="6602413" y="5329238"/>
              <a:ext cx="765175" cy="1074738"/>
            </a:xfrm>
            <a:custGeom>
              <a:avLst/>
              <a:gdLst>
                <a:gd name="T0" fmla="*/ 153 w 307"/>
                <a:gd name="T1" fmla="*/ 431 h 431"/>
                <a:gd name="T2" fmla="*/ 270 w 307"/>
                <a:gd name="T3" fmla="*/ 245 h 431"/>
                <a:gd name="T4" fmla="*/ 153 w 307"/>
                <a:gd name="T5" fmla="*/ 0 h 431"/>
                <a:gd name="T6" fmla="*/ 36 w 307"/>
                <a:gd name="T7" fmla="*/ 247 h 431"/>
                <a:gd name="T8" fmla="*/ 153 w 307"/>
                <a:gd name="T9" fmla="*/ 431 h 431"/>
              </a:gdLst>
              <a:ahLst/>
              <a:cxnLst>
                <a:cxn ang="0">
                  <a:pos x="T0" y="T1"/>
                </a:cxn>
                <a:cxn ang="0">
                  <a:pos x="T2" y="T3"/>
                </a:cxn>
                <a:cxn ang="0">
                  <a:pos x="T4" y="T5"/>
                </a:cxn>
                <a:cxn ang="0">
                  <a:pos x="T6" y="T7"/>
                </a:cxn>
                <a:cxn ang="0">
                  <a:pos x="T8" y="T9"/>
                </a:cxn>
              </a:cxnLst>
              <a:rect l="0" t="0" r="r" b="b"/>
              <a:pathLst>
                <a:path w="307" h="431">
                  <a:moveTo>
                    <a:pt x="153" y="431"/>
                  </a:moveTo>
                  <a:cubicBezTo>
                    <a:pt x="252" y="431"/>
                    <a:pt x="307" y="359"/>
                    <a:pt x="270" y="245"/>
                  </a:cubicBezTo>
                  <a:cubicBezTo>
                    <a:pt x="239" y="148"/>
                    <a:pt x="168" y="0"/>
                    <a:pt x="153" y="0"/>
                  </a:cubicBezTo>
                  <a:cubicBezTo>
                    <a:pt x="138" y="0"/>
                    <a:pt x="66" y="150"/>
                    <a:pt x="36" y="247"/>
                  </a:cubicBezTo>
                  <a:cubicBezTo>
                    <a:pt x="0" y="360"/>
                    <a:pt x="56" y="431"/>
                    <a:pt x="153" y="43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18" name="Oval 14"/>
            <p:cNvSpPr>
              <a:spLocks noChangeArrowheads="1"/>
            </p:cNvSpPr>
            <p:nvPr>
              <p:custDataLst>
                <p:tags r:id="rId14"/>
              </p:custDataLst>
            </p:nvPr>
          </p:nvSpPr>
          <p:spPr bwMode="auto">
            <a:xfrm>
              <a:off x="6684963" y="4981575"/>
              <a:ext cx="592137" cy="446088"/>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19" name="Freeform 15"/>
            <p:cNvSpPr/>
            <p:nvPr>
              <p:custDataLst>
                <p:tags r:id="rId15"/>
              </p:custDataLst>
            </p:nvPr>
          </p:nvSpPr>
          <p:spPr bwMode="auto">
            <a:xfrm>
              <a:off x="6607175" y="4954588"/>
              <a:ext cx="274637" cy="266700"/>
            </a:xfrm>
            <a:custGeom>
              <a:avLst/>
              <a:gdLst>
                <a:gd name="T0" fmla="*/ 84 w 110"/>
                <a:gd name="T1" fmla="*/ 27 h 107"/>
                <a:gd name="T2" fmla="*/ 9 w 110"/>
                <a:gd name="T3" fmla="*/ 9 h 107"/>
                <a:gd name="T4" fmla="*/ 33 w 110"/>
                <a:gd name="T5" fmla="*/ 83 h 107"/>
                <a:gd name="T6" fmla="*/ 84 w 110"/>
                <a:gd name="T7" fmla="*/ 27 h 107"/>
              </a:gdLst>
              <a:ahLst/>
              <a:cxnLst>
                <a:cxn ang="0">
                  <a:pos x="T0" y="T1"/>
                </a:cxn>
                <a:cxn ang="0">
                  <a:pos x="T2" y="T3"/>
                </a:cxn>
                <a:cxn ang="0">
                  <a:pos x="T4" y="T5"/>
                </a:cxn>
                <a:cxn ang="0">
                  <a:pos x="T6" y="T7"/>
                </a:cxn>
              </a:cxnLst>
              <a:rect l="0" t="0" r="r" b="b"/>
              <a:pathLst>
                <a:path w="110" h="107">
                  <a:moveTo>
                    <a:pt x="84" y="27"/>
                  </a:moveTo>
                  <a:cubicBezTo>
                    <a:pt x="60" y="12"/>
                    <a:pt x="18" y="0"/>
                    <a:pt x="9" y="9"/>
                  </a:cubicBezTo>
                  <a:cubicBezTo>
                    <a:pt x="0" y="19"/>
                    <a:pt x="15" y="60"/>
                    <a:pt x="33" y="83"/>
                  </a:cubicBezTo>
                  <a:cubicBezTo>
                    <a:pt x="52" y="107"/>
                    <a:pt x="110" y="44"/>
                    <a:pt x="84"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20" name="Freeform 16"/>
            <p:cNvSpPr/>
            <p:nvPr>
              <p:custDataLst>
                <p:tags r:id="rId16"/>
              </p:custDataLst>
            </p:nvPr>
          </p:nvSpPr>
          <p:spPr bwMode="auto">
            <a:xfrm>
              <a:off x="7080250" y="4954588"/>
              <a:ext cx="274637" cy="266700"/>
            </a:xfrm>
            <a:custGeom>
              <a:avLst/>
              <a:gdLst>
                <a:gd name="T0" fmla="*/ 26 w 110"/>
                <a:gd name="T1" fmla="*/ 27 h 107"/>
                <a:gd name="T2" fmla="*/ 101 w 110"/>
                <a:gd name="T3" fmla="*/ 9 h 107"/>
                <a:gd name="T4" fmla="*/ 77 w 110"/>
                <a:gd name="T5" fmla="*/ 83 h 107"/>
                <a:gd name="T6" fmla="*/ 26 w 110"/>
                <a:gd name="T7" fmla="*/ 27 h 107"/>
              </a:gdLst>
              <a:ahLst/>
              <a:cxnLst>
                <a:cxn ang="0">
                  <a:pos x="T0" y="T1"/>
                </a:cxn>
                <a:cxn ang="0">
                  <a:pos x="T2" y="T3"/>
                </a:cxn>
                <a:cxn ang="0">
                  <a:pos x="T4" y="T5"/>
                </a:cxn>
                <a:cxn ang="0">
                  <a:pos x="T6" y="T7"/>
                </a:cxn>
              </a:cxnLst>
              <a:rect l="0" t="0" r="r" b="b"/>
              <a:pathLst>
                <a:path w="110" h="107">
                  <a:moveTo>
                    <a:pt x="26" y="27"/>
                  </a:moveTo>
                  <a:cubicBezTo>
                    <a:pt x="50" y="12"/>
                    <a:pt x="92" y="0"/>
                    <a:pt x="101" y="9"/>
                  </a:cubicBezTo>
                  <a:cubicBezTo>
                    <a:pt x="110" y="19"/>
                    <a:pt x="95" y="60"/>
                    <a:pt x="77" y="83"/>
                  </a:cubicBezTo>
                  <a:cubicBezTo>
                    <a:pt x="57" y="107"/>
                    <a:pt x="0" y="44"/>
                    <a:pt x="26" y="27"/>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21" name="Freeform 17"/>
            <p:cNvSpPr/>
            <p:nvPr>
              <p:custDataLst>
                <p:tags r:id="rId17"/>
              </p:custDataLst>
            </p:nvPr>
          </p:nvSpPr>
          <p:spPr bwMode="auto">
            <a:xfrm>
              <a:off x="7213600" y="5256213"/>
              <a:ext cx="330200" cy="101600"/>
            </a:xfrm>
            <a:custGeom>
              <a:avLst/>
              <a:gdLst>
                <a:gd name="T0" fmla="*/ 0 w 133"/>
                <a:gd name="T1" fmla="*/ 24 h 41"/>
                <a:gd name="T2" fmla="*/ 133 w 133"/>
                <a:gd name="T3" fmla="*/ 41 h 41"/>
                <a:gd name="T4" fmla="*/ 0 w 133"/>
                <a:gd name="T5" fmla="*/ 24 h 41"/>
              </a:gdLst>
              <a:ahLst/>
              <a:cxnLst>
                <a:cxn ang="0">
                  <a:pos x="T0" y="T1"/>
                </a:cxn>
                <a:cxn ang="0">
                  <a:pos x="T2" y="T3"/>
                </a:cxn>
                <a:cxn ang="0">
                  <a:pos x="T4" y="T5"/>
                </a:cxn>
              </a:cxnLst>
              <a:rect l="0" t="0" r="r" b="b"/>
              <a:pathLst>
                <a:path w="133" h="41">
                  <a:moveTo>
                    <a:pt x="0" y="24"/>
                  </a:moveTo>
                  <a:cubicBezTo>
                    <a:pt x="41" y="0"/>
                    <a:pt x="104" y="3"/>
                    <a:pt x="133" y="41"/>
                  </a:cubicBezTo>
                  <a:cubicBezTo>
                    <a:pt x="91" y="18"/>
                    <a:pt x="47" y="15"/>
                    <a:pt x="0"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22" name="Freeform 18"/>
            <p:cNvSpPr/>
            <p:nvPr>
              <p:custDataLst>
                <p:tags r:id="rId18"/>
              </p:custDataLst>
            </p:nvPr>
          </p:nvSpPr>
          <p:spPr bwMode="auto">
            <a:xfrm>
              <a:off x="7218363" y="5199063"/>
              <a:ext cx="290512" cy="95250"/>
            </a:xfrm>
            <a:custGeom>
              <a:avLst/>
              <a:gdLst>
                <a:gd name="T0" fmla="*/ 0 w 117"/>
                <a:gd name="T1" fmla="*/ 38 h 38"/>
                <a:gd name="T2" fmla="*/ 117 w 117"/>
                <a:gd name="T3" fmla="*/ 26 h 38"/>
                <a:gd name="T4" fmla="*/ 0 w 117"/>
                <a:gd name="T5" fmla="*/ 38 h 38"/>
              </a:gdLst>
              <a:ahLst/>
              <a:cxnLst>
                <a:cxn ang="0">
                  <a:pos x="T0" y="T1"/>
                </a:cxn>
                <a:cxn ang="0">
                  <a:pos x="T2" y="T3"/>
                </a:cxn>
                <a:cxn ang="0">
                  <a:pos x="T4" y="T5"/>
                </a:cxn>
              </a:cxnLst>
              <a:rect l="0" t="0" r="r" b="b"/>
              <a:pathLst>
                <a:path w="117" h="38">
                  <a:moveTo>
                    <a:pt x="0" y="38"/>
                  </a:moveTo>
                  <a:cubicBezTo>
                    <a:pt x="28" y="7"/>
                    <a:pt x="84" y="0"/>
                    <a:pt x="117" y="26"/>
                  </a:cubicBezTo>
                  <a:cubicBezTo>
                    <a:pt x="76" y="17"/>
                    <a:pt x="38" y="21"/>
                    <a:pt x="0"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23" name="Freeform 19"/>
            <p:cNvSpPr/>
            <p:nvPr>
              <p:custDataLst>
                <p:tags r:id="rId19"/>
              </p:custDataLst>
            </p:nvPr>
          </p:nvSpPr>
          <p:spPr bwMode="auto">
            <a:xfrm>
              <a:off x="7197725" y="5308600"/>
              <a:ext cx="276225" cy="139700"/>
            </a:xfrm>
            <a:custGeom>
              <a:avLst/>
              <a:gdLst>
                <a:gd name="T0" fmla="*/ 0 w 111"/>
                <a:gd name="T1" fmla="*/ 13 h 56"/>
                <a:gd name="T2" fmla="*/ 111 w 111"/>
                <a:gd name="T3" fmla="*/ 56 h 56"/>
                <a:gd name="T4" fmla="*/ 0 w 111"/>
                <a:gd name="T5" fmla="*/ 13 h 56"/>
              </a:gdLst>
              <a:ahLst/>
              <a:cxnLst>
                <a:cxn ang="0">
                  <a:pos x="T0" y="T1"/>
                </a:cxn>
                <a:cxn ang="0">
                  <a:pos x="T2" y="T3"/>
                </a:cxn>
                <a:cxn ang="0">
                  <a:pos x="T4" y="T5"/>
                </a:cxn>
              </a:cxnLst>
              <a:rect l="0" t="0" r="r" b="b"/>
              <a:pathLst>
                <a:path w="111" h="56">
                  <a:moveTo>
                    <a:pt x="0" y="13"/>
                  </a:moveTo>
                  <a:cubicBezTo>
                    <a:pt x="40" y="0"/>
                    <a:pt x="105" y="19"/>
                    <a:pt x="111" y="56"/>
                  </a:cubicBezTo>
                  <a:cubicBezTo>
                    <a:pt x="79" y="26"/>
                    <a:pt x="44" y="16"/>
                    <a:pt x="0"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24" name="Freeform 20"/>
            <p:cNvSpPr/>
            <p:nvPr>
              <p:custDataLst>
                <p:tags r:id="rId20"/>
              </p:custDataLst>
            </p:nvPr>
          </p:nvSpPr>
          <p:spPr bwMode="auto">
            <a:xfrm>
              <a:off x="6423025" y="5256213"/>
              <a:ext cx="331787" cy="101600"/>
            </a:xfrm>
            <a:custGeom>
              <a:avLst/>
              <a:gdLst>
                <a:gd name="T0" fmla="*/ 133 w 133"/>
                <a:gd name="T1" fmla="*/ 24 h 41"/>
                <a:gd name="T2" fmla="*/ 0 w 133"/>
                <a:gd name="T3" fmla="*/ 41 h 41"/>
                <a:gd name="T4" fmla="*/ 133 w 133"/>
                <a:gd name="T5" fmla="*/ 24 h 41"/>
              </a:gdLst>
              <a:ahLst/>
              <a:cxnLst>
                <a:cxn ang="0">
                  <a:pos x="T0" y="T1"/>
                </a:cxn>
                <a:cxn ang="0">
                  <a:pos x="T2" y="T3"/>
                </a:cxn>
                <a:cxn ang="0">
                  <a:pos x="T4" y="T5"/>
                </a:cxn>
              </a:cxnLst>
              <a:rect l="0" t="0" r="r" b="b"/>
              <a:pathLst>
                <a:path w="133" h="41">
                  <a:moveTo>
                    <a:pt x="133" y="24"/>
                  </a:moveTo>
                  <a:cubicBezTo>
                    <a:pt x="87" y="15"/>
                    <a:pt x="42" y="18"/>
                    <a:pt x="0" y="41"/>
                  </a:cubicBezTo>
                  <a:cubicBezTo>
                    <a:pt x="30" y="3"/>
                    <a:pt x="93" y="0"/>
                    <a:pt x="133" y="2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25" name="Freeform 21"/>
            <p:cNvSpPr/>
            <p:nvPr>
              <p:custDataLst>
                <p:tags r:id="rId21"/>
              </p:custDataLst>
            </p:nvPr>
          </p:nvSpPr>
          <p:spPr bwMode="auto">
            <a:xfrm>
              <a:off x="6457950" y="5199063"/>
              <a:ext cx="293687" cy="95250"/>
            </a:xfrm>
            <a:custGeom>
              <a:avLst/>
              <a:gdLst>
                <a:gd name="T0" fmla="*/ 118 w 118"/>
                <a:gd name="T1" fmla="*/ 38 h 38"/>
                <a:gd name="T2" fmla="*/ 0 w 118"/>
                <a:gd name="T3" fmla="*/ 26 h 38"/>
                <a:gd name="T4" fmla="*/ 118 w 118"/>
                <a:gd name="T5" fmla="*/ 38 h 38"/>
              </a:gdLst>
              <a:ahLst/>
              <a:cxnLst>
                <a:cxn ang="0">
                  <a:pos x="T0" y="T1"/>
                </a:cxn>
                <a:cxn ang="0">
                  <a:pos x="T2" y="T3"/>
                </a:cxn>
                <a:cxn ang="0">
                  <a:pos x="T4" y="T5"/>
                </a:cxn>
              </a:cxnLst>
              <a:rect l="0" t="0" r="r" b="b"/>
              <a:pathLst>
                <a:path w="118" h="38">
                  <a:moveTo>
                    <a:pt x="118" y="38"/>
                  </a:moveTo>
                  <a:cubicBezTo>
                    <a:pt x="79" y="21"/>
                    <a:pt x="42" y="17"/>
                    <a:pt x="0" y="26"/>
                  </a:cubicBezTo>
                  <a:cubicBezTo>
                    <a:pt x="34" y="0"/>
                    <a:pt x="89" y="7"/>
                    <a:pt x="118" y="38"/>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26" name="Freeform 22"/>
            <p:cNvSpPr/>
            <p:nvPr>
              <p:custDataLst>
                <p:tags r:id="rId22"/>
              </p:custDataLst>
            </p:nvPr>
          </p:nvSpPr>
          <p:spPr bwMode="auto">
            <a:xfrm>
              <a:off x="6492875" y="5308600"/>
              <a:ext cx="276225" cy="139700"/>
            </a:xfrm>
            <a:custGeom>
              <a:avLst/>
              <a:gdLst>
                <a:gd name="T0" fmla="*/ 111 w 111"/>
                <a:gd name="T1" fmla="*/ 13 h 56"/>
                <a:gd name="T2" fmla="*/ 0 w 111"/>
                <a:gd name="T3" fmla="*/ 56 h 56"/>
                <a:gd name="T4" fmla="*/ 111 w 111"/>
                <a:gd name="T5" fmla="*/ 13 h 56"/>
              </a:gdLst>
              <a:ahLst/>
              <a:cxnLst>
                <a:cxn ang="0">
                  <a:pos x="T0" y="T1"/>
                </a:cxn>
                <a:cxn ang="0">
                  <a:pos x="T2" y="T3"/>
                </a:cxn>
                <a:cxn ang="0">
                  <a:pos x="T4" y="T5"/>
                </a:cxn>
              </a:cxnLst>
              <a:rect l="0" t="0" r="r" b="b"/>
              <a:pathLst>
                <a:path w="111" h="56">
                  <a:moveTo>
                    <a:pt x="111" y="13"/>
                  </a:moveTo>
                  <a:cubicBezTo>
                    <a:pt x="68" y="16"/>
                    <a:pt x="33" y="26"/>
                    <a:pt x="0" y="56"/>
                  </a:cubicBezTo>
                  <a:cubicBezTo>
                    <a:pt x="6" y="19"/>
                    <a:pt x="72" y="0"/>
                    <a:pt x="111" y="1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28" name="Freeform 23"/>
            <p:cNvSpPr/>
            <p:nvPr>
              <p:custDataLst>
                <p:tags r:id="rId23"/>
              </p:custDataLst>
            </p:nvPr>
          </p:nvSpPr>
          <p:spPr bwMode="auto">
            <a:xfrm>
              <a:off x="5919788" y="5456238"/>
              <a:ext cx="1114425" cy="1157288"/>
            </a:xfrm>
            <a:custGeom>
              <a:avLst/>
              <a:gdLst>
                <a:gd name="T0" fmla="*/ 412 w 447"/>
                <a:gd name="T1" fmla="*/ 350 h 464"/>
                <a:gd name="T2" fmla="*/ 427 w 447"/>
                <a:gd name="T3" fmla="*/ 332 h 464"/>
                <a:gd name="T4" fmla="*/ 445 w 447"/>
                <a:gd name="T5" fmla="*/ 348 h 464"/>
                <a:gd name="T6" fmla="*/ 412 w 447"/>
                <a:gd name="T7" fmla="*/ 436 h 464"/>
                <a:gd name="T8" fmla="*/ 359 w 447"/>
                <a:gd name="T9" fmla="*/ 460 h 464"/>
                <a:gd name="T10" fmla="*/ 300 w 447"/>
                <a:gd name="T11" fmla="*/ 457 h 464"/>
                <a:gd name="T12" fmla="*/ 213 w 447"/>
                <a:gd name="T13" fmla="*/ 386 h 464"/>
                <a:gd name="T14" fmla="*/ 234 w 447"/>
                <a:gd name="T15" fmla="*/ 250 h 464"/>
                <a:gd name="T16" fmla="*/ 265 w 447"/>
                <a:gd name="T17" fmla="*/ 135 h 464"/>
                <a:gd name="T18" fmla="*/ 248 w 447"/>
                <a:gd name="T19" fmla="*/ 76 h 464"/>
                <a:gd name="T20" fmla="*/ 207 w 447"/>
                <a:gd name="T21" fmla="*/ 44 h 464"/>
                <a:gd name="T22" fmla="*/ 154 w 447"/>
                <a:gd name="T23" fmla="*/ 34 h 464"/>
                <a:gd name="T24" fmla="*/ 82 w 447"/>
                <a:gd name="T25" fmla="*/ 56 h 464"/>
                <a:gd name="T26" fmla="*/ 41 w 447"/>
                <a:gd name="T27" fmla="*/ 146 h 464"/>
                <a:gd name="T28" fmla="*/ 54 w 447"/>
                <a:gd name="T29" fmla="*/ 178 h 464"/>
                <a:gd name="T30" fmla="*/ 76 w 447"/>
                <a:gd name="T31" fmla="*/ 200 h 464"/>
                <a:gd name="T32" fmla="*/ 162 w 447"/>
                <a:gd name="T33" fmla="*/ 191 h 464"/>
                <a:gd name="T34" fmla="*/ 178 w 447"/>
                <a:gd name="T35" fmla="*/ 153 h 464"/>
                <a:gd name="T36" fmla="*/ 169 w 447"/>
                <a:gd name="T37" fmla="*/ 135 h 464"/>
                <a:gd name="T38" fmla="*/ 169 w 447"/>
                <a:gd name="T39" fmla="*/ 135 h 464"/>
                <a:gd name="T40" fmla="*/ 154 w 447"/>
                <a:gd name="T41" fmla="*/ 120 h 464"/>
                <a:gd name="T42" fmla="*/ 111 w 447"/>
                <a:gd name="T43" fmla="*/ 120 h 464"/>
                <a:gd name="T44" fmla="*/ 88 w 447"/>
                <a:gd name="T45" fmla="*/ 117 h 464"/>
                <a:gd name="T46" fmla="*/ 91 w 447"/>
                <a:gd name="T47" fmla="*/ 94 h 464"/>
                <a:gd name="T48" fmla="*/ 172 w 447"/>
                <a:gd name="T49" fmla="*/ 92 h 464"/>
                <a:gd name="T50" fmla="*/ 196 w 447"/>
                <a:gd name="T51" fmla="*/ 115 h 464"/>
                <a:gd name="T52" fmla="*/ 196 w 447"/>
                <a:gd name="T53" fmla="*/ 115 h 464"/>
                <a:gd name="T54" fmla="*/ 196 w 447"/>
                <a:gd name="T55" fmla="*/ 115 h 464"/>
                <a:gd name="T56" fmla="*/ 210 w 447"/>
                <a:gd name="T57" fmla="*/ 144 h 464"/>
                <a:gd name="T58" fmla="*/ 181 w 447"/>
                <a:gd name="T59" fmla="*/ 219 h 464"/>
                <a:gd name="T60" fmla="*/ 59 w 447"/>
                <a:gd name="T61" fmla="*/ 229 h 464"/>
                <a:gd name="T62" fmla="*/ 26 w 447"/>
                <a:gd name="T63" fmla="*/ 196 h 464"/>
                <a:gd name="T64" fmla="*/ 8 w 447"/>
                <a:gd name="T65" fmla="*/ 152 h 464"/>
                <a:gd name="T66" fmla="*/ 63 w 447"/>
                <a:gd name="T67" fmla="*/ 29 h 464"/>
                <a:gd name="T68" fmla="*/ 153 w 447"/>
                <a:gd name="T69" fmla="*/ 0 h 464"/>
                <a:gd name="T70" fmla="*/ 221 w 447"/>
                <a:gd name="T71" fmla="*/ 13 h 464"/>
                <a:gd name="T72" fmla="*/ 275 w 447"/>
                <a:gd name="T73" fmla="*/ 57 h 464"/>
                <a:gd name="T74" fmla="*/ 299 w 447"/>
                <a:gd name="T75" fmla="*/ 134 h 464"/>
                <a:gd name="T76" fmla="*/ 264 w 447"/>
                <a:gd name="T77" fmla="*/ 263 h 464"/>
                <a:gd name="T78" fmla="*/ 244 w 447"/>
                <a:gd name="T79" fmla="*/ 373 h 464"/>
                <a:gd name="T80" fmla="*/ 308 w 447"/>
                <a:gd name="T81" fmla="*/ 425 h 464"/>
                <a:gd name="T82" fmla="*/ 353 w 447"/>
                <a:gd name="T83" fmla="*/ 427 h 464"/>
                <a:gd name="T84" fmla="*/ 390 w 447"/>
                <a:gd name="T85" fmla="*/ 411 h 464"/>
                <a:gd name="T86" fmla="*/ 412 w 447"/>
                <a:gd name="T87" fmla="*/ 350 h 4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447" h="464">
                  <a:moveTo>
                    <a:pt x="412" y="350"/>
                  </a:moveTo>
                  <a:cubicBezTo>
                    <a:pt x="411" y="341"/>
                    <a:pt x="418" y="333"/>
                    <a:pt x="427" y="332"/>
                  </a:cubicBezTo>
                  <a:cubicBezTo>
                    <a:pt x="437" y="332"/>
                    <a:pt x="445" y="339"/>
                    <a:pt x="445" y="348"/>
                  </a:cubicBezTo>
                  <a:cubicBezTo>
                    <a:pt x="447" y="388"/>
                    <a:pt x="434" y="417"/>
                    <a:pt x="412" y="436"/>
                  </a:cubicBezTo>
                  <a:cubicBezTo>
                    <a:pt x="397" y="449"/>
                    <a:pt x="379" y="457"/>
                    <a:pt x="359" y="460"/>
                  </a:cubicBezTo>
                  <a:cubicBezTo>
                    <a:pt x="340" y="464"/>
                    <a:pt x="319" y="463"/>
                    <a:pt x="300" y="457"/>
                  </a:cubicBezTo>
                  <a:cubicBezTo>
                    <a:pt x="263" y="448"/>
                    <a:pt x="228" y="423"/>
                    <a:pt x="213" y="386"/>
                  </a:cubicBezTo>
                  <a:cubicBezTo>
                    <a:pt x="194" y="339"/>
                    <a:pt x="213" y="296"/>
                    <a:pt x="234" y="250"/>
                  </a:cubicBezTo>
                  <a:cubicBezTo>
                    <a:pt x="249" y="214"/>
                    <a:pt x="266" y="177"/>
                    <a:pt x="265" y="135"/>
                  </a:cubicBezTo>
                  <a:cubicBezTo>
                    <a:pt x="265" y="111"/>
                    <a:pt x="258" y="91"/>
                    <a:pt x="248" y="76"/>
                  </a:cubicBezTo>
                  <a:cubicBezTo>
                    <a:pt x="238" y="62"/>
                    <a:pt x="223" y="51"/>
                    <a:pt x="207" y="44"/>
                  </a:cubicBezTo>
                  <a:cubicBezTo>
                    <a:pt x="191" y="37"/>
                    <a:pt x="172" y="33"/>
                    <a:pt x="154" y="34"/>
                  </a:cubicBezTo>
                  <a:cubicBezTo>
                    <a:pt x="128" y="35"/>
                    <a:pt x="102" y="42"/>
                    <a:pt x="82" y="56"/>
                  </a:cubicBezTo>
                  <a:cubicBezTo>
                    <a:pt x="46" y="80"/>
                    <a:pt x="36" y="116"/>
                    <a:pt x="41" y="146"/>
                  </a:cubicBezTo>
                  <a:cubicBezTo>
                    <a:pt x="43" y="158"/>
                    <a:pt x="48" y="168"/>
                    <a:pt x="54" y="178"/>
                  </a:cubicBezTo>
                  <a:cubicBezTo>
                    <a:pt x="60" y="187"/>
                    <a:pt x="68" y="195"/>
                    <a:pt x="76" y="200"/>
                  </a:cubicBezTo>
                  <a:cubicBezTo>
                    <a:pt x="98" y="214"/>
                    <a:pt x="129" y="214"/>
                    <a:pt x="162" y="191"/>
                  </a:cubicBezTo>
                  <a:cubicBezTo>
                    <a:pt x="177" y="181"/>
                    <a:pt x="181" y="166"/>
                    <a:pt x="178" y="153"/>
                  </a:cubicBezTo>
                  <a:cubicBezTo>
                    <a:pt x="176" y="146"/>
                    <a:pt x="173" y="140"/>
                    <a:pt x="169" y="135"/>
                  </a:cubicBezTo>
                  <a:cubicBezTo>
                    <a:pt x="169" y="135"/>
                    <a:pt x="169" y="135"/>
                    <a:pt x="169" y="135"/>
                  </a:cubicBezTo>
                  <a:cubicBezTo>
                    <a:pt x="165" y="129"/>
                    <a:pt x="159" y="124"/>
                    <a:pt x="154" y="120"/>
                  </a:cubicBezTo>
                  <a:cubicBezTo>
                    <a:pt x="141" y="112"/>
                    <a:pt x="125" y="110"/>
                    <a:pt x="111" y="120"/>
                  </a:cubicBezTo>
                  <a:cubicBezTo>
                    <a:pt x="104" y="126"/>
                    <a:pt x="93" y="125"/>
                    <a:pt x="88" y="117"/>
                  </a:cubicBezTo>
                  <a:cubicBezTo>
                    <a:pt x="82" y="110"/>
                    <a:pt x="83" y="99"/>
                    <a:pt x="91" y="94"/>
                  </a:cubicBezTo>
                  <a:cubicBezTo>
                    <a:pt x="117" y="73"/>
                    <a:pt x="148" y="77"/>
                    <a:pt x="172" y="92"/>
                  </a:cubicBezTo>
                  <a:cubicBezTo>
                    <a:pt x="181" y="98"/>
                    <a:pt x="189" y="106"/>
                    <a:pt x="196" y="115"/>
                  </a:cubicBezTo>
                  <a:cubicBezTo>
                    <a:pt x="196" y="115"/>
                    <a:pt x="196" y="115"/>
                    <a:pt x="196" y="115"/>
                  </a:cubicBezTo>
                  <a:cubicBezTo>
                    <a:pt x="196" y="115"/>
                    <a:pt x="196" y="115"/>
                    <a:pt x="196" y="115"/>
                  </a:cubicBezTo>
                  <a:cubicBezTo>
                    <a:pt x="202" y="124"/>
                    <a:pt x="207" y="134"/>
                    <a:pt x="210" y="144"/>
                  </a:cubicBezTo>
                  <a:cubicBezTo>
                    <a:pt x="217" y="171"/>
                    <a:pt x="210" y="199"/>
                    <a:pt x="181" y="219"/>
                  </a:cubicBezTo>
                  <a:cubicBezTo>
                    <a:pt x="135" y="251"/>
                    <a:pt x="91" y="249"/>
                    <a:pt x="59" y="229"/>
                  </a:cubicBezTo>
                  <a:cubicBezTo>
                    <a:pt x="46" y="220"/>
                    <a:pt x="34" y="209"/>
                    <a:pt x="26" y="196"/>
                  </a:cubicBezTo>
                  <a:cubicBezTo>
                    <a:pt x="17" y="183"/>
                    <a:pt x="11" y="168"/>
                    <a:pt x="8" y="152"/>
                  </a:cubicBezTo>
                  <a:cubicBezTo>
                    <a:pt x="0" y="110"/>
                    <a:pt x="15" y="61"/>
                    <a:pt x="63" y="29"/>
                  </a:cubicBezTo>
                  <a:cubicBezTo>
                    <a:pt x="88" y="11"/>
                    <a:pt x="121" y="1"/>
                    <a:pt x="153" y="0"/>
                  </a:cubicBezTo>
                  <a:cubicBezTo>
                    <a:pt x="176" y="0"/>
                    <a:pt x="200" y="4"/>
                    <a:pt x="221" y="13"/>
                  </a:cubicBezTo>
                  <a:cubicBezTo>
                    <a:pt x="242" y="23"/>
                    <a:pt x="261" y="37"/>
                    <a:pt x="275" y="57"/>
                  </a:cubicBezTo>
                  <a:cubicBezTo>
                    <a:pt x="289" y="78"/>
                    <a:pt x="298" y="103"/>
                    <a:pt x="299" y="134"/>
                  </a:cubicBezTo>
                  <a:cubicBezTo>
                    <a:pt x="300" y="183"/>
                    <a:pt x="281" y="225"/>
                    <a:pt x="264" y="263"/>
                  </a:cubicBezTo>
                  <a:cubicBezTo>
                    <a:pt x="247" y="303"/>
                    <a:pt x="230" y="339"/>
                    <a:pt x="244" y="373"/>
                  </a:cubicBezTo>
                  <a:cubicBezTo>
                    <a:pt x="255" y="400"/>
                    <a:pt x="280" y="418"/>
                    <a:pt x="308" y="425"/>
                  </a:cubicBezTo>
                  <a:cubicBezTo>
                    <a:pt x="323" y="429"/>
                    <a:pt x="339" y="430"/>
                    <a:pt x="353" y="427"/>
                  </a:cubicBezTo>
                  <a:cubicBezTo>
                    <a:pt x="367" y="425"/>
                    <a:pt x="380" y="420"/>
                    <a:pt x="390" y="411"/>
                  </a:cubicBezTo>
                  <a:cubicBezTo>
                    <a:pt x="404" y="398"/>
                    <a:pt x="413" y="378"/>
                    <a:pt x="412" y="350"/>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grpSp>
      <p:grpSp>
        <p:nvGrpSpPr>
          <p:cNvPr id="29" name="组合 28"/>
          <p:cNvGrpSpPr/>
          <p:nvPr/>
        </p:nvGrpSpPr>
        <p:grpSpPr>
          <a:xfrm>
            <a:off x="7696835" y="2297430"/>
            <a:ext cx="1337310" cy="1656080"/>
            <a:chOff x="8474233" y="1922456"/>
            <a:chExt cx="1688886" cy="2093027"/>
          </a:xfrm>
        </p:grpSpPr>
        <p:sp>
          <p:nvSpPr>
            <p:cNvPr id="30" name="任意多边形 29"/>
            <p:cNvSpPr/>
            <p:nvPr>
              <p:custDataLst>
                <p:tags r:id="rId24"/>
              </p:custDataLst>
            </p:nvPr>
          </p:nvSpPr>
          <p:spPr>
            <a:xfrm rot="12568357">
              <a:off x="8474233" y="1922456"/>
              <a:ext cx="1595974" cy="2093027"/>
            </a:xfrm>
            <a:custGeom>
              <a:avLst/>
              <a:gdLst>
                <a:gd name="connsiteX0" fmla="*/ 725646 w 1451294"/>
                <a:gd name="connsiteY0" fmla="*/ 0 h 1903288"/>
                <a:gd name="connsiteX1" fmla="*/ 814233 w 1451294"/>
                <a:gd name="connsiteY1" fmla="*/ 460924 h 1903288"/>
                <a:gd name="connsiteX2" fmla="*/ 871890 w 1451294"/>
                <a:gd name="connsiteY2" fmla="*/ 466737 h 1903288"/>
                <a:gd name="connsiteX3" fmla="*/ 1451294 w 1451294"/>
                <a:gd name="connsiteY3" fmla="*/ 1177641 h 1903288"/>
                <a:gd name="connsiteX4" fmla="*/ 725647 w 1451294"/>
                <a:gd name="connsiteY4" fmla="*/ 1903288 h 1903288"/>
                <a:gd name="connsiteX5" fmla="*/ 0 w 1451294"/>
                <a:gd name="connsiteY5" fmla="*/ 1177641 h 1903288"/>
                <a:gd name="connsiteX6" fmla="*/ 579404 w 1451294"/>
                <a:gd name="connsiteY6" fmla="*/ 466737 h 1903288"/>
                <a:gd name="connsiteX7" fmla="*/ 637059 w 1451294"/>
                <a:gd name="connsiteY7" fmla="*/ 460925 h 19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294" h="1903288">
                  <a:moveTo>
                    <a:pt x="725646" y="0"/>
                  </a:moveTo>
                  <a:lnTo>
                    <a:pt x="814233" y="460924"/>
                  </a:lnTo>
                  <a:lnTo>
                    <a:pt x="871890" y="466737"/>
                  </a:lnTo>
                  <a:cubicBezTo>
                    <a:pt x="1202556" y="534401"/>
                    <a:pt x="1451294" y="826973"/>
                    <a:pt x="1451294" y="1177641"/>
                  </a:cubicBezTo>
                  <a:cubicBezTo>
                    <a:pt x="1451294" y="1578405"/>
                    <a:pt x="1126411" y="1903288"/>
                    <a:pt x="725647" y="1903288"/>
                  </a:cubicBezTo>
                  <a:cubicBezTo>
                    <a:pt x="324883" y="1903288"/>
                    <a:pt x="0" y="1578405"/>
                    <a:pt x="0" y="1177641"/>
                  </a:cubicBezTo>
                  <a:cubicBezTo>
                    <a:pt x="0" y="826973"/>
                    <a:pt x="248739" y="534401"/>
                    <a:pt x="579404" y="466737"/>
                  </a:cubicBezTo>
                  <a:lnTo>
                    <a:pt x="637059" y="460925"/>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31" name="文本框 30"/>
            <p:cNvSpPr txBox="1"/>
            <p:nvPr>
              <p:custDataLst>
                <p:tags r:id="rId25"/>
              </p:custDataLst>
            </p:nvPr>
          </p:nvSpPr>
          <p:spPr>
            <a:xfrm>
              <a:off x="8731656" y="2238656"/>
              <a:ext cx="1431463" cy="955024"/>
            </a:xfrm>
            <a:prstGeom prst="rect">
              <a:avLst/>
            </a:prstGeom>
            <a:noFill/>
          </p:spPr>
          <p:txBody>
            <a:bodyPr wrap="square" rtlCol="0">
              <a:spAutoFit/>
            </a:bodyPr>
            <a:p>
              <a:pPr>
                <a:lnSpc>
                  <a:spcPct val="120000"/>
                </a:lnSpc>
              </a:pPr>
              <a:r>
                <a:rPr lang="zh-CN" altLang="en-US" b="1" dirty="0" smtClean="0">
                  <a:solidFill>
                    <a:schemeClr val="bg1"/>
                  </a:solidFill>
                </a:rPr>
                <a:t>猜猜老大在干嘛？</a:t>
              </a:r>
              <a:endParaRPr lang="zh-CN" altLang="en-US" b="1" dirty="0" smtClean="0">
                <a:solidFill>
                  <a:schemeClr val="bg1"/>
                </a:solidFill>
              </a:endParaRPr>
            </a:p>
          </p:txBody>
        </p:sp>
      </p:grpSp>
      <p:grpSp>
        <p:nvGrpSpPr>
          <p:cNvPr id="32" name="组合 31"/>
          <p:cNvGrpSpPr/>
          <p:nvPr/>
        </p:nvGrpSpPr>
        <p:grpSpPr>
          <a:xfrm>
            <a:off x="6019165" y="2578735"/>
            <a:ext cx="992505" cy="1296670"/>
            <a:chOff x="6398861" y="3472535"/>
            <a:chExt cx="1095692" cy="1433916"/>
          </a:xfrm>
        </p:grpSpPr>
        <p:sp>
          <p:nvSpPr>
            <p:cNvPr id="33" name="任意多边形 32"/>
            <p:cNvSpPr/>
            <p:nvPr>
              <p:custDataLst>
                <p:tags r:id="rId26"/>
              </p:custDataLst>
            </p:nvPr>
          </p:nvSpPr>
          <p:spPr>
            <a:xfrm rot="10800000">
              <a:off x="6398861" y="3472535"/>
              <a:ext cx="1093389" cy="1433916"/>
            </a:xfrm>
            <a:custGeom>
              <a:avLst/>
              <a:gdLst>
                <a:gd name="connsiteX0" fmla="*/ 725646 w 1451294"/>
                <a:gd name="connsiteY0" fmla="*/ 0 h 1903288"/>
                <a:gd name="connsiteX1" fmla="*/ 814233 w 1451294"/>
                <a:gd name="connsiteY1" fmla="*/ 460924 h 1903288"/>
                <a:gd name="connsiteX2" fmla="*/ 871890 w 1451294"/>
                <a:gd name="connsiteY2" fmla="*/ 466737 h 1903288"/>
                <a:gd name="connsiteX3" fmla="*/ 1451294 w 1451294"/>
                <a:gd name="connsiteY3" fmla="*/ 1177641 h 1903288"/>
                <a:gd name="connsiteX4" fmla="*/ 725647 w 1451294"/>
                <a:gd name="connsiteY4" fmla="*/ 1903288 h 1903288"/>
                <a:gd name="connsiteX5" fmla="*/ 0 w 1451294"/>
                <a:gd name="connsiteY5" fmla="*/ 1177641 h 1903288"/>
                <a:gd name="connsiteX6" fmla="*/ 579404 w 1451294"/>
                <a:gd name="connsiteY6" fmla="*/ 466737 h 1903288"/>
                <a:gd name="connsiteX7" fmla="*/ 637059 w 1451294"/>
                <a:gd name="connsiteY7" fmla="*/ 460925 h 19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294" h="1903288">
                  <a:moveTo>
                    <a:pt x="725646" y="0"/>
                  </a:moveTo>
                  <a:lnTo>
                    <a:pt x="814233" y="460924"/>
                  </a:lnTo>
                  <a:lnTo>
                    <a:pt x="871890" y="466737"/>
                  </a:lnTo>
                  <a:cubicBezTo>
                    <a:pt x="1202556" y="534401"/>
                    <a:pt x="1451294" y="826973"/>
                    <a:pt x="1451294" y="1177641"/>
                  </a:cubicBezTo>
                  <a:cubicBezTo>
                    <a:pt x="1451294" y="1578405"/>
                    <a:pt x="1126411" y="1903288"/>
                    <a:pt x="725647" y="1903288"/>
                  </a:cubicBezTo>
                  <a:cubicBezTo>
                    <a:pt x="324883" y="1903288"/>
                    <a:pt x="0" y="1578405"/>
                    <a:pt x="0" y="1177641"/>
                  </a:cubicBezTo>
                  <a:cubicBezTo>
                    <a:pt x="0" y="826973"/>
                    <a:pt x="248739" y="534401"/>
                    <a:pt x="579404" y="466737"/>
                  </a:cubicBezTo>
                  <a:lnTo>
                    <a:pt x="637059" y="460925"/>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tx1"/>
                </a:solidFill>
              </a:endParaRPr>
            </a:p>
          </p:txBody>
        </p:sp>
        <p:sp>
          <p:nvSpPr>
            <p:cNvPr id="34" name="文本框 33"/>
            <p:cNvSpPr txBox="1"/>
            <p:nvPr>
              <p:custDataLst>
                <p:tags r:id="rId27"/>
              </p:custDataLst>
            </p:nvPr>
          </p:nvSpPr>
          <p:spPr>
            <a:xfrm>
              <a:off x="6498873" y="3669506"/>
              <a:ext cx="995680" cy="1019611"/>
            </a:xfrm>
            <a:prstGeom prst="rect">
              <a:avLst/>
            </a:prstGeom>
            <a:noFill/>
          </p:spPr>
          <p:txBody>
            <a:bodyPr wrap="square" rtlCol="0">
              <a:spAutoFit/>
            </a:bodyPr>
            <a:p>
              <a:r>
                <a:rPr lang="zh-CN" b="1" dirty="0">
                  <a:solidFill>
                    <a:schemeClr val="bg1"/>
                  </a:solidFill>
                </a:rPr>
                <a:t>在看政策呗</a:t>
              </a:r>
              <a:endParaRPr lang="zh-CN" b="1" dirty="0">
                <a:solidFill>
                  <a:schemeClr val="bg1"/>
                </a:solidFill>
              </a:endParaRPr>
            </a:p>
          </p:txBody>
        </p:sp>
      </p:grpSp>
      <p:grpSp>
        <p:nvGrpSpPr>
          <p:cNvPr id="35" name="组合 34"/>
          <p:cNvGrpSpPr/>
          <p:nvPr/>
        </p:nvGrpSpPr>
        <p:grpSpPr>
          <a:xfrm>
            <a:off x="3282950" y="2030095"/>
            <a:ext cx="1118870" cy="1447165"/>
            <a:chOff x="2683626" y="856308"/>
            <a:chExt cx="1689968" cy="2188484"/>
          </a:xfrm>
        </p:grpSpPr>
        <p:sp>
          <p:nvSpPr>
            <p:cNvPr id="36" name="任意多边形 35"/>
            <p:cNvSpPr/>
            <p:nvPr>
              <p:custDataLst>
                <p:tags r:id="rId28"/>
              </p:custDataLst>
            </p:nvPr>
          </p:nvSpPr>
          <p:spPr>
            <a:xfrm rot="8581986">
              <a:off x="2704832" y="856308"/>
              <a:ext cx="1668762" cy="2188484"/>
            </a:xfrm>
            <a:custGeom>
              <a:avLst/>
              <a:gdLst>
                <a:gd name="connsiteX0" fmla="*/ 725646 w 1451294"/>
                <a:gd name="connsiteY0" fmla="*/ 0 h 1903288"/>
                <a:gd name="connsiteX1" fmla="*/ 814233 w 1451294"/>
                <a:gd name="connsiteY1" fmla="*/ 460924 h 1903288"/>
                <a:gd name="connsiteX2" fmla="*/ 871890 w 1451294"/>
                <a:gd name="connsiteY2" fmla="*/ 466737 h 1903288"/>
                <a:gd name="connsiteX3" fmla="*/ 1451294 w 1451294"/>
                <a:gd name="connsiteY3" fmla="*/ 1177641 h 1903288"/>
                <a:gd name="connsiteX4" fmla="*/ 725647 w 1451294"/>
                <a:gd name="connsiteY4" fmla="*/ 1903288 h 1903288"/>
                <a:gd name="connsiteX5" fmla="*/ 0 w 1451294"/>
                <a:gd name="connsiteY5" fmla="*/ 1177641 h 1903288"/>
                <a:gd name="connsiteX6" fmla="*/ 579404 w 1451294"/>
                <a:gd name="connsiteY6" fmla="*/ 466737 h 1903288"/>
                <a:gd name="connsiteX7" fmla="*/ 637059 w 1451294"/>
                <a:gd name="connsiteY7" fmla="*/ 460925 h 1903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451294" h="1903288">
                  <a:moveTo>
                    <a:pt x="725646" y="0"/>
                  </a:moveTo>
                  <a:lnTo>
                    <a:pt x="814233" y="460924"/>
                  </a:lnTo>
                  <a:lnTo>
                    <a:pt x="871890" y="466737"/>
                  </a:lnTo>
                  <a:cubicBezTo>
                    <a:pt x="1202556" y="534401"/>
                    <a:pt x="1451294" y="826973"/>
                    <a:pt x="1451294" y="1177641"/>
                  </a:cubicBezTo>
                  <a:cubicBezTo>
                    <a:pt x="1451294" y="1578405"/>
                    <a:pt x="1126411" y="1903288"/>
                    <a:pt x="725647" y="1903288"/>
                  </a:cubicBezTo>
                  <a:cubicBezTo>
                    <a:pt x="324883" y="1903288"/>
                    <a:pt x="0" y="1578405"/>
                    <a:pt x="0" y="1177641"/>
                  </a:cubicBezTo>
                  <a:cubicBezTo>
                    <a:pt x="0" y="826973"/>
                    <a:pt x="248739" y="534401"/>
                    <a:pt x="579404" y="466737"/>
                  </a:cubicBezTo>
                  <a:lnTo>
                    <a:pt x="637059" y="460925"/>
                  </a:lnTo>
                  <a:close/>
                </a:path>
              </a:pathLst>
            </a:custGeom>
            <a:solidFill>
              <a:srgbClr val="595959"/>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a:solidFill>
                  <a:schemeClr val="bg1"/>
                </a:solidFill>
              </a:endParaRPr>
            </a:p>
          </p:txBody>
        </p:sp>
        <p:sp>
          <p:nvSpPr>
            <p:cNvPr id="37" name="文本框 36"/>
            <p:cNvSpPr txBox="1"/>
            <p:nvPr>
              <p:custDataLst>
                <p:tags r:id="rId29"/>
              </p:custDataLst>
            </p:nvPr>
          </p:nvSpPr>
          <p:spPr>
            <a:xfrm>
              <a:off x="2683626" y="1051133"/>
              <a:ext cx="1456186" cy="1475954"/>
            </a:xfrm>
            <a:prstGeom prst="rect">
              <a:avLst/>
            </a:prstGeom>
            <a:noFill/>
          </p:spPr>
          <p:txBody>
            <a:bodyPr wrap="square" rtlCol="0">
              <a:spAutoFit/>
            </a:bodyPr>
            <a:p>
              <a:pPr>
                <a:lnSpc>
                  <a:spcPct val="120000"/>
                </a:lnSpc>
              </a:pPr>
              <a:r>
                <a:rPr lang="zh-CN" altLang="en-US" sz="1600" b="1" dirty="0">
                  <a:solidFill>
                    <a:schemeClr val="bg1"/>
                  </a:solidFill>
                </a:rPr>
                <a:t>哪些政策有用？</a:t>
              </a:r>
              <a:endParaRPr lang="zh-CN" altLang="en-US" sz="1600" b="1" dirty="0">
                <a:solidFill>
                  <a:schemeClr val="bg1"/>
                </a:solidFill>
              </a:endParaRPr>
            </a:p>
            <a:p>
              <a:pPr>
                <a:lnSpc>
                  <a:spcPct val="120000"/>
                </a:lnSpc>
              </a:pPr>
              <a:r>
                <a:rPr lang="zh-CN" altLang="en-US" sz="1600" b="1" dirty="0">
                  <a:solidFill>
                    <a:schemeClr val="bg1"/>
                  </a:solidFill>
                </a:rPr>
                <a:t>不懂啊</a:t>
              </a:r>
              <a:endParaRPr lang="zh-CN" altLang="en-US" sz="1600" b="1" dirty="0">
                <a:solidFill>
                  <a:schemeClr val="bg1"/>
                </a:solidFill>
              </a:endParaRPr>
            </a:p>
          </p:txBody>
        </p:sp>
      </p:grpSp>
    </p:spTree>
    <p:custDataLst>
      <p:tags r:id="rId30"/>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fade">
                                      <p:cBhvr>
                                        <p:cTn id="7" dur="500"/>
                                        <p:tgtEl>
                                          <p:spTgt spid="29"/>
                                        </p:tgtEl>
                                      </p:cBhvr>
                                    </p:animEffect>
                                  </p:childTnLst>
                                </p:cTn>
                              </p:par>
                            </p:childTnLst>
                          </p:cTn>
                        </p:par>
                        <p:par>
                          <p:cTn id="8" fill="hold">
                            <p:stCondLst>
                              <p:cond delay="500"/>
                            </p:stCondLst>
                            <p:childTnLst>
                              <p:par>
                                <p:cTn id="9" presetID="10" presetClass="entr" presetSubtype="0" fill="hold" nodeType="afterEffect">
                                  <p:stCondLst>
                                    <p:cond delay="1000"/>
                                  </p:stCondLst>
                                  <p:childTnLst>
                                    <p:set>
                                      <p:cBhvr>
                                        <p:cTn id="10" dur="1" fill="hold">
                                          <p:stCondLst>
                                            <p:cond delay="0"/>
                                          </p:stCondLst>
                                        </p:cTn>
                                        <p:tgtEl>
                                          <p:spTgt spid="32"/>
                                        </p:tgtEl>
                                        <p:attrNameLst>
                                          <p:attrName>style.visibility</p:attrName>
                                        </p:attrNameLst>
                                      </p:cBhvr>
                                      <p:to>
                                        <p:strVal val="visible"/>
                                      </p:to>
                                    </p:set>
                                    <p:animEffect transition="in" filter="fade">
                                      <p:cBhvr>
                                        <p:cTn id="11" dur="500"/>
                                        <p:tgtEl>
                                          <p:spTgt spid="32"/>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1000"/>
                                  </p:stCondLst>
                                  <p:childTnLst>
                                    <p:set>
                                      <p:cBhvr>
                                        <p:cTn id="15" dur="1" fill="hold">
                                          <p:stCondLst>
                                            <p:cond delay="0"/>
                                          </p:stCondLst>
                                        </p:cTn>
                                        <p:tgtEl>
                                          <p:spTgt spid="35"/>
                                        </p:tgtEl>
                                        <p:attrNameLst>
                                          <p:attrName>style.visibility</p:attrName>
                                        </p:attrNameLst>
                                      </p:cBhvr>
                                      <p:to>
                                        <p:strVal val="visible"/>
                                      </p:to>
                                    </p:set>
                                    <p:animEffect transition="in" filter="fade">
                                      <p:cBhvr>
                                        <p:cTn id="16" dur="10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两会</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——政策为渠，资金为水</a:t>
            </a:r>
            <a:endPar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剪去单角的矩形 1"/>
          <p:cNvSpPr/>
          <p:nvPr>
            <p:custDataLst>
              <p:tags r:id="rId2"/>
            </p:custDataLst>
          </p:nvPr>
        </p:nvSpPr>
        <p:spPr>
          <a:xfrm>
            <a:off x="1932940" y="1548765"/>
            <a:ext cx="9023350" cy="445008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endParaRPr lang="zh-CN" alt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Text Box 44"/>
          <p:cNvSpPr txBox="1">
            <a:spLocks noChangeArrowheads="1"/>
          </p:cNvSpPr>
          <p:nvPr>
            <p:custDataLst>
              <p:tags r:id="rId3"/>
            </p:custDataLst>
          </p:nvPr>
        </p:nvSpPr>
        <p:spPr bwMode="auto">
          <a:xfrm>
            <a:off x="2347595" y="2128520"/>
            <a:ext cx="8194040" cy="3290570"/>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lgn="ctr">
              <a:lnSpc>
                <a:spcPct val="130000"/>
              </a:lnSpc>
            </a:pPr>
            <a:r>
              <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两会重点关心的问题在哪里，后续出台的重磅政策越容易出在这些领域，相关的话题就更容易受到全社会的关注，并且带来持续的投资资金。</a:t>
            </a:r>
            <a:endPar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indent="0" algn="ctr">
              <a:lnSpc>
                <a:spcPct val="130000"/>
              </a:lnSpc>
            </a:pPr>
            <a:r>
              <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“政策为渠，资金为水”，党中央在两会重视的领域就容易转化为投资的机会。</a:t>
            </a:r>
            <a:endPar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indent="0" algn="ctr">
              <a:lnSpc>
                <a:spcPct val="130000"/>
              </a:lnSpc>
            </a:pPr>
            <a:r>
              <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弄懂两会报告，就相当于理解国家的发展意图，你越是理解，你的机会就越多。</a:t>
            </a:r>
            <a:endPar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indent="0" algn="ctr">
              <a:lnSpc>
                <a:spcPct val="130000"/>
              </a:lnSpc>
            </a:pPr>
            <a:endPar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indent="0" algn="ctr">
              <a:lnSpc>
                <a:spcPct val="130000"/>
              </a:lnSpc>
            </a:pPr>
            <a:r>
              <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比如你找工作、做项目、创业融资的方向就和这些有关——</a:t>
            </a:r>
            <a:endPar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indent="0" algn="ctr">
              <a:lnSpc>
                <a:spcPct val="130000"/>
              </a:lnSpc>
            </a:pPr>
            <a:r>
              <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中国前20年，是国家倡导房地产发展的一年，这个时候你融资炒房，或者做相关的工程项目、工作，一定是享受到中国发展的红利的。</a:t>
            </a:r>
            <a:endPar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indent="0" algn="ctr">
              <a:lnSpc>
                <a:spcPct val="130000"/>
              </a:lnSpc>
            </a:pPr>
            <a:r>
              <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中国近些年来，党中央在两会及两会外“房住不炒”的态度尤为明显，而且不断加大“金融开放”的力度，说明国家的焦点已经不在房地产上了。</a:t>
            </a:r>
            <a:endParaRPr lang="zh-CN" altLang="en-US"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Tree>
    <p:custDataLst>
      <p:tags r:id="rId4"/>
    </p:custData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两会</a:t>
            </a: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关键词回顾</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剪去单角的矩形 1"/>
          <p:cNvSpPr/>
          <p:nvPr>
            <p:custDataLst>
              <p:tags r:id="rId2"/>
            </p:custDataLst>
          </p:nvPr>
        </p:nvSpPr>
        <p:spPr>
          <a:xfrm>
            <a:off x="1932940" y="1548765"/>
            <a:ext cx="9023350" cy="445008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endParaRPr lang="zh-CN" alt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Text Box 44"/>
          <p:cNvSpPr txBox="1">
            <a:spLocks noChangeArrowheads="1"/>
          </p:cNvSpPr>
          <p:nvPr>
            <p:custDataLst>
              <p:tags r:id="rId3"/>
            </p:custDataLst>
          </p:nvPr>
        </p:nvSpPr>
        <p:spPr bwMode="auto">
          <a:xfrm>
            <a:off x="1932940" y="2367915"/>
            <a:ext cx="8907145" cy="3291840"/>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lvl="0" algn="ctr">
              <a:lnSpc>
                <a:spcPct val="130000"/>
              </a:lnSpc>
              <a:buClrTx/>
              <a:buSzTx/>
              <a:buFontTx/>
            </a:pPr>
            <a:r>
              <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2016年，两会报告关键词「治理雾霾」，神雾节能当年表现+238.6%；</a:t>
            </a:r>
            <a:endPar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lvl="0" algn="ctr">
              <a:lnSpc>
                <a:spcPct val="130000"/>
              </a:lnSpc>
              <a:buClrTx/>
              <a:buSzTx/>
              <a:buFontTx/>
            </a:pPr>
            <a:endPar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lvl="0" algn="ctr">
              <a:lnSpc>
                <a:spcPct val="130000"/>
              </a:lnSpc>
              <a:buClrTx/>
              <a:buSzTx/>
              <a:buFontTx/>
            </a:pPr>
            <a:r>
              <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2017年，两会关键词「供给侧改革」，方大炭素表现+405.02%；</a:t>
            </a:r>
            <a:endPar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lvl="0" algn="ctr">
              <a:lnSpc>
                <a:spcPct val="130000"/>
              </a:lnSpc>
              <a:buClrTx/>
              <a:buSzTx/>
              <a:buFontTx/>
            </a:pPr>
            <a:endPar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lvl="0" algn="ctr">
              <a:lnSpc>
                <a:spcPct val="130000"/>
              </a:lnSpc>
              <a:buClrTx/>
              <a:buSzTx/>
              <a:buFontTx/>
            </a:pPr>
            <a:r>
              <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2020年，两会的婴童概念核心股戴维医疗，涨幅118.23%。</a:t>
            </a:r>
            <a:endPar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lvl="0" algn="ctr">
              <a:lnSpc>
                <a:spcPct val="130000"/>
              </a:lnSpc>
              <a:buClrTx/>
              <a:buSzTx/>
              <a:buFontTx/>
            </a:pPr>
            <a:endPar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lvl="0" algn="ctr">
              <a:lnSpc>
                <a:spcPct val="130000"/>
              </a:lnSpc>
              <a:buClrTx/>
              <a:buSzTx/>
              <a:buFontTx/>
            </a:pPr>
            <a:r>
              <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t>
            </a:r>
            <a:endPar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lvl="0" algn="ctr">
              <a:lnSpc>
                <a:spcPct val="130000"/>
              </a:lnSpc>
              <a:buClrTx/>
              <a:buSzTx/>
              <a:buFontTx/>
            </a:pPr>
            <a:endParaRPr lang="zh-CN" altLang="en-US" sz="2000" b="1" dirty="0">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spTree>
    <p:custDataLst>
      <p:tags r:id="rId4"/>
    </p:custData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剪去单角的矩形 1"/>
          <p:cNvSpPr/>
          <p:nvPr>
            <p:custDataLst>
              <p:tags r:id="rId1"/>
            </p:custDataLst>
          </p:nvPr>
        </p:nvSpPr>
        <p:spPr>
          <a:xfrm>
            <a:off x="1932940" y="1548765"/>
            <a:ext cx="9023350" cy="445008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endParaRPr lang="zh-CN" alt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21" name="Oval 22"/>
          <p:cNvSpPr>
            <a:spLocks noChangeArrowheads="1"/>
          </p:cNvSpPr>
          <p:nvPr>
            <p:custDataLst>
              <p:tags r:id="rId2"/>
            </p:custDataLst>
          </p:nvPr>
        </p:nvSpPr>
        <p:spPr bwMode="auto">
          <a:xfrm>
            <a:off x="3560445" y="4703445"/>
            <a:ext cx="3012440" cy="468630"/>
          </a:xfrm>
          <a:prstGeom prst="ellipse">
            <a:avLst/>
          </a:prstGeom>
          <a:solidFill>
            <a:srgbClr val="000000">
              <a:alpha val="14902"/>
            </a:srgbClr>
          </a:solidFill>
          <a:ln>
            <a:noFill/>
          </a:ln>
        </p:spPr>
        <p:txBody>
          <a:bodyPr vert="horz" wrap="square" lIns="91440" tIns="45720" rIns="91440" bIns="45720" numCol="1" anchor="t" anchorCtr="0" compatLnSpc="1"/>
          <a:p>
            <a:endParaRPr lang="zh-CN" altLang="en-US"/>
          </a:p>
        </p:txBody>
      </p:sp>
      <p:grpSp>
        <p:nvGrpSpPr>
          <p:cNvPr id="5" name="组合 4"/>
          <p:cNvGrpSpPr/>
          <p:nvPr/>
        </p:nvGrpSpPr>
        <p:grpSpPr>
          <a:xfrm>
            <a:off x="3917950" y="3613150"/>
            <a:ext cx="2792095" cy="1189990"/>
            <a:chOff x="1274763" y="3727450"/>
            <a:chExt cx="957307" cy="407988"/>
          </a:xfrm>
          <a:solidFill>
            <a:srgbClr val="595959"/>
          </a:solidFill>
        </p:grpSpPr>
        <p:sp>
          <p:nvSpPr>
            <p:cNvPr id="6" name="Freeform 185"/>
            <p:cNvSpPr/>
            <p:nvPr>
              <p:custDataLst>
                <p:tags r:id="rId3"/>
              </p:custDataLst>
            </p:nvPr>
          </p:nvSpPr>
          <p:spPr bwMode="auto">
            <a:xfrm>
              <a:off x="2127295" y="3884376"/>
              <a:ext cx="104775" cy="77788"/>
            </a:xfrm>
            <a:custGeom>
              <a:avLst/>
              <a:gdLst>
                <a:gd name="T0" fmla="*/ 79 w 83"/>
                <a:gd name="T1" fmla="*/ 33 h 62"/>
                <a:gd name="T2" fmla="*/ 0 w 83"/>
                <a:gd name="T3" fmla="*/ 27 h 62"/>
                <a:gd name="T4" fmla="*/ 79 w 83"/>
                <a:gd name="T5" fmla="*/ 33 h 62"/>
              </a:gdLst>
              <a:ahLst/>
              <a:cxnLst>
                <a:cxn ang="0">
                  <a:pos x="T0" y="T1"/>
                </a:cxn>
                <a:cxn ang="0">
                  <a:pos x="T2" y="T3"/>
                </a:cxn>
                <a:cxn ang="0">
                  <a:pos x="T4" y="T5"/>
                </a:cxn>
              </a:cxnLst>
              <a:rect l="0" t="0" r="r" b="b"/>
              <a:pathLst>
                <a:path w="83" h="62">
                  <a:moveTo>
                    <a:pt x="79" y="33"/>
                  </a:moveTo>
                  <a:cubicBezTo>
                    <a:pt x="83" y="2"/>
                    <a:pt x="23" y="0"/>
                    <a:pt x="0" y="27"/>
                  </a:cubicBezTo>
                  <a:cubicBezTo>
                    <a:pt x="50" y="34"/>
                    <a:pt x="76" y="62"/>
                    <a:pt x="7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186"/>
            <p:cNvSpPr/>
            <p:nvPr>
              <p:custDataLst>
                <p:tags r:id="rId4"/>
              </p:custDataLst>
            </p:nvPr>
          </p:nvSpPr>
          <p:spPr bwMode="auto">
            <a:xfrm>
              <a:off x="2078083" y="3816114"/>
              <a:ext cx="82550" cy="76200"/>
            </a:xfrm>
            <a:custGeom>
              <a:avLst/>
              <a:gdLst>
                <a:gd name="T0" fmla="*/ 3 w 65"/>
                <a:gd name="T1" fmla="*/ 61 h 61"/>
                <a:gd name="T2" fmla="*/ 50 w 65"/>
                <a:gd name="T3" fmla="*/ 18 h 61"/>
                <a:gd name="T4" fmla="*/ 3 w 65"/>
                <a:gd name="T5" fmla="*/ 61 h 61"/>
              </a:gdLst>
              <a:ahLst/>
              <a:cxnLst>
                <a:cxn ang="0">
                  <a:pos x="T0" y="T1"/>
                </a:cxn>
                <a:cxn ang="0">
                  <a:pos x="T2" y="T3"/>
                </a:cxn>
                <a:cxn ang="0">
                  <a:pos x="T4" y="T5"/>
                </a:cxn>
              </a:cxnLst>
              <a:rect l="0" t="0" r="r" b="b"/>
              <a:pathLst>
                <a:path w="65" h="61">
                  <a:moveTo>
                    <a:pt x="3" y="61"/>
                  </a:moveTo>
                  <a:cubicBezTo>
                    <a:pt x="34" y="36"/>
                    <a:pt x="65" y="36"/>
                    <a:pt x="50" y="18"/>
                  </a:cubicBezTo>
                  <a:cubicBezTo>
                    <a:pt x="34" y="0"/>
                    <a:pt x="0" y="32"/>
                    <a:pt x="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187"/>
            <p:cNvSpPr/>
            <p:nvPr>
              <p:custDataLst>
                <p:tags r:id="rId5"/>
              </p:custDataLst>
            </p:nvPr>
          </p:nvSpPr>
          <p:spPr bwMode="auto">
            <a:xfrm>
              <a:off x="2103483" y="3960576"/>
              <a:ext cx="74613" cy="61913"/>
            </a:xfrm>
            <a:custGeom>
              <a:avLst/>
              <a:gdLst>
                <a:gd name="T0" fmla="*/ 0 w 59"/>
                <a:gd name="T1" fmla="*/ 16 h 49"/>
                <a:gd name="T2" fmla="*/ 53 w 59"/>
                <a:gd name="T3" fmla="*/ 30 h 49"/>
                <a:gd name="T4" fmla="*/ 0 w 59"/>
                <a:gd name="T5" fmla="*/ 16 h 49"/>
              </a:gdLst>
              <a:ahLst/>
              <a:cxnLst>
                <a:cxn ang="0">
                  <a:pos x="T0" y="T1"/>
                </a:cxn>
                <a:cxn ang="0">
                  <a:pos x="T2" y="T3"/>
                </a:cxn>
                <a:cxn ang="0">
                  <a:pos x="T4" y="T5"/>
                </a:cxn>
              </a:cxnLst>
              <a:rect l="0" t="0" r="r" b="b"/>
              <a:pathLst>
                <a:path w="59" h="49">
                  <a:moveTo>
                    <a:pt x="0" y="16"/>
                  </a:moveTo>
                  <a:cubicBezTo>
                    <a:pt x="33" y="27"/>
                    <a:pt x="47" y="49"/>
                    <a:pt x="53" y="30"/>
                  </a:cubicBezTo>
                  <a:cubicBezTo>
                    <a:pt x="59" y="9"/>
                    <a:pt x="19" y="0"/>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9" name="Freeform 188"/>
            <p:cNvSpPr/>
            <p:nvPr>
              <p:custDataLst>
                <p:tags r:id="rId6"/>
              </p:custDataLst>
            </p:nvPr>
          </p:nvSpPr>
          <p:spPr bwMode="auto">
            <a:xfrm>
              <a:off x="1827213" y="3897313"/>
              <a:ext cx="215900" cy="144463"/>
            </a:xfrm>
            <a:custGeom>
              <a:avLst/>
              <a:gdLst>
                <a:gd name="T0" fmla="*/ 0 w 171"/>
                <a:gd name="T1" fmla="*/ 44 h 115"/>
                <a:gd name="T2" fmla="*/ 25 w 171"/>
                <a:gd name="T3" fmla="*/ 115 h 115"/>
                <a:gd name="T4" fmla="*/ 161 w 171"/>
                <a:gd name="T5" fmla="*/ 115 h 115"/>
                <a:gd name="T6" fmla="*/ 95 w 171"/>
                <a:gd name="T7" fmla="*/ 9 h 115"/>
                <a:gd name="T8" fmla="*/ 0 w 171"/>
                <a:gd name="T9" fmla="*/ 44 h 115"/>
              </a:gdLst>
              <a:ahLst/>
              <a:cxnLst>
                <a:cxn ang="0">
                  <a:pos x="T0" y="T1"/>
                </a:cxn>
                <a:cxn ang="0">
                  <a:pos x="T2" y="T3"/>
                </a:cxn>
                <a:cxn ang="0">
                  <a:pos x="T4" y="T5"/>
                </a:cxn>
                <a:cxn ang="0">
                  <a:pos x="T6" y="T7"/>
                </a:cxn>
                <a:cxn ang="0">
                  <a:pos x="T8" y="T9"/>
                </a:cxn>
              </a:cxnLst>
              <a:rect l="0" t="0" r="r" b="b"/>
              <a:pathLst>
                <a:path w="171" h="115">
                  <a:moveTo>
                    <a:pt x="0" y="44"/>
                  </a:moveTo>
                  <a:cubicBezTo>
                    <a:pt x="25" y="115"/>
                    <a:pt x="25" y="115"/>
                    <a:pt x="25" y="115"/>
                  </a:cubicBezTo>
                  <a:cubicBezTo>
                    <a:pt x="161" y="115"/>
                    <a:pt x="161" y="115"/>
                    <a:pt x="161" y="115"/>
                  </a:cubicBezTo>
                  <a:cubicBezTo>
                    <a:pt x="171" y="68"/>
                    <a:pt x="142" y="21"/>
                    <a:pt x="95" y="9"/>
                  </a:cubicBezTo>
                  <a:cubicBezTo>
                    <a:pt x="58" y="0"/>
                    <a:pt x="21" y="15"/>
                    <a:pt x="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189"/>
            <p:cNvSpPr/>
            <p:nvPr>
              <p:custDataLst>
                <p:tags r:id="rId7"/>
              </p:custDataLst>
            </p:nvPr>
          </p:nvSpPr>
          <p:spPr bwMode="auto">
            <a:xfrm>
              <a:off x="1274763" y="3727450"/>
              <a:ext cx="622300" cy="406400"/>
            </a:xfrm>
            <a:custGeom>
              <a:avLst/>
              <a:gdLst>
                <a:gd name="T0" fmla="*/ 77 w 492"/>
                <a:gd name="T1" fmla="*/ 93 h 321"/>
                <a:gd name="T2" fmla="*/ 77 w 492"/>
                <a:gd name="T3" fmla="*/ 110 h 321"/>
                <a:gd name="T4" fmla="*/ 77 w 492"/>
                <a:gd name="T5" fmla="*/ 114 h 321"/>
                <a:gd name="T6" fmla="*/ 77 w 492"/>
                <a:gd name="T7" fmla="*/ 115 h 321"/>
                <a:gd name="T8" fmla="*/ 77 w 492"/>
                <a:gd name="T9" fmla="*/ 116 h 321"/>
                <a:gd name="T10" fmla="*/ 81 w 492"/>
                <a:gd name="T11" fmla="*/ 129 h 321"/>
                <a:gd name="T12" fmla="*/ 93 w 492"/>
                <a:gd name="T13" fmla="*/ 146 h 321"/>
                <a:gd name="T14" fmla="*/ 176 w 492"/>
                <a:gd name="T15" fmla="*/ 221 h 321"/>
                <a:gd name="T16" fmla="*/ 50 w 492"/>
                <a:gd name="T17" fmla="*/ 221 h 321"/>
                <a:gd name="T18" fmla="*/ 0 w 492"/>
                <a:gd name="T19" fmla="*/ 271 h 321"/>
                <a:gd name="T20" fmla="*/ 50 w 492"/>
                <a:gd name="T21" fmla="*/ 321 h 321"/>
                <a:gd name="T22" fmla="*/ 306 w 492"/>
                <a:gd name="T23" fmla="*/ 321 h 321"/>
                <a:gd name="T24" fmla="*/ 353 w 492"/>
                <a:gd name="T25" fmla="*/ 288 h 321"/>
                <a:gd name="T26" fmla="*/ 339 w 492"/>
                <a:gd name="T27" fmla="*/ 233 h 321"/>
                <a:gd name="T28" fmla="*/ 258 w 492"/>
                <a:gd name="T29" fmla="*/ 160 h 321"/>
                <a:gd name="T30" fmla="*/ 337 w 492"/>
                <a:gd name="T31" fmla="*/ 181 h 321"/>
                <a:gd name="T32" fmla="*/ 352 w 492"/>
                <a:gd name="T33" fmla="*/ 185 h 321"/>
                <a:gd name="T34" fmla="*/ 336 w 492"/>
                <a:gd name="T35" fmla="*/ 138 h 321"/>
                <a:gd name="T36" fmla="*/ 338 w 492"/>
                <a:gd name="T37" fmla="*/ 107 h 321"/>
                <a:gd name="T38" fmla="*/ 362 w 492"/>
                <a:gd name="T39" fmla="*/ 86 h 321"/>
                <a:gd name="T40" fmla="*/ 375 w 492"/>
                <a:gd name="T41" fmla="*/ 84 h 321"/>
                <a:gd name="T42" fmla="*/ 414 w 492"/>
                <a:gd name="T43" fmla="*/ 111 h 321"/>
                <a:gd name="T44" fmla="*/ 434 w 492"/>
                <a:gd name="T45" fmla="*/ 167 h 321"/>
                <a:gd name="T46" fmla="*/ 492 w 492"/>
                <a:gd name="T47" fmla="*/ 133 h 321"/>
                <a:gd name="T48" fmla="*/ 414 w 492"/>
                <a:gd name="T49" fmla="*/ 69 h 321"/>
                <a:gd name="T50" fmla="*/ 374 w 492"/>
                <a:gd name="T51" fmla="*/ 41 h 321"/>
                <a:gd name="T52" fmla="*/ 153 w 492"/>
                <a:gd name="T53" fmla="*/ 4 h 321"/>
                <a:gd name="T54" fmla="*/ 77 w 492"/>
                <a:gd name="T55" fmla="*/ 9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2" h="321">
                  <a:moveTo>
                    <a:pt x="77" y="93"/>
                  </a:moveTo>
                  <a:cubicBezTo>
                    <a:pt x="77" y="99"/>
                    <a:pt x="77" y="105"/>
                    <a:pt x="77" y="110"/>
                  </a:cubicBezTo>
                  <a:cubicBezTo>
                    <a:pt x="77" y="111"/>
                    <a:pt x="77" y="112"/>
                    <a:pt x="77" y="114"/>
                  </a:cubicBezTo>
                  <a:cubicBezTo>
                    <a:pt x="77" y="114"/>
                    <a:pt x="77" y="115"/>
                    <a:pt x="77" y="115"/>
                  </a:cubicBezTo>
                  <a:cubicBezTo>
                    <a:pt x="77" y="116"/>
                    <a:pt x="77" y="116"/>
                    <a:pt x="77" y="116"/>
                  </a:cubicBezTo>
                  <a:cubicBezTo>
                    <a:pt x="78" y="121"/>
                    <a:pt x="79" y="126"/>
                    <a:pt x="81" y="129"/>
                  </a:cubicBezTo>
                  <a:cubicBezTo>
                    <a:pt x="84" y="136"/>
                    <a:pt x="88" y="141"/>
                    <a:pt x="93" y="146"/>
                  </a:cubicBezTo>
                  <a:cubicBezTo>
                    <a:pt x="176" y="221"/>
                    <a:pt x="176" y="221"/>
                    <a:pt x="176" y="221"/>
                  </a:cubicBezTo>
                  <a:cubicBezTo>
                    <a:pt x="50" y="221"/>
                    <a:pt x="50" y="221"/>
                    <a:pt x="50" y="221"/>
                  </a:cubicBezTo>
                  <a:cubicBezTo>
                    <a:pt x="22" y="221"/>
                    <a:pt x="0" y="243"/>
                    <a:pt x="0" y="271"/>
                  </a:cubicBezTo>
                  <a:cubicBezTo>
                    <a:pt x="0" y="298"/>
                    <a:pt x="22" y="321"/>
                    <a:pt x="50" y="321"/>
                  </a:cubicBezTo>
                  <a:cubicBezTo>
                    <a:pt x="306" y="321"/>
                    <a:pt x="306" y="321"/>
                    <a:pt x="306" y="321"/>
                  </a:cubicBezTo>
                  <a:cubicBezTo>
                    <a:pt x="327" y="321"/>
                    <a:pt x="345" y="308"/>
                    <a:pt x="353" y="288"/>
                  </a:cubicBezTo>
                  <a:cubicBezTo>
                    <a:pt x="360" y="269"/>
                    <a:pt x="355" y="247"/>
                    <a:pt x="339" y="233"/>
                  </a:cubicBezTo>
                  <a:cubicBezTo>
                    <a:pt x="258" y="160"/>
                    <a:pt x="258" y="160"/>
                    <a:pt x="258" y="160"/>
                  </a:cubicBezTo>
                  <a:cubicBezTo>
                    <a:pt x="287" y="167"/>
                    <a:pt x="314" y="175"/>
                    <a:pt x="337" y="181"/>
                  </a:cubicBezTo>
                  <a:cubicBezTo>
                    <a:pt x="342" y="182"/>
                    <a:pt x="347" y="184"/>
                    <a:pt x="352" y="185"/>
                  </a:cubicBezTo>
                  <a:cubicBezTo>
                    <a:pt x="336" y="138"/>
                    <a:pt x="336" y="138"/>
                    <a:pt x="336" y="138"/>
                  </a:cubicBezTo>
                  <a:cubicBezTo>
                    <a:pt x="333" y="128"/>
                    <a:pt x="333" y="117"/>
                    <a:pt x="338" y="107"/>
                  </a:cubicBezTo>
                  <a:cubicBezTo>
                    <a:pt x="343" y="97"/>
                    <a:pt x="351" y="89"/>
                    <a:pt x="362" y="86"/>
                  </a:cubicBezTo>
                  <a:cubicBezTo>
                    <a:pt x="366" y="84"/>
                    <a:pt x="371" y="84"/>
                    <a:pt x="375" y="84"/>
                  </a:cubicBezTo>
                  <a:cubicBezTo>
                    <a:pt x="393" y="84"/>
                    <a:pt x="408" y="95"/>
                    <a:pt x="414" y="111"/>
                  </a:cubicBezTo>
                  <a:cubicBezTo>
                    <a:pt x="434" y="167"/>
                    <a:pt x="434" y="167"/>
                    <a:pt x="434" y="167"/>
                  </a:cubicBezTo>
                  <a:cubicBezTo>
                    <a:pt x="448" y="149"/>
                    <a:pt x="469" y="137"/>
                    <a:pt x="492" y="133"/>
                  </a:cubicBezTo>
                  <a:cubicBezTo>
                    <a:pt x="414" y="69"/>
                    <a:pt x="414" y="69"/>
                    <a:pt x="414" y="69"/>
                  </a:cubicBezTo>
                  <a:cubicBezTo>
                    <a:pt x="404" y="58"/>
                    <a:pt x="391" y="48"/>
                    <a:pt x="374" y="41"/>
                  </a:cubicBezTo>
                  <a:cubicBezTo>
                    <a:pt x="295" y="9"/>
                    <a:pt x="243" y="0"/>
                    <a:pt x="153" y="4"/>
                  </a:cubicBezTo>
                  <a:cubicBezTo>
                    <a:pt x="88" y="13"/>
                    <a:pt x="79" y="56"/>
                    <a:pt x="77"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190"/>
            <p:cNvSpPr/>
            <p:nvPr>
              <p:custDataLst>
                <p:tags r:id="rId8"/>
              </p:custDataLst>
            </p:nvPr>
          </p:nvSpPr>
          <p:spPr bwMode="auto">
            <a:xfrm>
              <a:off x="1703388" y="3840163"/>
              <a:ext cx="403225" cy="295275"/>
            </a:xfrm>
            <a:custGeom>
              <a:avLst/>
              <a:gdLst>
                <a:gd name="T0" fmla="*/ 117 w 319"/>
                <a:gd name="T1" fmla="*/ 169 h 233"/>
                <a:gd name="T2" fmla="*/ 66 w 319"/>
                <a:gd name="T3" fmla="*/ 25 h 233"/>
                <a:gd name="T4" fmla="*/ 26 w 319"/>
                <a:gd name="T5" fmla="*/ 6 h 233"/>
                <a:gd name="T6" fmla="*/ 6 w 319"/>
                <a:gd name="T7" fmla="*/ 46 h 233"/>
                <a:gd name="T8" fmla="*/ 64 w 319"/>
                <a:gd name="T9" fmla="*/ 212 h 233"/>
                <a:gd name="T10" fmla="*/ 94 w 319"/>
                <a:gd name="T11" fmla="*/ 233 h 233"/>
                <a:gd name="T12" fmla="*/ 287 w 319"/>
                <a:gd name="T13" fmla="*/ 233 h 233"/>
                <a:gd name="T14" fmla="*/ 319 w 319"/>
                <a:gd name="T15" fmla="*/ 201 h 233"/>
                <a:gd name="T16" fmla="*/ 287 w 319"/>
                <a:gd name="T17" fmla="*/ 169 h 233"/>
                <a:gd name="T18" fmla="*/ 117 w 319"/>
                <a:gd name="T19" fmla="*/ 16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 h="233">
                  <a:moveTo>
                    <a:pt x="117" y="169"/>
                  </a:moveTo>
                  <a:cubicBezTo>
                    <a:pt x="66" y="25"/>
                    <a:pt x="66" y="25"/>
                    <a:pt x="66" y="25"/>
                  </a:cubicBezTo>
                  <a:cubicBezTo>
                    <a:pt x="61" y="9"/>
                    <a:pt x="42" y="0"/>
                    <a:pt x="26" y="6"/>
                  </a:cubicBezTo>
                  <a:cubicBezTo>
                    <a:pt x="9" y="11"/>
                    <a:pt x="0" y="30"/>
                    <a:pt x="6" y="46"/>
                  </a:cubicBezTo>
                  <a:cubicBezTo>
                    <a:pt x="64" y="212"/>
                    <a:pt x="64" y="212"/>
                    <a:pt x="64" y="212"/>
                  </a:cubicBezTo>
                  <a:cubicBezTo>
                    <a:pt x="68" y="225"/>
                    <a:pt x="80" y="233"/>
                    <a:pt x="94" y="233"/>
                  </a:cubicBezTo>
                  <a:cubicBezTo>
                    <a:pt x="287" y="233"/>
                    <a:pt x="287" y="233"/>
                    <a:pt x="287" y="233"/>
                  </a:cubicBezTo>
                  <a:cubicBezTo>
                    <a:pt x="304" y="233"/>
                    <a:pt x="319" y="219"/>
                    <a:pt x="319" y="201"/>
                  </a:cubicBezTo>
                  <a:cubicBezTo>
                    <a:pt x="319" y="184"/>
                    <a:pt x="304" y="169"/>
                    <a:pt x="287" y="169"/>
                  </a:cubicBezTo>
                  <a:lnTo>
                    <a:pt x="117" y="1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15" name="椭圆形标注 14"/>
          <p:cNvSpPr/>
          <p:nvPr>
            <p:custDataLst>
              <p:tags r:id="rId9"/>
            </p:custDataLst>
          </p:nvPr>
        </p:nvSpPr>
        <p:spPr>
          <a:xfrm>
            <a:off x="7167880" y="2187575"/>
            <a:ext cx="2105660" cy="2105660"/>
          </a:xfrm>
          <a:prstGeom prst="wedgeEllipseCallout">
            <a:avLst>
              <a:gd name="adj1" fmla="val -55426"/>
              <a:gd name="adj2" fmla="val 44966"/>
            </a:avLst>
          </a:prstGeom>
          <a:solidFill>
            <a:srgbClr val="5FC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custDataLst>
              <p:tags r:id="rId10"/>
            </p:custDataLst>
          </p:nvPr>
        </p:nvSpPr>
        <p:spPr>
          <a:xfrm>
            <a:off x="7424420" y="2727960"/>
            <a:ext cx="1661160" cy="975995"/>
          </a:xfrm>
          <a:prstGeom prst="rect">
            <a:avLst/>
          </a:prstGeom>
          <a:noFill/>
        </p:spPr>
        <p:txBody>
          <a:bodyPr wrap="square" rtlCol="0">
            <a:spAutoFit/>
          </a:bodyPr>
          <a:p>
            <a:pPr algn="just">
              <a:lnSpc>
                <a:spcPct val="120000"/>
              </a:lnSpc>
            </a:pPr>
            <a:r>
              <a:rPr lang="zh-CN" altLang="en-US" sz="1600" b="1" dirty="0">
                <a:solidFill>
                  <a:schemeClr val="tx1"/>
                </a:solidFill>
              </a:rPr>
              <a:t>那么多两会政策涉及的主题，如何把握更好？</a:t>
            </a:r>
            <a:endParaRPr lang="zh-CN" altLang="en-US" sz="1600" b="1" dirty="0">
              <a:solidFill>
                <a:schemeClr val="tx1"/>
              </a:solidFill>
            </a:endParaRPr>
          </a:p>
        </p:txBody>
      </p:sp>
    </p:spTree>
    <p:custDataLst>
      <p:tags r:id="rId11"/>
    </p:custData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2</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2306955"/>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建立两会</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自选投资库</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工欲善其事必先利其器</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剪去单角的矩形 1"/>
          <p:cNvSpPr/>
          <p:nvPr>
            <p:custDataLst>
              <p:tags r:id="rId2"/>
            </p:custDataLst>
          </p:nvPr>
        </p:nvSpPr>
        <p:spPr>
          <a:xfrm>
            <a:off x="1932940" y="1548765"/>
            <a:ext cx="9023350" cy="445008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endParaRPr lang="zh-CN" altLang="en-US" b="1" dirty="0">
              <a:solidFill>
                <a:srgbClr val="FF0000"/>
              </a:solidFill>
              <a:latin typeface="微软雅黑" panose="020B0503020204020204" pitchFamily="34" charset="-122"/>
              <a:ea typeface="微软雅黑" panose="020B0503020204020204" pitchFamily="34" charset="-122"/>
              <a:sym typeface="+mn-ea"/>
            </a:endParaRPr>
          </a:p>
        </p:txBody>
      </p:sp>
      <p:grpSp>
        <p:nvGrpSpPr>
          <p:cNvPr id="5" name="组合 4"/>
          <p:cNvGrpSpPr/>
          <p:nvPr>
            <p:custDataLst>
              <p:tags r:id="rId3"/>
            </p:custDataLst>
          </p:nvPr>
        </p:nvGrpSpPr>
        <p:grpSpPr>
          <a:xfrm>
            <a:off x="3420110" y="2469515"/>
            <a:ext cx="6919557" cy="1754505"/>
            <a:chOff x="2291442" y="2367987"/>
            <a:chExt cx="7487560" cy="3206091"/>
          </a:xfrm>
        </p:grpSpPr>
        <p:grpSp>
          <p:nvGrpSpPr>
            <p:cNvPr id="6" name="组合 5"/>
            <p:cNvGrpSpPr/>
            <p:nvPr>
              <p:custDataLst>
                <p:tags r:id="rId4"/>
              </p:custDataLst>
            </p:nvPr>
          </p:nvGrpSpPr>
          <p:grpSpPr>
            <a:xfrm>
              <a:off x="2291442" y="2367987"/>
              <a:ext cx="7487560" cy="979785"/>
              <a:chOff x="2382662" y="2408761"/>
              <a:chExt cx="5014187" cy="656132"/>
            </a:xfrm>
          </p:grpSpPr>
          <p:sp>
            <p:nvSpPr>
              <p:cNvPr id="7" name="TextBox 20"/>
              <p:cNvSpPr txBox="1"/>
              <p:nvPr>
                <p:custDataLst>
                  <p:tags r:id="rId5"/>
                </p:custDataLst>
              </p:nvPr>
            </p:nvSpPr>
            <p:spPr>
              <a:xfrm>
                <a:off x="2990930" y="2418562"/>
                <a:ext cx="4405919" cy="646331"/>
              </a:xfrm>
              <a:prstGeom prst="rect">
                <a:avLst/>
              </a:prstGeom>
              <a:noFill/>
              <a:effectLst/>
            </p:spPr>
            <p:txBody>
              <a:bodyPr wrap="square" rtlCol="0">
                <a:noAutofit/>
              </a:bodyPr>
              <a:p>
                <a:r>
                  <a:rPr lang="da-DK" altLang="zh-CN" sz="2000" b="1" smtClean="0">
                    <a:solidFill>
                      <a:srgbClr val="034EA2"/>
                    </a:solidFill>
                    <a:latin typeface="思源黑体 CN Medium" panose="020B0600000000000000" pitchFamily="34" charset="-122"/>
                    <a:ea typeface="思源黑体 CN Medium" panose="020B0600000000000000" pitchFamily="34" charset="-122"/>
                    <a:sym typeface="Arial" panose="020B0604020202020204" pitchFamily="34" charset="0"/>
                  </a:rPr>
                  <a:t>自建</a:t>
                </a:r>
                <a:r>
                  <a:rPr lang="zh-CN" altLang="da-DK" sz="2000" b="1" smtClean="0">
                    <a:solidFill>
                      <a:srgbClr val="034EA2"/>
                    </a:solidFill>
                    <a:latin typeface="思源黑体 CN Medium" panose="020B0600000000000000" pitchFamily="34" charset="-122"/>
                    <a:ea typeface="思源黑体 CN Medium" panose="020B0600000000000000" pitchFamily="34" charset="-122"/>
                    <a:sym typeface="Arial" panose="020B0604020202020204" pitchFamily="34" charset="0"/>
                  </a:rPr>
                  <a:t>两会</a:t>
                </a:r>
                <a:r>
                  <a:rPr lang="da-DK" altLang="zh-CN" sz="2000" b="1" smtClean="0">
                    <a:solidFill>
                      <a:srgbClr val="034EA2"/>
                    </a:solidFill>
                    <a:latin typeface="思源黑体 CN Medium" panose="020B0600000000000000" pitchFamily="34" charset="-122"/>
                    <a:ea typeface="思源黑体 CN Medium" panose="020B0600000000000000" pitchFamily="34" charset="-122"/>
                    <a:sym typeface="Arial" panose="020B0604020202020204" pitchFamily="34" charset="0"/>
                  </a:rPr>
                  <a:t>政策受益板块自选股。</a:t>
                </a:r>
                <a:endParaRPr lang="da-DK" altLang="zh-CN" sz="2000" b="1" smtClean="0">
                  <a:solidFill>
                    <a:srgbClr val="034EA2"/>
                  </a:solidFill>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8" name="矩形 8"/>
              <p:cNvSpPr/>
              <p:nvPr>
                <p:custDataLst>
                  <p:tags r:id="rId6"/>
                </p:custDataLst>
              </p:nvPr>
            </p:nvSpPr>
            <p:spPr>
              <a:xfrm>
                <a:off x="2382662" y="2408761"/>
                <a:ext cx="478941" cy="38893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accent1"/>
              </a:solidFill>
              <a:ln>
                <a:noFill/>
              </a:ln>
            </p:spPr>
            <p:style>
              <a:lnRef idx="2">
                <a:schemeClr val="accent1"/>
              </a:lnRef>
              <a:fillRef idx="1">
                <a:schemeClr val="lt1"/>
              </a:fillRef>
              <a:effectRef idx="0">
                <a:schemeClr val="accent1"/>
              </a:effectRef>
              <a:fontRef idx="minor">
                <a:schemeClr val="dk1"/>
              </a:fontRef>
            </p:style>
            <p:txBody>
              <a:bodyPr rtlCol="0" anchor="ctr"/>
              <a:p>
                <a:pPr algn="ctr"/>
                <a:r>
                  <a:rPr lang="en-US" altLang="zh-CN" b="1" dirty="0">
                    <a:solidFill>
                      <a:srgbClr val="034EA2"/>
                    </a:solidFill>
                    <a:latin typeface="思源黑体 CN Medium" panose="020B0600000000000000" pitchFamily="34" charset="-122"/>
                    <a:ea typeface="思源黑体 CN Medium" panose="020B0600000000000000" pitchFamily="34" charset="-122"/>
                    <a:sym typeface="Arial" panose="020B0604020202020204" pitchFamily="34" charset="0"/>
                  </a:rPr>
                  <a:t>01</a:t>
                </a:r>
                <a:endParaRPr lang="en-US" altLang="zh-CN" b="1" dirty="0">
                  <a:solidFill>
                    <a:srgbClr val="034EA2"/>
                  </a:solidFill>
                  <a:latin typeface="思源黑体 CN Medium" panose="020B0600000000000000" pitchFamily="34" charset="-122"/>
                  <a:ea typeface="思源黑体 CN Medium" panose="020B0600000000000000" pitchFamily="34" charset="-122"/>
                  <a:sym typeface="Arial" panose="020B0604020202020204" pitchFamily="34" charset="0"/>
                </a:endParaRPr>
              </a:p>
            </p:txBody>
          </p:sp>
        </p:grpSp>
        <p:grpSp>
          <p:nvGrpSpPr>
            <p:cNvPr id="9" name="组合 8"/>
            <p:cNvGrpSpPr/>
            <p:nvPr>
              <p:custDataLst>
                <p:tags r:id="rId7"/>
              </p:custDataLst>
            </p:nvPr>
          </p:nvGrpSpPr>
          <p:grpSpPr>
            <a:xfrm>
              <a:off x="2291442" y="3488102"/>
              <a:ext cx="7487560" cy="979785"/>
              <a:chOff x="2382662" y="2408761"/>
              <a:chExt cx="5014187" cy="656132"/>
            </a:xfrm>
          </p:grpSpPr>
          <p:sp>
            <p:nvSpPr>
              <p:cNvPr id="10" name="TextBox 20"/>
              <p:cNvSpPr txBox="1"/>
              <p:nvPr>
                <p:custDataLst>
                  <p:tags r:id="rId8"/>
                </p:custDataLst>
              </p:nvPr>
            </p:nvSpPr>
            <p:spPr>
              <a:xfrm>
                <a:off x="2990930" y="2418562"/>
                <a:ext cx="4405919" cy="646331"/>
              </a:xfrm>
              <a:prstGeom prst="rect">
                <a:avLst/>
              </a:prstGeom>
              <a:noFill/>
              <a:effectLst/>
            </p:spPr>
            <p:txBody>
              <a:bodyPr wrap="square" rtlCol="0">
                <a:normAutofit/>
              </a:bodyPr>
              <a:p>
                <a:r>
                  <a:rPr lang="da-DK" altLang="zh-CN" sz="2000" b="1" smtClean="0">
                    <a:solidFill>
                      <a:schemeClr val="tx1"/>
                    </a:solidFill>
                    <a:latin typeface="思源黑体 CN Medium" panose="020B0600000000000000" pitchFamily="34" charset="-122"/>
                    <a:ea typeface="思源黑体 CN Medium" panose="020B0600000000000000" pitchFamily="34" charset="-122"/>
                    <a:sym typeface="Arial" panose="020B0604020202020204" pitchFamily="34" charset="0"/>
                  </a:rPr>
                  <a:t>选出该受益板块的个股。</a:t>
                </a:r>
                <a:endParaRPr lang="da-DK" altLang="zh-CN" sz="2000" b="1" smtClean="0">
                  <a:solidFill>
                    <a:schemeClr val="tx1"/>
                  </a:solidFill>
                  <a:latin typeface="思源黑体 CN Medium" panose="020B0600000000000000" pitchFamily="34" charset="-122"/>
                  <a:ea typeface="思源黑体 CN Medium" panose="020B0600000000000000" pitchFamily="34" charset="-122"/>
                  <a:sym typeface="Arial" panose="020B0604020202020204" pitchFamily="34" charset="0"/>
                </a:endParaRPr>
              </a:p>
            </p:txBody>
          </p:sp>
          <p:sp>
            <p:nvSpPr>
              <p:cNvPr id="11" name="矩形 8"/>
              <p:cNvSpPr/>
              <p:nvPr>
                <p:custDataLst>
                  <p:tags r:id="rId9"/>
                </p:custDataLst>
              </p:nvPr>
            </p:nvSpPr>
            <p:spPr>
              <a:xfrm>
                <a:off x="2382662" y="2408761"/>
                <a:ext cx="478941" cy="38893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chemeClr val="tx1"/>
              </a:solidFill>
              <a:ln>
                <a:noFill/>
              </a:ln>
            </p:spPr>
            <p:style>
              <a:lnRef idx="2">
                <a:srgbClr val="549E39">
                  <a:shade val="50000"/>
                </a:srgbClr>
              </a:lnRef>
              <a:fillRef idx="1">
                <a:srgbClr val="549E39"/>
              </a:fillRef>
              <a:effectRef idx="0">
                <a:srgbClr val="549E39"/>
              </a:effectRef>
              <a:fontRef idx="minor">
                <a:sysClr val="window" lastClr="FFFFFF"/>
              </a:fontRef>
            </p:style>
            <p:txBody>
              <a:bodyPr rtlCol="0" anchor="ctr"/>
              <a:p>
                <a:pPr algn="ctr"/>
                <a:r>
                  <a:rPr lang="en-US" altLang="zh-CN" b="1" dirty="0">
                    <a:solidFill>
                      <a:schemeClr val="tx1"/>
                    </a:solidFill>
                    <a:latin typeface="思源黑体 CN Medium" panose="020B0600000000000000" pitchFamily="34" charset="-122"/>
                    <a:ea typeface="思源黑体 CN Medium" panose="020B0600000000000000" pitchFamily="34" charset="-122"/>
                    <a:sym typeface="Arial" panose="020B0604020202020204" pitchFamily="34" charset="0"/>
                  </a:rPr>
                  <a:t>02</a:t>
                </a:r>
                <a:endParaRPr lang="en-US" altLang="zh-CN" b="1" dirty="0">
                  <a:solidFill>
                    <a:schemeClr val="tx1"/>
                  </a:solidFill>
                  <a:latin typeface="思源黑体 CN Medium" panose="020B0600000000000000" pitchFamily="34" charset="-122"/>
                  <a:ea typeface="思源黑体 CN Medium" panose="020B0600000000000000" pitchFamily="34" charset="-122"/>
                  <a:sym typeface="Arial" panose="020B0604020202020204" pitchFamily="34" charset="0"/>
                </a:endParaRPr>
              </a:p>
            </p:txBody>
          </p:sp>
        </p:grpSp>
        <p:grpSp>
          <p:nvGrpSpPr>
            <p:cNvPr id="12" name="组合 11"/>
            <p:cNvGrpSpPr/>
            <p:nvPr>
              <p:custDataLst>
                <p:tags r:id="rId10"/>
              </p:custDataLst>
            </p:nvPr>
          </p:nvGrpSpPr>
          <p:grpSpPr>
            <a:xfrm>
              <a:off x="2291442" y="4608218"/>
              <a:ext cx="7487560" cy="965860"/>
              <a:chOff x="2382662" y="2408761"/>
              <a:chExt cx="5014187" cy="646807"/>
            </a:xfrm>
          </p:grpSpPr>
          <p:sp>
            <p:nvSpPr>
              <p:cNvPr id="13" name="TextBox 20"/>
              <p:cNvSpPr txBox="1"/>
              <p:nvPr>
                <p:custDataLst>
                  <p:tags r:id="rId11"/>
                </p:custDataLst>
              </p:nvPr>
            </p:nvSpPr>
            <p:spPr>
              <a:xfrm>
                <a:off x="2990930" y="2409237"/>
                <a:ext cx="4405919" cy="646331"/>
              </a:xfrm>
              <a:prstGeom prst="rect">
                <a:avLst/>
              </a:prstGeom>
              <a:noFill/>
              <a:effectLst/>
            </p:spPr>
            <p:txBody>
              <a:bodyPr wrap="square" rtlCol="0">
                <a:normAutofit/>
              </a:bodyPr>
              <a:p>
                <a:r>
                  <a:rPr lang="zh-CN" sz="2000" b="1" smtClean="0">
                    <a:solidFill>
                      <a:srgbClr val="FF6600"/>
                    </a:solidFill>
                    <a:effectLst/>
                    <a:latin typeface="思源黑体 CN Medium" panose="020B0600000000000000" pitchFamily="34" charset="-122"/>
                    <a:ea typeface="思源黑体 CN Medium" panose="020B0600000000000000" pitchFamily="34" charset="-122"/>
                    <a:cs typeface="思源黑体 CN Medium" panose="020B0600000000000000" pitchFamily="34" charset="-122"/>
                    <a:sym typeface="Arial" panose="020B0604020202020204" pitchFamily="34" charset="0"/>
                  </a:rPr>
                  <a:t>以此类推</a:t>
                </a:r>
                <a:r>
                  <a:rPr sz="2000" b="1" smtClean="0">
                    <a:solidFill>
                      <a:srgbClr val="FF6600"/>
                    </a:solidFill>
                    <a:effectLst/>
                    <a:latin typeface="思源黑体 CN Medium" panose="020B0600000000000000" pitchFamily="34" charset="-122"/>
                    <a:ea typeface="思源黑体 CN Medium" panose="020B0600000000000000" pitchFamily="34" charset="-122"/>
                    <a:cs typeface="思源黑体 CN Medium" panose="020B0600000000000000" pitchFamily="34" charset="-122"/>
                    <a:sym typeface="Arial" panose="020B0604020202020204" pitchFamily="34" charset="0"/>
                  </a:rPr>
                  <a:t>,全部建立新的自选股。</a:t>
                </a:r>
                <a:endParaRPr sz="2000" b="1" smtClean="0">
                  <a:solidFill>
                    <a:srgbClr val="FF6600"/>
                  </a:solidFill>
                  <a:effectLst/>
                  <a:latin typeface="思源黑体 CN Medium" panose="020B0600000000000000" pitchFamily="34" charset="-122"/>
                  <a:ea typeface="思源黑体 CN Medium" panose="020B0600000000000000" pitchFamily="34" charset="-122"/>
                  <a:cs typeface="思源黑体 CN Medium" panose="020B0600000000000000" pitchFamily="34" charset="-122"/>
                  <a:sym typeface="Arial" panose="020B0604020202020204" pitchFamily="34" charset="0"/>
                </a:endParaRPr>
              </a:p>
            </p:txBody>
          </p:sp>
          <p:sp>
            <p:nvSpPr>
              <p:cNvPr id="14" name="矩形 8"/>
              <p:cNvSpPr/>
              <p:nvPr>
                <p:custDataLst>
                  <p:tags r:id="rId12"/>
                </p:custDataLst>
              </p:nvPr>
            </p:nvSpPr>
            <p:spPr>
              <a:xfrm>
                <a:off x="2382662" y="2408761"/>
                <a:ext cx="478941" cy="388931"/>
              </a:xfrm>
              <a:custGeom>
                <a:avLst/>
                <a:gdLst/>
                <a:ahLst/>
                <a:cxnLst/>
                <a:rect l="l" t="t" r="r" b="b"/>
                <a:pathLst>
                  <a:path w="855095" h="855095">
                    <a:moveTo>
                      <a:pt x="805897" y="427546"/>
                    </a:moveTo>
                    <a:lnTo>
                      <a:pt x="855095" y="427546"/>
                    </a:lnTo>
                    <a:lnTo>
                      <a:pt x="855095" y="855095"/>
                    </a:lnTo>
                    <a:lnTo>
                      <a:pt x="427546" y="855095"/>
                    </a:lnTo>
                    <a:lnTo>
                      <a:pt x="427546" y="805897"/>
                    </a:lnTo>
                    <a:lnTo>
                      <a:pt x="805897" y="805897"/>
                    </a:lnTo>
                    <a:close/>
                    <a:moveTo>
                      <a:pt x="0" y="0"/>
                    </a:moveTo>
                    <a:lnTo>
                      <a:pt x="427546" y="0"/>
                    </a:lnTo>
                    <a:lnTo>
                      <a:pt x="427546" y="49196"/>
                    </a:lnTo>
                    <a:lnTo>
                      <a:pt x="49196" y="49196"/>
                    </a:lnTo>
                    <a:lnTo>
                      <a:pt x="49196" y="427546"/>
                    </a:lnTo>
                    <a:lnTo>
                      <a:pt x="0" y="427546"/>
                    </a:lnTo>
                    <a:close/>
                  </a:path>
                </a:pathLst>
              </a:custGeom>
              <a:solidFill>
                <a:srgbClr val="FF6600"/>
              </a:solidFill>
              <a:ln>
                <a:noFill/>
              </a:ln>
            </p:spPr>
            <p:style>
              <a:lnRef idx="2">
                <a:srgbClr val="549E39">
                  <a:shade val="50000"/>
                </a:srgbClr>
              </a:lnRef>
              <a:fillRef idx="1">
                <a:srgbClr val="549E39"/>
              </a:fillRef>
              <a:effectRef idx="0">
                <a:srgbClr val="549E39"/>
              </a:effectRef>
              <a:fontRef idx="minor">
                <a:sysClr val="window" lastClr="FFFFFF"/>
              </a:fontRef>
            </p:style>
            <p:txBody>
              <a:bodyPr rtlCol="0" anchor="ctr"/>
              <a:p>
                <a:pPr algn="ctr"/>
                <a:r>
                  <a:rPr lang="en-US" altLang="zh-CN" b="1" dirty="0">
                    <a:solidFill>
                      <a:srgbClr val="FF6600"/>
                    </a:solidFill>
                    <a:latin typeface="思源黑体 CN Medium" panose="020B0600000000000000" pitchFamily="34" charset="-122"/>
                    <a:ea typeface="思源黑体 CN Medium" panose="020B0600000000000000" pitchFamily="34" charset="-122"/>
                    <a:sym typeface="Arial" panose="020B0604020202020204" pitchFamily="34" charset="0"/>
                  </a:rPr>
                  <a:t>03</a:t>
                </a:r>
                <a:endParaRPr lang="en-US" altLang="zh-CN" b="1" dirty="0">
                  <a:solidFill>
                    <a:srgbClr val="FF6600"/>
                  </a:solidFill>
                  <a:latin typeface="思源黑体 CN Medium" panose="020B0600000000000000" pitchFamily="34" charset="-122"/>
                  <a:ea typeface="思源黑体 CN Medium" panose="020B0600000000000000" pitchFamily="34" charset="-122"/>
                  <a:sym typeface="Arial" panose="020B0604020202020204" pitchFamily="34" charset="0"/>
                </a:endParaRPr>
              </a:p>
            </p:txBody>
          </p:sp>
        </p:grpSp>
      </p:grpSp>
      <p:sp>
        <p:nvSpPr>
          <p:cNvPr id="15" name="文本框 14"/>
          <p:cNvSpPr txBox="1"/>
          <p:nvPr>
            <p:custDataLst>
              <p:tags r:id="rId13"/>
            </p:custDataLst>
          </p:nvPr>
        </p:nvSpPr>
        <p:spPr>
          <a:xfrm>
            <a:off x="2520950" y="4343400"/>
            <a:ext cx="8053070" cy="1050290"/>
          </a:xfrm>
          <a:prstGeom prst="rect">
            <a:avLst/>
          </a:prstGeom>
          <a:noFill/>
        </p:spPr>
        <p:txBody>
          <a:bodyPr wrap="square" rtlCol="0" anchor="t">
            <a:spAutoFit/>
          </a:bodyPr>
          <a:p>
            <a:pPr>
              <a:lnSpc>
                <a:spcPct val="130000"/>
              </a:lnSpc>
            </a:pPr>
            <a:r>
              <a:rPr lang="zh-CN" altLang="en-US" sz="2400" b="1">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为了通俗易懂，我们接下来以</a:t>
            </a:r>
            <a:r>
              <a:rPr lang="en-US" altLang="zh-CN" sz="2400" b="1">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2022</a:t>
            </a:r>
            <a:r>
              <a:rPr lang="zh-CN" altLang="en-US" sz="2400" b="1">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年两会为例，与投资者详细阐述构建主题投资库的重要性。</a:t>
            </a:r>
            <a:endParaRPr lang="zh-CN" altLang="en-US" sz="2400" b="1">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 calcmode="lin" valueType="num">
                                      <p:cBhvr additive="base">
                                        <p:cTn id="7" dur="1000" fill="hold"/>
                                        <p:tgtEl>
                                          <p:spTgt spid="15">
                                            <p:txEl>
                                              <p:pRg st="0" end="0"/>
                                            </p:txEl>
                                          </p:spTgt>
                                        </p:tgtEl>
                                        <p:attrNameLst>
                                          <p:attrName>ppt_x</p:attrName>
                                        </p:attrNameLst>
                                      </p:cBhvr>
                                      <p:tavLst>
                                        <p:tav tm="0">
                                          <p:val>
                                            <p:strVal val="#ppt_x"/>
                                          </p:val>
                                        </p:tav>
                                        <p:tav tm="100000">
                                          <p:val>
                                            <p:strVal val="#ppt_x"/>
                                          </p:val>
                                        </p:tav>
                                      </p:tavLst>
                                    </p:anim>
                                    <p:anim calcmode="lin" valueType="num">
                                      <p:cBhvr additive="base">
                                        <p:cTn id="8" dur="1000" fill="hold"/>
                                        <p:tgtEl>
                                          <p:spTgt spid="1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lvl="0" algn="ctr">
              <a:spcBef>
                <a:spcPts val="0"/>
              </a:spcBef>
              <a:spcAft>
                <a:spcPts val="0"/>
              </a:spcAft>
              <a:buClrTx/>
              <a:buSzTx/>
              <a:buFontTx/>
              <a:defRPr/>
            </a:pPr>
            <a:r>
              <a:rPr 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步骤一：研究政策（20</a:t>
            </a:r>
            <a:r>
              <a:rPr 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22</a:t>
            </a:r>
            <a:r>
              <a:rPr 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rPr>
              <a:t>年两会）</a:t>
            </a:r>
            <a:endParaRPr lang="zh-CN" sz="400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sym typeface="+mn-ea"/>
            </a:endParaRPr>
          </a:p>
        </p:txBody>
      </p:sp>
      <p:sp>
        <p:nvSpPr>
          <p:cNvPr id="2" name="剪去单角的矩形 1"/>
          <p:cNvSpPr/>
          <p:nvPr>
            <p:custDataLst>
              <p:tags r:id="rId2"/>
            </p:custDataLst>
          </p:nvPr>
        </p:nvSpPr>
        <p:spPr>
          <a:xfrm>
            <a:off x="1932940" y="1548765"/>
            <a:ext cx="9023350" cy="445008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endParaRPr lang="zh-CN" alt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3" name="文本框 2"/>
          <p:cNvSpPr txBox="1"/>
          <p:nvPr>
            <p:custDataLst>
              <p:tags r:id="rId3"/>
            </p:custDataLst>
          </p:nvPr>
        </p:nvSpPr>
        <p:spPr>
          <a:xfrm>
            <a:off x="2565400" y="1919605"/>
            <a:ext cx="7675880" cy="3707765"/>
          </a:xfrm>
          <a:prstGeom prst="rect">
            <a:avLst/>
          </a:prstGeom>
          <a:noFill/>
        </p:spPr>
        <p:txBody>
          <a:bodyPr wrap="square" rtlCol="0" anchor="t">
            <a:spAutoFit/>
          </a:bodyPr>
          <a:p>
            <a:pPr>
              <a:lnSpc>
                <a:spcPct val="150000"/>
              </a:lnSpc>
              <a:spcBef>
                <a:spcPts val="0"/>
              </a:spcBef>
              <a:spcAft>
                <a:spcPts val="1000"/>
              </a:spcAft>
            </a:pP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1）</a:t>
            </a:r>
            <a:r>
              <a:rPr lang="zh-CN" altLang="en-US" sz="1400" b="1">
                <a:latin typeface="思源黑体 CN Medium" panose="020B0600000000000000" pitchFamily="34" charset="-122"/>
                <a:ea typeface="思源黑体 CN Medium" panose="020B0600000000000000" pitchFamily="34" charset="-122"/>
                <a:cs typeface="思源黑体 CN Medium" panose="020B0600000000000000" pitchFamily="34" charset="-122"/>
              </a:rPr>
              <a:t>“数字经济”：</a:t>
            </a:r>
            <a:r>
              <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促进产业数字化转型，首次提出</a:t>
            </a:r>
            <a:r>
              <a:rPr lang="en-US" altLang="zh-CN"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实施基础研究十年规划</a:t>
            </a:r>
            <a:r>
              <a:rPr lang="en-US" altLang="zh-CN"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en-US" altLang="zh-CN"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实施科技体制改革三年攻坚方案</a:t>
            </a:r>
            <a:r>
              <a:rPr lang="en-US" altLang="zh-CN"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en-US" altLang="zh-CN"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实施龙头企业保链稳链工程</a:t>
            </a:r>
            <a:r>
              <a:rPr lang="en-US" altLang="zh-CN"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等</a:t>
            </a:r>
            <a:endPar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50000"/>
              </a:lnSpc>
              <a:spcBef>
                <a:spcPts val="0"/>
              </a:spcBef>
              <a:spcAft>
                <a:spcPts val="1000"/>
              </a:spcAft>
            </a:pP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2）</a:t>
            </a:r>
            <a:r>
              <a:rPr lang="zh-CN" altLang="en-US" sz="1400" b="1">
                <a:latin typeface="思源黑体 CN Medium" panose="020B0600000000000000" pitchFamily="34" charset="-122"/>
                <a:ea typeface="思源黑体 CN Medium" panose="020B0600000000000000" pitchFamily="34" charset="-122"/>
                <a:cs typeface="思源黑体 CN Medium" panose="020B0600000000000000" pitchFamily="34" charset="-122"/>
              </a:rPr>
              <a:t>“疫情医药”：</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疫情反复，本次政府工作报告中，医药健康领域共提出</a:t>
            </a:r>
            <a:r>
              <a:rPr lang="en-US" altLang="zh-CN" sz="1400">
                <a:latin typeface="思源黑体 CN Medium" panose="020B0600000000000000" pitchFamily="34" charset="-122"/>
                <a:ea typeface="思源黑体 CN Medium" panose="020B0600000000000000" pitchFamily="34" charset="-122"/>
                <a:cs typeface="思源黑体 CN Medium" panose="020B0600000000000000" pitchFamily="34" charset="-122"/>
              </a:rPr>
              <a:t>15</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个细分目标和工作任务，其中，核心依然是保障和改善民生的</a:t>
            </a:r>
            <a:r>
              <a:rPr lang="en-US" altLang="zh-CN" sz="1400">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三医联动</a:t>
            </a:r>
            <a:r>
              <a:rPr lang="en-US" altLang="zh-CN" sz="1400">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，即医药体制改革、医疗卫生体制改革和医保体制改革联动</a:t>
            </a:r>
            <a:endPar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50000"/>
              </a:lnSpc>
              <a:spcBef>
                <a:spcPts val="0"/>
              </a:spcBef>
              <a:spcAft>
                <a:spcPts val="1000"/>
              </a:spcAft>
            </a:pP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3）</a:t>
            </a:r>
            <a:r>
              <a:rPr lang="zh-CN" altLang="en-US" sz="1400" b="1">
                <a:latin typeface="思源黑体 CN Medium" panose="020B0600000000000000" pitchFamily="34" charset="-122"/>
                <a:ea typeface="思源黑体 CN Medium" panose="020B0600000000000000" pitchFamily="34" charset="-122"/>
                <a:cs typeface="思源黑体 CN Medium" panose="020B0600000000000000" pitchFamily="34" charset="-122"/>
              </a:rPr>
              <a:t>“基建领域”</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：作为稳增长的把手，基建投资预期加码发力。</a:t>
            </a:r>
            <a:r>
              <a:rPr lang="en-US" altLang="zh-CN" sz="1400">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适度超前开展基础设置建设</a:t>
            </a:r>
            <a:r>
              <a:rPr lang="en-US" altLang="zh-CN" sz="1400">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是今年稳增长政策的发力点之一，</a:t>
            </a:r>
            <a:r>
              <a:rPr lang="en-US" altLang="zh-CN" sz="1400">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基建</a:t>
            </a:r>
            <a:r>
              <a:rPr lang="en-US" altLang="zh-CN" sz="1400">
                <a:latin typeface="思源黑体 CN Medium" panose="020B0600000000000000" pitchFamily="34" charset="-122"/>
                <a:ea typeface="思源黑体 CN Medium" panose="020B0600000000000000" pitchFamily="34" charset="-122"/>
                <a:cs typeface="思源黑体 CN Medium" panose="020B0600000000000000" pitchFamily="34" charset="-122"/>
              </a:rPr>
              <a:t>”</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一词被多次写入各地</a:t>
            </a:r>
            <a:r>
              <a:rPr lang="en-US" altLang="zh-CN" sz="1400">
                <a:latin typeface="思源黑体 CN Medium" panose="020B0600000000000000" pitchFamily="34" charset="-122"/>
                <a:ea typeface="思源黑体 CN Medium" panose="020B0600000000000000" pitchFamily="34" charset="-122"/>
                <a:cs typeface="思源黑体 CN Medium" panose="020B0600000000000000" pitchFamily="34" charset="-122"/>
              </a:rPr>
              <a:t>2022</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年政府工作报告中。两会期间多地纷纷明确加快专项债发行促进重大项目施工。</a:t>
            </a:r>
            <a:endPar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50000"/>
              </a:lnSpc>
              <a:spcBef>
                <a:spcPts val="0"/>
              </a:spcBef>
              <a:spcAft>
                <a:spcPts val="1000"/>
              </a:spcAft>
            </a:pP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4）</a:t>
            </a:r>
            <a:r>
              <a:rPr lang="zh-CN" altLang="en-US" sz="1400" b="1">
                <a:latin typeface="思源黑体 CN Medium" panose="020B0600000000000000" pitchFamily="34" charset="-122"/>
                <a:ea typeface="思源黑体 CN Medium" panose="020B0600000000000000" pitchFamily="34" charset="-122"/>
                <a:cs typeface="思源黑体 CN Medium" panose="020B0600000000000000" pitchFamily="34" charset="-122"/>
              </a:rPr>
              <a:t>“双碳领域”：</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更强调执行节奏，延续了</a:t>
            </a:r>
            <a:r>
              <a:rPr lang="en-US" altLang="zh-CN" sz="1400">
                <a:latin typeface="思源黑体 CN Medium" panose="020B0600000000000000" pitchFamily="34" charset="-122"/>
                <a:ea typeface="思源黑体 CN Medium" panose="020B0600000000000000" pitchFamily="34" charset="-122"/>
                <a:cs typeface="思源黑体 CN Medium" panose="020B0600000000000000" pitchFamily="34" charset="-122"/>
              </a:rPr>
              <a:t>2021</a:t>
            </a:r>
            <a:r>
              <a:rPr lang="zh-CN" altLang="en-US" sz="1400">
                <a:latin typeface="思源黑体 CN Medium" panose="020B0600000000000000" pitchFamily="34" charset="-122"/>
                <a:ea typeface="思源黑体 CN Medium" panose="020B0600000000000000" pitchFamily="34" charset="-122"/>
                <a:cs typeface="思源黑体 CN Medium" panose="020B0600000000000000" pitchFamily="34" charset="-122"/>
              </a:rPr>
              <a:t>年底中央经济工作会议基调。综合政府工作报告中透露出的信号，推进能源低碳转型。</a:t>
            </a:r>
            <a:endParaRPr lang="zh-CN" altLang="en-US" sz="14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
        <p:nvSpPr>
          <p:cNvPr id="5" name="文本框 4"/>
          <p:cNvSpPr txBox="1"/>
          <p:nvPr/>
        </p:nvSpPr>
        <p:spPr>
          <a:xfrm>
            <a:off x="-1016000" y="729615"/>
            <a:ext cx="4064000" cy="368300"/>
          </a:xfrm>
          <a:prstGeom prst="rect">
            <a:avLst/>
          </a:prstGeom>
          <a:noFill/>
        </p:spPr>
        <p:txBody>
          <a:bodyPr wrap="square" rtlCol="0">
            <a:spAutoFit/>
          </a:bodyPr>
          <a:p>
            <a:endParaRPr lang="zh-CN" altLang="en-US"/>
          </a:p>
        </p:txBody>
      </p:sp>
    </p:spTree>
    <p:custDataLst>
      <p:tags r:id="rId4"/>
    </p:custData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0675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步骤二：填充政策收益板块和个股</a:t>
            </a:r>
            <a:endParaRPr kumimoji="0" lang="zh-CN"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995680" y="831215"/>
            <a:ext cx="9870440" cy="5621655"/>
          </a:xfrm>
          <a:prstGeom prst="rect">
            <a:avLst/>
          </a:prstGeom>
        </p:spPr>
      </p:pic>
    </p:spTree>
    <p:custDataLst>
      <p:tags r:id="rId4"/>
    </p:custData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3" name="图片 2" descr="宓睿"/>
          <p:cNvPicPr>
            <a:picLocks noChangeAspect="1"/>
          </p:cNvPicPr>
          <p:nvPr/>
        </p:nvPicPr>
        <p:blipFill>
          <a:blip r:embed="rId1"/>
          <a:stretch>
            <a:fillRect/>
          </a:stretch>
        </p:blipFill>
        <p:spPr>
          <a:xfrm>
            <a:off x="1391920" y="3785235"/>
            <a:ext cx="9423400" cy="2113280"/>
          </a:xfrm>
          <a:prstGeom prst="rect">
            <a:avLst/>
          </a:prstGeom>
        </p:spPr>
      </p:pic>
      <p:sp>
        <p:nvSpPr>
          <p:cNvPr id="17" name="文本框 16"/>
          <p:cNvSpPr txBox="1"/>
          <p:nvPr>
            <p:custDataLst>
              <p:tags r:id="rId2"/>
            </p:custDataLst>
          </p:nvPr>
        </p:nvSpPr>
        <p:spPr>
          <a:xfrm>
            <a:off x="5117465" y="4384040"/>
            <a:ext cx="5634990" cy="306705"/>
          </a:xfrm>
          <a:prstGeom prst="rect">
            <a:avLst/>
          </a:prstGeom>
          <a:noFill/>
        </p:spPr>
        <p:txBody>
          <a:bodyPr wrap="square" rtlCol="0">
            <a:spAutoFit/>
          </a:bodyPr>
          <a:p>
            <a:r>
              <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sym typeface="+mn-ea"/>
              </a:rPr>
              <a:t>经传多赢资深投顾</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sp>
        <p:nvSpPr>
          <p:cNvPr id="18" name="文本框 17"/>
          <p:cNvSpPr txBox="1"/>
          <p:nvPr>
            <p:custDataLst>
              <p:tags r:id="rId3"/>
            </p:custDataLst>
          </p:nvPr>
        </p:nvSpPr>
        <p:spPr>
          <a:xfrm>
            <a:off x="5104130" y="4657725"/>
            <a:ext cx="5424805" cy="1071245"/>
          </a:xfrm>
          <a:prstGeom prst="rect">
            <a:avLst/>
          </a:prstGeom>
          <a:noFill/>
        </p:spPr>
        <p:txBody>
          <a:bodyPr wrap="square" rtlCol="0">
            <a:noAutofit/>
          </a:bodyPr>
          <a:p>
            <a:pPr algn="just" fontAlgn="auto">
              <a:lnSpc>
                <a:spcPct val="125000"/>
              </a:lnSpc>
            </a:pPr>
            <a:r>
              <a:rPr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10余年从业经验</a:t>
            </a:r>
            <a:r>
              <a:rPr lang="en-US"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主张“一切从简单出发</a:t>
            </a:r>
            <a:r>
              <a:rPr lang="en-US"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追求本质把握重点”。精通软件指标盈利模式</a:t>
            </a:r>
            <a:r>
              <a:rPr lang="en-US"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独创“四四原则”“至猎战法” “三天原则”等模式</a:t>
            </a:r>
            <a:r>
              <a:rPr lang="en-US"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r>
              <a:rPr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善于在不同行情中运用不同盈利模式抉择市场机会</a:t>
            </a:r>
            <a:r>
              <a:rPr lang="zh-CN" sz="1400">
                <a:solidFill>
                  <a:schemeClr val="tx1">
                    <a:lumMod val="75000"/>
                    <a:lumOff val="25000"/>
                  </a:schemeClr>
                </a:solidFill>
                <a:latin typeface="思源黑体 CN Normal" panose="020B0400000000000000" charset="-122"/>
                <a:ea typeface="思源黑体 CN Normal" panose="020B0400000000000000" charset="-122"/>
                <a:cs typeface="思源黑体 CN Normal" panose="020B0400000000000000" charset="-122"/>
                <a:sym typeface="+mn-ea"/>
              </a:rPr>
              <a:t>。</a:t>
            </a:r>
            <a:endParaRPr lang="zh-CN" altLang="en-US" sz="1400">
              <a:solidFill>
                <a:schemeClr val="tx1">
                  <a:lumMod val="75000"/>
                  <a:lumOff val="25000"/>
                </a:schemeClr>
              </a:solidFill>
              <a:latin typeface="思源黑体 CN Light" panose="020B0300000000000000" charset="-122"/>
              <a:ea typeface="思源黑体 CN Light" panose="020B0300000000000000" charset="-122"/>
              <a:cs typeface="思源黑体 CN Light" panose="020B0300000000000000" charset="-122"/>
            </a:endParaRPr>
          </a:p>
        </p:txBody>
      </p:sp>
      <p:sp>
        <p:nvSpPr>
          <p:cNvPr id="19" name="文本框 18"/>
          <p:cNvSpPr txBox="1"/>
          <p:nvPr>
            <p:custDataLst>
              <p:tags r:id="rId4"/>
            </p:custDataLst>
          </p:nvPr>
        </p:nvSpPr>
        <p:spPr>
          <a:xfrm>
            <a:off x="4867275" y="1109980"/>
            <a:ext cx="5948045" cy="2441575"/>
          </a:xfrm>
          <a:prstGeom prst="rect">
            <a:avLst/>
          </a:prstGeom>
          <a:noFill/>
        </p:spPr>
        <p:txBody>
          <a:bodyPr wrap="square" rtlCol="0">
            <a:noAutofit/>
          </a:bodyPr>
          <a:p>
            <a:pPr algn="ctr" fontAlgn="auto">
              <a:lnSpc>
                <a:spcPct val="90000"/>
              </a:lnSpc>
            </a:pPr>
            <a:r>
              <a:rPr lang="zh-CN" altLang="en-US" sz="880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两会主题</a:t>
            </a:r>
            <a:endParaRPr lang="zh-CN" altLang="en-US" sz="880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a:p>
            <a:pPr algn="ctr" fontAlgn="auto">
              <a:lnSpc>
                <a:spcPct val="90000"/>
              </a:lnSpc>
            </a:pPr>
            <a:r>
              <a:rPr lang="zh-CN" altLang="en-US" sz="8800">
                <a:gradFill>
                  <a:gsLst>
                    <a:gs pos="0">
                      <a:srgbClr val="FFFEEB"/>
                    </a:gs>
                    <a:gs pos="100000">
                      <a:srgbClr val="FFF4A3"/>
                    </a:gs>
                  </a:gsLst>
                  <a:lin ang="5400000" scaled="0"/>
                </a:gradFill>
                <a:latin typeface="思源黑体 CN Bold" panose="020B0800000000000000" charset="-122"/>
                <a:ea typeface="思源黑体 CN Bold" panose="020B0800000000000000" charset="-122"/>
              </a:rPr>
              <a:t>遍地黄金</a:t>
            </a:r>
            <a:endParaRPr lang="zh-CN" altLang="en-US" sz="8800">
              <a:gradFill>
                <a:gsLst>
                  <a:gs pos="0">
                    <a:srgbClr val="FFFEEB"/>
                  </a:gs>
                  <a:gs pos="100000">
                    <a:srgbClr val="FFF4A3"/>
                  </a:gs>
                </a:gsLst>
                <a:lin ang="5400000" scaled="0"/>
              </a:gradFill>
              <a:latin typeface="思源黑体 CN Bold" panose="020B0800000000000000" charset="-122"/>
              <a:ea typeface="思源黑体 CN Bold" panose="020B0800000000000000" charset="-122"/>
            </a:endParaRPr>
          </a:p>
        </p:txBody>
      </p:sp>
      <p:sp>
        <p:nvSpPr>
          <p:cNvPr id="6" name="文本框 5"/>
          <p:cNvSpPr txBox="1"/>
          <p:nvPr/>
        </p:nvSpPr>
        <p:spPr>
          <a:xfrm>
            <a:off x="4909185" y="4303395"/>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sp>
        <p:nvSpPr>
          <p:cNvPr id="8" name="文本框 7"/>
          <p:cNvSpPr txBox="1"/>
          <p:nvPr>
            <p:custDataLst>
              <p:tags r:id="rId5"/>
            </p:custDataLst>
          </p:nvPr>
        </p:nvSpPr>
        <p:spPr>
          <a:xfrm>
            <a:off x="4909185" y="4617720"/>
            <a:ext cx="398780" cy="445135"/>
          </a:xfrm>
          <a:prstGeom prst="rect">
            <a:avLst/>
          </a:prstGeom>
          <a:noFill/>
        </p:spPr>
        <p:txBody>
          <a:bodyPr wrap="square" rtlCol="0">
            <a:spAutoFit/>
          </a:bodyPr>
          <a:p>
            <a:r>
              <a:rPr lang="en-US" altLang="zh-CN" sz="2300">
                <a:solidFill>
                  <a:srgbClr val="4A4A4A"/>
                </a:solidFill>
                <a:latin typeface="思源黑体 CN Medium" panose="020B0600000000000000" pitchFamily="34" charset="-122"/>
                <a:ea typeface="思源黑体 CN Medium" panose="020B0600000000000000" pitchFamily="34" charset="-122"/>
                <a:sym typeface="+mn-ea"/>
              </a:rPr>
              <a:t>·</a:t>
            </a:r>
            <a:endParaRPr lang="en-US" altLang="zh-CN" sz="2300">
              <a:solidFill>
                <a:srgbClr val="4A4A4A"/>
              </a:solidFill>
              <a:latin typeface="思源黑体 CN Medium" panose="020B0600000000000000" pitchFamily="34" charset="-122"/>
              <a:ea typeface="思源黑体 CN Medium" panose="020B0600000000000000" pitchFamily="34" charset="-122"/>
            </a:endParaRPr>
          </a:p>
        </p:txBody>
      </p:sp>
      <p:pic>
        <p:nvPicPr>
          <p:cNvPr id="4" name="图片 3" descr="画板 8"/>
          <p:cNvPicPr>
            <a:picLocks noChangeAspect="1"/>
          </p:cNvPicPr>
          <p:nvPr/>
        </p:nvPicPr>
        <p:blipFill>
          <a:blip r:embed="rId6"/>
          <a:stretch>
            <a:fillRect/>
          </a:stretch>
        </p:blipFill>
        <p:spPr>
          <a:xfrm>
            <a:off x="1151255" y="468630"/>
            <a:ext cx="3757930" cy="5920740"/>
          </a:xfrm>
          <a:prstGeom prst="rect">
            <a:avLst/>
          </a:prstGeom>
        </p:spPr>
      </p:pic>
    </p:spTree>
    <p:custDataLst>
      <p:tags r:id="rId7"/>
    </p:custData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1155065" y="888365"/>
            <a:ext cx="9798685" cy="5524500"/>
          </a:xfrm>
          <a:prstGeom prst="rect">
            <a:avLst/>
          </a:prstGeom>
        </p:spPr>
      </p:pic>
      <p:sp>
        <p:nvSpPr>
          <p:cNvPr id="4" name="文本框 3"/>
          <p:cNvSpPr txBox="1"/>
          <p:nvPr>
            <p:custDataLst>
              <p:tags r:id="rId3"/>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2022</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年两会政策龙头股</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文本框 2"/>
          <p:cNvSpPr txBox="1"/>
          <p:nvPr>
            <p:custDataLst>
              <p:tags r:id="rId4"/>
            </p:custDataLst>
          </p:nvPr>
        </p:nvSpPr>
        <p:spPr>
          <a:xfrm>
            <a:off x="1445260" y="1468755"/>
            <a:ext cx="7675880" cy="506730"/>
          </a:xfrm>
          <a:prstGeom prst="rect">
            <a:avLst/>
          </a:prstGeom>
          <a:noFill/>
        </p:spPr>
        <p:txBody>
          <a:bodyPr wrap="square" rtlCol="0" anchor="t">
            <a:spAutoFit/>
          </a:bodyPr>
          <a:p>
            <a:pPr>
              <a:lnSpc>
                <a:spcPct val="150000"/>
              </a:lnSpc>
              <a:spcBef>
                <a:spcPts val="0"/>
              </a:spcBef>
              <a:spcAft>
                <a:spcPts val="1000"/>
              </a:spcAft>
            </a:pPr>
            <a:r>
              <a:rPr lang="en-US" b="1">
                <a:latin typeface="思源黑体 CN Medium" panose="020B0600000000000000" pitchFamily="34" charset="-122"/>
                <a:ea typeface="思源黑体 CN Medium" panose="020B0600000000000000" pitchFamily="34" charset="-122"/>
                <a:cs typeface="思源黑体 CN Medium" panose="020B0600000000000000" pitchFamily="34" charset="-122"/>
              </a:rPr>
              <a:t>2022</a:t>
            </a:r>
            <a:r>
              <a:rPr lang="zh-CN" altLang="en-US" b="1">
                <a:latin typeface="思源黑体 CN Medium" panose="020B0600000000000000" pitchFamily="34" charset="-122"/>
                <a:ea typeface="思源黑体 CN Medium" panose="020B0600000000000000" pitchFamily="34" charset="-122"/>
                <a:cs typeface="思源黑体 CN Medium" panose="020B0600000000000000" pitchFamily="34" charset="-122"/>
              </a:rPr>
              <a:t>年</a:t>
            </a:r>
            <a:r>
              <a:rPr lang="en-US" altLang="zh-CN" b="1">
                <a:latin typeface="思源黑体 CN Medium" panose="020B0600000000000000" pitchFamily="34" charset="-122"/>
                <a:ea typeface="思源黑体 CN Medium" panose="020B0600000000000000" pitchFamily="34" charset="-122"/>
                <a:cs typeface="思源黑体 CN Medium" panose="020B0600000000000000" pitchFamily="34" charset="-122"/>
              </a:rPr>
              <a:t>11</a:t>
            </a:r>
            <a:r>
              <a:rPr lang="zh-CN" altLang="en-US" b="1">
                <a:latin typeface="思源黑体 CN Medium" panose="020B0600000000000000" pitchFamily="34" charset="-122"/>
                <a:ea typeface="思源黑体 CN Medium" panose="020B0600000000000000" pitchFamily="34" charset="-122"/>
                <a:cs typeface="思源黑体 CN Medium" panose="020B0600000000000000" pitchFamily="34" charset="-122"/>
              </a:rPr>
              <a:t>月中药方向的特一药业涨幅高达</a:t>
            </a:r>
            <a:r>
              <a:rPr lang="en-US" altLang="zh-CN" b="1">
                <a:latin typeface="思源黑体 CN Medium" panose="020B0600000000000000" pitchFamily="34" charset="-122"/>
                <a:ea typeface="思源黑体 CN Medium" panose="020B0600000000000000" pitchFamily="34" charset="-122"/>
                <a:cs typeface="思源黑体 CN Medium" panose="020B0600000000000000" pitchFamily="34" charset="-122"/>
              </a:rPr>
              <a:t>214%</a:t>
            </a:r>
            <a:endParaRPr lang="en-US" altLang="zh-CN" b="1">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Tree>
    <p:custDataLst>
      <p:tags r:id="rId5"/>
    </p:custData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5" name="图片 4"/>
          <p:cNvPicPr>
            <a:picLocks noChangeAspect="1"/>
          </p:cNvPicPr>
          <p:nvPr>
            <p:custDataLst>
              <p:tags r:id="rId1"/>
            </p:custDataLst>
          </p:nvPr>
        </p:nvPicPr>
        <p:blipFill>
          <a:blip r:embed="rId2"/>
          <a:stretch>
            <a:fillRect/>
          </a:stretch>
        </p:blipFill>
        <p:spPr>
          <a:xfrm>
            <a:off x="1594485" y="986155"/>
            <a:ext cx="9085580" cy="5466080"/>
          </a:xfrm>
          <a:prstGeom prst="rect">
            <a:avLst/>
          </a:prstGeom>
        </p:spPr>
      </p:pic>
      <p:sp>
        <p:nvSpPr>
          <p:cNvPr id="4" name="文本框 3"/>
          <p:cNvSpPr txBox="1"/>
          <p:nvPr>
            <p:custDataLst>
              <p:tags r:id="rId3"/>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2022</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年两会政策龙头股</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文本框 2"/>
          <p:cNvSpPr txBox="1"/>
          <p:nvPr>
            <p:custDataLst>
              <p:tags r:id="rId4"/>
            </p:custDataLst>
          </p:nvPr>
        </p:nvSpPr>
        <p:spPr>
          <a:xfrm>
            <a:off x="2258060" y="2027555"/>
            <a:ext cx="7675880" cy="460375"/>
          </a:xfrm>
          <a:prstGeom prst="rect">
            <a:avLst/>
          </a:prstGeom>
          <a:noFill/>
        </p:spPr>
        <p:txBody>
          <a:bodyPr wrap="square" rtlCol="0" anchor="t">
            <a:spAutoFit/>
          </a:bodyPr>
          <a:p>
            <a:pPr>
              <a:lnSpc>
                <a:spcPct val="150000"/>
              </a:lnSpc>
              <a:spcBef>
                <a:spcPts val="0"/>
              </a:spcBef>
              <a:spcAft>
                <a:spcPts val="1000"/>
              </a:spcAft>
            </a:pPr>
            <a:r>
              <a:rPr 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2022</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年</a:t>
            </a: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9</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月数字经济方向的竞业达涨幅高达</a:t>
            </a: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326%</a:t>
            </a:r>
            <a:endParaRPr lang="en-US" altLang="zh-CN" sz="1600" b="1">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Tree>
    <p:custDataLst>
      <p:tags r:id="rId5"/>
    </p:custData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剪去单角的矩形 1"/>
          <p:cNvSpPr/>
          <p:nvPr>
            <p:custDataLst>
              <p:tags r:id="rId1"/>
            </p:custDataLst>
          </p:nvPr>
        </p:nvSpPr>
        <p:spPr>
          <a:xfrm>
            <a:off x="1932940" y="1548765"/>
            <a:ext cx="9023350" cy="445008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endParaRPr lang="zh-CN" alt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21" name="Oval 22"/>
          <p:cNvSpPr>
            <a:spLocks noChangeArrowheads="1"/>
          </p:cNvSpPr>
          <p:nvPr>
            <p:custDataLst>
              <p:tags r:id="rId2"/>
            </p:custDataLst>
          </p:nvPr>
        </p:nvSpPr>
        <p:spPr bwMode="auto">
          <a:xfrm>
            <a:off x="3560445" y="4703445"/>
            <a:ext cx="3012440" cy="468630"/>
          </a:xfrm>
          <a:prstGeom prst="ellipse">
            <a:avLst/>
          </a:prstGeom>
          <a:solidFill>
            <a:srgbClr val="000000">
              <a:alpha val="14902"/>
            </a:srgbClr>
          </a:solidFill>
          <a:ln>
            <a:noFill/>
          </a:ln>
        </p:spPr>
        <p:txBody>
          <a:bodyPr vert="horz" wrap="square" lIns="91440" tIns="45720" rIns="91440" bIns="45720" numCol="1" anchor="t" anchorCtr="0" compatLnSpc="1"/>
          <a:p>
            <a:endParaRPr lang="zh-CN" altLang="en-US"/>
          </a:p>
        </p:txBody>
      </p:sp>
      <p:grpSp>
        <p:nvGrpSpPr>
          <p:cNvPr id="5" name="组合 4"/>
          <p:cNvGrpSpPr/>
          <p:nvPr/>
        </p:nvGrpSpPr>
        <p:grpSpPr>
          <a:xfrm>
            <a:off x="3917950" y="3613150"/>
            <a:ext cx="2792095" cy="1189990"/>
            <a:chOff x="1274763" y="3727450"/>
            <a:chExt cx="957307" cy="407988"/>
          </a:xfrm>
          <a:solidFill>
            <a:srgbClr val="595959"/>
          </a:solidFill>
        </p:grpSpPr>
        <p:sp>
          <p:nvSpPr>
            <p:cNvPr id="6" name="Freeform 185"/>
            <p:cNvSpPr/>
            <p:nvPr>
              <p:custDataLst>
                <p:tags r:id="rId3"/>
              </p:custDataLst>
            </p:nvPr>
          </p:nvSpPr>
          <p:spPr bwMode="auto">
            <a:xfrm>
              <a:off x="2127295" y="3884376"/>
              <a:ext cx="104775" cy="77788"/>
            </a:xfrm>
            <a:custGeom>
              <a:avLst/>
              <a:gdLst>
                <a:gd name="T0" fmla="*/ 79 w 83"/>
                <a:gd name="T1" fmla="*/ 33 h 62"/>
                <a:gd name="T2" fmla="*/ 0 w 83"/>
                <a:gd name="T3" fmla="*/ 27 h 62"/>
                <a:gd name="T4" fmla="*/ 79 w 83"/>
                <a:gd name="T5" fmla="*/ 33 h 62"/>
              </a:gdLst>
              <a:ahLst/>
              <a:cxnLst>
                <a:cxn ang="0">
                  <a:pos x="T0" y="T1"/>
                </a:cxn>
                <a:cxn ang="0">
                  <a:pos x="T2" y="T3"/>
                </a:cxn>
                <a:cxn ang="0">
                  <a:pos x="T4" y="T5"/>
                </a:cxn>
              </a:cxnLst>
              <a:rect l="0" t="0" r="r" b="b"/>
              <a:pathLst>
                <a:path w="83" h="62">
                  <a:moveTo>
                    <a:pt x="79" y="33"/>
                  </a:moveTo>
                  <a:cubicBezTo>
                    <a:pt x="83" y="2"/>
                    <a:pt x="23" y="0"/>
                    <a:pt x="0" y="27"/>
                  </a:cubicBezTo>
                  <a:cubicBezTo>
                    <a:pt x="50" y="34"/>
                    <a:pt x="76" y="62"/>
                    <a:pt x="7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186"/>
            <p:cNvSpPr/>
            <p:nvPr>
              <p:custDataLst>
                <p:tags r:id="rId4"/>
              </p:custDataLst>
            </p:nvPr>
          </p:nvSpPr>
          <p:spPr bwMode="auto">
            <a:xfrm>
              <a:off x="2078083" y="3816114"/>
              <a:ext cx="82550" cy="76200"/>
            </a:xfrm>
            <a:custGeom>
              <a:avLst/>
              <a:gdLst>
                <a:gd name="T0" fmla="*/ 3 w 65"/>
                <a:gd name="T1" fmla="*/ 61 h 61"/>
                <a:gd name="T2" fmla="*/ 50 w 65"/>
                <a:gd name="T3" fmla="*/ 18 h 61"/>
                <a:gd name="T4" fmla="*/ 3 w 65"/>
                <a:gd name="T5" fmla="*/ 61 h 61"/>
              </a:gdLst>
              <a:ahLst/>
              <a:cxnLst>
                <a:cxn ang="0">
                  <a:pos x="T0" y="T1"/>
                </a:cxn>
                <a:cxn ang="0">
                  <a:pos x="T2" y="T3"/>
                </a:cxn>
                <a:cxn ang="0">
                  <a:pos x="T4" y="T5"/>
                </a:cxn>
              </a:cxnLst>
              <a:rect l="0" t="0" r="r" b="b"/>
              <a:pathLst>
                <a:path w="65" h="61">
                  <a:moveTo>
                    <a:pt x="3" y="61"/>
                  </a:moveTo>
                  <a:cubicBezTo>
                    <a:pt x="34" y="36"/>
                    <a:pt x="65" y="36"/>
                    <a:pt x="50" y="18"/>
                  </a:cubicBezTo>
                  <a:cubicBezTo>
                    <a:pt x="34" y="0"/>
                    <a:pt x="0" y="32"/>
                    <a:pt x="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187"/>
            <p:cNvSpPr/>
            <p:nvPr>
              <p:custDataLst>
                <p:tags r:id="rId5"/>
              </p:custDataLst>
            </p:nvPr>
          </p:nvSpPr>
          <p:spPr bwMode="auto">
            <a:xfrm>
              <a:off x="2103483" y="3960576"/>
              <a:ext cx="74613" cy="61913"/>
            </a:xfrm>
            <a:custGeom>
              <a:avLst/>
              <a:gdLst>
                <a:gd name="T0" fmla="*/ 0 w 59"/>
                <a:gd name="T1" fmla="*/ 16 h 49"/>
                <a:gd name="T2" fmla="*/ 53 w 59"/>
                <a:gd name="T3" fmla="*/ 30 h 49"/>
                <a:gd name="T4" fmla="*/ 0 w 59"/>
                <a:gd name="T5" fmla="*/ 16 h 49"/>
              </a:gdLst>
              <a:ahLst/>
              <a:cxnLst>
                <a:cxn ang="0">
                  <a:pos x="T0" y="T1"/>
                </a:cxn>
                <a:cxn ang="0">
                  <a:pos x="T2" y="T3"/>
                </a:cxn>
                <a:cxn ang="0">
                  <a:pos x="T4" y="T5"/>
                </a:cxn>
              </a:cxnLst>
              <a:rect l="0" t="0" r="r" b="b"/>
              <a:pathLst>
                <a:path w="59" h="49">
                  <a:moveTo>
                    <a:pt x="0" y="16"/>
                  </a:moveTo>
                  <a:cubicBezTo>
                    <a:pt x="33" y="27"/>
                    <a:pt x="47" y="49"/>
                    <a:pt x="53" y="30"/>
                  </a:cubicBezTo>
                  <a:cubicBezTo>
                    <a:pt x="59" y="9"/>
                    <a:pt x="19" y="0"/>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9" name="Freeform 188"/>
            <p:cNvSpPr/>
            <p:nvPr>
              <p:custDataLst>
                <p:tags r:id="rId6"/>
              </p:custDataLst>
            </p:nvPr>
          </p:nvSpPr>
          <p:spPr bwMode="auto">
            <a:xfrm>
              <a:off x="1827213" y="3897313"/>
              <a:ext cx="215900" cy="144463"/>
            </a:xfrm>
            <a:custGeom>
              <a:avLst/>
              <a:gdLst>
                <a:gd name="T0" fmla="*/ 0 w 171"/>
                <a:gd name="T1" fmla="*/ 44 h 115"/>
                <a:gd name="T2" fmla="*/ 25 w 171"/>
                <a:gd name="T3" fmla="*/ 115 h 115"/>
                <a:gd name="T4" fmla="*/ 161 w 171"/>
                <a:gd name="T5" fmla="*/ 115 h 115"/>
                <a:gd name="T6" fmla="*/ 95 w 171"/>
                <a:gd name="T7" fmla="*/ 9 h 115"/>
                <a:gd name="T8" fmla="*/ 0 w 171"/>
                <a:gd name="T9" fmla="*/ 44 h 115"/>
              </a:gdLst>
              <a:ahLst/>
              <a:cxnLst>
                <a:cxn ang="0">
                  <a:pos x="T0" y="T1"/>
                </a:cxn>
                <a:cxn ang="0">
                  <a:pos x="T2" y="T3"/>
                </a:cxn>
                <a:cxn ang="0">
                  <a:pos x="T4" y="T5"/>
                </a:cxn>
                <a:cxn ang="0">
                  <a:pos x="T6" y="T7"/>
                </a:cxn>
                <a:cxn ang="0">
                  <a:pos x="T8" y="T9"/>
                </a:cxn>
              </a:cxnLst>
              <a:rect l="0" t="0" r="r" b="b"/>
              <a:pathLst>
                <a:path w="171" h="115">
                  <a:moveTo>
                    <a:pt x="0" y="44"/>
                  </a:moveTo>
                  <a:cubicBezTo>
                    <a:pt x="25" y="115"/>
                    <a:pt x="25" y="115"/>
                    <a:pt x="25" y="115"/>
                  </a:cubicBezTo>
                  <a:cubicBezTo>
                    <a:pt x="161" y="115"/>
                    <a:pt x="161" y="115"/>
                    <a:pt x="161" y="115"/>
                  </a:cubicBezTo>
                  <a:cubicBezTo>
                    <a:pt x="171" y="68"/>
                    <a:pt x="142" y="21"/>
                    <a:pt x="95" y="9"/>
                  </a:cubicBezTo>
                  <a:cubicBezTo>
                    <a:pt x="58" y="0"/>
                    <a:pt x="21" y="15"/>
                    <a:pt x="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189"/>
            <p:cNvSpPr/>
            <p:nvPr>
              <p:custDataLst>
                <p:tags r:id="rId7"/>
              </p:custDataLst>
            </p:nvPr>
          </p:nvSpPr>
          <p:spPr bwMode="auto">
            <a:xfrm>
              <a:off x="1274763" y="3727450"/>
              <a:ext cx="622300" cy="406400"/>
            </a:xfrm>
            <a:custGeom>
              <a:avLst/>
              <a:gdLst>
                <a:gd name="T0" fmla="*/ 77 w 492"/>
                <a:gd name="T1" fmla="*/ 93 h 321"/>
                <a:gd name="T2" fmla="*/ 77 w 492"/>
                <a:gd name="T3" fmla="*/ 110 h 321"/>
                <a:gd name="T4" fmla="*/ 77 w 492"/>
                <a:gd name="T5" fmla="*/ 114 h 321"/>
                <a:gd name="T6" fmla="*/ 77 w 492"/>
                <a:gd name="T7" fmla="*/ 115 h 321"/>
                <a:gd name="T8" fmla="*/ 77 w 492"/>
                <a:gd name="T9" fmla="*/ 116 h 321"/>
                <a:gd name="T10" fmla="*/ 81 w 492"/>
                <a:gd name="T11" fmla="*/ 129 h 321"/>
                <a:gd name="T12" fmla="*/ 93 w 492"/>
                <a:gd name="T13" fmla="*/ 146 h 321"/>
                <a:gd name="T14" fmla="*/ 176 w 492"/>
                <a:gd name="T15" fmla="*/ 221 h 321"/>
                <a:gd name="T16" fmla="*/ 50 w 492"/>
                <a:gd name="T17" fmla="*/ 221 h 321"/>
                <a:gd name="T18" fmla="*/ 0 w 492"/>
                <a:gd name="T19" fmla="*/ 271 h 321"/>
                <a:gd name="T20" fmla="*/ 50 w 492"/>
                <a:gd name="T21" fmla="*/ 321 h 321"/>
                <a:gd name="T22" fmla="*/ 306 w 492"/>
                <a:gd name="T23" fmla="*/ 321 h 321"/>
                <a:gd name="T24" fmla="*/ 353 w 492"/>
                <a:gd name="T25" fmla="*/ 288 h 321"/>
                <a:gd name="T26" fmla="*/ 339 w 492"/>
                <a:gd name="T27" fmla="*/ 233 h 321"/>
                <a:gd name="T28" fmla="*/ 258 w 492"/>
                <a:gd name="T29" fmla="*/ 160 h 321"/>
                <a:gd name="T30" fmla="*/ 337 w 492"/>
                <a:gd name="T31" fmla="*/ 181 h 321"/>
                <a:gd name="T32" fmla="*/ 352 w 492"/>
                <a:gd name="T33" fmla="*/ 185 h 321"/>
                <a:gd name="T34" fmla="*/ 336 w 492"/>
                <a:gd name="T35" fmla="*/ 138 h 321"/>
                <a:gd name="T36" fmla="*/ 338 w 492"/>
                <a:gd name="T37" fmla="*/ 107 h 321"/>
                <a:gd name="T38" fmla="*/ 362 w 492"/>
                <a:gd name="T39" fmla="*/ 86 h 321"/>
                <a:gd name="T40" fmla="*/ 375 w 492"/>
                <a:gd name="T41" fmla="*/ 84 h 321"/>
                <a:gd name="T42" fmla="*/ 414 w 492"/>
                <a:gd name="T43" fmla="*/ 111 h 321"/>
                <a:gd name="T44" fmla="*/ 434 w 492"/>
                <a:gd name="T45" fmla="*/ 167 h 321"/>
                <a:gd name="T46" fmla="*/ 492 w 492"/>
                <a:gd name="T47" fmla="*/ 133 h 321"/>
                <a:gd name="T48" fmla="*/ 414 w 492"/>
                <a:gd name="T49" fmla="*/ 69 h 321"/>
                <a:gd name="T50" fmla="*/ 374 w 492"/>
                <a:gd name="T51" fmla="*/ 41 h 321"/>
                <a:gd name="T52" fmla="*/ 153 w 492"/>
                <a:gd name="T53" fmla="*/ 4 h 321"/>
                <a:gd name="T54" fmla="*/ 77 w 492"/>
                <a:gd name="T55" fmla="*/ 9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2" h="321">
                  <a:moveTo>
                    <a:pt x="77" y="93"/>
                  </a:moveTo>
                  <a:cubicBezTo>
                    <a:pt x="77" y="99"/>
                    <a:pt x="77" y="105"/>
                    <a:pt x="77" y="110"/>
                  </a:cubicBezTo>
                  <a:cubicBezTo>
                    <a:pt x="77" y="111"/>
                    <a:pt x="77" y="112"/>
                    <a:pt x="77" y="114"/>
                  </a:cubicBezTo>
                  <a:cubicBezTo>
                    <a:pt x="77" y="114"/>
                    <a:pt x="77" y="115"/>
                    <a:pt x="77" y="115"/>
                  </a:cubicBezTo>
                  <a:cubicBezTo>
                    <a:pt x="77" y="116"/>
                    <a:pt x="77" y="116"/>
                    <a:pt x="77" y="116"/>
                  </a:cubicBezTo>
                  <a:cubicBezTo>
                    <a:pt x="78" y="121"/>
                    <a:pt x="79" y="126"/>
                    <a:pt x="81" y="129"/>
                  </a:cubicBezTo>
                  <a:cubicBezTo>
                    <a:pt x="84" y="136"/>
                    <a:pt x="88" y="141"/>
                    <a:pt x="93" y="146"/>
                  </a:cubicBezTo>
                  <a:cubicBezTo>
                    <a:pt x="176" y="221"/>
                    <a:pt x="176" y="221"/>
                    <a:pt x="176" y="221"/>
                  </a:cubicBezTo>
                  <a:cubicBezTo>
                    <a:pt x="50" y="221"/>
                    <a:pt x="50" y="221"/>
                    <a:pt x="50" y="221"/>
                  </a:cubicBezTo>
                  <a:cubicBezTo>
                    <a:pt x="22" y="221"/>
                    <a:pt x="0" y="243"/>
                    <a:pt x="0" y="271"/>
                  </a:cubicBezTo>
                  <a:cubicBezTo>
                    <a:pt x="0" y="298"/>
                    <a:pt x="22" y="321"/>
                    <a:pt x="50" y="321"/>
                  </a:cubicBezTo>
                  <a:cubicBezTo>
                    <a:pt x="306" y="321"/>
                    <a:pt x="306" y="321"/>
                    <a:pt x="306" y="321"/>
                  </a:cubicBezTo>
                  <a:cubicBezTo>
                    <a:pt x="327" y="321"/>
                    <a:pt x="345" y="308"/>
                    <a:pt x="353" y="288"/>
                  </a:cubicBezTo>
                  <a:cubicBezTo>
                    <a:pt x="360" y="269"/>
                    <a:pt x="355" y="247"/>
                    <a:pt x="339" y="233"/>
                  </a:cubicBezTo>
                  <a:cubicBezTo>
                    <a:pt x="258" y="160"/>
                    <a:pt x="258" y="160"/>
                    <a:pt x="258" y="160"/>
                  </a:cubicBezTo>
                  <a:cubicBezTo>
                    <a:pt x="287" y="167"/>
                    <a:pt x="314" y="175"/>
                    <a:pt x="337" y="181"/>
                  </a:cubicBezTo>
                  <a:cubicBezTo>
                    <a:pt x="342" y="182"/>
                    <a:pt x="347" y="184"/>
                    <a:pt x="352" y="185"/>
                  </a:cubicBezTo>
                  <a:cubicBezTo>
                    <a:pt x="336" y="138"/>
                    <a:pt x="336" y="138"/>
                    <a:pt x="336" y="138"/>
                  </a:cubicBezTo>
                  <a:cubicBezTo>
                    <a:pt x="333" y="128"/>
                    <a:pt x="333" y="117"/>
                    <a:pt x="338" y="107"/>
                  </a:cubicBezTo>
                  <a:cubicBezTo>
                    <a:pt x="343" y="97"/>
                    <a:pt x="351" y="89"/>
                    <a:pt x="362" y="86"/>
                  </a:cubicBezTo>
                  <a:cubicBezTo>
                    <a:pt x="366" y="84"/>
                    <a:pt x="371" y="84"/>
                    <a:pt x="375" y="84"/>
                  </a:cubicBezTo>
                  <a:cubicBezTo>
                    <a:pt x="393" y="84"/>
                    <a:pt x="408" y="95"/>
                    <a:pt x="414" y="111"/>
                  </a:cubicBezTo>
                  <a:cubicBezTo>
                    <a:pt x="434" y="167"/>
                    <a:pt x="434" y="167"/>
                    <a:pt x="434" y="167"/>
                  </a:cubicBezTo>
                  <a:cubicBezTo>
                    <a:pt x="448" y="149"/>
                    <a:pt x="469" y="137"/>
                    <a:pt x="492" y="133"/>
                  </a:cubicBezTo>
                  <a:cubicBezTo>
                    <a:pt x="414" y="69"/>
                    <a:pt x="414" y="69"/>
                    <a:pt x="414" y="69"/>
                  </a:cubicBezTo>
                  <a:cubicBezTo>
                    <a:pt x="404" y="58"/>
                    <a:pt x="391" y="48"/>
                    <a:pt x="374" y="41"/>
                  </a:cubicBezTo>
                  <a:cubicBezTo>
                    <a:pt x="295" y="9"/>
                    <a:pt x="243" y="0"/>
                    <a:pt x="153" y="4"/>
                  </a:cubicBezTo>
                  <a:cubicBezTo>
                    <a:pt x="88" y="13"/>
                    <a:pt x="79" y="56"/>
                    <a:pt x="77"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190"/>
            <p:cNvSpPr/>
            <p:nvPr>
              <p:custDataLst>
                <p:tags r:id="rId8"/>
              </p:custDataLst>
            </p:nvPr>
          </p:nvSpPr>
          <p:spPr bwMode="auto">
            <a:xfrm>
              <a:off x="1703388" y="3840163"/>
              <a:ext cx="403225" cy="295275"/>
            </a:xfrm>
            <a:custGeom>
              <a:avLst/>
              <a:gdLst>
                <a:gd name="T0" fmla="*/ 117 w 319"/>
                <a:gd name="T1" fmla="*/ 169 h 233"/>
                <a:gd name="T2" fmla="*/ 66 w 319"/>
                <a:gd name="T3" fmla="*/ 25 h 233"/>
                <a:gd name="T4" fmla="*/ 26 w 319"/>
                <a:gd name="T5" fmla="*/ 6 h 233"/>
                <a:gd name="T6" fmla="*/ 6 w 319"/>
                <a:gd name="T7" fmla="*/ 46 h 233"/>
                <a:gd name="T8" fmla="*/ 64 w 319"/>
                <a:gd name="T9" fmla="*/ 212 h 233"/>
                <a:gd name="T10" fmla="*/ 94 w 319"/>
                <a:gd name="T11" fmla="*/ 233 h 233"/>
                <a:gd name="T12" fmla="*/ 287 w 319"/>
                <a:gd name="T13" fmla="*/ 233 h 233"/>
                <a:gd name="T14" fmla="*/ 319 w 319"/>
                <a:gd name="T15" fmla="*/ 201 h 233"/>
                <a:gd name="T16" fmla="*/ 287 w 319"/>
                <a:gd name="T17" fmla="*/ 169 h 233"/>
                <a:gd name="T18" fmla="*/ 117 w 319"/>
                <a:gd name="T19" fmla="*/ 16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 h="233">
                  <a:moveTo>
                    <a:pt x="117" y="169"/>
                  </a:moveTo>
                  <a:cubicBezTo>
                    <a:pt x="66" y="25"/>
                    <a:pt x="66" y="25"/>
                    <a:pt x="66" y="25"/>
                  </a:cubicBezTo>
                  <a:cubicBezTo>
                    <a:pt x="61" y="9"/>
                    <a:pt x="42" y="0"/>
                    <a:pt x="26" y="6"/>
                  </a:cubicBezTo>
                  <a:cubicBezTo>
                    <a:pt x="9" y="11"/>
                    <a:pt x="0" y="30"/>
                    <a:pt x="6" y="46"/>
                  </a:cubicBezTo>
                  <a:cubicBezTo>
                    <a:pt x="64" y="212"/>
                    <a:pt x="64" y="212"/>
                    <a:pt x="64" y="212"/>
                  </a:cubicBezTo>
                  <a:cubicBezTo>
                    <a:pt x="68" y="225"/>
                    <a:pt x="80" y="233"/>
                    <a:pt x="94" y="233"/>
                  </a:cubicBezTo>
                  <a:cubicBezTo>
                    <a:pt x="287" y="233"/>
                    <a:pt x="287" y="233"/>
                    <a:pt x="287" y="233"/>
                  </a:cubicBezTo>
                  <a:cubicBezTo>
                    <a:pt x="304" y="233"/>
                    <a:pt x="319" y="219"/>
                    <a:pt x="319" y="201"/>
                  </a:cubicBezTo>
                  <a:cubicBezTo>
                    <a:pt x="319" y="184"/>
                    <a:pt x="304" y="169"/>
                    <a:pt x="287" y="169"/>
                  </a:cubicBezTo>
                  <a:lnTo>
                    <a:pt x="117" y="1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15" name="椭圆形标注 14"/>
          <p:cNvSpPr/>
          <p:nvPr>
            <p:custDataLst>
              <p:tags r:id="rId9"/>
            </p:custDataLst>
          </p:nvPr>
        </p:nvSpPr>
        <p:spPr>
          <a:xfrm>
            <a:off x="7167880" y="2187575"/>
            <a:ext cx="2105660" cy="2105660"/>
          </a:xfrm>
          <a:prstGeom prst="wedgeEllipseCallout">
            <a:avLst>
              <a:gd name="adj1" fmla="val -55426"/>
              <a:gd name="adj2" fmla="val 44966"/>
            </a:avLst>
          </a:prstGeom>
          <a:solidFill>
            <a:srgbClr val="5FC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custDataLst>
              <p:tags r:id="rId10"/>
            </p:custDataLst>
          </p:nvPr>
        </p:nvSpPr>
        <p:spPr>
          <a:xfrm>
            <a:off x="7424420" y="2727960"/>
            <a:ext cx="1661160" cy="975995"/>
          </a:xfrm>
          <a:prstGeom prst="rect">
            <a:avLst/>
          </a:prstGeom>
          <a:noFill/>
        </p:spPr>
        <p:txBody>
          <a:bodyPr wrap="square" rtlCol="0">
            <a:spAutoFit/>
          </a:bodyPr>
          <a:p>
            <a:pPr algn="just">
              <a:lnSpc>
                <a:spcPct val="120000"/>
              </a:lnSpc>
            </a:pPr>
            <a:r>
              <a:rPr lang="zh-CN" altLang="en-US" sz="1600" b="1" dirty="0">
                <a:solidFill>
                  <a:schemeClr val="tx1"/>
                </a:solidFill>
              </a:rPr>
              <a:t>那么</a:t>
            </a:r>
            <a:r>
              <a:rPr lang="en-US" altLang="zh-CN" sz="1600" b="1" dirty="0">
                <a:solidFill>
                  <a:schemeClr val="tx1"/>
                </a:solidFill>
              </a:rPr>
              <a:t>2023</a:t>
            </a:r>
            <a:r>
              <a:rPr lang="zh-CN" altLang="en-US" sz="1600" b="1" dirty="0">
                <a:solidFill>
                  <a:schemeClr val="tx1"/>
                </a:solidFill>
              </a:rPr>
              <a:t>年两会是哪些主题关键词呢？</a:t>
            </a:r>
            <a:endParaRPr lang="zh-CN" altLang="en-US" sz="1600" b="1" dirty="0">
              <a:solidFill>
                <a:schemeClr val="tx1"/>
              </a:solidFill>
            </a:endParaRPr>
          </a:p>
        </p:txBody>
      </p:sp>
    </p:spTree>
    <p:custDataLst>
      <p:tags r:id="rId11"/>
    </p:custData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2700"/>
            <a:ext cx="12192000" cy="70675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2023</a:t>
            </a:r>
            <a:r>
              <a:rPr kumimoji="0" lang="zh-CN" altLang="en-US"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年两会报告已经上线</a:t>
            </a:r>
            <a:endParaRPr kumimoji="0" lang="zh-CN" altLang="en-US"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1335405" y="1055370"/>
            <a:ext cx="9685655" cy="5207000"/>
          </a:xfrm>
          <a:prstGeom prst="rect">
            <a:avLst/>
          </a:prstGeom>
        </p:spPr>
      </p:pic>
    </p:spTree>
    <p:custDataLst>
      <p:tags r:id="rId4"/>
    </p:custData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0675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直接搭建两会自选投资库</a:t>
            </a:r>
            <a:endParaRPr kumimoji="0" lang="zh-CN"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067435" y="934720"/>
            <a:ext cx="10057130" cy="5561330"/>
          </a:xfrm>
          <a:prstGeom prst="rect">
            <a:avLst/>
          </a:prstGeom>
        </p:spPr>
      </p:pic>
    </p:spTree>
    <p:custDataLst>
      <p:tags r:id="rId4"/>
    </p:custData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小结</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剪去单角的矩形 1"/>
          <p:cNvSpPr/>
          <p:nvPr>
            <p:custDataLst>
              <p:tags r:id="rId2"/>
            </p:custDataLst>
          </p:nvPr>
        </p:nvSpPr>
        <p:spPr>
          <a:xfrm>
            <a:off x="1932940" y="1548765"/>
            <a:ext cx="9023350" cy="445008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endParaRPr lang="zh-CN" altLang="en-US" sz="2400" b="1" dirty="0">
              <a:solidFill>
                <a:schemeClr val="tx1"/>
              </a:solidFill>
              <a:latin typeface="思源黑体 CN Medium" panose="020B0600000000000000" pitchFamily="34" charset="-122"/>
              <a:ea typeface="思源黑体 CN Medium" panose="020B0600000000000000" pitchFamily="34" charset="-122"/>
              <a:sym typeface="+mn-ea"/>
            </a:endParaRPr>
          </a:p>
        </p:txBody>
      </p:sp>
      <p:sp>
        <p:nvSpPr>
          <p:cNvPr id="3" name="文本框 2"/>
          <p:cNvSpPr txBox="1"/>
          <p:nvPr>
            <p:custDataLst>
              <p:tags r:id="rId3"/>
            </p:custDataLst>
          </p:nvPr>
        </p:nvSpPr>
        <p:spPr>
          <a:xfrm>
            <a:off x="2745105" y="2491740"/>
            <a:ext cx="7735570" cy="2563495"/>
          </a:xfrm>
          <a:prstGeom prst="rect">
            <a:avLst/>
          </a:prstGeom>
          <a:noFill/>
        </p:spPr>
        <p:txBody>
          <a:bodyPr wrap="square" rtlCol="0">
            <a:spAutoFit/>
          </a:bodyPr>
          <a:p>
            <a:pPr algn="l">
              <a:lnSpc>
                <a:spcPct val="150000"/>
              </a:lnSpc>
              <a:spcBef>
                <a:spcPts val="0"/>
              </a:spcBef>
              <a:spcAft>
                <a:spcPts val="1000"/>
              </a:spcAft>
            </a:pPr>
            <a:r>
              <a:rPr lang="en-US" altLang="zh-CN" sz="2400" b="1">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a:t>
            </a:r>
            <a:r>
              <a:rPr lang="zh-CN" altLang="en-US" sz="2400" b="1">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理解主题投资的重要性（两会关键词）</a:t>
            </a:r>
            <a:endParaRPr lang="zh-CN" altLang="en-US" sz="2400" b="1">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gn="l">
              <a:lnSpc>
                <a:spcPct val="150000"/>
              </a:lnSpc>
              <a:spcBef>
                <a:spcPts val="0"/>
              </a:spcBef>
              <a:spcAft>
                <a:spcPts val="1000"/>
              </a:spcAft>
            </a:pPr>
            <a:r>
              <a:rPr lang="en-US" altLang="zh-CN" sz="2400" b="1">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a:t>
            </a:r>
            <a:r>
              <a:rPr lang="zh-CN" altLang="en-US" sz="2400" b="1">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掌握建立主题投资库的方法</a:t>
            </a:r>
            <a:endParaRPr lang="zh-CN" altLang="en-US" sz="2400" b="1">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gn="l">
              <a:lnSpc>
                <a:spcPct val="150000"/>
              </a:lnSpc>
              <a:spcBef>
                <a:spcPts val="0"/>
              </a:spcBef>
              <a:spcAft>
                <a:spcPts val="1000"/>
              </a:spcAft>
            </a:pPr>
            <a:r>
              <a:rPr lang="en-US" altLang="zh-CN" sz="2400" b="1">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3</a:t>
            </a:r>
            <a:r>
              <a:rPr lang="en-US" altLang="zh-CN" sz="2400" b="1">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t>
            </a:r>
            <a:r>
              <a:rPr lang="zh-CN" altLang="en-US" sz="2400" b="1">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政策只是决定主题未来能上涨，但是主题轮动的节奏和个股的精选还需要软件其他一些功能解决。</a:t>
            </a:r>
            <a:endParaRPr lang="zh-CN" altLang="en-US" sz="2400" b="1">
              <a:solidFill>
                <a:schemeClr val="tx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1000" fill="hold"/>
                                        <p:tgtEl>
                                          <p:spTgt spid="3"/>
                                        </p:tgtEl>
                                        <p:attrNameLst>
                                          <p:attrName>ppt_x</p:attrName>
                                        </p:attrNameLst>
                                      </p:cBhvr>
                                      <p:tavLst>
                                        <p:tav tm="0">
                                          <p:val>
                                            <p:strVal val="#ppt_x"/>
                                          </p:val>
                                        </p:tav>
                                        <p:tav tm="100000">
                                          <p:val>
                                            <p:strVal val="#ppt_x"/>
                                          </p:val>
                                        </p:tav>
                                      </p:tavLst>
                                    </p:anim>
                                    <p:anim calcmode="lin" valueType="num">
                                      <p:cBhvr additive="base">
                                        <p:cTn id="8" dur="10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3</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322070"/>
          </a:xfrm>
          <a:prstGeom prst="rect">
            <a:avLst/>
          </a:prstGeom>
          <a:noFill/>
        </p:spPr>
        <p:txBody>
          <a:bodyPr wrap="square" rtlCol="0">
            <a:spAutoFit/>
          </a:bodyPr>
          <a:p>
            <a:pPr algn="ctr" fontAlgn="auto"/>
            <a:r>
              <a:rPr lang="zh-CN" altLang="en-US" sz="80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主题节奏的把控</a:t>
            </a:r>
            <a:endParaRPr lang="zh-CN" altLang="en-US" sz="80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了解主题挖掘</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5" name="图片 4"/>
          <p:cNvPicPr>
            <a:picLocks noChangeAspect="1"/>
          </p:cNvPicPr>
          <p:nvPr>
            <p:custDataLst>
              <p:tags r:id="rId2"/>
            </p:custDataLst>
          </p:nvPr>
        </p:nvPicPr>
        <p:blipFill>
          <a:blip r:embed="rId3"/>
          <a:stretch>
            <a:fillRect/>
          </a:stretch>
        </p:blipFill>
        <p:spPr>
          <a:xfrm>
            <a:off x="1085215" y="965835"/>
            <a:ext cx="10259695" cy="5488305"/>
          </a:xfrm>
          <a:prstGeom prst="rect">
            <a:avLst/>
          </a:prstGeom>
        </p:spPr>
      </p:pic>
    </p:spTree>
    <p:custDataLst>
      <p:tags r:id="rId4"/>
    </p:custData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举例</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2022</a:t>
            </a: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年数字经济节奏</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100" name="图片 99"/>
          <p:cNvPicPr/>
          <p:nvPr/>
        </p:nvPicPr>
        <p:blipFill>
          <a:blip r:embed="rId2"/>
          <a:stretch>
            <a:fillRect/>
          </a:stretch>
        </p:blipFill>
        <p:spPr>
          <a:xfrm>
            <a:off x="1670050" y="1180465"/>
            <a:ext cx="8988425" cy="4189730"/>
          </a:xfrm>
          <a:prstGeom prst="rect">
            <a:avLst/>
          </a:prstGeom>
          <a:noFill/>
          <a:ln w="9525">
            <a:noFill/>
          </a:ln>
        </p:spPr>
      </p:pic>
      <p:sp>
        <p:nvSpPr>
          <p:cNvPr id="2" name="文本框 1"/>
          <p:cNvSpPr txBox="1"/>
          <p:nvPr/>
        </p:nvSpPr>
        <p:spPr>
          <a:xfrm>
            <a:off x="2365375" y="5666740"/>
            <a:ext cx="7597775" cy="716915"/>
          </a:xfrm>
          <a:prstGeom prst="rect">
            <a:avLst/>
          </a:prstGeom>
          <a:noFill/>
        </p:spPr>
        <p:txBody>
          <a:bodyPr wrap="square" rtlCol="0" anchor="t">
            <a:noAutofit/>
          </a:bodyPr>
          <a:p>
            <a:r>
              <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10月18日-11月28日是双红区域，11月28日-12月8日的单红区域，而随后12月8日到1月22日双绿区域。</a:t>
            </a:r>
            <a:endPar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spTree>
    <p:custDataLst>
      <p:tags r:id="rId3"/>
    </p:custData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举例</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2022</a:t>
            </a: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年数字经济节奏</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1</a:t>
            </a:r>
            <a:endPar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100" name="图片 99"/>
          <p:cNvPicPr/>
          <p:nvPr/>
        </p:nvPicPr>
        <p:blipFill>
          <a:blip r:embed="rId2"/>
          <a:stretch>
            <a:fillRect/>
          </a:stretch>
        </p:blipFill>
        <p:spPr>
          <a:xfrm>
            <a:off x="1851660" y="964565"/>
            <a:ext cx="8627745" cy="4572000"/>
          </a:xfrm>
          <a:prstGeom prst="rect">
            <a:avLst/>
          </a:prstGeom>
          <a:noFill/>
          <a:ln w="9525">
            <a:noFill/>
          </a:ln>
        </p:spPr>
      </p:pic>
      <p:sp>
        <p:nvSpPr>
          <p:cNvPr id="2" name="文本框 1"/>
          <p:cNvSpPr txBox="1"/>
          <p:nvPr/>
        </p:nvSpPr>
        <p:spPr>
          <a:xfrm>
            <a:off x="1885950" y="5622925"/>
            <a:ext cx="8593455" cy="645160"/>
          </a:xfrm>
          <a:prstGeom prst="rect">
            <a:avLst/>
          </a:prstGeom>
          <a:noFill/>
        </p:spPr>
        <p:txBody>
          <a:bodyPr wrap="square" rtlCol="0" anchor="t">
            <a:noAutofit/>
          </a:bodyPr>
          <a:p>
            <a:pPr lvl="0" algn="l">
              <a:buClrTx/>
              <a:buSzTx/>
              <a:buFontTx/>
            </a:pPr>
            <a:r>
              <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10月18日-11月28日是双红区域，11月28日-12月8日的单红区域，而随后12月8日到1月22日双绿区域。</a:t>
            </a:r>
            <a:endPar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spTree>
    <p:custDataLst>
      <p:tags r:id="rId3"/>
    </p:custData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9" name="图片 8" descr="目录"/>
          <p:cNvPicPr>
            <a:picLocks noChangeAspect="1"/>
          </p:cNvPicPr>
          <p:nvPr/>
        </p:nvPicPr>
        <p:blipFill>
          <a:blip r:embed="rId1"/>
          <a:stretch>
            <a:fillRect/>
          </a:stretch>
        </p:blipFill>
        <p:spPr>
          <a:xfrm>
            <a:off x="1436370" y="2672715"/>
            <a:ext cx="2500630" cy="1269365"/>
          </a:xfrm>
          <a:prstGeom prst="rect">
            <a:avLst/>
          </a:prstGeom>
        </p:spPr>
      </p:pic>
      <p:pic>
        <p:nvPicPr>
          <p:cNvPr id="10" name="图片 9" descr="1"/>
          <p:cNvPicPr>
            <a:picLocks noChangeAspect="1"/>
          </p:cNvPicPr>
          <p:nvPr/>
        </p:nvPicPr>
        <p:blipFill>
          <a:blip r:embed="rId2"/>
          <a:stretch>
            <a:fillRect/>
          </a:stretch>
        </p:blipFill>
        <p:spPr>
          <a:xfrm>
            <a:off x="4667250" y="1442085"/>
            <a:ext cx="6239510" cy="794385"/>
          </a:xfrm>
          <a:prstGeom prst="rect">
            <a:avLst/>
          </a:prstGeom>
        </p:spPr>
      </p:pic>
      <p:sp>
        <p:nvSpPr>
          <p:cNvPr id="13" name="文本框 12"/>
          <p:cNvSpPr txBox="1"/>
          <p:nvPr>
            <p:custDataLst>
              <p:tags r:id="rId3"/>
            </p:custDataLst>
          </p:nvPr>
        </p:nvSpPr>
        <p:spPr>
          <a:xfrm>
            <a:off x="4926330" y="14986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第一章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14" name="文本框 13"/>
          <p:cNvSpPr txBox="1"/>
          <p:nvPr>
            <p:custDataLst>
              <p:tags r:id="rId4"/>
            </p:custDataLst>
          </p:nvPr>
        </p:nvSpPr>
        <p:spPr>
          <a:xfrm>
            <a:off x="6760210" y="15849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两会与机会</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18" name="图片 17" descr="1"/>
          <p:cNvPicPr>
            <a:picLocks noChangeAspect="1"/>
          </p:cNvPicPr>
          <p:nvPr>
            <p:custDataLst>
              <p:tags r:id="rId5"/>
            </p:custDataLst>
          </p:nvPr>
        </p:nvPicPr>
        <p:blipFill>
          <a:blip r:embed="rId2"/>
          <a:stretch>
            <a:fillRect/>
          </a:stretch>
        </p:blipFill>
        <p:spPr>
          <a:xfrm>
            <a:off x="4667250" y="2432685"/>
            <a:ext cx="6239510" cy="794385"/>
          </a:xfrm>
          <a:prstGeom prst="rect">
            <a:avLst/>
          </a:prstGeom>
        </p:spPr>
      </p:pic>
      <p:sp>
        <p:nvSpPr>
          <p:cNvPr id="19" name="文本框 18"/>
          <p:cNvSpPr txBox="1"/>
          <p:nvPr>
            <p:custDataLst>
              <p:tags r:id="rId6"/>
            </p:custDataLst>
          </p:nvPr>
        </p:nvSpPr>
        <p:spPr>
          <a:xfrm>
            <a:off x="4926330" y="24892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第二章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20" name="文本框 19"/>
          <p:cNvSpPr txBox="1"/>
          <p:nvPr>
            <p:custDataLst>
              <p:tags r:id="rId7"/>
            </p:custDataLst>
          </p:nvPr>
        </p:nvSpPr>
        <p:spPr>
          <a:xfrm>
            <a:off x="6760210" y="25755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构建两会自选投资库</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21" name="图片 20" descr="1"/>
          <p:cNvPicPr>
            <a:picLocks noChangeAspect="1"/>
          </p:cNvPicPr>
          <p:nvPr>
            <p:custDataLst>
              <p:tags r:id="rId8"/>
            </p:custDataLst>
          </p:nvPr>
        </p:nvPicPr>
        <p:blipFill>
          <a:blip r:embed="rId2"/>
          <a:stretch>
            <a:fillRect/>
          </a:stretch>
        </p:blipFill>
        <p:spPr>
          <a:xfrm>
            <a:off x="4667250" y="3423285"/>
            <a:ext cx="6239510" cy="794385"/>
          </a:xfrm>
          <a:prstGeom prst="rect">
            <a:avLst/>
          </a:prstGeom>
        </p:spPr>
      </p:pic>
      <p:sp>
        <p:nvSpPr>
          <p:cNvPr id="23" name="文本框 22"/>
          <p:cNvSpPr txBox="1"/>
          <p:nvPr>
            <p:custDataLst>
              <p:tags r:id="rId9"/>
            </p:custDataLst>
          </p:nvPr>
        </p:nvSpPr>
        <p:spPr>
          <a:xfrm>
            <a:off x="4926330" y="3479800"/>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第三章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2" name="文本框 31"/>
          <p:cNvSpPr txBox="1"/>
          <p:nvPr>
            <p:custDataLst>
              <p:tags r:id="rId10"/>
            </p:custDataLst>
          </p:nvPr>
        </p:nvSpPr>
        <p:spPr>
          <a:xfrm>
            <a:off x="6760210" y="3566160"/>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主题节奏的把控</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pic>
        <p:nvPicPr>
          <p:cNvPr id="33" name="图片 32" descr="1"/>
          <p:cNvPicPr>
            <a:picLocks noChangeAspect="1"/>
          </p:cNvPicPr>
          <p:nvPr>
            <p:custDataLst>
              <p:tags r:id="rId11"/>
            </p:custDataLst>
          </p:nvPr>
        </p:nvPicPr>
        <p:blipFill>
          <a:blip r:embed="rId2"/>
          <a:stretch>
            <a:fillRect/>
          </a:stretch>
        </p:blipFill>
        <p:spPr>
          <a:xfrm>
            <a:off x="4674870" y="4380230"/>
            <a:ext cx="6239510" cy="794385"/>
          </a:xfrm>
          <a:prstGeom prst="rect">
            <a:avLst/>
          </a:prstGeom>
        </p:spPr>
      </p:pic>
      <p:sp>
        <p:nvSpPr>
          <p:cNvPr id="34" name="文本框 33"/>
          <p:cNvSpPr txBox="1"/>
          <p:nvPr>
            <p:custDataLst>
              <p:tags r:id="rId12"/>
            </p:custDataLst>
          </p:nvPr>
        </p:nvSpPr>
        <p:spPr>
          <a:xfrm>
            <a:off x="4933950" y="4436745"/>
            <a:ext cx="1740535" cy="553085"/>
          </a:xfrm>
          <a:prstGeom prst="rect">
            <a:avLst/>
          </a:prstGeom>
          <a:noFill/>
        </p:spPr>
        <p:txBody>
          <a:bodyPr wrap="square" rtlCol="0">
            <a:spAutoFit/>
          </a:bodyPr>
          <a:p>
            <a:r>
              <a:rPr lang="zh-CN" altLang="en-US" sz="3000">
                <a:solidFill>
                  <a:srgbClr val="241789"/>
                </a:solidFill>
                <a:latin typeface="思源黑体 CN Medium" panose="020B0600000000000000" pitchFamily="34" charset="-122"/>
                <a:ea typeface="思源黑体 CN Medium" panose="020B0600000000000000" pitchFamily="34" charset="-122"/>
              </a:rPr>
              <a:t>第四章</a:t>
            </a:r>
            <a:endParaRPr lang="zh-CN" altLang="en-US" sz="3000">
              <a:solidFill>
                <a:srgbClr val="241789"/>
              </a:solidFill>
              <a:latin typeface="思源黑体 CN Medium" panose="020B0600000000000000" pitchFamily="34" charset="-122"/>
              <a:ea typeface="思源黑体 CN Medium" panose="020B0600000000000000" pitchFamily="34" charset="-122"/>
            </a:endParaRPr>
          </a:p>
        </p:txBody>
      </p:sp>
      <p:sp>
        <p:nvSpPr>
          <p:cNvPr id="35" name="文本框 34"/>
          <p:cNvSpPr txBox="1"/>
          <p:nvPr>
            <p:custDataLst>
              <p:tags r:id="rId13"/>
            </p:custDataLst>
          </p:nvPr>
        </p:nvSpPr>
        <p:spPr>
          <a:xfrm>
            <a:off x="6767830" y="4523105"/>
            <a:ext cx="4064000" cy="553085"/>
          </a:xfrm>
          <a:prstGeom prst="rect">
            <a:avLst/>
          </a:prstGeom>
          <a:noFill/>
        </p:spPr>
        <p:txBody>
          <a:bodyPr wrap="square" rtlCol="0">
            <a:spAutoFit/>
          </a:bodyPr>
          <a:p>
            <a:r>
              <a:rPr lang="zh-CN" altLang="en-US" sz="3000">
                <a:solidFill>
                  <a:schemeClr val="bg1"/>
                </a:solidFill>
                <a:latin typeface="思源黑体 CN Medium" panose="020B0600000000000000" pitchFamily="34" charset="-122"/>
                <a:ea typeface="思源黑体 CN Medium" panose="020B0600000000000000" pitchFamily="34" charset="-122"/>
              </a:rPr>
              <a:t>起爆点捕捉教学</a:t>
            </a:r>
            <a:endParaRPr lang="zh-CN" altLang="en-US" sz="3000">
              <a:solidFill>
                <a:schemeClr val="bg1"/>
              </a:solidFill>
              <a:latin typeface="思源黑体 CN Medium" panose="020B0600000000000000" pitchFamily="34" charset="-122"/>
              <a:ea typeface="思源黑体 CN Medium" panose="020B0600000000000000" pitchFamily="34" charset="-122"/>
            </a:endParaRPr>
          </a:p>
        </p:txBody>
      </p:sp>
    </p:spTree>
    <p:custDataLst>
      <p:tags r:id="rId14"/>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举例</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2022</a:t>
            </a: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年数字经济节奏</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2</a:t>
            </a:r>
            <a:endPar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1022350" y="5363210"/>
            <a:ext cx="10058400" cy="922020"/>
          </a:xfrm>
          <a:prstGeom prst="rect">
            <a:avLst/>
          </a:prstGeom>
          <a:noFill/>
        </p:spPr>
        <p:txBody>
          <a:bodyPr wrap="square" rtlCol="0" anchor="t">
            <a:noAutofit/>
          </a:bodyPr>
          <a:p>
            <a:pPr lvl="0" algn="l">
              <a:buClrTx/>
              <a:buSzTx/>
              <a:buFontTx/>
            </a:pPr>
            <a:r>
              <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以深桑达a为例，他在第一波双红阶段里面与其他个股一样，基本都是上涨的，而到单红阶段他就有点滞涨了，最后双绿阶段他虽然是数字经济强势的个股，但短期也有调整，差不多跌了20%，随后又重新在下轮双红阶段又涨了一波。</a:t>
            </a:r>
            <a:endPar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pic>
        <p:nvPicPr>
          <p:cNvPr id="101" name="图片 100"/>
          <p:cNvPicPr/>
          <p:nvPr/>
        </p:nvPicPr>
        <p:blipFill>
          <a:blip r:embed="rId2"/>
          <a:stretch>
            <a:fillRect/>
          </a:stretch>
        </p:blipFill>
        <p:spPr>
          <a:xfrm>
            <a:off x="1527175" y="935990"/>
            <a:ext cx="8820150" cy="4302125"/>
          </a:xfrm>
          <a:prstGeom prst="rect">
            <a:avLst/>
          </a:prstGeom>
          <a:noFill/>
          <a:ln w="9525">
            <a:noFill/>
          </a:ln>
        </p:spPr>
      </p:pic>
    </p:spTree>
    <p:custDataLst>
      <p:tags r:id="rId3"/>
    </p:custData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剪去单角的矩形 1"/>
          <p:cNvSpPr/>
          <p:nvPr>
            <p:custDataLst>
              <p:tags r:id="rId1"/>
            </p:custDataLst>
          </p:nvPr>
        </p:nvSpPr>
        <p:spPr>
          <a:xfrm>
            <a:off x="1932940" y="1548765"/>
            <a:ext cx="9023350" cy="445008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nSpc>
                <a:spcPct val="130000"/>
              </a:lnSpc>
            </a:pPr>
            <a:endParaRPr lang="zh-CN" altLang="en-US" b="1" dirty="0">
              <a:solidFill>
                <a:srgbClr val="FF0000"/>
              </a:solidFill>
              <a:latin typeface="微软雅黑" panose="020B0503020204020204" pitchFamily="34" charset="-122"/>
              <a:ea typeface="微软雅黑" panose="020B0503020204020204" pitchFamily="34" charset="-122"/>
              <a:sym typeface="+mn-ea"/>
            </a:endParaRPr>
          </a:p>
        </p:txBody>
      </p:sp>
      <p:sp>
        <p:nvSpPr>
          <p:cNvPr id="21" name="Oval 22"/>
          <p:cNvSpPr>
            <a:spLocks noChangeArrowheads="1"/>
          </p:cNvSpPr>
          <p:nvPr>
            <p:custDataLst>
              <p:tags r:id="rId2"/>
            </p:custDataLst>
          </p:nvPr>
        </p:nvSpPr>
        <p:spPr bwMode="auto">
          <a:xfrm>
            <a:off x="3560445" y="4703445"/>
            <a:ext cx="3012440" cy="468630"/>
          </a:xfrm>
          <a:prstGeom prst="ellipse">
            <a:avLst/>
          </a:prstGeom>
          <a:solidFill>
            <a:srgbClr val="000000">
              <a:alpha val="14902"/>
            </a:srgbClr>
          </a:solidFill>
          <a:ln>
            <a:noFill/>
          </a:ln>
        </p:spPr>
        <p:txBody>
          <a:bodyPr vert="horz" wrap="square" lIns="91440" tIns="45720" rIns="91440" bIns="45720" numCol="1" anchor="t" anchorCtr="0" compatLnSpc="1"/>
          <a:p>
            <a:endParaRPr lang="zh-CN" altLang="en-US"/>
          </a:p>
        </p:txBody>
      </p:sp>
      <p:grpSp>
        <p:nvGrpSpPr>
          <p:cNvPr id="5" name="组合 4"/>
          <p:cNvGrpSpPr/>
          <p:nvPr/>
        </p:nvGrpSpPr>
        <p:grpSpPr>
          <a:xfrm>
            <a:off x="3917950" y="3613150"/>
            <a:ext cx="2792095" cy="1189990"/>
            <a:chOff x="1274763" y="3727450"/>
            <a:chExt cx="957307" cy="407988"/>
          </a:xfrm>
          <a:solidFill>
            <a:srgbClr val="595959"/>
          </a:solidFill>
        </p:grpSpPr>
        <p:sp>
          <p:nvSpPr>
            <p:cNvPr id="6" name="Freeform 185"/>
            <p:cNvSpPr/>
            <p:nvPr>
              <p:custDataLst>
                <p:tags r:id="rId3"/>
              </p:custDataLst>
            </p:nvPr>
          </p:nvSpPr>
          <p:spPr bwMode="auto">
            <a:xfrm>
              <a:off x="2127295" y="3884376"/>
              <a:ext cx="104775" cy="77788"/>
            </a:xfrm>
            <a:custGeom>
              <a:avLst/>
              <a:gdLst>
                <a:gd name="T0" fmla="*/ 79 w 83"/>
                <a:gd name="T1" fmla="*/ 33 h 62"/>
                <a:gd name="T2" fmla="*/ 0 w 83"/>
                <a:gd name="T3" fmla="*/ 27 h 62"/>
                <a:gd name="T4" fmla="*/ 79 w 83"/>
                <a:gd name="T5" fmla="*/ 33 h 62"/>
              </a:gdLst>
              <a:ahLst/>
              <a:cxnLst>
                <a:cxn ang="0">
                  <a:pos x="T0" y="T1"/>
                </a:cxn>
                <a:cxn ang="0">
                  <a:pos x="T2" y="T3"/>
                </a:cxn>
                <a:cxn ang="0">
                  <a:pos x="T4" y="T5"/>
                </a:cxn>
              </a:cxnLst>
              <a:rect l="0" t="0" r="r" b="b"/>
              <a:pathLst>
                <a:path w="83" h="62">
                  <a:moveTo>
                    <a:pt x="79" y="33"/>
                  </a:moveTo>
                  <a:cubicBezTo>
                    <a:pt x="83" y="2"/>
                    <a:pt x="23" y="0"/>
                    <a:pt x="0" y="27"/>
                  </a:cubicBezTo>
                  <a:cubicBezTo>
                    <a:pt x="50" y="34"/>
                    <a:pt x="76" y="62"/>
                    <a:pt x="79" y="3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7" name="Freeform 186"/>
            <p:cNvSpPr/>
            <p:nvPr>
              <p:custDataLst>
                <p:tags r:id="rId4"/>
              </p:custDataLst>
            </p:nvPr>
          </p:nvSpPr>
          <p:spPr bwMode="auto">
            <a:xfrm>
              <a:off x="2078083" y="3816114"/>
              <a:ext cx="82550" cy="76200"/>
            </a:xfrm>
            <a:custGeom>
              <a:avLst/>
              <a:gdLst>
                <a:gd name="T0" fmla="*/ 3 w 65"/>
                <a:gd name="T1" fmla="*/ 61 h 61"/>
                <a:gd name="T2" fmla="*/ 50 w 65"/>
                <a:gd name="T3" fmla="*/ 18 h 61"/>
                <a:gd name="T4" fmla="*/ 3 w 65"/>
                <a:gd name="T5" fmla="*/ 61 h 61"/>
              </a:gdLst>
              <a:ahLst/>
              <a:cxnLst>
                <a:cxn ang="0">
                  <a:pos x="T0" y="T1"/>
                </a:cxn>
                <a:cxn ang="0">
                  <a:pos x="T2" y="T3"/>
                </a:cxn>
                <a:cxn ang="0">
                  <a:pos x="T4" y="T5"/>
                </a:cxn>
              </a:cxnLst>
              <a:rect l="0" t="0" r="r" b="b"/>
              <a:pathLst>
                <a:path w="65" h="61">
                  <a:moveTo>
                    <a:pt x="3" y="61"/>
                  </a:moveTo>
                  <a:cubicBezTo>
                    <a:pt x="34" y="36"/>
                    <a:pt x="65" y="36"/>
                    <a:pt x="50" y="18"/>
                  </a:cubicBezTo>
                  <a:cubicBezTo>
                    <a:pt x="34" y="0"/>
                    <a:pt x="0" y="32"/>
                    <a:pt x="3" y="61"/>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8" name="Freeform 187"/>
            <p:cNvSpPr/>
            <p:nvPr>
              <p:custDataLst>
                <p:tags r:id="rId5"/>
              </p:custDataLst>
            </p:nvPr>
          </p:nvSpPr>
          <p:spPr bwMode="auto">
            <a:xfrm>
              <a:off x="2103483" y="3960576"/>
              <a:ext cx="74613" cy="61913"/>
            </a:xfrm>
            <a:custGeom>
              <a:avLst/>
              <a:gdLst>
                <a:gd name="T0" fmla="*/ 0 w 59"/>
                <a:gd name="T1" fmla="*/ 16 h 49"/>
                <a:gd name="T2" fmla="*/ 53 w 59"/>
                <a:gd name="T3" fmla="*/ 30 h 49"/>
                <a:gd name="T4" fmla="*/ 0 w 59"/>
                <a:gd name="T5" fmla="*/ 16 h 49"/>
              </a:gdLst>
              <a:ahLst/>
              <a:cxnLst>
                <a:cxn ang="0">
                  <a:pos x="T0" y="T1"/>
                </a:cxn>
                <a:cxn ang="0">
                  <a:pos x="T2" y="T3"/>
                </a:cxn>
                <a:cxn ang="0">
                  <a:pos x="T4" y="T5"/>
                </a:cxn>
              </a:cxnLst>
              <a:rect l="0" t="0" r="r" b="b"/>
              <a:pathLst>
                <a:path w="59" h="49">
                  <a:moveTo>
                    <a:pt x="0" y="16"/>
                  </a:moveTo>
                  <a:cubicBezTo>
                    <a:pt x="33" y="27"/>
                    <a:pt x="47" y="49"/>
                    <a:pt x="53" y="30"/>
                  </a:cubicBezTo>
                  <a:cubicBezTo>
                    <a:pt x="59" y="9"/>
                    <a:pt x="19" y="0"/>
                    <a:pt x="0" y="16"/>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9" name="Freeform 188"/>
            <p:cNvSpPr/>
            <p:nvPr>
              <p:custDataLst>
                <p:tags r:id="rId6"/>
              </p:custDataLst>
            </p:nvPr>
          </p:nvSpPr>
          <p:spPr bwMode="auto">
            <a:xfrm>
              <a:off x="1827213" y="3897313"/>
              <a:ext cx="215900" cy="144463"/>
            </a:xfrm>
            <a:custGeom>
              <a:avLst/>
              <a:gdLst>
                <a:gd name="T0" fmla="*/ 0 w 171"/>
                <a:gd name="T1" fmla="*/ 44 h 115"/>
                <a:gd name="T2" fmla="*/ 25 w 171"/>
                <a:gd name="T3" fmla="*/ 115 h 115"/>
                <a:gd name="T4" fmla="*/ 161 w 171"/>
                <a:gd name="T5" fmla="*/ 115 h 115"/>
                <a:gd name="T6" fmla="*/ 95 w 171"/>
                <a:gd name="T7" fmla="*/ 9 h 115"/>
                <a:gd name="T8" fmla="*/ 0 w 171"/>
                <a:gd name="T9" fmla="*/ 44 h 115"/>
              </a:gdLst>
              <a:ahLst/>
              <a:cxnLst>
                <a:cxn ang="0">
                  <a:pos x="T0" y="T1"/>
                </a:cxn>
                <a:cxn ang="0">
                  <a:pos x="T2" y="T3"/>
                </a:cxn>
                <a:cxn ang="0">
                  <a:pos x="T4" y="T5"/>
                </a:cxn>
                <a:cxn ang="0">
                  <a:pos x="T6" y="T7"/>
                </a:cxn>
                <a:cxn ang="0">
                  <a:pos x="T8" y="T9"/>
                </a:cxn>
              </a:cxnLst>
              <a:rect l="0" t="0" r="r" b="b"/>
              <a:pathLst>
                <a:path w="171" h="115">
                  <a:moveTo>
                    <a:pt x="0" y="44"/>
                  </a:moveTo>
                  <a:cubicBezTo>
                    <a:pt x="25" y="115"/>
                    <a:pt x="25" y="115"/>
                    <a:pt x="25" y="115"/>
                  </a:cubicBezTo>
                  <a:cubicBezTo>
                    <a:pt x="161" y="115"/>
                    <a:pt x="161" y="115"/>
                    <a:pt x="161" y="115"/>
                  </a:cubicBezTo>
                  <a:cubicBezTo>
                    <a:pt x="171" y="68"/>
                    <a:pt x="142" y="21"/>
                    <a:pt x="95" y="9"/>
                  </a:cubicBezTo>
                  <a:cubicBezTo>
                    <a:pt x="58" y="0"/>
                    <a:pt x="21" y="15"/>
                    <a:pt x="0" y="44"/>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0" name="Freeform 189"/>
            <p:cNvSpPr/>
            <p:nvPr>
              <p:custDataLst>
                <p:tags r:id="rId7"/>
              </p:custDataLst>
            </p:nvPr>
          </p:nvSpPr>
          <p:spPr bwMode="auto">
            <a:xfrm>
              <a:off x="1274763" y="3727450"/>
              <a:ext cx="622300" cy="406400"/>
            </a:xfrm>
            <a:custGeom>
              <a:avLst/>
              <a:gdLst>
                <a:gd name="T0" fmla="*/ 77 w 492"/>
                <a:gd name="T1" fmla="*/ 93 h 321"/>
                <a:gd name="T2" fmla="*/ 77 w 492"/>
                <a:gd name="T3" fmla="*/ 110 h 321"/>
                <a:gd name="T4" fmla="*/ 77 w 492"/>
                <a:gd name="T5" fmla="*/ 114 h 321"/>
                <a:gd name="T6" fmla="*/ 77 w 492"/>
                <a:gd name="T7" fmla="*/ 115 h 321"/>
                <a:gd name="T8" fmla="*/ 77 w 492"/>
                <a:gd name="T9" fmla="*/ 116 h 321"/>
                <a:gd name="T10" fmla="*/ 81 w 492"/>
                <a:gd name="T11" fmla="*/ 129 h 321"/>
                <a:gd name="T12" fmla="*/ 93 w 492"/>
                <a:gd name="T13" fmla="*/ 146 h 321"/>
                <a:gd name="T14" fmla="*/ 176 w 492"/>
                <a:gd name="T15" fmla="*/ 221 h 321"/>
                <a:gd name="T16" fmla="*/ 50 w 492"/>
                <a:gd name="T17" fmla="*/ 221 h 321"/>
                <a:gd name="T18" fmla="*/ 0 w 492"/>
                <a:gd name="T19" fmla="*/ 271 h 321"/>
                <a:gd name="T20" fmla="*/ 50 w 492"/>
                <a:gd name="T21" fmla="*/ 321 h 321"/>
                <a:gd name="T22" fmla="*/ 306 w 492"/>
                <a:gd name="T23" fmla="*/ 321 h 321"/>
                <a:gd name="T24" fmla="*/ 353 w 492"/>
                <a:gd name="T25" fmla="*/ 288 h 321"/>
                <a:gd name="T26" fmla="*/ 339 w 492"/>
                <a:gd name="T27" fmla="*/ 233 h 321"/>
                <a:gd name="T28" fmla="*/ 258 w 492"/>
                <a:gd name="T29" fmla="*/ 160 h 321"/>
                <a:gd name="T30" fmla="*/ 337 w 492"/>
                <a:gd name="T31" fmla="*/ 181 h 321"/>
                <a:gd name="T32" fmla="*/ 352 w 492"/>
                <a:gd name="T33" fmla="*/ 185 h 321"/>
                <a:gd name="T34" fmla="*/ 336 w 492"/>
                <a:gd name="T35" fmla="*/ 138 h 321"/>
                <a:gd name="T36" fmla="*/ 338 w 492"/>
                <a:gd name="T37" fmla="*/ 107 h 321"/>
                <a:gd name="T38" fmla="*/ 362 w 492"/>
                <a:gd name="T39" fmla="*/ 86 h 321"/>
                <a:gd name="T40" fmla="*/ 375 w 492"/>
                <a:gd name="T41" fmla="*/ 84 h 321"/>
                <a:gd name="T42" fmla="*/ 414 w 492"/>
                <a:gd name="T43" fmla="*/ 111 h 321"/>
                <a:gd name="T44" fmla="*/ 434 w 492"/>
                <a:gd name="T45" fmla="*/ 167 h 321"/>
                <a:gd name="T46" fmla="*/ 492 w 492"/>
                <a:gd name="T47" fmla="*/ 133 h 321"/>
                <a:gd name="T48" fmla="*/ 414 w 492"/>
                <a:gd name="T49" fmla="*/ 69 h 321"/>
                <a:gd name="T50" fmla="*/ 374 w 492"/>
                <a:gd name="T51" fmla="*/ 41 h 321"/>
                <a:gd name="T52" fmla="*/ 153 w 492"/>
                <a:gd name="T53" fmla="*/ 4 h 321"/>
                <a:gd name="T54" fmla="*/ 77 w 492"/>
                <a:gd name="T55" fmla="*/ 93 h 3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92" h="321">
                  <a:moveTo>
                    <a:pt x="77" y="93"/>
                  </a:moveTo>
                  <a:cubicBezTo>
                    <a:pt x="77" y="99"/>
                    <a:pt x="77" y="105"/>
                    <a:pt x="77" y="110"/>
                  </a:cubicBezTo>
                  <a:cubicBezTo>
                    <a:pt x="77" y="111"/>
                    <a:pt x="77" y="112"/>
                    <a:pt x="77" y="114"/>
                  </a:cubicBezTo>
                  <a:cubicBezTo>
                    <a:pt x="77" y="114"/>
                    <a:pt x="77" y="115"/>
                    <a:pt x="77" y="115"/>
                  </a:cubicBezTo>
                  <a:cubicBezTo>
                    <a:pt x="77" y="116"/>
                    <a:pt x="77" y="116"/>
                    <a:pt x="77" y="116"/>
                  </a:cubicBezTo>
                  <a:cubicBezTo>
                    <a:pt x="78" y="121"/>
                    <a:pt x="79" y="126"/>
                    <a:pt x="81" y="129"/>
                  </a:cubicBezTo>
                  <a:cubicBezTo>
                    <a:pt x="84" y="136"/>
                    <a:pt x="88" y="141"/>
                    <a:pt x="93" y="146"/>
                  </a:cubicBezTo>
                  <a:cubicBezTo>
                    <a:pt x="176" y="221"/>
                    <a:pt x="176" y="221"/>
                    <a:pt x="176" y="221"/>
                  </a:cubicBezTo>
                  <a:cubicBezTo>
                    <a:pt x="50" y="221"/>
                    <a:pt x="50" y="221"/>
                    <a:pt x="50" y="221"/>
                  </a:cubicBezTo>
                  <a:cubicBezTo>
                    <a:pt x="22" y="221"/>
                    <a:pt x="0" y="243"/>
                    <a:pt x="0" y="271"/>
                  </a:cubicBezTo>
                  <a:cubicBezTo>
                    <a:pt x="0" y="298"/>
                    <a:pt x="22" y="321"/>
                    <a:pt x="50" y="321"/>
                  </a:cubicBezTo>
                  <a:cubicBezTo>
                    <a:pt x="306" y="321"/>
                    <a:pt x="306" y="321"/>
                    <a:pt x="306" y="321"/>
                  </a:cubicBezTo>
                  <a:cubicBezTo>
                    <a:pt x="327" y="321"/>
                    <a:pt x="345" y="308"/>
                    <a:pt x="353" y="288"/>
                  </a:cubicBezTo>
                  <a:cubicBezTo>
                    <a:pt x="360" y="269"/>
                    <a:pt x="355" y="247"/>
                    <a:pt x="339" y="233"/>
                  </a:cubicBezTo>
                  <a:cubicBezTo>
                    <a:pt x="258" y="160"/>
                    <a:pt x="258" y="160"/>
                    <a:pt x="258" y="160"/>
                  </a:cubicBezTo>
                  <a:cubicBezTo>
                    <a:pt x="287" y="167"/>
                    <a:pt x="314" y="175"/>
                    <a:pt x="337" y="181"/>
                  </a:cubicBezTo>
                  <a:cubicBezTo>
                    <a:pt x="342" y="182"/>
                    <a:pt x="347" y="184"/>
                    <a:pt x="352" y="185"/>
                  </a:cubicBezTo>
                  <a:cubicBezTo>
                    <a:pt x="336" y="138"/>
                    <a:pt x="336" y="138"/>
                    <a:pt x="336" y="138"/>
                  </a:cubicBezTo>
                  <a:cubicBezTo>
                    <a:pt x="333" y="128"/>
                    <a:pt x="333" y="117"/>
                    <a:pt x="338" y="107"/>
                  </a:cubicBezTo>
                  <a:cubicBezTo>
                    <a:pt x="343" y="97"/>
                    <a:pt x="351" y="89"/>
                    <a:pt x="362" y="86"/>
                  </a:cubicBezTo>
                  <a:cubicBezTo>
                    <a:pt x="366" y="84"/>
                    <a:pt x="371" y="84"/>
                    <a:pt x="375" y="84"/>
                  </a:cubicBezTo>
                  <a:cubicBezTo>
                    <a:pt x="393" y="84"/>
                    <a:pt x="408" y="95"/>
                    <a:pt x="414" y="111"/>
                  </a:cubicBezTo>
                  <a:cubicBezTo>
                    <a:pt x="434" y="167"/>
                    <a:pt x="434" y="167"/>
                    <a:pt x="434" y="167"/>
                  </a:cubicBezTo>
                  <a:cubicBezTo>
                    <a:pt x="448" y="149"/>
                    <a:pt x="469" y="137"/>
                    <a:pt x="492" y="133"/>
                  </a:cubicBezTo>
                  <a:cubicBezTo>
                    <a:pt x="414" y="69"/>
                    <a:pt x="414" y="69"/>
                    <a:pt x="414" y="69"/>
                  </a:cubicBezTo>
                  <a:cubicBezTo>
                    <a:pt x="404" y="58"/>
                    <a:pt x="391" y="48"/>
                    <a:pt x="374" y="41"/>
                  </a:cubicBezTo>
                  <a:cubicBezTo>
                    <a:pt x="295" y="9"/>
                    <a:pt x="243" y="0"/>
                    <a:pt x="153" y="4"/>
                  </a:cubicBezTo>
                  <a:cubicBezTo>
                    <a:pt x="88" y="13"/>
                    <a:pt x="79" y="56"/>
                    <a:pt x="77" y="93"/>
                  </a:cubicBez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sp>
          <p:nvSpPr>
            <p:cNvPr id="11" name="Freeform 190"/>
            <p:cNvSpPr/>
            <p:nvPr>
              <p:custDataLst>
                <p:tags r:id="rId8"/>
              </p:custDataLst>
            </p:nvPr>
          </p:nvSpPr>
          <p:spPr bwMode="auto">
            <a:xfrm>
              <a:off x="1703388" y="3840163"/>
              <a:ext cx="403225" cy="295275"/>
            </a:xfrm>
            <a:custGeom>
              <a:avLst/>
              <a:gdLst>
                <a:gd name="T0" fmla="*/ 117 w 319"/>
                <a:gd name="T1" fmla="*/ 169 h 233"/>
                <a:gd name="T2" fmla="*/ 66 w 319"/>
                <a:gd name="T3" fmla="*/ 25 h 233"/>
                <a:gd name="T4" fmla="*/ 26 w 319"/>
                <a:gd name="T5" fmla="*/ 6 h 233"/>
                <a:gd name="T6" fmla="*/ 6 w 319"/>
                <a:gd name="T7" fmla="*/ 46 h 233"/>
                <a:gd name="T8" fmla="*/ 64 w 319"/>
                <a:gd name="T9" fmla="*/ 212 h 233"/>
                <a:gd name="T10" fmla="*/ 94 w 319"/>
                <a:gd name="T11" fmla="*/ 233 h 233"/>
                <a:gd name="T12" fmla="*/ 287 w 319"/>
                <a:gd name="T13" fmla="*/ 233 h 233"/>
                <a:gd name="T14" fmla="*/ 319 w 319"/>
                <a:gd name="T15" fmla="*/ 201 h 233"/>
                <a:gd name="T16" fmla="*/ 287 w 319"/>
                <a:gd name="T17" fmla="*/ 169 h 233"/>
                <a:gd name="T18" fmla="*/ 117 w 319"/>
                <a:gd name="T19" fmla="*/ 169 h 2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319" h="233">
                  <a:moveTo>
                    <a:pt x="117" y="169"/>
                  </a:moveTo>
                  <a:cubicBezTo>
                    <a:pt x="66" y="25"/>
                    <a:pt x="66" y="25"/>
                    <a:pt x="66" y="25"/>
                  </a:cubicBezTo>
                  <a:cubicBezTo>
                    <a:pt x="61" y="9"/>
                    <a:pt x="42" y="0"/>
                    <a:pt x="26" y="6"/>
                  </a:cubicBezTo>
                  <a:cubicBezTo>
                    <a:pt x="9" y="11"/>
                    <a:pt x="0" y="30"/>
                    <a:pt x="6" y="46"/>
                  </a:cubicBezTo>
                  <a:cubicBezTo>
                    <a:pt x="64" y="212"/>
                    <a:pt x="64" y="212"/>
                    <a:pt x="64" y="212"/>
                  </a:cubicBezTo>
                  <a:cubicBezTo>
                    <a:pt x="68" y="225"/>
                    <a:pt x="80" y="233"/>
                    <a:pt x="94" y="233"/>
                  </a:cubicBezTo>
                  <a:cubicBezTo>
                    <a:pt x="287" y="233"/>
                    <a:pt x="287" y="233"/>
                    <a:pt x="287" y="233"/>
                  </a:cubicBezTo>
                  <a:cubicBezTo>
                    <a:pt x="304" y="233"/>
                    <a:pt x="319" y="219"/>
                    <a:pt x="319" y="201"/>
                  </a:cubicBezTo>
                  <a:cubicBezTo>
                    <a:pt x="319" y="184"/>
                    <a:pt x="304" y="169"/>
                    <a:pt x="287" y="169"/>
                  </a:cubicBezTo>
                  <a:lnTo>
                    <a:pt x="117" y="169"/>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a:p>
          </p:txBody>
        </p:sp>
      </p:grpSp>
      <p:sp>
        <p:nvSpPr>
          <p:cNvPr id="15" name="椭圆形标注 14"/>
          <p:cNvSpPr/>
          <p:nvPr>
            <p:custDataLst>
              <p:tags r:id="rId9"/>
            </p:custDataLst>
          </p:nvPr>
        </p:nvSpPr>
        <p:spPr>
          <a:xfrm>
            <a:off x="7167880" y="2187575"/>
            <a:ext cx="2105660" cy="2105660"/>
          </a:xfrm>
          <a:prstGeom prst="wedgeEllipseCallout">
            <a:avLst>
              <a:gd name="adj1" fmla="val -55426"/>
              <a:gd name="adj2" fmla="val 44966"/>
            </a:avLst>
          </a:prstGeom>
          <a:solidFill>
            <a:srgbClr val="5FC9E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a:p>
        </p:txBody>
      </p:sp>
      <p:sp>
        <p:nvSpPr>
          <p:cNvPr id="16" name="文本框 15"/>
          <p:cNvSpPr txBox="1"/>
          <p:nvPr>
            <p:custDataLst>
              <p:tags r:id="rId10"/>
            </p:custDataLst>
          </p:nvPr>
        </p:nvSpPr>
        <p:spPr>
          <a:xfrm>
            <a:off x="7424420" y="2727960"/>
            <a:ext cx="1661160" cy="1271270"/>
          </a:xfrm>
          <a:prstGeom prst="rect">
            <a:avLst/>
          </a:prstGeom>
          <a:noFill/>
        </p:spPr>
        <p:txBody>
          <a:bodyPr wrap="square" rtlCol="0">
            <a:spAutoFit/>
          </a:bodyPr>
          <a:p>
            <a:pPr algn="just">
              <a:lnSpc>
                <a:spcPct val="120000"/>
              </a:lnSpc>
            </a:pPr>
            <a:r>
              <a:rPr lang="zh-CN" sz="1600" b="1" dirty="0">
                <a:solidFill>
                  <a:schemeClr val="tx1"/>
                </a:solidFill>
              </a:rPr>
              <a:t>双红阶段的主题，机会较大，但如何捕捉此类个股的起爆点呢？</a:t>
            </a:r>
            <a:endParaRPr lang="zh-CN" sz="1600" b="1" dirty="0">
              <a:solidFill>
                <a:schemeClr val="tx1"/>
              </a:solidFill>
            </a:endParaRPr>
          </a:p>
        </p:txBody>
      </p:sp>
    </p:spTree>
    <p:custDataLst>
      <p:tags r:id="rId11"/>
    </p:custData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a:t>
            </a:r>
            <a:r>
              <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4</a:t>
            </a:r>
            <a:endParaRPr kumimoji="0" lang="en-US" altLang="zh-CN"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起爆点捕捉教学</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起爆点实战效果</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1576070" y="6087110"/>
            <a:ext cx="8095615" cy="368300"/>
          </a:xfrm>
          <a:prstGeom prst="rect">
            <a:avLst/>
          </a:prstGeom>
          <a:noFill/>
        </p:spPr>
        <p:txBody>
          <a:bodyPr wrap="square" rtlCol="0" anchor="t">
            <a:noAutofit/>
          </a:bodyPr>
          <a:p>
            <a:pPr lvl="0" algn="ctr">
              <a:buClrTx/>
              <a:buSzTx/>
              <a:buFontTx/>
            </a:pPr>
            <a:r>
              <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个别情况不代表普遍实际收益率，过往收益亦不代表未来收益承诺。</a:t>
            </a:r>
            <a:endPar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pic>
        <p:nvPicPr>
          <p:cNvPr id="6" name="图片 5"/>
          <p:cNvPicPr>
            <a:picLocks noChangeAspect="1"/>
          </p:cNvPicPr>
          <p:nvPr>
            <p:custDataLst>
              <p:tags r:id="rId2"/>
            </p:custDataLst>
          </p:nvPr>
        </p:nvPicPr>
        <p:blipFill>
          <a:blip r:embed="rId3"/>
          <a:stretch>
            <a:fillRect/>
          </a:stretch>
        </p:blipFill>
        <p:spPr>
          <a:xfrm>
            <a:off x="1472565" y="1046480"/>
            <a:ext cx="9471660" cy="4916805"/>
          </a:xfrm>
          <a:prstGeom prst="rect">
            <a:avLst/>
          </a:prstGeom>
        </p:spPr>
      </p:pic>
    </p:spTree>
    <p:custDataLst>
      <p:tags r:id="rId4"/>
    </p:custData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起爆点实战效果</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1606550" y="6087110"/>
            <a:ext cx="9150985" cy="368300"/>
          </a:xfrm>
          <a:prstGeom prst="rect">
            <a:avLst/>
          </a:prstGeom>
          <a:noFill/>
        </p:spPr>
        <p:txBody>
          <a:bodyPr wrap="square" rtlCol="0" anchor="t">
            <a:noAutofit/>
          </a:bodyPr>
          <a:p>
            <a:pPr lvl="0" algn="ctr">
              <a:buClrTx/>
              <a:buSzTx/>
              <a:buFontTx/>
            </a:pPr>
            <a:r>
              <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个别情况不代表普遍实际收益率，过往收益亦不代表未来收益承诺。</a:t>
            </a:r>
            <a:endPar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1606550" y="998220"/>
            <a:ext cx="9151620" cy="4873625"/>
          </a:xfrm>
          <a:prstGeom prst="rect">
            <a:avLst/>
          </a:prstGeom>
        </p:spPr>
      </p:pic>
    </p:spTree>
    <p:custDataLst>
      <p:tags r:id="rId4"/>
    </p:custData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起爆点实战效果</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2293620" y="6087110"/>
            <a:ext cx="7842885" cy="368300"/>
          </a:xfrm>
          <a:prstGeom prst="rect">
            <a:avLst/>
          </a:prstGeom>
          <a:noFill/>
        </p:spPr>
        <p:txBody>
          <a:bodyPr wrap="square" rtlCol="0" anchor="t">
            <a:noAutofit/>
          </a:bodyPr>
          <a:p>
            <a:pPr lvl="0" algn="ctr">
              <a:buClrTx/>
              <a:buSzTx/>
              <a:buFontTx/>
            </a:pPr>
            <a:r>
              <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个别情况不代表普遍实际收益率，过往收益亦不代表未来收益承诺。</a:t>
            </a:r>
            <a:endPar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pic>
        <p:nvPicPr>
          <p:cNvPr id="5" name="图片 4"/>
          <p:cNvPicPr>
            <a:picLocks noChangeAspect="1"/>
          </p:cNvPicPr>
          <p:nvPr>
            <p:custDataLst>
              <p:tags r:id="rId2"/>
            </p:custDataLst>
          </p:nvPr>
        </p:nvPicPr>
        <p:blipFill>
          <a:blip r:embed="rId3"/>
          <a:stretch>
            <a:fillRect/>
          </a:stretch>
        </p:blipFill>
        <p:spPr>
          <a:xfrm>
            <a:off x="1255395" y="887095"/>
            <a:ext cx="10036175" cy="4894580"/>
          </a:xfrm>
          <a:prstGeom prst="rect">
            <a:avLst/>
          </a:prstGeom>
        </p:spPr>
      </p:pic>
    </p:spTree>
    <p:custDataLst>
      <p:tags r:id="rId4"/>
    </p:custData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用户的真实反馈</a:t>
            </a:r>
            <a:endPar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1333500" y="5363210"/>
            <a:ext cx="10153015" cy="645160"/>
          </a:xfrm>
          <a:prstGeom prst="rect">
            <a:avLst/>
          </a:prstGeom>
          <a:noFill/>
        </p:spPr>
        <p:txBody>
          <a:bodyPr wrap="square" rtlCol="0" anchor="t">
            <a:noAutofit/>
          </a:bodyPr>
          <a:p>
            <a:pPr lvl="0" algn="l">
              <a:buClrTx/>
              <a:buSzTx/>
              <a:buFontTx/>
            </a:pPr>
            <a:r>
              <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将这句话刻在牙缝里，细细咀嚼：别再等了，后期越来越多用户周总结开始出现40-50%涨幅才想要改变，那会错过很多</a:t>
            </a:r>
            <a:endParaRPr lang="zh-CN" altLang="en-US"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780415" y="1224280"/>
            <a:ext cx="6250305" cy="3698240"/>
          </a:xfrm>
          <a:prstGeom prst="rect">
            <a:avLst/>
          </a:prstGeom>
        </p:spPr>
      </p:pic>
      <p:pic>
        <p:nvPicPr>
          <p:cNvPr id="5" name="图片 4"/>
          <p:cNvPicPr>
            <a:picLocks noChangeAspect="1"/>
          </p:cNvPicPr>
          <p:nvPr>
            <p:custDataLst>
              <p:tags r:id="rId4"/>
            </p:custDataLst>
          </p:nvPr>
        </p:nvPicPr>
        <p:blipFill>
          <a:blip r:embed="rId5"/>
          <a:stretch>
            <a:fillRect/>
          </a:stretch>
        </p:blipFill>
        <p:spPr>
          <a:xfrm>
            <a:off x="7169150" y="2127250"/>
            <a:ext cx="3517900" cy="1892300"/>
          </a:xfrm>
          <a:prstGeom prst="rect">
            <a:avLst/>
          </a:prstGeom>
        </p:spPr>
      </p:pic>
    </p:spTree>
    <p:custDataLst>
      <p:tags r:id="rId6"/>
    </p:custData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用户的真实反馈</a:t>
            </a:r>
            <a:endPar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6" name="文本框 5"/>
          <p:cNvPicPr>
            <a:picLocks noChangeAspect="1"/>
          </p:cNvPicPr>
          <p:nvPr>
            <p:custDataLst>
              <p:tags r:id="rId2"/>
            </p:custDataLst>
          </p:nvPr>
        </p:nvPicPr>
        <p:blipFill>
          <a:blip r:embed="rId3"/>
          <a:stretch>
            <a:fillRect/>
          </a:stretch>
        </p:blipFill>
        <p:spPr>
          <a:xfrm>
            <a:off x="1725295" y="856615"/>
            <a:ext cx="8997315" cy="5543550"/>
          </a:xfrm>
          <a:prstGeom prst="rect">
            <a:avLst/>
          </a:prstGeom>
          <a:noFill/>
        </p:spPr>
      </p:pic>
    </p:spTree>
    <p:custDataLst>
      <p:tags r:id="rId4"/>
    </p:custData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用户的真实反馈</a:t>
            </a:r>
            <a:endPar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100" name="图片 99"/>
          <p:cNvPicPr/>
          <p:nvPr/>
        </p:nvPicPr>
        <p:blipFill>
          <a:blip r:embed="rId2"/>
          <a:stretch>
            <a:fillRect/>
          </a:stretch>
        </p:blipFill>
        <p:spPr>
          <a:xfrm>
            <a:off x="1868805" y="887095"/>
            <a:ext cx="8569325" cy="5544185"/>
          </a:xfrm>
          <a:prstGeom prst="rect">
            <a:avLst/>
          </a:prstGeom>
          <a:noFill/>
          <a:ln w="9525">
            <a:noFill/>
          </a:ln>
        </p:spPr>
      </p:pic>
    </p:spTree>
    <p:custDataLst>
      <p:tags r:id="rId3"/>
    </p:custData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用户的真实反馈</a:t>
            </a:r>
            <a:endParaRPr kumimoji="0" 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101" name="图片 100"/>
          <p:cNvPicPr/>
          <p:nvPr/>
        </p:nvPicPr>
        <p:blipFill>
          <a:blip r:embed="rId2"/>
          <a:stretch>
            <a:fillRect/>
          </a:stretch>
        </p:blipFill>
        <p:spPr>
          <a:xfrm>
            <a:off x="643255" y="961390"/>
            <a:ext cx="10904855" cy="5412740"/>
          </a:xfrm>
          <a:prstGeom prst="rect">
            <a:avLst/>
          </a:prstGeom>
          <a:noFill/>
          <a:ln w="9525">
            <a:noFill/>
          </a:ln>
        </p:spPr>
      </p:pic>
    </p:spTree>
    <p:custDataLst>
      <p:tags r:id="rId3"/>
    </p:custData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2" name="文本框 1"/>
          <p:cNvSpPr txBox="1"/>
          <p:nvPr>
            <p:custDataLst>
              <p:tags r:id="rId1"/>
            </p:custDataLst>
          </p:nvPr>
        </p:nvSpPr>
        <p:spPr>
          <a:xfrm>
            <a:off x="4287203" y="1695768"/>
            <a:ext cx="3738880" cy="101473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rPr>
              <a:t>PART 01</a:t>
            </a:r>
            <a:endParaRPr kumimoji="0" lang="zh-CN" altLang="en-US" sz="6000" b="0" i="0" u="none" strike="noStrike" kern="1200" cap="none" spc="0" normalizeH="0" baseline="0" noProof="0" dirty="0">
              <a:ln>
                <a:noFill/>
              </a:ln>
              <a:solidFill>
                <a:srgbClr val="FFFFFF"/>
              </a:solidFill>
              <a:effectLst/>
              <a:uLnTx/>
              <a:uFillTx/>
              <a:latin typeface="微软雅黑" panose="020B0503020204020204" pitchFamily="34" charset="-122"/>
              <a:ea typeface="微软雅黑" panose="020B0503020204020204" pitchFamily="34" charset="-122"/>
              <a:cs typeface="思源黑体 CN Normal" panose="020B0400000000000000" charset="-122"/>
            </a:endParaRPr>
          </a:p>
        </p:txBody>
      </p:sp>
      <p:sp>
        <p:nvSpPr>
          <p:cNvPr id="6" name="文本框 5"/>
          <p:cNvSpPr txBox="1"/>
          <p:nvPr>
            <p:custDataLst>
              <p:tags r:id="rId2"/>
            </p:custDataLst>
          </p:nvPr>
        </p:nvSpPr>
        <p:spPr>
          <a:xfrm>
            <a:off x="2118043" y="2843530"/>
            <a:ext cx="7955915" cy="1198880"/>
          </a:xfrm>
          <a:prstGeom prst="rect">
            <a:avLst/>
          </a:prstGeom>
          <a:noFill/>
        </p:spPr>
        <p:txBody>
          <a:bodyPr wrap="square" rtlCol="0">
            <a:spAutoFit/>
          </a:bodyPr>
          <a:p>
            <a:pPr algn="ctr" fontAlgn="auto"/>
            <a:r>
              <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rPr>
              <a:t>两会与机会</a:t>
            </a:r>
            <a:endParaRPr lang="zh-CN" altLang="en-US" sz="7200">
              <a:gradFill>
                <a:gsLst>
                  <a:gs pos="0">
                    <a:srgbClr val="FFFEEB"/>
                  </a:gs>
                  <a:gs pos="100000">
                    <a:srgbClr val="FFF4A3"/>
                  </a:gs>
                </a:gsLst>
                <a:lin ang="5400000" scaled="0"/>
              </a:gradFill>
              <a:latin typeface="思源黑体 CN Bold" panose="020B0800000000000000" charset="-122"/>
              <a:ea typeface="思源黑体 CN Bold" panose="020B0800000000000000" charset="-122"/>
              <a:sym typeface="+mn-ea"/>
            </a:endParaRPr>
          </a:p>
        </p:txBody>
      </p:sp>
    </p:spTree>
    <p:custDataLst>
      <p:tags r:id="rId3"/>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具体方案</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7667625" y="1303020"/>
            <a:ext cx="3609340" cy="4062095"/>
          </a:xfrm>
          <a:prstGeom prst="rect">
            <a:avLst/>
          </a:prstGeom>
          <a:noFill/>
        </p:spPr>
        <p:txBody>
          <a:bodyPr wrap="square" rtlCol="0" anchor="t">
            <a:noAutofit/>
          </a:bodyPr>
          <a:p>
            <a:pPr lvl="0" algn="l">
              <a:buClrTx/>
              <a:buSzTx/>
              <a:buFontTx/>
            </a:pP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在智能盯盘里面，用滚动净利润2023年q1和b点回档金叉，出现个股后先别立马入场，先研究下——</a:t>
            </a:r>
            <a:endPar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lvl="0" algn="l">
              <a:buClrTx/>
              <a:buSzTx/>
              <a:buFontTx/>
            </a:pP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1 选出的个股，第一时间看板块，观察是否为近期热点主题（比如人工智能类的）</a:t>
            </a:r>
            <a:endPar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lvl="0" algn="l">
              <a:buClrTx/>
              <a:buSzTx/>
              <a:buFontTx/>
            </a:pP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2 其次看周日月是否三共振（周线尽量三买，月线也尽量三买，至少要二买）</a:t>
            </a:r>
            <a:endPar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lvl="0" algn="l">
              <a:buClrTx/>
              <a:buSzTx/>
              <a:buFontTx/>
            </a:pP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3 最后看业绩</a:t>
            </a:r>
            <a:endPar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pic>
        <p:nvPicPr>
          <p:cNvPr id="6" name="图片 5"/>
          <p:cNvPicPr>
            <a:picLocks noChangeAspect="1"/>
          </p:cNvPicPr>
          <p:nvPr>
            <p:custDataLst>
              <p:tags r:id="rId2"/>
            </p:custDataLst>
          </p:nvPr>
        </p:nvPicPr>
        <p:blipFill>
          <a:blip r:embed="rId3"/>
          <a:stretch>
            <a:fillRect/>
          </a:stretch>
        </p:blipFill>
        <p:spPr>
          <a:xfrm>
            <a:off x="233045" y="1216660"/>
            <a:ext cx="7171055" cy="4314190"/>
          </a:xfrm>
          <a:prstGeom prst="rect">
            <a:avLst/>
          </a:prstGeom>
        </p:spPr>
      </p:pic>
    </p:spTree>
    <p:custDataLst>
      <p:tags r:id="rId4"/>
    </p:custData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跟业绩</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两会选股，跟起爆交易</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1631950" y="6010910"/>
            <a:ext cx="8881110" cy="368300"/>
          </a:xfrm>
          <a:prstGeom prst="rect">
            <a:avLst/>
          </a:prstGeom>
          <a:noFill/>
        </p:spPr>
        <p:txBody>
          <a:bodyPr wrap="square" rtlCol="0" anchor="t">
            <a:noAutofit/>
          </a:bodyPr>
          <a:p>
            <a:pPr lvl="0" algn="ctr">
              <a:buClrTx/>
              <a:buSzTx/>
              <a:buFontTx/>
            </a:pP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两会芯片半导体</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滚动增加</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低估值</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周线三买</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月线二买</a:t>
            </a:r>
            <a:endPar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pic>
        <p:nvPicPr>
          <p:cNvPr id="3" name="图片 2"/>
          <p:cNvPicPr>
            <a:picLocks noChangeAspect="1"/>
          </p:cNvPicPr>
          <p:nvPr>
            <p:custDataLst>
              <p:tags r:id="rId2"/>
            </p:custDataLst>
          </p:nvPr>
        </p:nvPicPr>
        <p:blipFill>
          <a:blip r:embed="rId3"/>
          <a:stretch>
            <a:fillRect/>
          </a:stretch>
        </p:blipFill>
        <p:spPr>
          <a:xfrm>
            <a:off x="1313180" y="888365"/>
            <a:ext cx="9199880" cy="5017770"/>
          </a:xfrm>
          <a:prstGeom prst="rect">
            <a:avLst/>
          </a:prstGeom>
        </p:spPr>
      </p:pic>
    </p:spTree>
    <p:custDataLst>
      <p:tags r:id="rId4"/>
    </p:custData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跟业绩</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两会选股，跟起爆交易</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1859915" y="6010910"/>
            <a:ext cx="8204835" cy="368300"/>
          </a:xfrm>
          <a:prstGeom prst="rect">
            <a:avLst/>
          </a:prstGeom>
          <a:noFill/>
        </p:spPr>
        <p:txBody>
          <a:bodyPr wrap="square" rtlCol="0" anchor="t">
            <a:noAutofit/>
          </a:bodyPr>
          <a:p>
            <a:pPr lvl="0" algn="ctr">
              <a:buClrTx/>
              <a:buSzTx/>
              <a:buFontTx/>
            </a:pP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两会数字经济</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次新股</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周线三买</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月线三买</a:t>
            </a:r>
            <a:endPar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pic>
        <p:nvPicPr>
          <p:cNvPr id="5" name="图片 4"/>
          <p:cNvPicPr>
            <a:picLocks noChangeAspect="1"/>
          </p:cNvPicPr>
          <p:nvPr>
            <p:custDataLst>
              <p:tags r:id="rId2"/>
            </p:custDataLst>
          </p:nvPr>
        </p:nvPicPr>
        <p:blipFill>
          <a:blip r:embed="rId3"/>
          <a:stretch>
            <a:fillRect/>
          </a:stretch>
        </p:blipFill>
        <p:spPr>
          <a:xfrm>
            <a:off x="1860550" y="951230"/>
            <a:ext cx="8204200" cy="4935220"/>
          </a:xfrm>
          <a:prstGeom prst="rect">
            <a:avLst/>
          </a:prstGeom>
        </p:spPr>
      </p:pic>
    </p:spTree>
    <p:custDataLst>
      <p:tags r:id="rId4"/>
    </p:custData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R="0" indent="0" algn="ctr" defTabSz="914400" fontAlgn="auto">
              <a:lnSpc>
                <a:spcPct val="100000"/>
              </a:lnSpc>
              <a:spcBef>
                <a:spcPts val="0"/>
              </a:spcBef>
              <a:spcAft>
                <a:spcPts val="0"/>
              </a:spcAft>
              <a:buClrTx/>
              <a:buSzTx/>
              <a:buFontTx/>
              <a:buNone/>
              <a:defRPr/>
            </a:pP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跟业绩</a:t>
            </a:r>
            <a:r>
              <a:rPr kumimoji="0" lang="en-US" altLang="zh-CN"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a:t>
            </a:r>
            <a:r>
              <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rPr>
              <a:t>两会选股，跟起爆交易</a:t>
            </a:r>
            <a:endParaRPr kumimoji="0" lang="zh-CN" altLang="en-US" sz="4400" b="0" i="0" kern="1200" cap="none" spc="0" normalizeH="0" baseline="0" noProof="0" dirty="0">
              <a:solidFill>
                <a:srgbClr val="FFFFFF"/>
              </a:solidFill>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2" name="文本框 1"/>
          <p:cNvSpPr txBox="1"/>
          <p:nvPr/>
        </p:nvSpPr>
        <p:spPr>
          <a:xfrm>
            <a:off x="1859915" y="6010910"/>
            <a:ext cx="8204835" cy="368300"/>
          </a:xfrm>
          <a:prstGeom prst="rect">
            <a:avLst/>
          </a:prstGeom>
          <a:noFill/>
        </p:spPr>
        <p:txBody>
          <a:bodyPr wrap="square" rtlCol="0" anchor="t">
            <a:noAutofit/>
          </a:bodyPr>
          <a:p>
            <a:pPr lvl="0" algn="ctr">
              <a:buClrTx/>
              <a:buSzTx/>
              <a:buFontTx/>
            </a:pP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两会疫情恢复+滚动净利润持续增加</a:t>
            </a:r>
            <a:r>
              <a:rPr lang="en-US" altLang="zh-CN"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a:t>
            </a:r>
            <a:r>
              <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低估值</a:t>
            </a:r>
            <a:endParaRPr lang="zh-CN" altLang="en-US" sz="2000" b="1">
              <a:solidFill>
                <a:schemeClr val="bg1"/>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pic>
        <p:nvPicPr>
          <p:cNvPr id="6" name="图片 5"/>
          <p:cNvPicPr>
            <a:picLocks noChangeAspect="1"/>
          </p:cNvPicPr>
          <p:nvPr>
            <p:custDataLst>
              <p:tags r:id="rId2"/>
            </p:custDataLst>
          </p:nvPr>
        </p:nvPicPr>
        <p:blipFill>
          <a:blip r:embed="rId3"/>
          <a:stretch>
            <a:fillRect/>
          </a:stretch>
        </p:blipFill>
        <p:spPr>
          <a:xfrm>
            <a:off x="2145665" y="903605"/>
            <a:ext cx="8112125" cy="4879975"/>
          </a:xfrm>
          <a:prstGeom prst="rect">
            <a:avLst/>
          </a:prstGeom>
        </p:spPr>
      </p:pic>
    </p:spTree>
    <p:custDataLst>
      <p:tags r:id="rId4"/>
    </p:custData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Tree>
    <p:custDataLst>
      <p:tags r:id="rId1"/>
    </p:custData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en-US" alt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2022</a:t>
            </a: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年，机会一览</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3" name="图片 2"/>
          <p:cNvPicPr>
            <a:picLocks noChangeAspect="1"/>
          </p:cNvPicPr>
          <p:nvPr>
            <p:custDataLst>
              <p:tags r:id="rId2"/>
            </p:custDataLst>
          </p:nvPr>
        </p:nvPicPr>
        <p:blipFill>
          <a:blip r:embed="rId3"/>
          <a:stretch>
            <a:fillRect/>
          </a:stretch>
        </p:blipFill>
        <p:spPr>
          <a:xfrm>
            <a:off x="1352550" y="895350"/>
            <a:ext cx="9841230" cy="5374005"/>
          </a:xfrm>
          <a:prstGeom prst="rect">
            <a:avLst/>
          </a:prstGeom>
        </p:spPr>
      </p:pic>
      <p:grpSp>
        <p:nvGrpSpPr>
          <p:cNvPr id="12" name="组合 11"/>
          <p:cNvGrpSpPr/>
          <p:nvPr/>
        </p:nvGrpSpPr>
        <p:grpSpPr>
          <a:xfrm>
            <a:off x="1864547" y="4337050"/>
            <a:ext cx="2661354" cy="581025"/>
            <a:chOff x="2324" y="4790"/>
            <a:chExt cx="2203" cy="915"/>
          </a:xfrm>
        </p:grpSpPr>
        <p:sp>
          <p:nvSpPr>
            <p:cNvPr id="11" name="剪去单角的矩形 10"/>
            <p:cNvSpPr/>
            <p:nvPr>
              <p:custDataLst>
                <p:tags r:id="rId4"/>
              </p:custDataLst>
            </p:nvPr>
          </p:nvSpPr>
          <p:spPr>
            <a:xfrm>
              <a:off x="2324" y="4790"/>
              <a:ext cx="2203" cy="915"/>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3200" dirty="0">
                <a:latin typeface="思源黑体 CN Medium" panose="020B0600000000000000" pitchFamily="34" charset="-122"/>
                <a:ea typeface="思源黑体 CN Medium" panose="020B0600000000000000" pitchFamily="34" charset="-122"/>
              </a:endParaRPr>
            </a:p>
          </p:txBody>
        </p:sp>
        <p:sp>
          <p:nvSpPr>
            <p:cNvPr id="10" name="文本框 9"/>
            <p:cNvSpPr txBox="1"/>
            <p:nvPr>
              <p:custDataLst>
                <p:tags r:id="rId5"/>
              </p:custDataLst>
            </p:nvPr>
          </p:nvSpPr>
          <p:spPr>
            <a:xfrm>
              <a:off x="2451" y="4790"/>
              <a:ext cx="2076" cy="822"/>
            </a:xfrm>
            <a:prstGeom prst="rect">
              <a:avLst/>
            </a:prstGeom>
            <a:noFill/>
          </p:spPr>
          <p:txBody>
            <a:bodyPr wrap="square" rtlCol="0">
              <a:spAutoFit/>
            </a:bodyPr>
            <a:p>
              <a:r>
                <a:rPr lang="zh-CN" altLang="en-US" sz="1400">
                  <a:solidFill>
                    <a:schemeClr val="tx1"/>
                  </a:solidFill>
                  <a:latin typeface="思源黑体 CN Medium" panose="020B0600000000000000" pitchFamily="34" charset="-122"/>
                  <a:ea typeface="思源黑体 CN Medium" panose="020B0600000000000000" pitchFamily="34" charset="-122"/>
                </a:rPr>
                <a:t>一月到四月：疫情叠加俄乌战争，除了地产几乎没有机会</a:t>
              </a:r>
              <a:endParaRPr lang="zh-CN" altLang="en-US" sz="1400">
                <a:solidFill>
                  <a:schemeClr val="tx1"/>
                </a:solidFill>
                <a:latin typeface="思源黑体 CN Medium" panose="020B0600000000000000" pitchFamily="34" charset="-122"/>
                <a:ea typeface="思源黑体 CN Medium" panose="020B0600000000000000" pitchFamily="34" charset="-122"/>
              </a:endParaRPr>
            </a:p>
          </p:txBody>
        </p:sp>
      </p:grpSp>
      <p:sp>
        <p:nvSpPr>
          <p:cNvPr id="5" name="矩形 4"/>
          <p:cNvSpPr/>
          <p:nvPr/>
        </p:nvSpPr>
        <p:spPr>
          <a:xfrm>
            <a:off x="1784985" y="2059305"/>
            <a:ext cx="2005330" cy="220218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latin typeface="思源黑体 CN Medium" panose="020B0600000000000000" pitchFamily="34" charset="-122"/>
              <a:ea typeface="思源黑体 CN Medium" panose="020B0600000000000000" pitchFamily="34" charset="-122"/>
            </a:endParaRPr>
          </a:p>
        </p:txBody>
      </p:sp>
      <p:sp>
        <p:nvSpPr>
          <p:cNvPr id="6" name="矩形 5"/>
          <p:cNvSpPr/>
          <p:nvPr>
            <p:custDataLst>
              <p:tags r:id="rId6"/>
            </p:custDataLst>
          </p:nvPr>
        </p:nvSpPr>
        <p:spPr>
          <a:xfrm>
            <a:off x="3990340" y="2059305"/>
            <a:ext cx="805815" cy="220218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latin typeface="思源黑体 CN Medium" panose="020B0600000000000000" pitchFamily="34" charset="-122"/>
              <a:ea typeface="思源黑体 CN Medium" panose="020B0600000000000000" pitchFamily="34" charset="-122"/>
            </a:endParaRPr>
          </a:p>
        </p:txBody>
      </p:sp>
      <p:grpSp>
        <p:nvGrpSpPr>
          <p:cNvPr id="7" name="组合 6"/>
          <p:cNvGrpSpPr/>
          <p:nvPr/>
        </p:nvGrpSpPr>
        <p:grpSpPr>
          <a:xfrm>
            <a:off x="3506470" y="1412240"/>
            <a:ext cx="3251200" cy="571500"/>
            <a:chOff x="2324" y="4790"/>
            <a:chExt cx="1529" cy="900"/>
          </a:xfrm>
        </p:grpSpPr>
        <p:sp>
          <p:nvSpPr>
            <p:cNvPr id="8" name="剪去单角的矩形 7"/>
            <p:cNvSpPr/>
            <p:nvPr>
              <p:custDataLst>
                <p:tags r:id="rId7"/>
              </p:custDataLst>
            </p:nvPr>
          </p:nvSpPr>
          <p:spPr>
            <a:xfrm>
              <a:off x="2324" y="4790"/>
              <a:ext cx="1529" cy="900"/>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3200" dirty="0">
                <a:latin typeface="思源黑体 CN Medium" panose="020B0600000000000000" pitchFamily="34" charset="-122"/>
                <a:ea typeface="思源黑体 CN Medium" panose="020B0600000000000000" pitchFamily="34" charset="-122"/>
              </a:endParaRPr>
            </a:p>
          </p:txBody>
        </p:sp>
        <p:sp>
          <p:nvSpPr>
            <p:cNvPr id="13" name="文本框 12"/>
            <p:cNvSpPr txBox="1"/>
            <p:nvPr>
              <p:custDataLst>
                <p:tags r:id="rId8"/>
              </p:custDataLst>
            </p:nvPr>
          </p:nvSpPr>
          <p:spPr>
            <a:xfrm>
              <a:off x="2451" y="4790"/>
              <a:ext cx="1402" cy="900"/>
            </a:xfrm>
            <a:prstGeom prst="rect">
              <a:avLst/>
            </a:prstGeom>
            <a:noFill/>
          </p:spPr>
          <p:txBody>
            <a:bodyPr wrap="square" rtlCol="0">
              <a:noAutofit/>
            </a:bodyPr>
            <a:p>
              <a:pPr algn="ctr"/>
              <a:r>
                <a:rPr lang="zh-CN" altLang="en-US" sz="1400">
                  <a:solidFill>
                    <a:schemeClr val="tx1"/>
                  </a:solidFill>
                  <a:latin typeface="思源黑体 CN Medium" panose="020B0600000000000000" pitchFamily="34" charset="-122"/>
                  <a:ea typeface="思源黑体 CN Medium" panose="020B0600000000000000" pitchFamily="34" charset="-122"/>
                </a:rPr>
                <a:t>五月到七月：汽配和数字经济</a:t>
              </a:r>
              <a:endParaRPr lang="zh-CN" altLang="en-US" sz="1400">
                <a:solidFill>
                  <a:schemeClr val="tx1"/>
                </a:solidFill>
                <a:latin typeface="思源黑体 CN Medium" panose="020B0600000000000000" pitchFamily="34" charset="-122"/>
                <a:ea typeface="思源黑体 CN Medium" panose="020B0600000000000000" pitchFamily="34" charset="-122"/>
              </a:endParaRPr>
            </a:p>
            <a:p>
              <a:pPr algn="ctr"/>
              <a:r>
                <a:rPr lang="zh-CN" altLang="en-US" sz="1400">
                  <a:solidFill>
                    <a:schemeClr val="tx1"/>
                  </a:solidFill>
                  <a:latin typeface="思源黑体 CN Medium" panose="020B0600000000000000" pitchFamily="34" charset="-122"/>
                  <a:ea typeface="思源黑体 CN Medium" panose="020B0600000000000000" pitchFamily="34" charset="-122"/>
                </a:rPr>
                <a:t>上涨了一轮</a:t>
              </a:r>
              <a:endParaRPr lang="zh-CN" altLang="en-US" sz="1400">
                <a:solidFill>
                  <a:schemeClr val="tx1"/>
                </a:solidFill>
                <a:latin typeface="思源黑体 CN Medium" panose="020B0600000000000000" pitchFamily="34" charset="-122"/>
                <a:ea typeface="思源黑体 CN Medium" panose="020B0600000000000000" pitchFamily="34" charset="-122"/>
              </a:endParaRPr>
            </a:p>
          </p:txBody>
        </p:sp>
      </p:grpSp>
      <p:sp>
        <p:nvSpPr>
          <p:cNvPr id="14" name="矩形 13"/>
          <p:cNvSpPr/>
          <p:nvPr>
            <p:custDataLst>
              <p:tags r:id="rId9"/>
            </p:custDataLst>
          </p:nvPr>
        </p:nvSpPr>
        <p:spPr>
          <a:xfrm>
            <a:off x="6181090" y="2917190"/>
            <a:ext cx="2430145" cy="1156335"/>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3200">
              <a:latin typeface="思源黑体 CN Medium" panose="020B0600000000000000" pitchFamily="34" charset="-122"/>
              <a:ea typeface="思源黑体 CN Medium" panose="020B0600000000000000" pitchFamily="34" charset="-122"/>
            </a:endParaRPr>
          </a:p>
        </p:txBody>
      </p:sp>
      <p:grpSp>
        <p:nvGrpSpPr>
          <p:cNvPr id="15" name="组合 14"/>
          <p:cNvGrpSpPr/>
          <p:nvPr/>
        </p:nvGrpSpPr>
        <p:grpSpPr>
          <a:xfrm>
            <a:off x="6422405" y="2132330"/>
            <a:ext cx="2029539" cy="539115"/>
            <a:chOff x="2173" y="4514"/>
            <a:chExt cx="1680" cy="849"/>
          </a:xfrm>
        </p:grpSpPr>
        <p:sp>
          <p:nvSpPr>
            <p:cNvPr id="16" name="剪去单角的矩形 15"/>
            <p:cNvSpPr/>
            <p:nvPr>
              <p:custDataLst>
                <p:tags r:id="rId10"/>
              </p:custDataLst>
            </p:nvPr>
          </p:nvSpPr>
          <p:spPr>
            <a:xfrm>
              <a:off x="2173" y="4514"/>
              <a:ext cx="1680" cy="807"/>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3200" dirty="0">
                <a:latin typeface="思源黑体 CN Medium" panose="020B0600000000000000" pitchFamily="34" charset="-122"/>
                <a:ea typeface="思源黑体 CN Medium" panose="020B0600000000000000" pitchFamily="34" charset="-122"/>
              </a:endParaRPr>
            </a:p>
          </p:txBody>
        </p:sp>
        <p:sp>
          <p:nvSpPr>
            <p:cNvPr id="17" name="文本框 16"/>
            <p:cNvSpPr txBox="1"/>
            <p:nvPr>
              <p:custDataLst>
                <p:tags r:id="rId11"/>
              </p:custDataLst>
            </p:nvPr>
          </p:nvSpPr>
          <p:spPr>
            <a:xfrm>
              <a:off x="2230" y="4541"/>
              <a:ext cx="1623" cy="822"/>
            </a:xfrm>
            <a:prstGeom prst="rect">
              <a:avLst/>
            </a:prstGeom>
            <a:noFill/>
          </p:spPr>
          <p:txBody>
            <a:bodyPr wrap="square" rtlCol="0">
              <a:spAutoFit/>
            </a:bodyPr>
            <a:p>
              <a:pPr algn="ctr"/>
              <a:r>
                <a:rPr lang="zh-CN" altLang="en-US" sz="1400">
                  <a:solidFill>
                    <a:schemeClr val="tx1"/>
                  </a:solidFill>
                  <a:latin typeface="思源黑体 CN Medium" panose="020B0600000000000000" pitchFamily="34" charset="-122"/>
                  <a:ea typeface="思源黑体 CN Medium" panose="020B0600000000000000" pitchFamily="34" charset="-122"/>
                </a:rPr>
                <a:t>九月到十一月：医药、信创和地产轮涨一遍</a:t>
              </a:r>
              <a:endParaRPr lang="zh-CN" altLang="en-US" sz="1400">
                <a:solidFill>
                  <a:schemeClr val="tx1"/>
                </a:solidFill>
                <a:latin typeface="思源黑体 CN Medium" panose="020B0600000000000000" pitchFamily="34" charset="-122"/>
                <a:ea typeface="思源黑体 CN Medium" panose="020B0600000000000000" pitchFamily="34" charset="-122"/>
              </a:endParaRPr>
            </a:p>
          </p:txBody>
        </p:sp>
      </p:grpSp>
      <p:grpSp>
        <p:nvGrpSpPr>
          <p:cNvPr id="49" name="组合 48"/>
          <p:cNvGrpSpPr/>
          <p:nvPr/>
        </p:nvGrpSpPr>
        <p:grpSpPr>
          <a:xfrm>
            <a:off x="7232650" y="4859020"/>
            <a:ext cx="3545205" cy="1381125"/>
            <a:chOff x="7010" y="4784"/>
            <a:chExt cx="5583" cy="2175"/>
          </a:xfrm>
        </p:grpSpPr>
        <p:sp>
          <p:nvSpPr>
            <p:cNvPr id="47" name="剪去单角的矩形 46"/>
            <p:cNvSpPr/>
            <p:nvPr>
              <p:custDataLst>
                <p:tags r:id="rId12"/>
              </p:custDataLst>
            </p:nvPr>
          </p:nvSpPr>
          <p:spPr>
            <a:xfrm>
              <a:off x="7010" y="4784"/>
              <a:ext cx="5583" cy="2174"/>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l"/>
              <a:endParaRPr lang="zh-CN" altLang="en-US" sz="3200" dirty="0">
                <a:latin typeface="思源黑体 CN Medium" panose="020B0600000000000000" pitchFamily="34" charset="-122"/>
                <a:ea typeface="思源黑体 CN Medium" panose="020B0600000000000000" pitchFamily="34" charset="-122"/>
              </a:endParaRPr>
            </a:p>
          </p:txBody>
        </p:sp>
        <p:sp>
          <p:nvSpPr>
            <p:cNvPr id="48" name="文本框 47"/>
            <p:cNvSpPr txBox="1"/>
            <p:nvPr>
              <p:custDataLst>
                <p:tags r:id="rId13"/>
              </p:custDataLst>
            </p:nvPr>
          </p:nvSpPr>
          <p:spPr>
            <a:xfrm>
              <a:off x="7154" y="4877"/>
              <a:ext cx="5280" cy="2082"/>
            </a:xfrm>
            <a:prstGeom prst="rect">
              <a:avLst/>
            </a:prstGeom>
            <a:noFill/>
          </p:spPr>
          <p:txBody>
            <a:bodyPr wrap="square" rtlCol="0">
              <a:spAutoFit/>
            </a:bodyPr>
            <a:p>
              <a:r>
                <a:rPr lang="zh-CN" altLang="en-US" sz="20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结论：</a:t>
              </a:r>
              <a:r>
                <a:rPr lang="en-US" altLang="zh-CN" sz="20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2022</a:t>
              </a:r>
              <a:r>
                <a:rPr lang="zh-CN" altLang="en-US" sz="20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rPr>
                <a:t>年行情，赚钱与大盘无关！重要的是抓住市场主题行情，研究主题比研究大盘更重要！</a:t>
              </a:r>
              <a:endParaRPr lang="zh-CN" altLang="en-US" sz="2000">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spTree>
    <p:custDataLst>
      <p:tags r:id="rId1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9"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ssolv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9" presetClass="entr" presetSubtype="0"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dissolv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5"/>
                                        </p:tgtEl>
                                        <p:attrNameLst>
                                          <p:attrName>style.visibility</p:attrName>
                                        </p:attrNameLst>
                                      </p:cBhvr>
                                      <p:to>
                                        <p:strVal val="visible"/>
                                      </p:to>
                                    </p:set>
                                    <p:animEffect transition="in" filter="dissolve">
                                      <p:cBhvr>
                                        <p:cTn id="17" dur="500"/>
                                        <p:tgtEl>
                                          <p:spTgt spid="15"/>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49"/>
                                        </p:tgtEl>
                                        <p:attrNameLst>
                                          <p:attrName>style.visibility</p:attrName>
                                        </p:attrNameLst>
                                      </p:cBhvr>
                                      <p:to>
                                        <p:strVal val="visible"/>
                                      </p:to>
                                    </p:set>
                                    <p:animEffect transition="in" filter="dissolve">
                                      <p:cBhvr>
                                        <p:cTn id="22"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新股发行越来越多的情况下</a:t>
            </a:r>
            <a:endParaRPr kumimoji="0" lang="zh-CN"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grpSp>
        <p:nvGrpSpPr>
          <p:cNvPr id="3" name="组合 2"/>
          <p:cNvGrpSpPr/>
          <p:nvPr/>
        </p:nvGrpSpPr>
        <p:grpSpPr>
          <a:xfrm>
            <a:off x="822960" y="1123950"/>
            <a:ext cx="10546080" cy="5230495"/>
            <a:chOff x="3044" y="2439"/>
            <a:chExt cx="14210" cy="7008"/>
          </a:xfrm>
        </p:grpSpPr>
        <p:sp>
          <p:nvSpPr>
            <p:cNvPr id="27" name="剪去单角的矩形 26"/>
            <p:cNvSpPr/>
            <p:nvPr>
              <p:custDataLst>
                <p:tags r:id="rId2"/>
              </p:custDataLst>
            </p:nvPr>
          </p:nvSpPr>
          <p:spPr>
            <a:xfrm>
              <a:off x="3044" y="2439"/>
              <a:ext cx="14210" cy="7008"/>
            </a:xfrm>
            <a:prstGeom prst="snip1Rect">
              <a:avLst/>
            </a:prstGeom>
            <a:solidFill>
              <a:schemeClr val="bg1">
                <a:alpha val="85000"/>
              </a:schemeClr>
            </a:solidFill>
            <a:ln>
              <a:noFill/>
            </a:ln>
            <a:effectLst>
              <a:outerShdw blurRad="254000" dist="88900" dir="5400000" algn="ctr" rotWithShape="0">
                <a:schemeClr val="tx1">
                  <a:alpha val="41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pPr>
              <a:endParaRPr lang="zh-CN" altLang="en-US" sz="2400" b="1" dirty="0">
                <a:solidFill>
                  <a:srgbClr val="FF0000"/>
                </a:solidFill>
                <a:latin typeface="思源黑体 CN Medium" panose="020B0600000000000000" pitchFamily="34" charset="-122"/>
                <a:ea typeface="思源黑体 CN Medium" panose="020B0600000000000000" pitchFamily="34" charset="-122"/>
                <a:sym typeface="+mn-ea"/>
              </a:endParaRPr>
            </a:p>
          </p:txBody>
        </p:sp>
        <p:grpSp>
          <p:nvGrpSpPr>
            <p:cNvPr id="2" name="组合 1"/>
            <p:cNvGrpSpPr/>
            <p:nvPr/>
          </p:nvGrpSpPr>
          <p:grpSpPr>
            <a:xfrm>
              <a:off x="3674" y="3864"/>
              <a:ext cx="9324" cy="4950"/>
              <a:chOff x="2378075" y="428625"/>
              <a:chExt cx="7432675" cy="6007101"/>
            </a:xfrm>
          </p:grpSpPr>
          <p:sp>
            <p:nvSpPr>
              <p:cNvPr id="9" name="Rectangle 5"/>
              <p:cNvSpPr>
                <a:spLocks noChangeArrowheads="1"/>
              </p:cNvSpPr>
              <p:nvPr>
                <p:custDataLst>
                  <p:tags r:id="rId3"/>
                </p:custDataLst>
              </p:nvPr>
            </p:nvSpPr>
            <p:spPr bwMode="auto">
              <a:xfrm>
                <a:off x="2614613" y="890588"/>
                <a:ext cx="6962775" cy="3694113"/>
              </a:xfrm>
              <a:prstGeom prst="rect">
                <a:avLst/>
              </a:prstGeom>
              <a:solidFill>
                <a:srgbClr val="FFFFFF"/>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2400">
                  <a:latin typeface="思源黑体 CN Medium" panose="020B0600000000000000" pitchFamily="34" charset="-122"/>
                  <a:ea typeface="思源黑体 CN Medium" panose="020B0600000000000000" pitchFamily="34" charset="-122"/>
                </a:endParaRPr>
              </a:p>
            </p:txBody>
          </p:sp>
          <p:sp>
            <p:nvSpPr>
              <p:cNvPr id="18" name="Rectangle 6"/>
              <p:cNvSpPr>
                <a:spLocks noChangeArrowheads="1"/>
              </p:cNvSpPr>
              <p:nvPr>
                <p:custDataLst>
                  <p:tags r:id="rId4"/>
                </p:custDataLst>
              </p:nvPr>
            </p:nvSpPr>
            <p:spPr bwMode="auto">
              <a:xfrm>
                <a:off x="2378075" y="647700"/>
                <a:ext cx="7432675" cy="220663"/>
              </a:xfrm>
              <a:prstGeom prst="rect">
                <a:avLst/>
              </a:prstGeom>
              <a:solidFill>
                <a:srgbClr val="434C56"/>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2400">
                  <a:latin typeface="思源黑体 CN Medium" panose="020B0600000000000000" pitchFamily="34" charset="-122"/>
                  <a:ea typeface="思源黑体 CN Medium" panose="020B0600000000000000" pitchFamily="34" charset="-122"/>
                </a:endParaRPr>
              </a:p>
            </p:txBody>
          </p:sp>
          <p:sp>
            <p:nvSpPr>
              <p:cNvPr id="19" name="Rectangle 7"/>
              <p:cNvSpPr>
                <a:spLocks noChangeArrowheads="1"/>
              </p:cNvSpPr>
              <p:nvPr>
                <p:custDataLst>
                  <p:tags r:id="rId5"/>
                </p:custDataLst>
              </p:nvPr>
            </p:nvSpPr>
            <p:spPr bwMode="auto">
              <a:xfrm>
                <a:off x="2378075" y="428625"/>
                <a:ext cx="7432675" cy="219075"/>
              </a:xfrm>
              <a:prstGeom prst="rect">
                <a:avLst/>
              </a:prstGeom>
              <a:solidFill>
                <a:srgbClr val="6168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2400">
                  <a:latin typeface="思源黑体 CN Medium" panose="020B0600000000000000" pitchFamily="34" charset="-122"/>
                  <a:ea typeface="思源黑体 CN Medium" panose="020B0600000000000000" pitchFamily="34" charset="-122"/>
                </a:endParaRPr>
              </a:p>
            </p:txBody>
          </p:sp>
          <p:sp>
            <p:nvSpPr>
              <p:cNvPr id="20" name="Rectangle 8"/>
              <p:cNvSpPr>
                <a:spLocks noChangeArrowheads="1"/>
              </p:cNvSpPr>
              <p:nvPr>
                <p:custDataLst>
                  <p:tags r:id="rId6"/>
                </p:custDataLst>
              </p:nvPr>
            </p:nvSpPr>
            <p:spPr bwMode="auto">
              <a:xfrm>
                <a:off x="2378075" y="4584700"/>
                <a:ext cx="7432675" cy="269875"/>
              </a:xfrm>
              <a:prstGeom prst="rect">
                <a:avLst/>
              </a:prstGeom>
              <a:solidFill>
                <a:srgbClr val="6168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2400">
                  <a:latin typeface="思源黑体 CN Medium" panose="020B0600000000000000" pitchFamily="34" charset="-122"/>
                  <a:ea typeface="思源黑体 CN Medium" panose="020B0600000000000000" pitchFamily="34" charset="-122"/>
                </a:endParaRPr>
              </a:p>
            </p:txBody>
          </p:sp>
          <p:sp>
            <p:nvSpPr>
              <p:cNvPr id="21" name="Rectangle 9"/>
              <p:cNvSpPr>
                <a:spLocks noChangeArrowheads="1"/>
              </p:cNvSpPr>
              <p:nvPr>
                <p:custDataLst>
                  <p:tags r:id="rId7"/>
                </p:custDataLst>
              </p:nvPr>
            </p:nvSpPr>
            <p:spPr bwMode="auto">
              <a:xfrm>
                <a:off x="5983288" y="4719638"/>
                <a:ext cx="220663" cy="1716088"/>
              </a:xfrm>
              <a:prstGeom prst="rect">
                <a:avLst/>
              </a:prstGeom>
              <a:solidFill>
                <a:srgbClr val="616875"/>
              </a:solidFill>
              <a:ln>
                <a:noFill/>
              </a:ln>
              <a:extLs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
                <a:endParaRPr lang="zh-CN" altLang="en-US" sz="2400">
                  <a:latin typeface="思源黑体 CN Medium" panose="020B0600000000000000" pitchFamily="34" charset="-122"/>
                  <a:ea typeface="思源黑体 CN Medium" panose="020B0600000000000000" pitchFamily="34" charset="-122"/>
                </a:endParaRPr>
              </a:p>
            </p:txBody>
          </p:sp>
          <p:sp>
            <p:nvSpPr>
              <p:cNvPr id="22" name="Freeform 10"/>
              <p:cNvSpPr/>
              <p:nvPr>
                <p:custDataLst>
                  <p:tags r:id="rId8"/>
                </p:custDataLst>
              </p:nvPr>
            </p:nvSpPr>
            <p:spPr bwMode="auto">
              <a:xfrm>
                <a:off x="3827463" y="4618038"/>
                <a:ext cx="1163638" cy="1817688"/>
              </a:xfrm>
              <a:custGeom>
                <a:avLst/>
                <a:gdLst>
                  <a:gd name="T0" fmla="*/ 156 w 733"/>
                  <a:gd name="T1" fmla="*/ 1145 h 1145"/>
                  <a:gd name="T2" fmla="*/ 733 w 733"/>
                  <a:gd name="T3" fmla="*/ 0 h 1145"/>
                  <a:gd name="T4" fmla="*/ 580 w 733"/>
                  <a:gd name="T5" fmla="*/ 0 h 1145"/>
                  <a:gd name="T6" fmla="*/ 0 w 733"/>
                  <a:gd name="T7" fmla="*/ 1145 h 1145"/>
                  <a:gd name="T8" fmla="*/ 156 w 733"/>
                  <a:gd name="T9" fmla="*/ 1145 h 1145"/>
                </a:gdLst>
                <a:ahLst/>
                <a:cxnLst>
                  <a:cxn ang="0">
                    <a:pos x="T0" y="T1"/>
                  </a:cxn>
                  <a:cxn ang="0">
                    <a:pos x="T2" y="T3"/>
                  </a:cxn>
                  <a:cxn ang="0">
                    <a:pos x="T4" y="T5"/>
                  </a:cxn>
                  <a:cxn ang="0">
                    <a:pos x="T6" y="T7"/>
                  </a:cxn>
                  <a:cxn ang="0">
                    <a:pos x="T8" y="T9"/>
                  </a:cxn>
                </a:cxnLst>
                <a:rect l="0" t="0" r="r" b="b"/>
                <a:pathLst>
                  <a:path w="733" h="1145">
                    <a:moveTo>
                      <a:pt x="156" y="1145"/>
                    </a:moveTo>
                    <a:lnTo>
                      <a:pt x="733" y="0"/>
                    </a:lnTo>
                    <a:lnTo>
                      <a:pt x="580" y="0"/>
                    </a:lnTo>
                    <a:lnTo>
                      <a:pt x="0" y="1145"/>
                    </a:lnTo>
                    <a:lnTo>
                      <a:pt x="156" y="1145"/>
                    </a:lnTo>
                    <a:close/>
                  </a:path>
                </a:pathLst>
              </a:custGeom>
              <a:solidFill>
                <a:srgbClr val="6168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400">
                  <a:latin typeface="思源黑体 CN Medium" panose="020B0600000000000000" pitchFamily="34" charset="-122"/>
                  <a:ea typeface="思源黑体 CN Medium" panose="020B0600000000000000" pitchFamily="34" charset="-122"/>
                </a:endParaRPr>
              </a:p>
            </p:txBody>
          </p:sp>
          <p:sp>
            <p:nvSpPr>
              <p:cNvPr id="23" name="Freeform 11"/>
              <p:cNvSpPr/>
              <p:nvPr>
                <p:custDataLst>
                  <p:tags r:id="rId9"/>
                </p:custDataLst>
              </p:nvPr>
            </p:nvSpPr>
            <p:spPr bwMode="auto">
              <a:xfrm>
                <a:off x="7196138" y="4618038"/>
                <a:ext cx="1163638" cy="1817688"/>
              </a:xfrm>
              <a:custGeom>
                <a:avLst/>
                <a:gdLst>
                  <a:gd name="T0" fmla="*/ 577 w 733"/>
                  <a:gd name="T1" fmla="*/ 1145 h 1145"/>
                  <a:gd name="T2" fmla="*/ 0 w 733"/>
                  <a:gd name="T3" fmla="*/ 0 h 1145"/>
                  <a:gd name="T4" fmla="*/ 156 w 733"/>
                  <a:gd name="T5" fmla="*/ 0 h 1145"/>
                  <a:gd name="T6" fmla="*/ 733 w 733"/>
                  <a:gd name="T7" fmla="*/ 1145 h 1145"/>
                  <a:gd name="T8" fmla="*/ 577 w 733"/>
                  <a:gd name="T9" fmla="*/ 1145 h 1145"/>
                </a:gdLst>
                <a:ahLst/>
                <a:cxnLst>
                  <a:cxn ang="0">
                    <a:pos x="T0" y="T1"/>
                  </a:cxn>
                  <a:cxn ang="0">
                    <a:pos x="T2" y="T3"/>
                  </a:cxn>
                  <a:cxn ang="0">
                    <a:pos x="T4" y="T5"/>
                  </a:cxn>
                  <a:cxn ang="0">
                    <a:pos x="T6" y="T7"/>
                  </a:cxn>
                  <a:cxn ang="0">
                    <a:pos x="T8" y="T9"/>
                  </a:cxn>
                </a:cxnLst>
                <a:rect l="0" t="0" r="r" b="b"/>
                <a:pathLst>
                  <a:path w="733" h="1145">
                    <a:moveTo>
                      <a:pt x="577" y="1145"/>
                    </a:moveTo>
                    <a:lnTo>
                      <a:pt x="0" y="0"/>
                    </a:lnTo>
                    <a:lnTo>
                      <a:pt x="156" y="0"/>
                    </a:lnTo>
                    <a:lnTo>
                      <a:pt x="733" y="1145"/>
                    </a:lnTo>
                    <a:lnTo>
                      <a:pt x="577" y="1145"/>
                    </a:lnTo>
                    <a:close/>
                  </a:path>
                </a:pathLst>
              </a:custGeom>
              <a:solidFill>
                <a:srgbClr val="616875"/>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400">
                  <a:latin typeface="思源黑体 CN Medium" panose="020B0600000000000000" pitchFamily="34" charset="-122"/>
                  <a:ea typeface="思源黑体 CN Medium" panose="020B0600000000000000" pitchFamily="34" charset="-122"/>
                </a:endParaRPr>
              </a:p>
            </p:txBody>
          </p:sp>
        </p:grpSp>
        <p:sp>
          <p:nvSpPr>
            <p:cNvPr id="314" name="文本框 313"/>
            <p:cNvSpPr txBox="1"/>
            <p:nvPr>
              <p:custDataLst>
                <p:tags r:id="rId10"/>
              </p:custDataLst>
            </p:nvPr>
          </p:nvSpPr>
          <p:spPr>
            <a:xfrm>
              <a:off x="4228" y="4272"/>
              <a:ext cx="3419" cy="4051"/>
            </a:xfrm>
            <a:prstGeom prst="rect">
              <a:avLst/>
            </a:prstGeom>
            <a:noFill/>
          </p:spPr>
          <p:txBody>
            <a:bodyPr wrap="square" rtlCol="0">
              <a:noAutofit/>
            </a:bodyPr>
            <a:p>
              <a:pPr>
                <a:lnSpc>
                  <a:spcPct val="130000"/>
                </a:lnSpc>
              </a:pP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2000</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年</a:t>
              </a: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800</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只股票，</a:t>
              </a:r>
              <a:endPar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30000"/>
                </a:lnSpc>
              </a:pP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2006</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年</a:t>
              </a: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1000</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只股票，</a:t>
              </a:r>
              <a:endPar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30000"/>
                </a:lnSpc>
              </a:pP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2011</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年</a:t>
              </a: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1800</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只股票，</a:t>
              </a:r>
              <a:endPar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30000"/>
                </a:lnSpc>
              </a:pP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2016</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年</a:t>
              </a: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2500</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只股票，</a:t>
              </a:r>
              <a:endPar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30000"/>
                </a:lnSpc>
              </a:pP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2019</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年</a:t>
              </a: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3100</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只股票，</a:t>
              </a:r>
              <a:endPar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30000"/>
                </a:lnSpc>
              </a:pP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现在</a:t>
              </a:r>
              <a:r>
                <a:rPr 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近</a:t>
              </a:r>
              <a:r>
                <a:rPr lang="en-US" altLang="zh-CN"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5000</a:t>
              </a: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只股票，</a:t>
              </a:r>
              <a:endPar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30000"/>
                </a:lnSpc>
              </a:pPr>
              <a:r>
                <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rPr>
                <a:t>未来。。。</a:t>
              </a:r>
              <a:endPar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30000"/>
                </a:lnSpc>
              </a:pPr>
              <a:endPar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a:p>
              <a:pPr>
                <a:lnSpc>
                  <a:spcPct val="130000"/>
                </a:lnSpc>
              </a:pPr>
              <a:endParaRPr lang="zh-CN" altLang="en-US" sz="1600" b="1">
                <a:latin typeface="思源黑体 CN Medium" panose="020B0600000000000000" pitchFamily="34" charset="-122"/>
                <a:ea typeface="思源黑体 CN Medium" panose="020B0600000000000000" pitchFamily="34" charset="-122"/>
                <a:cs typeface="思源黑体 CN Medium" panose="020B0600000000000000" pitchFamily="34" charset="-122"/>
              </a:endParaRPr>
            </a:p>
          </p:txBody>
        </p:sp>
        <p:grpSp>
          <p:nvGrpSpPr>
            <p:cNvPr id="24" name="组合 23"/>
            <p:cNvGrpSpPr/>
            <p:nvPr/>
          </p:nvGrpSpPr>
          <p:grpSpPr>
            <a:xfrm>
              <a:off x="12607" y="4492"/>
              <a:ext cx="2626" cy="4437"/>
              <a:chOff x="4903788" y="4137025"/>
              <a:chExt cx="1444625" cy="2439988"/>
            </a:xfrm>
            <a:solidFill>
              <a:srgbClr val="595959"/>
            </a:solidFill>
          </p:grpSpPr>
          <p:sp>
            <p:nvSpPr>
              <p:cNvPr id="25" name="Freeform 17"/>
              <p:cNvSpPr>
                <a:spLocks noEditPoints="1"/>
              </p:cNvSpPr>
              <p:nvPr>
                <p:custDataLst>
                  <p:tags r:id="rId11"/>
                </p:custDataLst>
              </p:nvPr>
            </p:nvSpPr>
            <p:spPr bwMode="auto">
              <a:xfrm>
                <a:off x="4903788" y="4314825"/>
                <a:ext cx="1444625" cy="2262188"/>
              </a:xfrm>
              <a:custGeom>
                <a:avLst/>
                <a:gdLst>
                  <a:gd name="T0" fmla="*/ 27 w 636"/>
                  <a:gd name="T1" fmla="*/ 105 h 997"/>
                  <a:gd name="T2" fmla="*/ 192 w 636"/>
                  <a:gd name="T3" fmla="*/ 259 h 997"/>
                  <a:gd name="T4" fmla="*/ 229 w 636"/>
                  <a:gd name="T5" fmla="*/ 265 h 997"/>
                  <a:gd name="T6" fmla="*/ 229 w 636"/>
                  <a:gd name="T7" fmla="*/ 493 h 997"/>
                  <a:gd name="T8" fmla="*/ 236 w 636"/>
                  <a:gd name="T9" fmla="*/ 526 h 997"/>
                  <a:gd name="T10" fmla="*/ 235 w 636"/>
                  <a:gd name="T11" fmla="*/ 532 h 997"/>
                  <a:gd name="T12" fmla="*/ 235 w 636"/>
                  <a:gd name="T13" fmla="*/ 946 h 997"/>
                  <a:gd name="T14" fmla="*/ 287 w 636"/>
                  <a:gd name="T15" fmla="*/ 997 h 997"/>
                  <a:gd name="T16" fmla="*/ 287 w 636"/>
                  <a:gd name="T17" fmla="*/ 997 h 997"/>
                  <a:gd name="T18" fmla="*/ 338 w 636"/>
                  <a:gd name="T19" fmla="*/ 946 h 997"/>
                  <a:gd name="T20" fmla="*/ 337 w 636"/>
                  <a:gd name="T21" fmla="*/ 591 h 997"/>
                  <a:gd name="T22" fmla="*/ 343 w 636"/>
                  <a:gd name="T23" fmla="*/ 591 h 997"/>
                  <a:gd name="T24" fmla="*/ 344 w 636"/>
                  <a:gd name="T25" fmla="*/ 591 h 997"/>
                  <a:gd name="T26" fmla="*/ 345 w 636"/>
                  <a:gd name="T27" fmla="*/ 946 h 997"/>
                  <a:gd name="T28" fmla="*/ 396 w 636"/>
                  <a:gd name="T29" fmla="*/ 997 h 997"/>
                  <a:gd name="T30" fmla="*/ 396 w 636"/>
                  <a:gd name="T31" fmla="*/ 997 h 997"/>
                  <a:gd name="T32" fmla="*/ 447 w 636"/>
                  <a:gd name="T33" fmla="*/ 946 h 997"/>
                  <a:gd name="T34" fmla="*/ 447 w 636"/>
                  <a:gd name="T35" fmla="*/ 540 h 997"/>
                  <a:gd name="T36" fmla="*/ 456 w 636"/>
                  <a:gd name="T37" fmla="*/ 547 h 997"/>
                  <a:gd name="T38" fmla="*/ 476 w 636"/>
                  <a:gd name="T39" fmla="*/ 552 h 997"/>
                  <a:gd name="T40" fmla="*/ 514 w 636"/>
                  <a:gd name="T41" fmla="*/ 530 h 997"/>
                  <a:gd name="T42" fmla="*/ 415 w 636"/>
                  <a:gd name="T43" fmla="*/ 170 h 997"/>
                  <a:gd name="T44" fmla="*/ 411 w 636"/>
                  <a:gd name="T45" fmla="*/ 168 h 997"/>
                  <a:gd name="T46" fmla="*/ 371 w 636"/>
                  <a:gd name="T47" fmla="*/ 151 h 997"/>
                  <a:gd name="T48" fmla="*/ 343 w 636"/>
                  <a:gd name="T49" fmla="*/ 179 h 997"/>
                  <a:gd name="T50" fmla="*/ 316 w 636"/>
                  <a:gd name="T51" fmla="*/ 150 h 997"/>
                  <a:gd name="T52" fmla="*/ 316 w 636"/>
                  <a:gd name="T53" fmla="*/ 150 h 997"/>
                  <a:gd name="T54" fmla="*/ 278 w 636"/>
                  <a:gd name="T55" fmla="*/ 167 h 997"/>
                  <a:gd name="T56" fmla="*/ 269 w 636"/>
                  <a:gd name="T57" fmla="*/ 170 h 997"/>
                  <a:gd name="T58" fmla="*/ 218 w 636"/>
                  <a:gd name="T59" fmla="*/ 176 h 997"/>
                  <a:gd name="T60" fmla="*/ 87 w 636"/>
                  <a:gd name="T61" fmla="*/ 34 h 997"/>
                  <a:gd name="T62" fmla="*/ 31 w 636"/>
                  <a:gd name="T63" fmla="*/ 12 h 997"/>
                  <a:gd name="T64" fmla="*/ 27 w 636"/>
                  <a:gd name="T65" fmla="*/ 105 h 997"/>
                  <a:gd name="T66" fmla="*/ 457 w 636"/>
                  <a:gd name="T67" fmla="*/ 324 h 997"/>
                  <a:gd name="T68" fmla="*/ 457 w 636"/>
                  <a:gd name="T69" fmla="*/ 448 h 997"/>
                  <a:gd name="T70" fmla="*/ 457 w 636"/>
                  <a:gd name="T71" fmla="*/ 324 h 997"/>
                  <a:gd name="T72" fmla="*/ 316 w 636"/>
                  <a:gd name="T73" fmla="*/ 362 h 997"/>
                  <a:gd name="T74" fmla="*/ 343 w 636"/>
                  <a:gd name="T75" fmla="*/ 183 h 997"/>
                  <a:gd name="T76" fmla="*/ 344 w 636"/>
                  <a:gd name="T77" fmla="*/ 183 h 997"/>
                  <a:gd name="T78" fmla="*/ 370 w 636"/>
                  <a:gd name="T79" fmla="*/ 362 h 997"/>
                  <a:gd name="T80" fmla="*/ 344 w 636"/>
                  <a:gd name="T81" fmla="*/ 399 h 997"/>
                  <a:gd name="T82" fmla="*/ 343 w 636"/>
                  <a:gd name="T83" fmla="*/ 399 h 997"/>
                  <a:gd name="T84" fmla="*/ 316 w 636"/>
                  <a:gd name="T85" fmla="*/ 362 h 9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636" h="997">
                    <a:moveTo>
                      <a:pt x="27" y="105"/>
                    </a:moveTo>
                    <a:cubicBezTo>
                      <a:pt x="55" y="152"/>
                      <a:pt x="114" y="234"/>
                      <a:pt x="192" y="259"/>
                    </a:cubicBezTo>
                    <a:cubicBezTo>
                      <a:pt x="204" y="263"/>
                      <a:pt x="217" y="265"/>
                      <a:pt x="229" y="265"/>
                    </a:cubicBezTo>
                    <a:cubicBezTo>
                      <a:pt x="229" y="493"/>
                      <a:pt x="229" y="493"/>
                      <a:pt x="229" y="493"/>
                    </a:cubicBezTo>
                    <a:cubicBezTo>
                      <a:pt x="229" y="505"/>
                      <a:pt x="232" y="516"/>
                      <a:pt x="236" y="526"/>
                    </a:cubicBezTo>
                    <a:cubicBezTo>
                      <a:pt x="235" y="528"/>
                      <a:pt x="235" y="530"/>
                      <a:pt x="235" y="532"/>
                    </a:cubicBezTo>
                    <a:cubicBezTo>
                      <a:pt x="235" y="946"/>
                      <a:pt x="235" y="946"/>
                      <a:pt x="235" y="946"/>
                    </a:cubicBezTo>
                    <a:cubicBezTo>
                      <a:pt x="235" y="974"/>
                      <a:pt x="258" y="997"/>
                      <a:pt x="287" y="997"/>
                    </a:cubicBezTo>
                    <a:cubicBezTo>
                      <a:pt x="287" y="997"/>
                      <a:pt x="287" y="997"/>
                      <a:pt x="287" y="997"/>
                    </a:cubicBezTo>
                    <a:cubicBezTo>
                      <a:pt x="315" y="997"/>
                      <a:pt x="338" y="974"/>
                      <a:pt x="338" y="946"/>
                    </a:cubicBezTo>
                    <a:cubicBezTo>
                      <a:pt x="337" y="591"/>
                      <a:pt x="337" y="591"/>
                      <a:pt x="337" y="591"/>
                    </a:cubicBezTo>
                    <a:cubicBezTo>
                      <a:pt x="339" y="591"/>
                      <a:pt x="341" y="591"/>
                      <a:pt x="343" y="591"/>
                    </a:cubicBezTo>
                    <a:cubicBezTo>
                      <a:pt x="344" y="591"/>
                      <a:pt x="344" y="591"/>
                      <a:pt x="344" y="591"/>
                    </a:cubicBezTo>
                    <a:cubicBezTo>
                      <a:pt x="345" y="946"/>
                      <a:pt x="345" y="946"/>
                      <a:pt x="345" y="946"/>
                    </a:cubicBezTo>
                    <a:cubicBezTo>
                      <a:pt x="345" y="974"/>
                      <a:pt x="368" y="997"/>
                      <a:pt x="396" y="997"/>
                    </a:cubicBezTo>
                    <a:cubicBezTo>
                      <a:pt x="396" y="997"/>
                      <a:pt x="396" y="997"/>
                      <a:pt x="396" y="997"/>
                    </a:cubicBezTo>
                    <a:cubicBezTo>
                      <a:pt x="424" y="997"/>
                      <a:pt x="447" y="974"/>
                      <a:pt x="447" y="946"/>
                    </a:cubicBezTo>
                    <a:cubicBezTo>
                      <a:pt x="447" y="540"/>
                      <a:pt x="447" y="540"/>
                      <a:pt x="447" y="540"/>
                    </a:cubicBezTo>
                    <a:cubicBezTo>
                      <a:pt x="449" y="543"/>
                      <a:pt x="452" y="545"/>
                      <a:pt x="456" y="547"/>
                    </a:cubicBezTo>
                    <a:cubicBezTo>
                      <a:pt x="462" y="551"/>
                      <a:pt x="469" y="552"/>
                      <a:pt x="476" y="552"/>
                    </a:cubicBezTo>
                    <a:cubicBezTo>
                      <a:pt x="492" y="552"/>
                      <a:pt x="506" y="544"/>
                      <a:pt x="514" y="530"/>
                    </a:cubicBezTo>
                    <a:cubicBezTo>
                      <a:pt x="636" y="306"/>
                      <a:pt x="470" y="204"/>
                      <a:pt x="415" y="170"/>
                    </a:cubicBezTo>
                    <a:cubicBezTo>
                      <a:pt x="414" y="169"/>
                      <a:pt x="412" y="169"/>
                      <a:pt x="411" y="168"/>
                    </a:cubicBezTo>
                    <a:cubicBezTo>
                      <a:pt x="399" y="160"/>
                      <a:pt x="385" y="154"/>
                      <a:pt x="371" y="151"/>
                    </a:cubicBezTo>
                    <a:cubicBezTo>
                      <a:pt x="343" y="179"/>
                      <a:pt x="343" y="179"/>
                      <a:pt x="343" y="179"/>
                    </a:cubicBezTo>
                    <a:cubicBezTo>
                      <a:pt x="316" y="150"/>
                      <a:pt x="316" y="150"/>
                      <a:pt x="316" y="150"/>
                    </a:cubicBezTo>
                    <a:cubicBezTo>
                      <a:pt x="316" y="150"/>
                      <a:pt x="316" y="150"/>
                      <a:pt x="316" y="150"/>
                    </a:cubicBezTo>
                    <a:cubicBezTo>
                      <a:pt x="303" y="154"/>
                      <a:pt x="290" y="159"/>
                      <a:pt x="278" y="167"/>
                    </a:cubicBezTo>
                    <a:cubicBezTo>
                      <a:pt x="275" y="167"/>
                      <a:pt x="272" y="169"/>
                      <a:pt x="269" y="170"/>
                    </a:cubicBezTo>
                    <a:cubicBezTo>
                      <a:pt x="252" y="180"/>
                      <a:pt x="236" y="182"/>
                      <a:pt x="218" y="176"/>
                    </a:cubicBezTo>
                    <a:cubicBezTo>
                      <a:pt x="158" y="158"/>
                      <a:pt x="103" y="67"/>
                      <a:pt x="87" y="34"/>
                    </a:cubicBezTo>
                    <a:cubicBezTo>
                      <a:pt x="70" y="0"/>
                      <a:pt x="45" y="3"/>
                      <a:pt x="31" y="12"/>
                    </a:cubicBezTo>
                    <a:cubicBezTo>
                      <a:pt x="11" y="27"/>
                      <a:pt x="0" y="46"/>
                      <a:pt x="27" y="105"/>
                    </a:cubicBezTo>
                    <a:close/>
                    <a:moveTo>
                      <a:pt x="457" y="324"/>
                    </a:moveTo>
                    <a:cubicBezTo>
                      <a:pt x="474" y="356"/>
                      <a:pt x="477" y="395"/>
                      <a:pt x="457" y="448"/>
                    </a:cubicBezTo>
                    <a:lnTo>
                      <a:pt x="457" y="324"/>
                    </a:lnTo>
                    <a:close/>
                    <a:moveTo>
                      <a:pt x="316" y="362"/>
                    </a:moveTo>
                    <a:cubicBezTo>
                      <a:pt x="343" y="183"/>
                      <a:pt x="343" y="183"/>
                      <a:pt x="343" y="183"/>
                    </a:cubicBezTo>
                    <a:cubicBezTo>
                      <a:pt x="344" y="183"/>
                      <a:pt x="344" y="183"/>
                      <a:pt x="344" y="183"/>
                    </a:cubicBezTo>
                    <a:cubicBezTo>
                      <a:pt x="370" y="362"/>
                      <a:pt x="370" y="362"/>
                      <a:pt x="370" y="362"/>
                    </a:cubicBezTo>
                    <a:cubicBezTo>
                      <a:pt x="344" y="399"/>
                      <a:pt x="344" y="399"/>
                      <a:pt x="344" y="399"/>
                    </a:cubicBezTo>
                    <a:cubicBezTo>
                      <a:pt x="343" y="399"/>
                      <a:pt x="343" y="399"/>
                      <a:pt x="343" y="399"/>
                    </a:cubicBezTo>
                    <a:lnTo>
                      <a:pt x="316" y="362"/>
                    </a:lnTo>
                    <a:close/>
                  </a:path>
                </a:pathLst>
              </a:cu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400">
                  <a:latin typeface="思源黑体 CN Medium" panose="020B0600000000000000" pitchFamily="34" charset="-122"/>
                  <a:ea typeface="思源黑体 CN Medium" panose="020B0600000000000000" pitchFamily="34" charset="-122"/>
                </a:endParaRPr>
              </a:p>
            </p:txBody>
          </p:sp>
          <p:sp>
            <p:nvSpPr>
              <p:cNvPr id="26" name="Oval 18"/>
              <p:cNvSpPr>
                <a:spLocks noChangeArrowheads="1"/>
              </p:cNvSpPr>
              <p:nvPr>
                <p:custDataLst>
                  <p:tags r:id="rId12"/>
                </p:custDataLst>
              </p:nvPr>
            </p:nvSpPr>
            <p:spPr bwMode="auto">
              <a:xfrm>
                <a:off x="5430838" y="4137025"/>
                <a:ext cx="506413" cy="504825"/>
              </a:xfrm>
              <a:prstGeom prst="ellipse">
                <a:avLst/>
              </a:prstGeom>
              <a:grp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400">
                  <a:latin typeface="思源黑体 CN Medium" panose="020B0600000000000000" pitchFamily="34" charset="-122"/>
                  <a:ea typeface="思源黑体 CN Medium" panose="020B0600000000000000" pitchFamily="34" charset="-122"/>
                </a:endParaRPr>
              </a:p>
            </p:txBody>
          </p:sp>
        </p:grpSp>
        <p:sp>
          <p:nvSpPr>
            <p:cNvPr id="28" name="文本框 27"/>
            <p:cNvSpPr txBox="1"/>
            <p:nvPr>
              <p:custDataLst>
                <p:tags r:id="rId13"/>
              </p:custDataLst>
            </p:nvPr>
          </p:nvSpPr>
          <p:spPr>
            <a:xfrm>
              <a:off x="7539" y="4636"/>
              <a:ext cx="4439" cy="1645"/>
            </a:xfrm>
            <a:prstGeom prst="rect">
              <a:avLst/>
            </a:prstGeom>
            <a:noFill/>
          </p:spPr>
          <p:txBody>
            <a:bodyPr wrap="square" rtlCol="0" anchor="t">
              <a:noAutofit/>
            </a:bodyPr>
            <a:p>
              <a:pPr>
                <a:lnSpc>
                  <a:spcPct val="130000"/>
                </a:lnSpc>
              </a:pPr>
              <a:r>
                <a:rPr lang="zh-CN" altLang="en-US" b="1">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股票数量越来越多的情况下，怎么选是关键！</a:t>
              </a:r>
              <a:endParaRPr lang="zh-CN" altLang="en-US" b="1">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a:p>
              <a:pPr>
                <a:lnSpc>
                  <a:spcPct val="130000"/>
                </a:lnSpc>
              </a:pPr>
              <a:r>
                <a:rPr lang="zh-CN" altLang="en-US" b="1">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rPr>
                <a:t>选对=牛市，选错=熊市</a:t>
              </a:r>
              <a:endParaRPr lang="zh-CN" altLang="en-US" b="1">
                <a:solidFill>
                  <a:srgbClr val="FF0000"/>
                </a:solidFill>
                <a:latin typeface="思源黑体 CN Medium" panose="020B0600000000000000" pitchFamily="34" charset="-122"/>
                <a:ea typeface="思源黑体 CN Medium" panose="020B0600000000000000" pitchFamily="34" charset="-122"/>
                <a:cs typeface="思源黑体 CN Medium" panose="020B0600000000000000" pitchFamily="34" charset="-122"/>
                <a:sym typeface="+mn-ea"/>
              </a:endParaRPr>
            </a:p>
          </p:txBody>
        </p:sp>
      </p:grpSp>
    </p:spTree>
    <p:custDataLst>
      <p:tags r:id="rId14"/>
    </p:custData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0675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选对主题并踏准比频繁交易更重要</a:t>
            </a:r>
            <a:endParaRPr kumimoji="0" lang="zh-CN" altLang="en-US"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sp>
        <p:nvSpPr>
          <p:cNvPr id="3" name="Text Box 44"/>
          <p:cNvSpPr txBox="1">
            <a:spLocks noChangeArrowheads="1"/>
          </p:cNvSpPr>
          <p:nvPr>
            <p:custDataLst>
              <p:tags r:id="rId2"/>
            </p:custDataLst>
          </p:nvPr>
        </p:nvSpPr>
        <p:spPr bwMode="auto">
          <a:xfrm>
            <a:off x="1477645" y="5779135"/>
            <a:ext cx="9775190" cy="810260"/>
          </a:xfrm>
          <a:prstGeom prst="rect">
            <a:avLst/>
          </a:prstGeom>
          <a:noFill/>
          <a:ln>
            <a:noFill/>
          </a:ln>
          <a:effectLst/>
          <a:extLst>
            <a:ext uri="{909E8E84-426E-40DD-AFC4-6F175D3DCCD1}">
              <a14:hiddenFill xmlns:a14="http://schemas.microsoft.com/office/drawing/2010/main">
                <a:solidFill>
                  <a:srgbClr val="FFFFFF">
                    <a:alpha val="30000"/>
                  </a:srgbClr>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defPPr>
              <a:defRPr lang="en-US"/>
            </a:defPPr>
            <a:lvl1pPr indent="457200" defTabSz="720725">
              <a:lnSpc>
                <a:spcPct val="135000"/>
              </a:lnSpc>
              <a:defRPr sz="1600">
                <a:solidFill>
                  <a:schemeClr val="bg1">
                    <a:lumMod val="50000"/>
                  </a:schemeClr>
                </a:solidFill>
                <a:latin typeface="微软雅黑" panose="020B0503020204020204" pitchFamily="34" charset="-122"/>
                <a:ea typeface="微软雅黑" panose="020B0503020204020204" pitchFamily="34" charset="-122"/>
              </a:defRPr>
            </a:lvl1pPr>
            <a:lvl2pPr defTabSz="720725" eaLnBrk="0" hangingPunct="0">
              <a:defRPr sz="1600">
                <a:latin typeface="Arial" panose="020B0604020202020204" pitchFamily="34" charset="0"/>
                <a:ea typeface="宋体" panose="02010600030101010101" pitchFamily="2" charset="-122"/>
              </a:defRPr>
            </a:lvl2pPr>
            <a:lvl3pPr defTabSz="720725" eaLnBrk="0" hangingPunct="0">
              <a:defRPr sz="1600">
                <a:latin typeface="Arial" panose="020B0604020202020204" pitchFamily="34" charset="0"/>
                <a:ea typeface="宋体" panose="02010600030101010101" pitchFamily="2" charset="-122"/>
              </a:defRPr>
            </a:lvl3pPr>
            <a:lvl4pPr defTabSz="720725" eaLnBrk="0" hangingPunct="0">
              <a:defRPr sz="1600">
                <a:latin typeface="Arial" panose="020B0604020202020204" pitchFamily="34" charset="0"/>
                <a:ea typeface="宋体" panose="02010600030101010101" pitchFamily="2" charset="-122"/>
              </a:defRPr>
            </a:lvl4pPr>
            <a:lvl5pPr defTabSz="720725" eaLnBrk="0" hangingPunct="0">
              <a:defRPr sz="1600">
                <a:latin typeface="Arial" panose="020B0604020202020204" pitchFamily="34" charset="0"/>
                <a:ea typeface="宋体" panose="02010600030101010101" pitchFamily="2" charset="-122"/>
              </a:defRPr>
            </a:lvl5pPr>
            <a:lvl6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6pPr>
            <a:lvl7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7pPr>
            <a:lvl8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8pPr>
            <a:lvl9pPr defTabSz="720725" eaLnBrk="0" fontAlgn="base" hangingPunct="0">
              <a:spcBef>
                <a:spcPct val="0"/>
              </a:spcBef>
              <a:spcAft>
                <a:spcPct val="0"/>
              </a:spcAft>
              <a:defRPr sz="1600">
                <a:latin typeface="Arial" panose="020B0604020202020204" pitchFamily="34" charset="0"/>
                <a:ea typeface="宋体" panose="02010600030101010101" pitchFamily="2" charset="-122"/>
              </a:defRPr>
            </a:lvl9pPr>
          </a:lstStyle>
          <a:p>
            <a:pPr indent="0" algn="ctr">
              <a:lnSpc>
                <a:spcPct val="130000"/>
              </a:lnSpc>
            </a:pPr>
            <a:r>
              <a:rPr lang="zh-CN" altLang="en-US" sz="1800" b="1" dirty="0">
                <a:solidFill>
                  <a:schemeClr val="bg1"/>
                </a:solidFill>
                <a:latin typeface="思源黑体 CN Medium" panose="020B0600000000000000" pitchFamily="34" charset="-122"/>
                <a:ea typeface="思源黑体 CN Medium" panose="020B0600000000000000" pitchFamily="34" charset="-122"/>
              </a:rPr>
              <a:t>市场中大部分个股正在边缘化，上涨的永远是少部分的品种，</a:t>
            </a:r>
            <a:endParaRPr lang="zh-CN" altLang="en-US" sz="1800" b="1" dirty="0">
              <a:solidFill>
                <a:schemeClr val="bg1"/>
              </a:solidFill>
              <a:latin typeface="思源黑体 CN Medium" panose="020B0600000000000000" pitchFamily="34" charset="-122"/>
              <a:ea typeface="思源黑体 CN Medium" panose="020B0600000000000000" pitchFamily="34" charset="-122"/>
            </a:endParaRPr>
          </a:p>
          <a:p>
            <a:pPr indent="0" algn="ctr">
              <a:lnSpc>
                <a:spcPct val="130000"/>
              </a:lnSpc>
            </a:pPr>
            <a:r>
              <a:rPr lang="zh-CN" altLang="en-US" sz="1800" b="1" dirty="0">
                <a:solidFill>
                  <a:schemeClr val="bg1"/>
                </a:solidFill>
                <a:latin typeface="思源黑体 CN Medium" panose="020B0600000000000000" pitchFamily="34" charset="-122"/>
                <a:ea typeface="思源黑体 CN Medium" panose="020B0600000000000000" pitchFamily="34" charset="-122"/>
              </a:rPr>
              <a:t>三年振兴牛，关键要选对主题踏准节奏，会让你在操作上事半功倍。</a:t>
            </a:r>
            <a:endParaRPr lang="zh-CN" altLang="en-US" sz="1800" b="1" dirty="0">
              <a:solidFill>
                <a:schemeClr val="bg1"/>
              </a:solidFill>
              <a:latin typeface="思源黑体 CN Medium" panose="020B0600000000000000" pitchFamily="34" charset="-122"/>
              <a:ea typeface="思源黑体 CN Medium" panose="020B0600000000000000" pitchFamily="34" charset="-122"/>
            </a:endParaRPr>
          </a:p>
        </p:txBody>
      </p:sp>
      <p:pic>
        <p:nvPicPr>
          <p:cNvPr id="10" name="图片 9"/>
          <p:cNvPicPr>
            <a:picLocks noChangeAspect="1"/>
          </p:cNvPicPr>
          <p:nvPr>
            <p:custDataLst>
              <p:tags r:id="rId3"/>
            </p:custDataLst>
          </p:nvPr>
        </p:nvPicPr>
        <p:blipFill>
          <a:blip r:embed="rId4"/>
          <a:stretch>
            <a:fillRect/>
          </a:stretch>
        </p:blipFill>
        <p:spPr>
          <a:xfrm>
            <a:off x="1478280" y="915035"/>
            <a:ext cx="9775190" cy="4807585"/>
          </a:xfrm>
          <a:prstGeom prst="rect">
            <a:avLst/>
          </a:prstGeom>
        </p:spPr>
      </p:pic>
    </p:spTree>
    <p:custDataLst>
      <p:tags r:id="rId5"/>
    </p:custData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68350"/>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主题投资三要素</a:t>
            </a:r>
            <a:endParaRPr kumimoji="0" lang="zh-CN" altLang="en-US" sz="44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grpSp>
        <p:nvGrpSpPr>
          <p:cNvPr id="2" name="组合 1"/>
          <p:cNvGrpSpPr/>
          <p:nvPr/>
        </p:nvGrpSpPr>
        <p:grpSpPr>
          <a:xfrm>
            <a:off x="1205230" y="1350645"/>
            <a:ext cx="9949180" cy="4510405"/>
            <a:chOff x="4654" y="2711"/>
            <a:chExt cx="10750" cy="6146"/>
          </a:xfrm>
        </p:grpSpPr>
        <p:grpSp>
          <p:nvGrpSpPr>
            <p:cNvPr id="6" name="组合 5"/>
            <p:cNvGrpSpPr/>
            <p:nvPr/>
          </p:nvGrpSpPr>
          <p:grpSpPr>
            <a:xfrm>
              <a:off x="4783" y="5248"/>
              <a:ext cx="1701" cy="3609"/>
              <a:chOff x="7659366" y="2013511"/>
              <a:chExt cx="2160000" cy="4583238"/>
            </a:xfrm>
          </p:grpSpPr>
          <p:sp>
            <p:nvSpPr>
              <p:cNvPr id="8" name="Freeform 334"/>
              <p:cNvSpPr/>
              <p:nvPr>
                <p:custDataLst>
                  <p:tags r:id="rId2"/>
                </p:custDataLst>
              </p:nvPr>
            </p:nvSpPr>
            <p:spPr bwMode="auto">
              <a:xfrm>
                <a:off x="8370092" y="2772021"/>
                <a:ext cx="738549" cy="573874"/>
              </a:xfrm>
              <a:custGeom>
                <a:avLst/>
                <a:gdLst>
                  <a:gd name="T0" fmla="*/ 0 w 180"/>
                  <a:gd name="T1" fmla="*/ 90 h 139"/>
                  <a:gd name="T2" fmla="*/ 15 w 180"/>
                  <a:gd name="T3" fmla="*/ 139 h 139"/>
                  <a:gd name="T4" fmla="*/ 160 w 180"/>
                  <a:gd name="T5" fmla="*/ 139 h 139"/>
                  <a:gd name="T6" fmla="*/ 163 w 180"/>
                  <a:gd name="T7" fmla="*/ 139 h 139"/>
                  <a:gd name="T8" fmla="*/ 166 w 180"/>
                  <a:gd name="T9" fmla="*/ 139 h 139"/>
                  <a:gd name="T10" fmla="*/ 180 w 180"/>
                  <a:gd name="T11" fmla="*/ 91 h 139"/>
                  <a:gd name="T12" fmla="*/ 90 w 180"/>
                  <a:gd name="T13" fmla="*/ 0 h 139"/>
                  <a:gd name="T14" fmla="*/ 0 w 180"/>
                  <a:gd name="T15" fmla="*/ 90 h 13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0" h="139">
                    <a:moveTo>
                      <a:pt x="0" y="90"/>
                    </a:moveTo>
                    <a:cubicBezTo>
                      <a:pt x="0" y="108"/>
                      <a:pt x="6" y="127"/>
                      <a:pt x="15" y="139"/>
                    </a:cubicBezTo>
                    <a:cubicBezTo>
                      <a:pt x="160" y="139"/>
                      <a:pt x="160" y="139"/>
                      <a:pt x="160" y="139"/>
                    </a:cubicBezTo>
                    <a:cubicBezTo>
                      <a:pt x="161" y="139"/>
                      <a:pt x="162" y="139"/>
                      <a:pt x="163" y="139"/>
                    </a:cubicBezTo>
                    <a:cubicBezTo>
                      <a:pt x="164" y="139"/>
                      <a:pt x="165" y="139"/>
                      <a:pt x="166" y="139"/>
                    </a:cubicBezTo>
                    <a:cubicBezTo>
                      <a:pt x="175" y="125"/>
                      <a:pt x="180" y="109"/>
                      <a:pt x="180" y="91"/>
                    </a:cubicBezTo>
                    <a:cubicBezTo>
                      <a:pt x="180" y="41"/>
                      <a:pt x="140" y="0"/>
                      <a:pt x="90" y="0"/>
                    </a:cubicBezTo>
                    <a:cubicBezTo>
                      <a:pt x="41" y="0"/>
                      <a:pt x="0" y="41"/>
                      <a:pt x="0" y="9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b="1">
                  <a:latin typeface="思源黑体 CN Medium" panose="020B0600000000000000" pitchFamily="34" charset="-122"/>
                  <a:ea typeface="思源黑体 CN Medium" panose="020B0600000000000000" pitchFamily="34" charset="-122"/>
                </a:endParaRPr>
              </a:p>
            </p:txBody>
          </p:sp>
          <p:sp>
            <p:nvSpPr>
              <p:cNvPr id="9" name="Freeform 339"/>
              <p:cNvSpPr/>
              <p:nvPr>
                <p:custDataLst>
                  <p:tags r:id="rId3"/>
                </p:custDataLst>
              </p:nvPr>
            </p:nvSpPr>
            <p:spPr bwMode="auto">
              <a:xfrm>
                <a:off x="8799248" y="2462629"/>
                <a:ext cx="119765" cy="94815"/>
              </a:xfrm>
              <a:custGeom>
                <a:avLst/>
                <a:gdLst>
                  <a:gd name="T0" fmla="*/ 15 w 29"/>
                  <a:gd name="T1" fmla="*/ 0 h 23"/>
                  <a:gd name="T2" fmla="*/ 9 w 29"/>
                  <a:gd name="T3" fmla="*/ 2 h 23"/>
                  <a:gd name="T4" fmla="*/ 7 w 29"/>
                  <a:gd name="T5" fmla="*/ 4 h 23"/>
                  <a:gd name="T6" fmla="*/ 0 w 29"/>
                  <a:gd name="T7" fmla="*/ 12 h 23"/>
                  <a:gd name="T8" fmla="*/ 4 w 29"/>
                  <a:gd name="T9" fmla="*/ 20 h 23"/>
                  <a:gd name="T10" fmla="*/ 13 w 29"/>
                  <a:gd name="T11" fmla="*/ 23 h 23"/>
                  <a:gd name="T12" fmla="*/ 24 w 29"/>
                  <a:gd name="T13" fmla="*/ 19 h 23"/>
                  <a:gd name="T14" fmla="*/ 29 w 29"/>
                  <a:gd name="T15" fmla="*/ 10 h 23"/>
                  <a:gd name="T16" fmla="*/ 22 w 29"/>
                  <a:gd name="T17" fmla="*/ 3 h 23"/>
                  <a:gd name="T18" fmla="*/ 15 w 29"/>
                  <a:gd name="T19" fmla="*/ 0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9" h="23">
                    <a:moveTo>
                      <a:pt x="15" y="0"/>
                    </a:moveTo>
                    <a:cubicBezTo>
                      <a:pt x="12" y="0"/>
                      <a:pt x="10" y="1"/>
                      <a:pt x="9" y="2"/>
                    </a:cubicBezTo>
                    <a:cubicBezTo>
                      <a:pt x="8" y="2"/>
                      <a:pt x="8" y="3"/>
                      <a:pt x="7" y="4"/>
                    </a:cubicBezTo>
                    <a:cubicBezTo>
                      <a:pt x="2" y="7"/>
                      <a:pt x="0" y="10"/>
                      <a:pt x="0" y="12"/>
                    </a:cubicBezTo>
                    <a:cubicBezTo>
                      <a:pt x="0" y="15"/>
                      <a:pt x="1" y="18"/>
                      <a:pt x="4" y="20"/>
                    </a:cubicBezTo>
                    <a:cubicBezTo>
                      <a:pt x="6" y="22"/>
                      <a:pt x="9" y="23"/>
                      <a:pt x="13" y="23"/>
                    </a:cubicBezTo>
                    <a:cubicBezTo>
                      <a:pt x="16" y="23"/>
                      <a:pt x="20" y="22"/>
                      <a:pt x="24" y="19"/>
                    </a:cubicBezTo>
                    <a:cubicBezTo>
                      <a:pt x="27" y="17"/>
                      <a:pt x="29" y="14"/>
                      <a:pt x="29" y="10"/>
                    </a:cubicBezTo>
                    <a:cubicBezTo>
                      <a:pt x="29" y="6"/>
                      <a:pt x="27" y="3"/>
                      <a:pt x="22" y="3"/>
                    </a:cubicBezTo>
                    <a:cubicBezTo>
                      <a:pt x="19" y="1"/>
                      <a:pt x="17" y="0"/>
                      <a:pt x="15"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b="1">
                  <a:latin typeface="思源黑体 CN Medium" panose="020B0600000000000000" pitchFamily="34" charset="-122"/>
                  <a:ea typeface="思源黑体 CN Medium" panose="020B0600000000000000" pitchFamily="34" charset="-122"/>
                </a:endParaRPr>
              </a:p>
            </p:txBody>
          </p:sp>
          <p:sp>
            <p:nvSpPr>
              <p:cNvPr id="11" name="Freeform 340"/>
              <p:cNvSpPr/>
              <p:nvPr>
                <p:custDataLst>
                  <p:tags r:id="rId4"/>
                </p:custDataLst>
              </p:nvPr>
            </p:nvSpPr>
            <p:spPr bwMode="auto">
              <a:xfrm>
                <a:off x="8839171" y="2013511"/>
                <a:ext cx="284444" cy="399217"/>
              </a:xfrm>
              <a:custGeom>
                <a:avLst/>
                <a:gdLst>
                  <a:gd name="T0" fmla="*/ 25 w 69"/>
                  <a:gd name="T1" fmla="*/ 75 h 98"/>
                  <a:gd name="T2" fmla="*/ 53 w 69"/>
                  <a:gd name="T3" fmla="*/ 64 h 98"/>
                  <a:gd name="T4" fmla="*/ 64 w 69"/>
                  <a:gd name="T5" fmla="*/ 53 h 98"/>
                  <a:gd name="T6" fmla="*/ 69 w 69"/>
                  <a:gd name="T7" fmla="*/ 32 h 98"/>
                  <a:gd name="T8" fmla="*/ 69 w 69"/>
                  <a:gd name="T9" fmla="*/ 32 h 98"/>
                  <a:gd name="T10" fmla="*/ 67 w 69"/>
                  <a:gd name="T11" fmla="*/ 15 h 98"/>
                  <a:gd name="T12" fmla="*/ 55 w 69"/>
                  <a:gd name="T13" fmla="*/ 4 h 98"/>
                  <a:gd name="T14" fmla="*/ 40 w 69"/>
                  <a:gd name="T15" fmla="*/ 0 h 98"/>
                  <a:gd name="T16" fmla="*/ 30 w 69"/>
                  <a:gd name="T17" fmla="*/ 0 h 98"/>
                  <a:gd name="T18" fmla="*/ 17 w 69"/>
                  <a:gd name="T19" fmla="*/ 4 h 98"/>
                  <a:gd name="T20" fmla="*/ 17 w 69"/>
                  <a:gd name="T21" fmla="*/ 4 h 98"/>
                  <a:gd name="T22" fmla="*/ 5 w 69"/>
                  <a:gd name="T23" fmla="*/ 14 h 98"/>
                  <a:gd name="T24" fmla="*/ 0 w 69"/>
                  <a:gd name="T25" fmla="*/ 25 h 98"/>
                  <a:gd name="T26" fmla="*/ 8 w 69"/>
                  <a:gd name="T27" fmla="*/ 32 h 98"/>
                  <a:gd name="T28" fmla="*/ 21 w 69"/>
                  <a:gd name="T29" fmla="*/ 25 h 98"/>
                  <a:gd name="T30" fmla="*/ 24 w 69"/>
                  <a:gd name="T31" fmla="*/ 20 h 98"/>
                  <a:gd name="T32" fmla="*/ 37 w 69"/>
                  <a:gd name="T33" fmla="*/ 18 h 98"/>
                  <a:gd name="T34" fmla="*/ 43 w 69"/>
                  <a:gd name="T35" fmla="*/ 19 h 98"/>
                  <a:gd name="T36" fmla="*/ 47 w 69"/>
                  <a:gd name="T37" fmla="*/ 21 h 98"/>
                  <a:gd name="T38" fmla="*/ 50 w 69"/>
                  <a:gd name="T39" fmla="*/ 28 h 98"/>
                  <a:gd name="T40" fmla="*/ 51 w 69"/>
                  <a:gd name="T41" fmla="*/ 35 h 98"/>
                  <a:gd name="T42" fmla="*/ 49 w 69"/>
                  <a:gd name="T43" fmla="*/ 44 h 98"/>
                  <a:gd name="T44" fmla="*/ 44 w 69"/>
                  <a:gd name="T45" fmla="*/ 49 h 98"/>
                  <a:gd name="T46" fmla="*/ 32 w 69"/>
                  <a:gd name="T47" fmla="*/ 53 h 98"/>
                  <a:gd name="T48" fmla="*/ 18 w 69"/>
                  <a:gd name="T49" fmla="*/ 60 h 98"/>
                  <a:gd name="T50" fmla="*/ 9 w 69"/>
                  <a:gd name="T51" fmla="*/ 66 h 98"/>
                  <a:gd name="T52" fmla="*/ 3 w 69"/>
                  <a:gd name="T53" fmla="*/ 80 h 98"/>
                  <a:gd name="T54" fmla="*/ 2 w 69"/>
                  <a:gd name="T55" fmla="*/ 87 h 98"/>
                  <a:gd name="T56" fmla="*/ 3 w 69"/>
                  <a:gd name="T57" fmla="*/ 94 h 98"/>
                  <a:gd name="T58" fmla="*/ 7 w 69"/>
                  <a:gd name="T59" fmla="*/ 98 h 98"/>
                  <a:gd name="T60" fmla="*/ 17 w 69"/>
                  <a:gd name="T61" fmla="*/ 96 h 98"/>
                  <a:gd name="T62" fmla="*/ 21 w 69"/>
                  <a:gd name="T63" fmla="*/ 89 h 98"/>
                  <a:gd name="T64" fmla="*/ 25 w 69"/>
                  <a:gd name="T65" fmla="*/ 75 h 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69" h="98">
                    <a:moveTo>
                      <a:pt x="25" y="75"/>
                    </a:moveTo>
                    <a:cubicBezTo>
                      <a:pt x="39" y="70"/>
                      <a:pt x="48" y="66"/>
                      <a:pt x="53" y="64"/>
                    </a:cubicBezTo>
                    <a:cubicBezTo>
                      <a:pt x="58" y="62"/>
                      <a:pt x="61" y="58"/>
                      <a:pt x="64" y="53"/>
                    </a:cubicBezTo>
                    <a:cubicBezTo>
                      <a:pt x="68" y="48"/>
                      <a:pt x="69" y="41"/>
                      <a:pt x="69" y="32"/>
                    </a:cubicBezTo>
                    <a:cubicBezTo>
                      <a:pt x="69" y="32"/>
                      <a:pt x="69" y="32"/>
                      <a:pt x="69" y="32"/>
                    </a:cubicBezTo>
                    <a:cubicBezTo>
                      <a:pt x="69" y="25"/>
                      <a:pt x="68" y="19"/>
                      <a:pt x="67" y="15"/>
                    </a:cubicBezTo>
                    <a:cubicBezTo>
                      <a:pt x="65" y="12"/>
                      <a:pt x="61" y="8"/>
                      <a:pt x="55" y="4"/>
                    </a:cubicBezTo>
                    <a:cubicBezTo>
                      <a:pt x="51" y="1"/>
                      <a:pt x="47" y="0"/>
                      <a:pt x="40" y="0"/>
                    </a:cubicBezTo>
                    <a:cubicBezTo>
                      <a:pt x="37" y="1"/>
                      <a:pt x="34" y="0"/>
                      <a:pt x="30" y="0"/>
                    </a:cubicBezTo>
                    <a:cubicBezTo>
                      <a:pt x="26" y="0"/>
                      <a:pt x="21" y="4"/>
                      <a:pt x="17" y="4"/>
                    </a:cubicBezTo>
                    <a:cubicBezTo>
                      <a:pt x="17" y="4"/>
                      <a:pt x="17" y="4"/>
                      <a:pt x="17" y="4"/>
                    </a:cubicBezTo>
                    <a:cubicBezTo>
                      <a:pt x="12" y="8"/>
                      <a:pt x="8" y="10"/>
                      <a:pt x="5" y="14"/>
                    </a:cubicBezTo>
                    <a:cubicBezTo>
                      <a:pt x="1" y="18"/>
                      <a:pt x="0" y="22"/>
                      <a:pt x="0" y="25"/>
                    </a:cubicBezTo>
                    <a:cubicBezTo>
                      <a:pt x="0" y="30"/>
                      <a:pt x="2" y="32"/>
                      <a:pt x="8" y="32"/>
                    </a:cubicBezTo>
                    <a:cubicBezTo>
                      <a:pt x="16" y="32"/>
                      <a:pt x="20" y="30"/>
                      <a:pt x="21" y="25"/>
                    </a:cubicBezTo>
                    <a:cubicBezTo>
                      <a:pt x="21" y="23"/>
                      <a:pt x="22" y="22"/>
                      <a:pt x="24" y="20"/>
                    </a:cubicBezTo>
                    <a:cubicBezTo>
                      <a:pt x="26" y="19"/>
                      <a:pt x="31" y="18"/>
                      <a:pt x="37" y="18"/>
                    </a:cubicBezTo>
                    <a:cubicBezTo>
                      <a:pt x="39" y="18"/>
                      <a:pt x="41" y="18"/>
                      <a:pt x="43" y="19"/>
                    </a:cubicBezTo>
                    <a:cubicBezTo>
                      <a:pt x="45" y="20"/>
                      <a:pt x="47" y="21"/>
                      <a:pt x="47" y="21"/>
                    </a:cubicBezTo>
                    <a:cubicBezTo>
                      <a:pt x="48" y="22"/>
                      <a:pt x="49" y="24"/>
                      <a:pt x="50" y="28"/>
                    </a:cubicBezTo>
                    <a:cubicBezTo>
                      <a:pt x="51" y="31"/>
                      <a:pt x="51" y="33"/>
                      <a:pt x="51" y="35"/>
                    </a:cubicBezTo>
                    <a:cubicBezTo>
                      <a:pt x="51" y="38"/>
                      <a:pt x="50" y="41"/>
                      <a:pt x="49" y="44"/>
                    </a:cubicBezTo>
                    <a:cubicBezTo>
                      <a:pt x="48" y="46"/>
                      <a:pt x="46" y="48"/>
                      <a:pt x="44" y="49"/>
                    </a:cubicBezTo>
                    <a:cubicBezTo>
                      <a:pt x="32" y="53"/>
                      <a:pt x="32" y="53"/>
                      <a:pt x="32" y="53"/>
                    </a:cubicBezTo>
                    <a:cubicBezTo>
                      <a:pt x="25" y="56"/>
                      <a:pt x="20" y="58"/>
                      <a:pt x="18" y="60"/>
                    </a:cubicBezTo>
                    <a:cubicBezTo>
                      <a:pt x="15" y="61"/>
                      <a:pt x="12" y="63"/>
                      <a:pt x="9" y="66"/>
                    </a:cubicBezTo>
                    <a:cubicBezTo>
                      <a:pt x="6" y="73"/>
                      <a:pt x="4" y="77"/>
                      <a:pt x="3" y="80"/>
                    </a:cubicBezTo>
                    <a:cubicBezTo>
                      <a:pt x="2" y="82"/>
                      <a:pt x="2" y="84"/>
                      <a:pt x="2" y="87"/>
                    </a:cubicBezTo>
                    <a:cubicBezTo>
                      <a:pt x="2" y="90"/>
                      <a:pt x="2" y="92"/>
                      <a:pt x="3" y="94"/>
                    </a:cubicBezTo>
                    <a:cubicBezTo>
                      <a:pt x="4" y="97"/>
                      <a:pt x="5" y="98"/>
                      <a:pt x="7" y="98"/>
                    </a:cubicBezTo>
                    <a:cubicBezTo>
                      <a:pt x="12" y="98"/>
                      <a:pt x="15" y="97"/>
                      <a:pt x="17" y="96"/>
                    </a:cubicBezTo>
                    <a:cubicBezTo>
                      <a:pt x="19" y="94"/>
                      <a:pt x="20" y="92"/>
                      <a:pt x="21" y="89"/>
                    </a:cubicBezTo>
                    <a:cubicBezTo>
                      <a:pt x="22" y="83"/>
                      <a:pt x="23" y="79"/>
                      <a:pt x="25" y="75"/>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b="1">
                  <a:latin typeface="思源黑体 CN Medium" panose="020B0600000000000000" pitchFamily="34" charset="-122"/>
                  <a:ea typeface="思源黑体 CN Medium" panose="020B0600000000000000" pitchFamily="34" charset="-122"/>
                </a:endParaRPr>
              </a:p>
            </p:txBody>
          </p:sp>
          <p:sp>
            <p:nvSpPr>
              <p:cNvPr id="12" name="Freeform 341"/>
              <p:cNvSpPr/>
              <p:nvPr>
                <p:custDataLst>
                  <p:tags r:id="rId5"/>
                </p:custDataLst>
              </p:nvPr>
            </p:nvSpPr>
            <p:spPr bwMode="auto">
              <a:xfrm>
                <a:off x="8629582" y="2557442"/>
                <a:ext cx="89823" cy="84835"/>
              </a:xfrm>
              <a:custGeom>
                <a:avLst/>
                <a:gdLst>
                  <a:gd name="T0" fmla="*/ 12 w 21"/>
                  <a:gd name="T1" fmla="*/ 2 h 20"/>
                  <a:gd name="T2" fmla="*/ 6 w 21"/>
                  <a:gd name="T3" fmla="*/ 2 h 20"/>
                  <a:gd name="T4" fmla="*/ 3 w 21"/>
                  <a:gd name="T5" fmla="*/ 6 h 20"/>
                  <a:gd name="T6" fmla="*/ 2 w 21"/>
                  <a:gd name="T7" fmla="*/ 8 h 20"/>
                  <a:gd name="T8" fmla="*/ 1 w 21"/>
                  <a:gd name="T9" fmla="*/ 16 h 20"/>
                  <a:gd name="T10" fmla="*/ 7 w 21"/>
                  <a:gd name="T11" fmla="*/ 20 h 20"/>
                  <a:gd name="T12" fmla="*/ 14 w 21"/>
                  <a:gd name="T13" fmla="*/ 18 h 20"/>
                  <a:gd name="T14" fmla="*/ 20 w 21"/>
                  <a:gd name="T15" fmla="*/ 11 h 20"/>
                  <a:gd name="T16" fmla="*/ 20 w 21"/>
                  <a:gd name="T17" fmla="*/ 3 h 20"/>
                  <a:gd name="T18" fmla="*/ 12 w 21"/>
                  <a:gd name="T19" fmla="*/ 2 h 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1" h="20">
                    <a:moveTo>
                      <a:pt x="12" y="2"/>
                    </a:moveTo>
                    <a:cubicBezTo>
                      <a:pt x="9" y="1"/>
                      <a:pt x="8" y="2"/>
                      <a:pt x="6" y="2"/>
                    </a:cubicBezTo>
                    <a:cubicBezTo>
                      <a:pt x="5" y="3"/>
                      <a:pt x="4" y="5"/>
                      <a:pt x="3" y="6"/>
                    </a:cubicBezTo>
                    <a:cubicBezTo>
                      <a:pt x="3" y="6"/>
                      <a:pt x="3" y="7"/>
                      <a:pt x="2" y="8"/>
                    </a:cubicBezTo>
                    <a:cubicBezTo>
                      <a:pt x="1" y="12"/>
                      <a:pt x="0" y="14"/>
                      <a:pt x="1" y="16"/>
                    </a:cubicBezTo>
                    <a:cubicBezTo>
                      <a:pt x="3" y="18"/>
                      <a:pt x="4" y="19"/>
                      <a:pt x="7" y="20"/>
                    </a:cubicBezTo>
                    <a:cubicBezTo>
                      <a:pt x="9" y="20"/>
                      <a:pt x="12" y="20"/>
                      <a:pt x="14" y="18"/>
                    </a:cubicBezTo>
                    <a:cubicBezTo>
                      <a:pt x="16" y="17"/>
                      <a:pt x="18" y="15"/>
                      <a:pt x="20" y="11"/>
                    </a:cubicBezTo>
                    <a:cubicBezTo>
                      <a:pt x="21" y="8"/>
                      <a:pt x="21" y="5"/>
                      <a:pt x="20" y="3"/>
                    </a:cubicBezTo>
                    <a:cubicBezTo>
                      <a:pt x="18" y="0"/>
                      <a:pt x="15" y="0"/>
                      <a:pt x="12" y="2"/>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b="1">
                  <a:latin typeface="思源黑体 CN Medium" panose="020B0600000000000000" pitchFamily="34" charset="-122"/>
                  <a:ea typeface="思源黑体 CN Medium" panose="020B0600000000000000" pitchFamily="34" charset="-122"/>
                </a:endParaRPr>
              </a:p>
            </p:txBody>
          </p:sp>
          <p:sp>
            <p:nvSpPr>
              <p:cNvPr id="13" name="Freeform 342"/>
              <p:cNvSpPr/>
              <p:nvPr>
                <p:custDataLst>
                  <p:tags r:id="rId6"/>
                </p:custDataLst>
              </p:nvPr>
            </p:nvSpPr>
            <p:spPr bwMode="auto">
              <a:xfrm>
                <a:off x="8494845" y="2198147"/>
                <a:ext cx="229549" cy="339334"/>
              </a:xfrm>
              <a:custGeom>
                <a:avLst/>
                <a:gdLst>
                  <a:gd name="T0" fmla="*/ 50 w 55"/>
                  <a:gd name="T1" fmla="*/ 13 h 82"/>
                  <a:gd name="T2" fmla="*/ 50 w 55"/>
                  <a:gd name="T3" fmla="*/ 13 h 82"/>
                  <a:gd name="T4" fmla="*/ 42 w 55"/>
                  <a:gd name="T5" fmla="*/ 3 h 82"/>
                  <a:gd name="T6" fmla="*/ 29 w 55"/>
                  <a:gd name="T7" fmla="*/ 1 h 82"/>
                  <a:gd name="T8" fmla="*/ 18 w 55"/>
                  <a:gd name="T9" fmla="*/ 4 h 82"/>
                  <a:gd name="T10" fmla="*/ 12 w 55"/>
                  <a:gd name="T11" fmla="*/ 8 h 82"/>
                  <a:gd name="T12" fmla="*/ 5 w 55"/>
                  <a:gd name="T13" fmla="*/ 16 h 82"/>
                  <a:gd name="T14" fmla="*/ 5 w 55"/>
                  <a:gd name="T15" fmla="*/ 16 h 82"/>
                  <a:gd name="T16" fmla="*/ 1 w 55"/>
                  <a:gd name="T17" fmla="*/ 28 h 82"/>
                  <a:gd name="T18" fmla="*/ 1 w 55"/>
                  <a:gd name="T19" fmla="*/ 36 h 82"/>
                  <a:gd name="T20" fmla="*/ 10 w 55"/>
                  <a:gd name="T21" fmla="*/ 38 h 82"/>
                  <a:gd name="T22" fmla="*/ 15 w 55"/>
                  <a:gd name="T23" fmla="*/ 28 h 82"/>
                  <a:gd name="T24" fmla="*/ 16 w 55"/>
                  <a:gd name="T25" fmla="*/ 24 h 82"/>
                  <a:gd name="T26" fmla="*/ 23 w 55"/>
                  <a:gd name="T27" fmla="*/ 17 h 82"/>
                  <a:gd name="T28" fmla="*/ 27 w 55"/>
                  <a:gd name="T29" fmla="*/ 15 h 82"/>
                  <a:gd name="T30" fmla="*/ 31 w 55"/>
                  <a:gd name="T31" fmla="*/ 15 h 82"/>
                  <a:gd name="T32" fmla="*/ 35 w 55"/>
                  <a:gd name="T33" fmla="*/ 18 h 82"/>
                  <a:gd name="T34" fmla="*/ 39 w 55"/>
                  <a:gd name="T35" fmla="*/ 23 h 82"/>
                  <a:gd name="T36" fmla="*/ 41 w 55"/>
                  <a:gd name="T37" fmla="*/ 29 h 82"/>
                  <a:gd name="T38" fmla="*/ 40 w 55"/>
                  <a:gd name="T39" fmla="*/ 34 h 82"/>
                  <a:gd name="T40" fmla="*/ 34 w 55"/>
                  <a:gd name="T41" fmla="*/ 42 h 82"/>
                  <a:gd name="T42" fmla="*/ 27 w 55"/>
                  <a:gd name="T43" fmla="*/ 52 h 82"/>
                  <a:gd name="T44" fmla="*/ 24 w 55"/>
                  <a:gd name="T45" fmla="*/ 59 h 82"/>
                  <a:gd name="T46" fmla="*/ 25 w 55"/>
                  <a:gd name="T47" fmla="*/ 71 h 82"/>
                  <a:gd name="T48" fmla="*/ 27 w 55"/>
                  <a:gd name="T49" fmla="*/ 76 h 82"/>
                  <a:gd name="T50" fmla="*/ 31 w 55"/>
                  <a:gd name="T51" fmla="*/ 80 h 82"/>
                  <a:gd name="T52" fmla="*/ 35 w 55"/>
                  <a:gd name="T53" fmla="*/ 81 h 82"/>
                  <a:gd name="T54" fmla="*/ 41 w 55"/>
                  <a:gd name="T55" fmla="*/ 75 h 82"/>
                  <a:gd name="T56" fmla="*/ 41 w 55"/>
                  <a:gd name="T57" fmla="*/ 70 h 82"/>
                  <a:gd name="T58" fmla="*/ 38 w 55"/>
                  <a:gd name="T59" fmla="*/ 59 h 82"/>
                  <a:gd name="T60" fmla="*/ 52 w 55"/>
                  <a:gd name="T61" fmla="*/ 41 h 82"/>
                  <a:gd name="T62" fmla="*/ 55 w 55"/>
                  <a:gd name="T63" fmla="*/ 29 h 82"/>
                  <a:gd name="T64" fmla="*/ 50 w 55"/>
                  <a:gd name="T65" fmla="*/ 13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5" h="82">
                    <a:moveTo>
                      <a:pt x="50" y="13"/>
                    </a:moveTo>
                    <a:cubicBezTo>
                      <a:pt x="50" y="13"/>
                      <a:pt x="50" y="13"/>
                      <a:pt x="50" y="13"/>
                    </a:cubicBezTo>
                    <a:cubicBezTo>
                      <a:pt x="47" y="8"/>
                      <a:pt x="44" y="5"/>
                      <a:pt x="42" y="3"/>
                    </a:cubicBezTo>
                    <a:cubicBezTo>
                      <a:pt x="39" y="2"/>
                      <a:pt x="35" y="1"/>
                      <a:pt x="29" y="1"/>
                    </a:cubicBezTo>
                    <a:cubicBezTo>
                      <a:pt x="26" y="0"/>
                      <a:pt x="22" y="2"/>
                      <a:pt x="18" y="4"/>
                    </a:cubicBezTo>
                    <a:cubicBezTo>
                      <a:pt x="16" y="6"/>
                      <a:pt x="14" y="7"/>
                      <a:pt x="12" y="8"/>
                    </a:cubicBezTo>
                    <a:cubicBezTo>
                      <a:pt x="9" y="10"/>
                      <a:pt x="6" y="13"/>
                      <a:pt x="5" y="16"/>
                    </a:cubicBezTo>
                    <a:cubicBezTo>
                      <a:pt x="5" y="16"/>
                      <a:pt x="5" y="16"/>
                      <a:pt x="5" y="16"/>
                    </a:cubicBezTo>
                    <a:cubicBezTo>
                      <a:pt x="3" y="20"/>
                      <a:pt x="1" y="24"/>
                      <a:pt x="1" y="28"/>
                    </a:cubicBezTo>
                    <a:cubicBezTo>
                      <a:pt x="0" y="32"/>
                      <a:pt x="0" y="34"/>
                      <a:pt x="1" y="36"/>
                    </a:cubicBezTo>
                    <a:cubicBezTo>
                      <a:pt x="3" y="40"/>
                      <a:pt x="6" y="40"/>
                      <a:pt x="10" y="38"/>
                    </a:cubicBezTo>
                    <a:cubicBezTo>
                      <a:pt x="15" y="35"/>
                      <a:pt x="17" y="32"/>
                      <a:pt x="15" y="28"/>
                    </a:cubicBezTo>
                    <a:cubicBezTo>
                      <a:pt x="15" y="27"/>
                      <a:pt x="15" y="25"/>
                      <a:pt x="16" y="24"/>
                    </a:cubicBezTo>
                    <a:cubicBezTo>
                      <a:pt x="16" y="22"/>
                      <a:pt x="19" y="20"/>
                      <a:pt x="23" y="17"/>
                    </a:cubicBezTo>
                    <a:cubicBezTo>
                      <a:pt x="24" y="16"/>
                      <a:pt x="26" y="16"/>
                      <a:pt x="27" y="15"/>
                    </a:cubicBezTo>
                    <a:cubicBezTo>
                      <a:pt x="29" y="15"/>
                      <a:pt x="30" y="15"/>
                      <a:pt x="31" y="15"/>
                    </a:cubicBezTo>
                    <a:cubicBezTo>
                      <a:pt x="32" y="15"/>
                      <a:pt x="33" y="16"/>
                      <a:pt x="35" y="18"/>
                    </a:cubicBezTo>
                    <a:cubicBezTo>
                      <a:pt x="37" y="20"/>
                      <a:pt x="38" y="21"/>
                      <a:pt x="39" y="23"/>
                    </a:cubicBezTo>
                    <a:cubicBezTo>
                      <a:pt x="40" y="25"/>
                      <a:pt x="41" y="27"/>
                      <a:pt x="41" y="29"/>
                    </a:cubicBezTo>
                    <a:cubicBezTo>
                      <a:pt x="41" y="31"/>
                      <a:pt x="41" y="33"/>
                      <a:pt x="40" y="34"/>
                    </a:cubicBezTo>
                    <a:cubicBezTo>
                      <a:pt x="34" y="42"/>
                      <a:pt x="34" y="42"/>
                      <a:pt x="34" y="42"/>
                    </a:cubicBezTo>
                    <a:cubicBezTo>
                      <a:pt x="31" y="47"/>
                      <a:pt x="28" y="50"/>
                      <a:pt x="27" y="52"/>
                    </a:cubicBezTo>
                    <a:cubicBezTo>
                      <a:pt x="26" y="54"/>
                      <a:pt x="25" y="56"/>
                      <a:pt x="24" y="59"/>
                    </a:cubicBezTo>
                    <a:cubicBezTo>
                      <a:pt x="24" y="65"/>
                      <a:pt x="25" y="69"/>
                      <a:pt x="25" y="71"/>
                    </a:cubicBezTo>
                    <a:cubicBezTo>
                      <a:pt x="26" y="73"/>
                      <a:pt x="26" y="74"/>
                      <a:pt x="27" y="76"/>
                    </a:cubicBezTo>
                    <a:cubicBezTo>
                      <a:pt x="28" y="78"/>
                      <a:pt x="30" y="79"/>
                      <a:pt x="31" y="80"/>
                    </a:cubicBezTo>
                    <a:cubicBezTo>
                      <a:pt x="33" y="81"/>
                      <a:pt x="34" y="82"/>
                      <a:pt x="35" y="81"/>
                    </a:cubicBezTo>
                    <a:cubicBezTo>
                      <a:pt x="38" y="79"/>
                      <a:pt x="40" y="77"/>
                      <a:pt x="41" y="75"/>
                    </a:cubicBezTo>
                    <a:cubicBezTo>
                      <a:pt x="42" y="74"/>
                      <a:pt x="42" y="72"/>
                      <a:pt x="41" y="70"/>
                    </a:cubicBezTo>
                    <a:cubicBezTo>
                      <a:pt x="39" y="66"/>
                      <a:pt x="38" y="62"/>
                      <a:pt x="38" y="59"/>
                    </a:cubicBezTo>
                    <a:cubicBezTo>
                      <a:pt x="45" y="50"/>
                      <a:pt x="50" y="44"/>
                      <a:pt x="52" y="41"/>
                    </a:cubicBezTo>
                    <a:cubicBezTo>
                      <a:pt x="54" y="38"/>
                      <a:pt x="55" y="34"/>
                      <a:pt x="55" y="29"/>
                    </a:cubicBezTo>
                    <a:cubicBezTo>
                      <a:pt x="55" y="24"/>
                      <a:pt x="53" y="19"/>
                      <a:pt x="50" y="13"/>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p>
                <a:endParaRPr lang="zh-CN" altLang="en-US" sz="2000" b="1">
                  <a:latin typeface="思源黑体 CN Medium" panose="020B0600000000000000" pitchFamily="34" charset="-122"/>
                  <a:ea typeface="思源黑体 CN Medium" panose="020B0600000000000000" pitchFamily="34" charset="-122"/>
                </a:endParaRPr>
              </a:p>
            </p:txBody>
          </p:sp>
          <p:sp>
            <p:nvSpPr>
              <p:cNvPr id="14" name="任意多边形 13"/>
              <p:cNvSpPr>
                <a:spLocks noChangeAspect="1"/>
              </p:cNvSpPr>
              <p:nvPr>
                <p:custDataLst>
                  <p:tags r:id="rId7"/>
                </p:custDataLst>
              </p:nvPr>
            </p:nvSpPr>
            <p:spPr bwMode="auto">
              <a:xfrm>
                <a:off x="7915982" y="2772021"/>
                <a:ext cx="1803217" cy="3674371"/>
              </a:xfrm>
              <a:custGeom>
                <a:avLst/>
                <a:gdLst>
                  <a:gd name="connsiteX0" fmla="*/ 3561361 w 3561361"/>
                  <a:gd name="connsiteY0" fmla="*/ 4853272 h 7256898"/>
                  <a:gd name="connsiteX1" fmla="*/ 3561361 w 3561361"/>
                  <a:gd name="connsiteY1" fmla="*/ 4853831 h 7256898"/>
                  <a:gd name="connsiteX2" fmla="*/ 3560782 w 3561361"/>
                  <a:gd name="connsiteY2" fmla="*/ 4853831 h 7256898"/>
                  <a:gd name="connsiteX3" fmla="*/ 1251807 w 3561361"/>
                  <a:gd name="connsiteY3" fmla="*/ 0 h 7256898"/>
                  <a:gd name="connsiteX4" fmla="*/ 813045 w 3561361"/>
                  <a:gd name="connsiteY4" fmla="*/ 593229 h 7256898"/>
                  <a:gd name="connsiteX5" fmla="*/ 626165 w 3561361"/>
                  <a:gd name="connsiteY5" fmla="*/ 658241 h 7256898"/>
                  <a:gd name="connsiteX6" fmla="*/ 520537 w 3561361"/>
                  <a:gd name="connsiteY6" fmla="*/ 731379 h 7256898"/>
                  <a:gd name="connsiteX7" fmla="*/ 894297 w 3561361"/>
                  <a:gd name="connsiteY7" fmla="*/ 1129573 h 7256898"/>
                  <a:gd name="connsiteX8" fmla="*/ 999925 w 3561361"/>
                  <a:gd name="connsiteY8" fmla="*/ 1210838 h 7256898"/>
                  <a:gd name="connsiteX9" fmla="*/ 2178082 w 3561361"/>
                  <a:gd name="connsiteY9" fmla="*/ 1210838 h 7256898"/>
                  <a:gd name="connsiteX10" fmla="*/ 2819974 w 3561361"/>
                  <a:gd name="connsiteY10" fmla="*/ 1999101 h 7256898"/>
                  <a:gd name="connsiteX11" fmla="*/ 2819974 w 3561361"/>
                  <a:gd name="connsiteY11" fmla="*/ 1990974 h 7256898"/>
                  <a:gd name="connsiteX12" fmla="*/ 2933727 w 3561361"/>
                  <a:gd name="connsiteY12" fmla="*/ 2632962 h 7256898"/>
                  <a:gd name="connsiteX13" fmla="*/ 3502492 w 3561361"/>
                  <a:gd name="connsiteY13" fmla="*/ 3681271 h 7256898"/>
                  <a:gd name="connsiteX14" fmla="*/ 3396864 w 3561361"/>
                  <a:gd name="connsiteY14" fmla="*/ 4030707 h 7256898"/>
                  <a:gd name="connsiteX15" fmla="*/ 3274986 w 3561361"/>
                  <a:gd name="connsiteY15" fmla="*/ 4063213 h 7256898"/>
                  <a:gd name="connsiteX16" fmla="*/ 3055605 w 3561361"/>
                  <a:gd name="connsiteY16" fmla="*/ 3925064 h 7256898"/>
                  <a:gd name="connsiteX17" fmla="*/ 2527466 w 3561361"/>
                  <a:gd name="connsiteY17" fmla="*/ 2949893 h 7256898"/>
                  <a:gd name="connsiteX18" fmla="*/ 2527466 w 3561361"/>
                  <a:gd name="connsiteY18" fmla="*/ 2307905 h 7256898"/>
                  <a:gd name="connsiteX19" fmla="*/ 2429964 w 3561361"/>
                  <a:gd name="connsiteY19" fmla="*/ 2283526 h 7256898"/>
                  <a:gd name="connsiteX20" fmla="*/ 2429964 w 3561361"/>
                  <a:gd name="connsiteY20" fmla="*/ 3055536 h 7256898"/>
                  <a:gd name="connsiteX21" fmla="*/ 2429964 w 3561361"/>
                  <a:gd name="connsiteY21" fmla="*/ 3673144 h 7256898"/>
                  <a:gd name="connsiteX22" fmla="*/ 2429964 w 3561361"/>
                  <a:gd name="connsiteY22" fmla="*/ 5932291 h 7256898"/>
                  <a:gd name="connsiteX23" fmla="*/ 2430292 w 3561361"/>
                  <a:gd name="connsiteY23" fmla="*/ 5932014 h 7256898"/>
                  <a:gd name="connsiteX24" fmla="*/ 2430292 w 3561361"/>
                  <a:gd name="connsiteY24" fmla="*/ 6110795 h 7256898"/>
                  <a:gd name="connsiteX25" fmla="*/ 2429964 w 3561361"/>
                  <a:gd name="connsiteY25" fmla="*/ 6111072 h 7256898"/>
                  <a:gd name="connsiteX26" fmla="*/ 2429964 w 3561361"/>
                  <a:gd name="connsiteY26" fmla="*/ 6598658 h 7256898"/>
                  <a:gd name="connsiteX27" fmla="*/ 2430292 w 3561361"/>
                  <a:gd name="connsiteY27" fmla="*/ 6598532 h 7256898"/>
                  <a:gd name="connsiteX28" fmla="*/ 2430292 w 3561361"/>
                  <a:gd name="connsiteY28" fmla="*/ 6736681 h 7256898"/>
                  <a:gd name="connsiteX29" fmla="*/ 2429964 w 3561361"/>
                  <a:gd name="connsiteY29" fmla="*/ 6736807 h 7256898"/>
                  <a:gd name="connsiteX30" fmla="*/ 2429964 w 3561361"/>
                  <a:gd name="connsiteY30" fmla="*/ 6858703 h 7256898"/>
                  <a:gd name="connsiteX31" fmla="*/ 2039953 w 3561361"/>
                  <a:gd name="connsiteY31" fmla="*/ 7256898 h 7256898"/>
                  <a:gd name="connsiteX32" fmla="*/ 1649943 w 3561361"/>
                  <a:gd name="connsiteY32" fmla="*/ 6858703 h 7256898"/>
                  <a:gd name="connsiteX33" fmla="*/ 1649943 w 3561361"/>
                  <a:gd name="connsiteY33" fmla="*/ 3908811 h 7256898"/>
                  <a:gd name="connsiteX34" fmla="*/ 1487438 w 3561361"/>
                  <a:gd name="connsiteY34" fmla="*/ 3908811 h 7256898"/>
                  <a:gd name="connsiteX35" fmla="*/ 1487438 w 3561361"/>
                  <a:gd name="connsiteY35" fmla="*/ 6858703 h 7256898"/>
                  <a:gd name="connsiteX36" fmla="*/ 1081178 w 3561361"/>
                  <a:gd name="connsiteY36" fmla="*/ 7256898 h 7256898"/>
                  <a:gd name="connsiteX37" fmla="*/ 674917 w 3561361"/>
                  <a:gd name="connsiteY37" fmla="*/ 6858703 h 7256898"/>
                  <a:gd name="connsiteX38" fmla="*/ 674917 w 3561361"/>
                  <a:gd name="connsiteY38" fmla="*/ 3673144 h 7256898"/>
                  <a:gd name="connsiteX39" fmla="*/ 674917 w 3561361"/>
                  <a:gd name="connsiteY39" fmla="*/ 3055536 h 7256898"/>
                  <a:gd name="connsiteX40" fmla="*/ 674917 w 3561361"/>
                  <a:gd name="connsiteY40" fmla="*/ 1609032 h 7256898"/>
                  <a:gd name="connsiteX41" fmla="*/ 601790 w 3561361"/>
                  <a:gd name="connsiteY41" fmla="*/ 1560274 h 7256898"/>
                  <a:gd name="connsiteX42" fmla="*/ 524 w 3561361"/>
                  <a:gd name="connsiteY42" fmla="*/ 698873 h 7256898"/>
                  <a:gd name="connsiteX43" fmla="*/ 406784 w 3561361"/>
                  <a:gd name="connsiteY43" fmla="*/ 186908 h 7256898"/>
                  <a:gd name="connsiteX44" fmla="*/ 1251807 w 3561361"/>
                  <a:gd name="connsiteY44" fmla="*/ 0 h 72568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561361" h="7256898">
                    <a:moveTo>
                      <a:pt x="3561361" y="4853272"/>
                    </a:moveTo>
                    <a:lnTo>
                      <a:pt x="3561361" y="4853831"/>
                    </a:lnTo>
                    <a:lnTo>
                      <a:pt x="3560782" y="4853831"/>
                    </a:lnTo>
                    <a:close/>
                    <a:moveTo>
                      <a:pt x="1251807" y="0"/>
                    </a:moveTo>
                    <a:cubicBezTo>
                      <a:pt x="1024301" y="113770"/>
                      <a:pt x="853671" y="333184"/>
                      <a:pt x="813045" y="593229"/>
                    </a:cubicBezTo>
                    <a:cubicBezTo>
                      <a:pt x="731793" y="617608"/>
                      <a:pt x="666791" y="641988"/>
                      <a:pt x="626165" y="658241"/>
                    </a:cubicBezTo>
                    <a:cubicBezTo>
                      <a:pt x="553038" y="690746"/>
                      <a:pt x="528663" y="723252"/>
                      <a:pt x="520537" y="731379"/>
                    </a:cubicBezTo>
                    <a:cubicBezTo>
                      <a:pt x="528663" y="796390"/>
                      <a:pt x="683042" y="975171"/>
                      <a:pt x="894297" y="1129573"/>
                    </a:cubicBezTo>
                    <a:cubicBezTo>
                      <a:pt x="926798" y="1153953"/>
                      <a:pt x="959299" y="1178332"/>
                      <a:pt x="999925" y="1210838"/>
                    </a:cubicBezTo>
                    <a:cubicBezTo>
                      <a:pt x="999925" y="1210838"/>
                      <a:pt x="999925" y="1210838"/>
                      <a:pt x="2178082" y="1210838"/>
                    </a:cubicBezTo>
                    <a:cubicBezTo>
                      <a:pt x="2324336" y="1178332"/>
                      <a:pt x="2641219" y="1275849"/>
                      <a:pt x="2819974" y="1999101"/>
                    </a:cubicBezTo>
                    <a:cubicBezTo>
                      <a:pt x="2819974" y="1999101"/>
                      <a:pt x="2819974" y="1990974"/>
                      <a:pt x="2819974" y="1990974"/>
                    </a:cubicBezTo>
                    <a:cubicBezTo>
                      <a:pt x="2860600" y="2145377"/>
                      <a:pt x="2917477" y="2502939"/>
                      <a:pt x="2933727" y="2632962"/>
                    </a:cubicBezTo>
                    <a:cubicBezTo>
                      <a:pt x="2933727" y="2632962"/>
                      <a:pt x="2933727" y="2632962"/>
                      <a:pt x="3502492" y="3681271"/>
                    </a:cubicBezTo>
                    <a:cubicBezTo>
                      <a:pt x="3575619" y="3803167"/>
                      <a:pt x="3526868" y="3965696"/>
                      <a:pt x="3396864" y="4030707"/>
                    </a:cubicBezTo>
                    <a:cubicBezTo>
                      <a:pt x="3364363" y="4055086"/>
                      <a:pt x="3323737" y="4063213"/>
                      <a:pt x="3274986" y="4063213"/>
                    </a:cubicBezTo>
                    <a:cubicBezTo>
                      <a:pt x="3185609" y="4063213"/>
                      <a:pt x="3104356" y="4014454"/>
                      <a:pt x="3055605" y="3925064"/>
                    </a:cubicBezTo>
                    <a:cubicBezTo>
                      <a:pt x="3055605" y="3925064"/>
                      <a:pt x="3055605" y="3925064"/>
                      <a:pt x="2527466" y="2949893"/>
                    </a:cubicBezTo>
                    <a:cubicBezTo>
                      <a:pt x="2527466" y="2949893"/>
                      <a:pt x="2527466" y="2949893"/>
                      <a:pt x="2527466" y="2307905"/>
                    </a:cubicBezTo>
                    <a:cubicBezTo>
                      <a:pt x="2494965" y="2307905"/>
                      <a:pt x="2462465" y="2291652"/>
                      <a:pt x="2429964" y="2283526"/>
                    </a:cubicBezTo>
                    <a:cubicBezTo>
                      <a:pt x="2429964" y="2283526"/>
                      <a:pt x="2429964" y="2283526"/>
                      <a:pt x="2429964" y="3055536"/>
                    </a:cubicBezTo>
                    <a:cubicBezTo>
                      <a:pt x="2429964" y="3055536"/>
                      <a:pt x="2429964" y="3055536"/>
                      <a:pt x="2429964" y="3673144"/>
                    </a:cubicBezTo>
                    <a:cubicBezTo>
                      <a:pt x="2429964" y="3673144"/>
                      <a:pt x="2429964" y="3673144"/>
                      <a:pt x="2429964" y="5932291"/>
                    </a:cubicBezTo>
                    <a:lnTo>
                      <a:pt x="2430292" y="5932014"/>
                    </a:lnTo>
                    <a:lnTo>
                      <a:pt x="2430292" y="6110795"/>
                    </a:lnTo>
                    <a:lnTo>
                      <a:pt x="2429964" y="6111072"/>
                    </a:lnTo>
                    <a:cubicBezTo>
                      <a:pt x="2429964" y="6111072"/>
                      <a:pt x="2429964" y="6111072"/>
                      <a:pt x="2429964" y="6598658"/>
                    </a:cubicBezTo>
                    <a:lnTo>
                      <a:pt x="2430292" y="6598532"/>
                    </a:lnTo>
                    <a:lnTo>
                      <a:pt x="2430292" y="6736681"/>
                    </a:lnTo>
                    <a:lnTo>
                      <a:pt x="2429964" y="6736807"/>
                    </a:lnTo>
                    <a:cubicBezTo>
                      <a:pt x="2429964" y="6736807"/>
                      <a:pt x="2429964" y="6736807"/>
                      <a:pt x="2429964" y="6858703"/>
                    </a:cubicBezTo>
                    <a:cubicBezTo>
                      <a:pt x="2429964" y="7078117"/>
                      <a:pt x="2259334" y="7256898"/>
                      <a:pt x="2039953" y="7256898"/>
                    </a:cubicBezTo>
                    <a:cubicBezTo>
                      <a:pt x="1820572" y="7256898"/>
                      <a:pt x="1649943" y="7078117"/>
                      <a:pt x="1649943" y="6858703"/>
                    </a:cubicBezTo>
                    <a:cubicBezTo>
                      <a:pt x="1649943" y="6858703"/>
                      <a:pt x="1649943" y="6858703"/>
                      <a:pt x="1649943" y="3908811"/>
                    </a:cubicBezTo>
                    <a:cubicBezTo>
                      <a:pt x="1649943" y="3908811"/>
                      <a:pt x="1649943" y="3908811"/>
                      <a:pt x="1487438" y="3908811"/>
                    </a:cubicBezTo>
                    <a:cubicBezTo>
                      <a:pt x="1487438" y="3908811"/>
                      <a:pt x="1487438" y="3908811"/>
                      <a:pt x="1487438" y="6858703"/>
                    </a:cubicBezTo>
                    <a:cubicBezTo>
                      <a:pt x="1487438" y="7078117"/>
                      <a:pt x="1300558" y="7256898"/>
                      <a:pt x="1081178" y="7256898"/>
                    </a:cubicBezTo>
                    <a:cubicBezTo>
                      <a:pt x="861797" y="7256898"/>
                      <a:pt x="674917" y="7078117"/>
                      <a:pt x="674917" y="6858703"/>
                    </a:cubicBezTo>
                    <a:cubicBezTo>
                      <a:pt x="674917" y="6858703"/>
                      <a:pt x="674917" y="6858703"/>
                      <a:pt x="674917" y="3673144"/>
                    </a:cubicBezTo>
                    <a:cubicBezTo>
                      <a:pt x="674917" y="3673144"/>
                      <a:pt x="674917" y="3673144"/>
                      <a:pt x="674917" y="3055536"/>
                    </a:cubicBezTo>
                    <a:cubicBezTo>
                      <a:pt x="674917" y="3055536"/>
                      <a:pt x="674917" y="3055536"/>
                      <a:pt x="674917" y="1609032"/>
                    </a:cubicBezTo>
                    <a:cubicBezTo>
                      <a:pt x="674917" y="1592780"/>
                      <a:pt x="626165" y="1576527"/>
                      <a:pt x="601790" y="1560274"/>
                    </a:cubicBezTo>
                    <a:cubicBezTo>
                      <a:pt x="349908" y="1373366"/>
                      <a:pt x="-15727" y="1056436"/>
                      <a:pt x="524" y="698873"/>
                    </a:cubicBezTo>
                    <a:cubicBezTo>
                      <a:pt x="8649" y="544471"/>
                      <a:pt x="89901" y="333184"/>
                      <a:pt x="406784" y="186908"/>
                    </a:cubicBezTo>
                    <a:cubicBezTo>
                      <a:pt x="601790" y="97517"/>
                      <a:pt x="886172" y="32506"/>
                      <a:pt x="1251807" y="0"/>
                    </a:cubicBezTo>
                    <a:close/>
                  </a:path>
                </a:pathLst>
              </a:custGeom>
              <a:solidFill>
                <a:schemeClr val="tx1">
                  <a:lumMod val="65000"/>
                  <a:lumOff val="35000"/>
                </a:schemeClr>
              </a:solidFill>
              <a:ln>
                <a:noFill/>
              </a:ln>
              <a:extLst>
                <a:ext uri="{91240B29-F687-4F45-9708-019B960494DF}">
                  <a14:hiddenLine xmlns:a14="http://schemas.microsoft.com/office/drawing/2010/main" w="9525">
                    <a:solidFill>
                      <a:srgbClr val="000000"/>
                    </a:solidFill>
                    <a:round/>
                  </a14:hiddenLine>
                </a:ext>
              </a:extLst>
            </p:spPr>
            <p:txBody>
              <a:bodyPr vert="horz" wrap="square" lIns="91440" tIns="45720" rIns="91440" bIns="45720" numCol="1" anchor="t" anchorCtr="0" compatLnSpc="1">
                <a:noAutofit/>
              </a:bodyPr>
              <a:p>
                <a:endParaRPr lang="zh-CN" altLang="en-US" sz="2000" b="1">
                  <a:latin typeface="思源黑体 CN Medium" panose="020B0600000000000000" pitchFamily="34" charset="-122"/>
                  <a:ea typeface="思源黑体 CN Medium" panose="020B0600000000000000" pitchFamily="34" charset="-122"/>
                </a:endParaRPr>
              </a:p>
            </p:txBody>
          </p:sp>
          <p:sp>
            <p:nvSpPr>
              <p:cNvPr id="15" name="Oval 22"/>
              <p:cNvSpPr>
                <a:spLocks noChangeArrowheads="1"/>
              </p:cNvSpPr>
              <p:nvPr>
                <p:custDataLst>
                  <p:tags r:id="rId8"/>
                </p:custDataLst>
              </p:nvPr>
            </p:nvSpPr>
            <p:spPr bwMode="auto">
              <a:xfrm>
                <a:off x="7659366" y="6260837"/>
                <a:ext cx="2160000" cy="335912"/>
              </a:xfrm>
              <a:prstGeom prst="ellipse">
                <a:avLst/>
              </a:prstGeom>
              <a:solidFill>
                <a:srgbClr val="000000">
                  <a:alpha val="14902"/>
                </a:srgbClr>
              </a:solidFill>
              <a:ln>
                <a:noFill/>
              </a:ln>
            </p:spPr>
            <p:txBody>
              <a:bodyPr vert="horz" wrap="square" lIns="91440" tIns="45720" rIns="91440" bIns="45720" numCol="1" anchor="t" anchorCtr="0" compatLnSpc="1"/>
              <a:p>
                <a:endParaRPr lang="zh-CN" altLang="en-US" sz="2000" b="1">
                  <a:latin typeface="思源黑体 CN Medium" panose="020B0600000000000000" pitchFamily="34" charset="-122"/>
                  <a:ea typeface="思源黑体 CN Medium" panose="020B0600000000000000" pitchFamily="34" charset="-122"/>
                </a:endParaRPr>
              </a:p>
            </p:txBody>
          </p:sp>
        </p:grpSp>
        <p:grpSp>
          <p:nvGrpSpPr>
            <p:cNvPr id="21" name="组合 20"/>
            <p:cNvGrpSpPr/>
            <p:nvPr/>
          </p:nvGrpSpPr>
          <p:grpSpPr>
            <a:xfrm rot="0">
              <a:off x="4654" y="4121"/>
              <a:ext cx="10750" cy="4568"/>
              <a:chOff x="1704" y="2401"/>
              <a:chExt cx="10750" cy="4568"/>
            </a:xfrm>
          </p:grpSpPr>
          <p:sp>
            <p:nvSpPr>
              <p:cNvPr id="23" name="AutoShape 7"/>
              <p:cNvSpPr>
                <a:spLocks noChangeArrowheads="1"/>
              </p:cNvSpPr>
              <p:nvPr>
                <p:custDataLst>
                  <p:tags r:id="rId9"/>
                </p:custDataLst>
              </p:nvPr>
            </p:nvSpPr>
            <p:spPr bwMode="ltGray">
              <a:xfrm>
                <a:off x="1711" y="2401"/>
                <a:ext cx="3263" cy="830"/>
              </a:xfrm>
              <a:prstGeom prst="roundRect">
                <a:avLst>
                  <a:gd name="adj" fmla="val 5979"/>
                </a:avLst>
              </a:prstGeom>
              <a:solidFill>
                <a:srgbClr val="00B0F0"/>
              </a:solidFill>
              <a:ln w="9525" cap="flat" cmpd="sng" algn="ctr">
                <a:noFill/>
                <a:prstDash val="solid"/>
              </a:ln>
              <a:effectLst>
                <a:outerShdw blurRad="40000" dist="23000" dir="5400000" rotWithShape="0">
                  <a:srgbClr val="000000">
                    <a:alpha val="35000"/>
                  </a:srgbClr>
                </a:outerShdw>
              </a:effectLst>
            </p:spPr>
            <p:txBody>
              <a:bodyPr wrap="none" lIns="91429" tIns="45715" rIns="91429" bIns="45715" anchor="ctr"/>
              <a:p>
                <a:pPr algn="ctr" eaLnBrk="0" hangingPunct="0">
                  <a:defRPr/>
                </a:pPr>
                <a:r>
                  <a:rPr lang="zh-CN" altLang="en-US" sz="2400" b="1" kern="0" dirty="0">
                    <a:solidFill>
                      <a:sysClr val="window" lastClr="FFFFFF"/>
                    </a:solidFill>
                    <a:latin typeface="思源黑体 CN Medium" panose="020B0600000000000000" pitchFamily="34" charset="-122"/>
                    <a:ea typeface="思源黑体 CN Medium" panose="020B0600000000000000" pitchFamily="34" charset="-122"/>
                  </a:rPr>
                  <a:t>政策</a:t>
                </a:r>
                <a:endParaRPr lang="zh-CN" altLang="en-US" sz="2400" b="1" kern="0" dirty="0">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24" name="AutoShape 8"/>
              <p:cNvSpPr>
                <a:spLocks noChangeArrowheads="1"/>
              </p:cNvSpPr>
              <p:nvPr>
                <p:custDataLst>
                  <p:tags r:id="rId10"/>
                </p:custDataLst>
              </p:nvPr>
            </p:nvSpPr>
            <p:spPr bwMode="ltGray">
              <a:xfrm>
                <a:off x="5451" y="2401"/>
                <a:ext cx="3263" cy="830"/>
              </a:xfrm>
              <a:prstGeom prst="roundRect">
                <a:avLst>
                  <a:gd name="adj" fmla="val 5979"/>
                </a:avLst>
              </a:prstGeom>
              <a:solidFill>
                <a:srgbClr val="0070C0"/>
              </a:solidFill>
              <a:ln w="9525" cap="flat" cmpd="sng" algn="ctr">
                <a:noFill/>
                <a:prstDash val="solid"/>
              </a:ln>
              <a:effectLst>
                <a:outerShdw blurRad="40000" dist="23000" dir="5400000" rotWithShape="0">
                  <a:srgbClr val="000000">
                    <a:alpha val="35000"/>
                  </a:srgbClr>
                </a:outerShdw>
              </a:effectLst>
            </p:spPr>
            <p:txBody>
              <a:bodyPr wrap="none" lIns="91429" tIns="45715" rIns="91429" bIns="45715" anchor="ctr"/>
              <a:p>
                <a:pPr algn="ctr" eaLnBrk="0" hangingPunct="0">
                  <a:defRPr/>
                </a:pPr>
                <a:r>
                  <a:rPr lang="zh-CN" altLang="en-US" sz="2400" b="1" kern="0" dirty="0">
                    <a:solidFill>
                      <a:sysClr val="window" lastClr="FFFFFF"/>
                    </a:solidFill>
                    <a:latin typeface="思源黑体 CN Medium" panose="020B0600000000000000" pitchFamily="34" charset="-122"/>
                    <a:ea typeface="思源黑体 CN Medium" panose="020B0600000000000000" pitchFamily="34" charset="-122"/>
                  </a:rPr>
                  <a:t>行业</a:t>
                </a:r>
                <a:endParaRPr lang="zh-CN" altLang="en-US" sz="2400" b="1" kern="0" dirty="0">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28" name="圆角矩形 27"/>
              <p:cNvSpPr/>
              <p:nvPr>
                <p:custDataLst>
                  <p:tags r:id="rId11"/>
                </p:custDataLst>
              </p:nvPr>
            </p:nvSpPr>
            <p:spPr>
              <a:xfrm>
                <a:off x="1704" y="3463"/>
                <a:ext cx="3263" cy="3506"/>
              </a:xfrm>
              <a:prstGeom prst="roundRect">
                <a:avLst>
                  <a:gd name="adj" fmla="val 1939"/>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lIns="91429" tIns="45715" rIns="91429" bIns="45715" anchor="ctr"/>
              <a:p>
                <a:pPr>
                  <a:lnSpc>
                    <a:spcPct val="120000"/>
                  </a:lnSpc>
                  <a:defRPr/>
                </a:pPr>
                <a:endParaRPr lang="zh-CN" altLang="en-US" b="1" kern="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29" name="圆角矩形 28"/>
              <p:cNvSpPr/>
              <p:nvPr>
                <p:custDataLst>
                  <p:tags r:id="rId12"/>
                </p:custDataLst>
              </p:nvPr>
            </p:nvSpPr>
            <p:spPr>
              <a:xfrm>
                <a:off x="5451" y="3463"/>
                <a:ext cx="3263" cy="3506"/>
              </a:xfrm>
              <a:prstGeom prst="roundRect">
                <a:avLst>
                  <a:gd name="adj" fmla="val 1280"/>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lIns="91429" tIns="45715" rIns="91429" bIns="45715" anchor="ctr"/>
              <a:p>
                <a:pPr>
                  <a:lnSpc>
                    <a:spcPct val="120000"/>
                  </a:lnSpc>
                  <a:defRPr/>
                </a:pPr>
                <a:endParaRPr lang="zh-CN" altLang="en-US" b="1" kern="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30" name="流程图: 摘录 29"/>
              <p:cNvSpPr/>
              <p:nvPr>
                <p:custDataLst>
                  <p:tags r:id="rId13"/>
                </p:custDataLst>
              </p:nvPr>
            </p:nvSpPr>
            <p:spPr>
              <a:xfrm rot="5400000">
                <a:off x="4946" y="6118"/>
                <a:ext cx="505" cy="470"/>
              </a:xfrm>
              <a:prstGeom prst="flowChartExtract">
                <a:avLst/>
              </a:prstGeom>
              <a:solidFill>
                <a:srgbClr val="00B0F0"/>
              </a:solidFill>
              <a:ln w="9525" cap="flat" cmpd="sng" algn="ctr">
                <a:noFill/>
                <a:prstDash val="solid"/>
              </a:ln>
              <a:effectLst>
                <a:outerShdw blurRad="40000" dist="23000" dir="5400000" rotWithShape="0">
                  <a:srgbClr val="000000">
                    <a:alpha val="35000"/>
                  </a:srgbClr>
                </a:outerShdw>
              </a:effectLst>
            </p:spPr>
          </p:sp>
          <p:sp>
            <p:nvSpPr>
              <p:cNvPr id="31" name="AutoShape 8"/>
              <p:cNvSpPr>
                <a:spLocks noChangeArrowheads="1"/>
              </p:cNvSpPr>
              <p:nvPr>
                <p:custDataLst>
                  <p:tags r:id="rId14"/>
                </p:custDataLst>
              </p:nvPr>
            </p:nvSpPr>
            <p:spPr bwMode="ltGray">
              <a:xfrm>
                <a:off x="9191" y="2401"/>
                <a:ext cx="3263" cy="830"/>
              </a:xfrm>
              <a:prstGeom prst="roundRect">
                <a:avLst>
                  <a:gd name="adj" fmla="val 5979"/>
                </a:avLst>
              </a:prstGeom>
              <a:solidFill>
                <a:srgbClr val="8A3CC4"/>
              </a:solidFill>
              <a:ln w="9525" cap="flat" cmpd="sng" algn="ctr">
                <a:noFill/>
                <a:prstDash val="solid"/>
              </a:ln>
              <a:effectLst>
                <a:outerShdw blurRad="40000" dist="23000" dir="5400000" rotWithShape="0">
                  <a:srgbClr val="000000">
                    <a:alpha val="35000"/>
                  </a:srgbClr>
                </a:outerShdw>
              </a:effectLst>
            </p:spPr>
            <p:txBody>
              <a:bodyPr wrap="none" lIns="91429" tIns="45715" rIns="91429" bIns="45715" anchor="ctr"/>
              <a:p>
                <a:pPr algn="ctr" eaLnBrk="0" hangingPunct="0">
                  <a:defRPr/>
                </a:pPr>
                <a:r>
                  <a:rPr lang="zh-CN" altLang="en-US" sz="2400" b="1" kern="0" dirty="0">
                    <a:solidFill>
                      <a:sysClr val="window" lastClr="FFFFFF"/>
                    </a:solidFill>
                    <a:latin typeface="思源黑体 CN Medium" panose="020B0600000000000000" pitchFamily="34" charset="-122"/>
                    <a:ea typeface="思源黑体 CN Medium" panose="020B0600000000000000" pitchFamily="34" charset="-122"/>
                  </a:rPr>
                  <a:t>资金</a:t>
                </a:r>
                <a:endParaRPr lang="zh-CN" altLang="en-US" sz="2400" b="1" kern="0" dirty="0">
                  <a:solidFill>
                    <a:sysClr val="window" lastClr="FFFFFF"/>
                  </a:solidFill>
                  <a:latin typeface="思源黑体 CN Medium" panose="020B0600000000000000" pitchFamily="34" charset="-122"/>
                  <a:ea typeface="思源黑体 CN Medium" panose="020B0600000000000000" pitchFamily="34" charset="-122"/>
                </a:endParaRPr>
              </a:p>
            </p:txBody>
          </p:sp>
          <p:sp>
            <p:nvSpPr>
              <p:cNvPr id="32" name="圆角矩形 31"/>
              <p:cNvSpPr/>
              <p:nvPr>
                <p:custDataLst>
                  <p:tags r:id="rId15"/>
                </p:custDataLst>
              </p:nvPr>
            </p:nvSpPr>
            <p:spPr>
              <a:xfrm>
                <a:off x="9191" y="3463"/>
                <a:ext cx="3263" cy="3506"/>
              </a:xfrm>
              <a:prstGeom prst="roundRect">
                <a:avLst>
                  <a:gd name="adj" fmla="val 1280"/>
                </a:avLst>
              </a:prstGeom>
              <a:gradFill rotWithShape="1">
                <a:gsLst>
                  <a:gs pos="0">
                    <a:sysClr val="windowText" lastClr="000000">
                      <a:tint val="50000"/>
                      <a:satMod val="300000"/>
                    </a:sysClr>
                  </a:gs>
                  <a:gs pos="35000">
                    <a:sysClr val="windowText" lastClr="000000">
                      <a:tint val="37000"/>
                      <a:satMod val="300000"/>
                    </a:sysClr>
                  </a:gs>
                  <a:gs pos="100000">
                    <a:sysClr val="windowText" lastClr="000000">
                      <a:tint val="15000"/>
                      <a:satMod val="350000"/>
                    </a:sysClr>
                  </a:gs>
                </a:gsLst>
                <a:lin ang="16200000" scaled="1"/>
              </a:gradFill>
              <a:ln w="9525" cap="flat" cmpd="sng" algn="ctr">
                <a:solidFill>
                  <a:sysClr val="window" lastClr="FFFFFF">
                    <a:lumMod val="75000"/>
                  </a:sysClr>
                </a:solidFill>
                <a:prstDash val="solid"/>
              </a:ln>
              <a:effectLst>
                <a:outerShdw blurRad="40000" dist="20000" dir="5400000" rotWithShape="0">
                  <a:srgbClr val="000000">
                    <a:alpha val="38000"/>
                  </a:srgbClr>
                </a:outerShdw>
                <a:reflection blurRad="6350" stA="52000" endA="300" endPos="35000" dir="5400000" sy="-100000" algn="bl" rotWithShape="0"/>
              </a:effectLst>
            </p:spPr>
            <p:txBody>
              <a:bodyPr lIns="91429" tIns="45715" rIns="91429" bIns="45715" anchor="ctr"/>
              <a:p>
                <a:pPr>
                  <a:lnSpc>
                    <a:spcPct val="120000"/>
                  </a:lnSpc>
                  <a:defRPr/>
                </a:pPr>
                <a:endParaRPr lang="zh-CN" altLang="en-US" b="1" kern="0" dirty="0">
                  <a:solidFill>
                    <a:schemeClr val="tx1">
                      <a:lumMod val="75000"/>
                      <a:lumOff val="25000"/>
                    </a:schemeClr>
                  </a:solidFill>
                  <a:latin typeface="思源黑体 CN Medium" panose="020B0600000000000000" pitchFamily="34" charset="-122"/>
                  <a:ea typeface="思源黑体 CN Medium" panose="020B0600000000000000" pitchFamily="34" charset="-122"/>
                </a:endParaRPr>
              </a:p>
            </p:txBody>
          </p:sp>
          <p:sp>
            <p:nvSpPr>
              <p:cNvPr id="33" name="流程图: 摘录 32"/>
              <p:cNvSpPr/>
              <p:nvPr>
                <p:custDataLst>
                  <p:tags r:id="rId16"/>
                </p:custDataLst>
              </p:nvPr>
            </p:nvSpPr>
            <p:spPr>
              <a:xfrm rot="5400000">
                <a:off x="8675" y="6118"/>
                <a:ext cx="505" cy="470"/>
              </a:xfrm>
              <a:prstGeom prst="flowChartExtract">
                <a:avLst/>
              </a:prstGeom>
              <a:solidFill>
                <a:srgbClr val="0070C0"/>
              </a:solidFill>
              <a:ln w="9525" cap="flat" cmpd="sng" algn="ctr">
                <a:noFill/>
                <a:prstDash val="solid"/>
              </a:ln>
              <a:effectLst>
                <a:outerShdw blurRad="40000" dist="23000" dir="5400000" rotWithShape="0">
                  <a:srgbClr val="000000">
                    <a:alpha val="35000"/>
                  </a:srgbClr>
                </a:outerShdw>
              </a:effectLst>
            </p:spPr>
          </p:sp>
          <p:sp>
            <p:nvSpPr>
              <p:cNvPr id="34" name="矩形 33"/>
              <p:cNvSpPr/>
              <p:nvPr>
                <p:custDataLst>
                  <p:tags r:id="rId17"/>
                </p:custDataLst>
              </p:nvPr>
            </p:nvSpPr>
            <p:spPr>
              <a:xfrm>
                <a:off x="1953" y="3773"/>
                <a:ext cx="2871" cy="1558"/>
              </a:xfrm>
              <a:prstGeom prst="rect">
                <a:avLst/>
              </a:prstGeom>
            </p:spPr>
            <p:txBody>
              <a:bodyPr wrap="square">
                <a:spAutoFit/>
              </a:bodyPr>
              <a:p>
                <a:pPr>
                  <a:lnSpc>
                    <a:spcPct val="120000"/>
                  </a:lnSpc>
                  <a:defRPr/>
                </a:pPr>
                <a:r>
                  <a:rPr lang="zh-CN" altLang="en-US" sz="1900" b="1" kern="0" dirty="0">
                    <a:solidFill>
                      <a:schemeClr val="tx1"/>
                    </a:solidFill>
                    <a:latin typeface="思源黑体 CN Medium" panose="020B0600000000000000" pitchFamily="34" charset="-122"/>
                    <a:ea typeface="思源黑体 CN Medium" panose="020B0600000000000000" pitchFamily="34" charset="-122"/>
                  </a:rPr>
                  <a:t>任何一个新热点的产生，都脱离不开政策的扶持。认真研究是非常必要的。</a:t>
                </a:r>
                <a:endParaRPr lang="zh-CN" altLang="en-US" sz="1900" b="1" kern="0" dirty="0">
                  <a:solidFill>
                    <a:schemeClr val="tx1"/>
                  </a:solidFill>
                  <a:latin typeface="思源黑体 CN Medium" panose="020B0600000000000000" pitchFamily="34" charset="-122"/>
                  <a:ea typeface="思源黑体 CN Medium" panose="020B0600000000000000" pitchFamily="34" charset="-122"/>
                </a:endParaRPr>
              </a:p>
            </p:txBody>
          </p:sp>
          <p:sp>
            <p:nvSpPr>
              <p:cNvPr id="37" name="矩形 36"/>
              <p:cNvSpPr/>
              <p:nvPr>
                <p:custDataLst>
                  <p:tags r:id="rId18"/>
                </p:custDataLst>
              </p:nvPr>
            </p:nvSpPr>
            <p:spPr>
              <a:xfrm>
                <a:off x="5618" y="3773"/>
                <a:ext cx="2922" cy="2036"/>
              </a:xfrm>
              <a:prstGeom prst="rect">
                <a:avLst/>
              </a:prstGeom>
            </p:spPr>
            <p:txBody>
              <a:bodyPr wrap="square">
                <a:spAutoFit/>
              </a:bodyPr>
              <a:p>
                <a:pPr>
                  <a:lnSpc>
                    <a:spcPct val="120000"/>
                  </a:lnSpc>
                  <a:defRPr/>
                </a:pPr>
                <a:r>
                  <a:rPr lang="zh-CN" altLang="en-US" sz="1900" b="1" kern="0" dirty="0">
                    <a:solidFill>
                      <a:schemeClr val="tx1"/>
                    </a:solidFill>
                    <a:latin typeface="思源黑体 CN Medium" panose="020B0600000000000000" pitchFamily="34" charset="-122"/>
                    <a:ea typeface="思源黑体 CN Medium" panose="020B0600000000000000" pitchFamily="34" charset="-122"/>
                  </a:rPr>
                  <a:t>政策结合行业前景形成共振，会引发主题基本面超预期，上涨的动力和幅度更大。</a:t>
                </a:r>
                <a:endParaRPr lang="zh-CN" altLang="en-US" sz="1900" b="1" kern="0" dirty="0">
                  <a:solidFill>
                    <a:schemeClr val="tx1"/>
                  </a:solidFill>
                  <a:latin typeface="思源黑体 CN Medium" panose="020B0600000000000000" pitchFamily="34" charset="-122"/>
                  <a:ea typeface="思源黑体 CN Medium" panose="020B0600000000000000" pitchFamily="34" charset="-122"/>
                </a:endParaRPr>
              </a:p>
            </p:txBody>
          </p:sp>
          <p:sp>
            <p:nvSpPr>
              <p:cNvPr id="38" name="矩形 37"/>
              <p:cNvSpPr/>
              <p:nvPr>
                <p:custDataLst>
                  <p:tags r:id="rId19"/>
                </p:custDataLst>
              </p:nvPr>
            </p:nvSpPr>
            <p:spPr>
              <a:xfrm>
                <a:off x="9386" y="3773"/>
                <a:ext cx="2871" cy="2514"/>
              </a:xfrm>
              <a:prstGeom prst="rect">
                <a:avLst/>
              </a:prstGeom>
            </p:spPr>
            <p:txBody>
              <a:bodyPr wrap="square">
                <a:spAutoFit/>
              </a:bodyPr>
              <a:p>
                <a:pPr>
                  <a:lnSpc>
                    <a:spcPct val="120000"/>
                  </a:lnSpc>
                  <a:defRPr/>
                </a:pPr>
                <a:r>
                  <a:rPr lang="zh-CN" altLang="en-US" sz="1900" b="1" kern="0" dirty="0">
                    <a:solidFill>
                      <a:schemeClr val="tx1"/>
                    </a:solidFill>
                    <a:latin typeface="思源黑体 CN Medium" panose="020B0600000000000000" pitchFamily="34" charset="-122"/>
                    <a:ea typeface="思源黑体 CN Medium" panose="020B0600000000000000" pitchFamily="34" charset="-122"/>
                  </a:rPr>
                  <a:t>存量资金博弈环境，做不到雨露均沾，所谓万事俱备只欠东风，资金介入的主题将会是短期快速拉升的品种。</a:t>
                </a:r>
                <a:endParaRPr lang="zh-CN" altLang="en-US" sz="1900" b="1" kern="0" dirty="0">
                  <a:solidFill>
                    <a:schemeClr val="tx1"/>
                  </a:solidFill>
                  <a:latin typeface="思源黑体 CN Medium" panose="020B0600000000000000" pitchFamily="34" charset="-122"/>
                  <a:ea typeface="思源黑体 CN Medium" panose="020B0600000000000000" pitchFamily="34" charset="-122"/>
                </a:endParaRPr>
              </a:p>
            </p:txBody>
          </p:sp>
        </p:grpSp>
        <p:sp>
          <p:nvSpPr>
            <p:cNvPr id="39" name="矩形 258"/>
            <p:cNvSpPr/>
            <p:nvPr>
              <p:custDataLst>
                <p:tags r:id="rId20"/>
              </p:custDataLst>
            </p:nvPr>
          </p:nvSpPr>
          <p:spPr>
            <a:xfrm>
              <a:off x="5441" y="2711"/>
              <a:ext cx="9024" cy="1131"/>
            </a:xfrm>
            <a:prstGeom prst="rect">
              <a:avLst/>
            </a:prstGeom>
            <a:noFill/>
            <a:ln w="9525">
              <a:noFill/>
            </a:ln>
          </p:spPr>
          <p:txBody>
            <a:bodyPr wrap="square">
              <a:spAutoFit/>
            </a:bodyPr>
            <a:lst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sym typeface="Calibri" panose="020F0502020204030204" charset="0"/>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sym typeface="Calibri" panose="020F0502020204030204" charset="0"/>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sym typeface="Calibri" panose="020F0502020204030204" charset="0"/>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charset="0"/>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sym typeface="Calibri" panose="020F0502020204030204" charset="0"/>
                </a:defRPr>
              </a:lvl5pPr>
            </a:lstStyle>
            <a:p>
              <a:pPr marL="0" lvl="0" indent="0" algn="ctr" eaLnBrk="1" hangingPunct="1">
                <a:spcBef>
                  <a:spcPct val="0"/>
                </a:spcBef>
                <a:buNone/>
              </a:pPr>
              <a:r>
                <a:rPr lang="zh-CN" altLang="en-US" sz="2400" b="1" dirty="0">
                  <a:solidFill>
                    <a:schemeClr val="bg1"/>
                  </a:solidFill>
                  <a:latin typeface="思源黑体 CN Medium" panose="020B0600000000000000" pitchFamily="34" charset="-122"/>
                  <a:ea typeface="思源黑体 CN Medium" panose="020B0600000000000000" pitchFamily="34" charset="-122"/>
                  <a:sym typeface="Impact" panose="020B0806030902050204" pitchFamily="34" charset="0"/>
                </a:rPr>
                <a:t>主题投资，其实就是研究政策，配合行业前景，最后结合资金流入把握时机的一种投资行为。</a:t>
              </a:r>
              <a:endParaRPr lang="zh-CN" altLang="en-US" sz="2400" b="1" dirty="0">
                <a:solidFill>
                  <a:schemeClr val="bg1"/>
                </a:solidFill>
                <a:latin typeface="思源黑体 CN Medium" panose="020B0600000000000000" pitchFamily="34" charset="-122"/>
                <a:ea typeface="思源黑体 CN Medium" panose="020B0600000000000000" pitchFamily="34" charset="-122"/>
                <a:sym typeface="Impact" panose="020B0806030902050204" pitchFamily="34" charset="0"/>
              </a:endParaRPr>
            </a:p>
          </p:txBody>
        </p:sp>
      </p:grpSp>
    </p:spTree>
    <p:custDataLst>
      <p:tags r:id="rId21"/>
    </p:custData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4" name="文本框 3"/>
          <p:cNvSpPr txBox="1"/>
          <p:nvPr>
            <p:custDataLst>
              <p:tags r:id="rId1"/>
            </p:custDataLst>
          </p:nvPr>
        </p:nvSpPr>
        <p:spPr>
          <a:xfrm>
            <a:off x="0" y="15240"/>
            <a:ext cx="12192000" cy="706755"/>
          </a:xfrm>
          <a:prstGeom prst="rect">
            <a:avLst/>
          </a:prstGeom>
          <a:noFill/>
        </p:spPr>
        <p:txBody>
          <a:bodyPr wrap="square" rtlCol="0">
            <a:spAutoFit/>
          </a:bodyPr>
          <a:p>
            <a:pPr marL="0" marR="0" lvl="0" indent="0" algn="ctr" defTabSz="914400" rtl="0" eaLnBrk="1" fontAlgn="auto" latinLnBrk="0" hangingPunct="1">
              <a:lnSpc>
                <a:spcPct val="100000"/>
              </a:lnSpc>
              <a:spcBef>
                <a:spcPts val="0"/>
              </a:spcBef>
              <a:spcAft>
                <a:spcPts val="0"/>
              </a:spcAft>
              <a:buClrTx/>
              <a:buSzTx/>
              <a:buFontTx/>
              <a:buNone/>
              <a:defRPr/>
            </a:pPr>
            <a:r>
              <a:rPr kumimoji="0" lang="zh-CN" altLang="en-US"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rPr>
              <a:t>从数字经济看政策重要性（正）</a:t>
            </a:r>
            <a:endParaRPr kumimoji="0" lang="zh-CN" altLang="en-US" sz="4000" b="0" i="0" u="none" strike="noStrike" kern="1200" cap="none" spc="0" normalizeH="0" baseline="0" noProof="0" dirty="0">
              <a:ln>
                <a:noFill/>
              </a:ln>
              <a:solidFill>
                <a:srgbClr val="FFFFFF"/>
              </a:solidFill>
              <a:effectLst/>
              <a:uLnTx/>
              <a:uFillTx/>
              <a:latin typeface="思源黑体 CN Medium" panose="020B0600000000000000" pitchFamily="34" charset="-122"/>
              <a:ea typeface="思源黑体 CN Medium" panose="020B0600000000000000" pitchFamily="34" charset="-122"/>
              <a:cs typeface="思源黑体 CN Normal" panose="020B0400000000000000" charset="-122"/>
            </a:endParaRPr>
          </a:p>
        </p:txBody>
      </p:sp>
      <p:pic>
        <p:nvPicPr>
          <p:cNvPr id="2" name="图片 1"/>
          <p:cNvPicPr>
            <a:picLocks noChangeAspect="1"/>
          </p:cNvPicPr>
          <p:nvPr>
            <p:custDataLst>
              <p:tags r:id="rId2"/>
            </p:custDataLst>
          </p:nvPr>
        </p:nvPicPr>
        <p:blipFill>
          <a:blip r:embed="rId3"/>
          <a:stretch>
            <a:fillRect/>
          </a:stretch>
        </p:blipFill>
        <p:spPr>
          <a:xfrm>
            <a:off x="1240155" y="1058545"/>
            <a:ext cx="9711055" cy="5223510"/>
          </a:xfrm>
          <a:prstGeom prst="rect">
            <a:avLst/>
          </a:prstGeom>
        </p:spPr>
      </p:pic>
    </p:spTree>
    <p:custDataLst>
      <p:tags r:id="rId4"/>
    </p:custDataLst>
  </p:cSld>
  <p:clrMapOvr>
    <a:masterClrMapping/>
  </p:clrMapOvr>
  <p:timing>
    <p:tnLst>
      <p:par>
        <p:cTn id="1" dur="indefinite" restart="never" nodeType="tmRoot"/>
      </p:par>
    </p:tnLst>
  </p:timing>
</p:sld>
</file>

<file path=ppt/tags/tag1.xml><?xml version="1.0" encoding="utf-8"?>
<p:tagLst xmlns:p="http://schemas.openxmlformats.org/presentationml/2006/main">
  <p:tag name="KSO_WM_BEAUTIFY_FLAG" val=""/>
</p:tagLst>
</file>

<file path=ppt/tags/tag10.xml><?xml version="1.0" encoding="utf-8"?>
<p:tagLst xmlns:p="http://schemas.openxmlformats.org/presentationml/2006/main">
  <p:tag name="KSO_WM_BEAUTIFY_FLAG" val=""/>
</p:tagLst>
</file>

<file path=ppt/tags/tag100.xml><?xml version="1.0" encoding="utf-8"?>
<p:tagLst xmlns:p="http://schemas.openxmlformats.org/presentationml/2006/main">
  <p:tag name="KSO_WM_BEAUTIFY_FLAG" val=""/>
</p:tagLst>
</file>

<file path=ppt/tags/tag101.xml><?xml version="1.0" encoding="utf-8"?>
<p:tagLst xmlns:p="http://schemas.openxmlformats.org/presentationml/2006/main">
  <p:tag name="KSO_WM_BEAUTIFY_FLAG" val="#wm#"/>
  <p:tag name="KSO_WM_TEMPLATE_CATEGORY" val="custom"/>
  <p:tag name="KSO_WM_TEMPLATE_INDEX" val="20205176"/>
</p:tagLst>
</file>

<file path=ppt/tags/tag102.xml><?xml version="1.0" encoding="utf-8"?>
<p:tagLst xmlns:p="http://schemas.openxmlformats.org/presentationml/2006/main">
  <p:tag name="KSO_WM_BEAUTIFY_FLAG" val=""/>
</p:tagLst>
</file>

<file path=ppt/tags/tag103.xml><?xml version="1.0" encoding="utf-8"?>
<p:tagLst xmlns:p="http://schemas.openxmlformats.org/presentationml/2006/main">
  <p:tag name="KSO_WM_BEAUTIFY_FLAG" val=""/>
</p:tagLst>
</file>

<file path=ppt/tags/tag104.xml><?xml version="1.0" encoding="utf-8"?>
<p:tagLst xmlns:p="http://schemas.openxmlformats.org/presentationml/2006/main">
  <p:tag name="KSO_WM_BEAUTIFY_FLAG" val="#wm#"/>
  <p:tag name="KSO_WM_TEMPLATE_CATEGORY" val="custom"/>
  <p:tag name="KSO_WM_TEMPLATE_INDEX" val="20205176"/>
</p:tagLst>
</file>

<file path=ppt/tags/tag105.xml><?xml version="1.0" encoding="utf-8"?>
<p:tagLst xmlns:p="http://schemas.openxmlformats.org/presentationml/2006/main">
  <p:tag name="KSO_WM_BEAUTIFY_FLAG" val=""/>
</p:tagLst>
</file>

<file path=ppt/tags/tag106.xml><?xml version="1.0" encoding="utf-8"?>
<p:tagLst xmlns:p="http://schemas.openxmlformats.org/presentationml/2006/main">
  <p:tag name="KSO_WM_BEAUTIFY_FLAG" val=""/>
</p:tagLst>
</file>

<file path=ppt/tags/tag107.xml><?xml version="1.0" encoding="utf-8"?>
<p:tagLst xmlns:p="http://schemas.openxmlformats.org/presentationml/2006/main">
  <p:tag name="KSO_WM_BEAUTIFY_FLAG" val=""/>
</p:tagLst>
</file>

<file path=ppt/tags/tag108.xml><?xml version="1.0" encoding="utf-8"?>
<p:tagLst xmlns:p="http://schemas.openxmlformats.org/presentationml/2006/main">
  <p:tag name="KSO_WM_BEAUTIFY_FLAG" val=""/>
</p:tagLst>
</file>

<file path=ppt/tags/tag109.xml><?xml version="1.0" encoding="utf-8"?>
<p:tagLst xmlns:p="http://schemas.openxmlformats.org/presentationml/2006/main">
  <p:tag name="KSO_WM_BEAUTIFY_FLAG" val=""/>
</p:tagLst>
</file>

<file path=ppt/tags/tag11.xml><?xml version="1.0" encoding="utf-8"?>
<p:tagLst xmlns:p="http://schemas.openxmlformats.org/presentationml/2006/main">
  <p:tag name="KSO_WM_BEAUTIFY_FLAG" val=""/>
</p:tagLst>
</file>

<file path=ppt/tags/tag110.xml><?xml version="1.0" encoding="utf-8"?>
<p:tagLst xmlns:p="http://schemas.openxmlformats.org/presentationml/2006/main">
  <p:tag name="KSO_WM_BEAUTIFY_FLAG" val=""/>
</p:tagLst>
</file>

<file path=ppt/tags/tag111.xml><?xml version="1.0" encoding="utf-8"?>
<p:tagLst xmlns:p="http://schemas.openxmlformats.org/presentationml/2006/main">
  <p:tag name="KSO_WM_BEAUTIFY_FLAG" val=""/>
</p:tagLst>
</file>

<file path=ppt/tags/tag112.xml><?xml version="1.0" encoding="utf-8"?>
<p:tagLst xmlns:p="http://schemas.openxmlformats.org/presentationml/2006/main">
  <p:tag name="KSO_WM_BEAUTIFY_FLAG" val=""/>
</p:tagLst>
</file>

<file path=ppt/tags/tag113.xml><?xml version="1.0" encoding="utf-8"?>
<p:tagLst xmlns:p="http://schemas.openxmlformats.org/presentationml/2006/main">
  <p:tag name="KSO_WM_BEAUTIFY_FLAG" val=""/>
</p:tagLst>
</file>

<file path=ppt/tags/tag114.xml><?xml version="1.0" encoding="utf-8"?>
<p:tagLst xmlns:p="http://schemas.openxmlformats.org/presentationml/2006/main">
  <p:tag name="KSO_WM_BEAUTIFY_FLAG" val=""/>
</p:tagLst>
</file>

<file path=ppt/tags/tag115.xml><?xml version="1.0" encoding="utf-8"?>
<p:tagLst xmlns:p="http://schemas.openxmlformats.org/presentationml/2006/main">
  <p:tag name="KSO_WM_BEAUTIFY_FLAG" val=""/>
</p:tagLst>
</file>

<file path=ppt/tags/tag116.xml><?xml version="1.0" encoding="utf-8"?>
<p:tagLst xmlns:p="http://schemas.openxmlformats.org/presentationml/2006/main">
  <p:tag name="KSO_WM_BEAUTIFY_FLAG" val=""/>
</p:tagLst>
</file>

<file path=ppt/tags/tag117.xml><?xml version="1.0" encoding="utf-8"?>
<p:tagLst xmlns:p="http://schemas.openxmlformats.org/presentationml/2006/main">
  <p:tag name="KSO_WM_BEAUTIFY_FLAG" val=""/>
</p:tagLst>
</file>

<file path=ppt/tags/tag118.xml><?xml version="1.0" encoding="utf-8"?>
<p:tagLst xmlns:p="http://schemas.openxmlformats.org/presentationml/2006/main">
  <p:tag name="KSO_WM_BEAUTIFY_FLAG" val=""/>
</p:tagLst>
</file>

<file path=ppt/tags/tag119.xml><?xml version="1.0" encoding="utf-8"?>
<p:tagLst xmlns:p="http://schemas.openxmlformats.org/presentationml/2006/main">
  <p:tag name="KSO_WM_BEAUTIFY_FLAG" val=""/>
</p:tagLst>
</file>

<file path=ppt/tags/tag12.xml><?xml version="1.0" encoding="utf-8"?>
<p:tagLst xmlns:p="http://schemas.openxmlformats.org/presentationml/2006/main">
  <p:tag name="KSO_WM_BEAUTIFY_FLAG" val=""/>
</p:tagLst>
</file>

<file path=ppt/tags/tag120.xml><?xml version="1.0" encoding="utf-8"?>
<p:tagLst xmlns:p="http://schemas.openxmlformats.org/presentationml/2006/main">
  <p:tag name="KSO_WM_BEAUTIFY_FLAG" val=""/>
</p:tagLst>
</file>

<file path=ppt/tags/tag121.xml><?xml version="1.0" encoding="utf-8"?>
<p:tagLst xmlns:p="http://schemas.openxmlformats.org/presentationml/2006/main">
  <p:tag name="KSO_WM_BEAUTIFY_FLAG" val=""/>
</p:tagLst>
</file>

<file path=ppt/tags/tag122.xml><?xml version="1.0" encoding="utf-8"?>
<p:tagLst xmlns:p="http://schemas.openxmlformats.org/presentationml/2006/main">
  <p:tag name="KSO_WM_BEAUTIFY_FLAG" val=""/>
</p:tagLst>
</file>

<file path=ppt/tags/tag123.xml><?xml version="1.0" encoding="utf-8"?>
<p:tagLst xmlns:p="http://schemas.openxmlformats.org/presentationml/2006/main">
  <p:tag name="KSO_WM_BEAUTIFY_FLAG" val=""/>
</p:tagLst>
</file>

<file path=ppt/tags/tag124.xml><?xml version="1.0" encoding="utf-8"?>
<p:tagLst xmlns:p="http://schemas.openxmlformats.org/presentationml/2006/main">
  <p:tag name="KSO_WM_BEAUTIFY_FLAG" val=""/>
</p:tagLst>
</file>

<file path=ppt/tags/tag125.xml><?xml version="1.0" encoding="utf-8"?>
<p:tagLst xmlns:p="http://schemas.openxmlformats.org/presentationml/2006/main">
  <p:tag name="KSO_WM_BEAUTIFY_FLAG" val=""/>
</p:tagLst>
</file>

<file path=ppt/tags/tag126.xml><?xml version="1.0" encoding="utf-8"?>
<p:tagLst xmlns:p="http://schemas.openxmlformats.org/presentationml/2006/main">
  <p:tag name="KSO_WM_BEAUTIFY_FLAG" val=""/>
</p:tagLst>
</file>

<file path=ppt/tags/tag127.xml><?xml version="1.0" encoding="utf-8"?>
<p:tagLst xmlns:p="http://schemas.openxmlformats.org/presentationml/2006/main">
  <p:tag name="KSO_WM_BEAUTIFY_FLAG" val=""/>
</p:tagLst>
</file>

<file path=ppt/tags/tag128.xml><?xml version="1.0" encoding="utf-8"?>
<p:tagLst xmlns:p="http://schemas.openxmlformats.org/presentationml/2006/main">
  <p:tag name="KSO_WM_BEAUTIFY_FLAG" val=""/>
</p:tagLst>
</file>

<file path=ppt/tags/tag129.xml><?xml version="1.0" encoding="utf-8"?>
<p:tagLst xmlns:p="http://schemas.openxmlformats.org/presentationml/2006/main">
  <p:tag name="KSO_WM_BEAUTIFY_FLAG" val=""/>
</p:tagLst>
</file>

<file path=ppt/tags/tag13.xml><?xml version="1.0" encoding="utf-8"?>
<p:tagLst xmlns:p="http://schemas.openxmlformats.org/presentationml/2006/main">
  <p:tag name="KSO_WM_BEAUTIFY_FLAG" val=""/>
</p:tagLst>
</file>

<file path=ppt/tags/tag130.xml><?xml version="1.0" encoding="utf-8"?>
<p:tagLst xmlns:p="http://schemas.openxmlformats.org/presentationml/2006/main">
  <p:tag name="KSO_WM_BEAUTIFY_FLAG" val=""/>
</p:tagLst>
</file>

<file path=ppt/tags/tag131.xml><?xml version="1.0" encoding="utf-8"?>
<p:tagLst xmlns:p="http://schemas.openxmlformats.org/presentationml/2006/main">
  <p:tag name="KSO_WM_BEAUTIFY_FLAG" val=""/>
</p:tagLst>
</file>

<file path=ppt/tags/tag132.xml><?xml version="1.0" encoding="utf-8"?>
<p:tagLst xmlns:p="http://schemas.openxmlformats.org/presentationml/2006/main">
  <p:tag name="KSO_WM_BEAUTIFY_FLAG" val=""/>
</p:tagLst>
</file>

<file path=ppt/tags/tag133.xml><?xml version="1.0" encoding="utf-8"?>
<p:tagLst xmlns:p="http://schemas.openxmlformats.org/presentationml/2006/main">
  <p:tag name="KSO_WM_BEAUTIFY_FLAG" val=""/>
</p:tagLst>
</file>

<file path=ppt/tags/tag134.xml><?xml version="1.0" encoding="utf-8"?>
<p:tagLst xmlns:p="http://schemas.openxmlformats.org/presentationml/2006/main">
  <p:tag name="KSO_WM_BEAUTIFY_FLAG" val="#wm#"/>
  <p:tag name="KSO_WM_TEMPLATE_CATEGORY" val="custom"/>
  <p:tag name="KSO_WM_TEMPLATE_INDEX" val="20205176"/>
</p:tagLst>
</file>

<file path=ppt/tags/tag135.xml><?xml version="1.0" encoding="utf-8"?>
<p:tagLst xmlns:p="http://schemas.openxmlformats.org/presentationml/2006/main">
  <p:tag name="KSO_WM_BEAUTIFY_FLAG" val=""/>
</p:tagLst>
</file>

<file path=ppt/tags/tag136.xml><?xml version="1.0" encoding="utf-8"?>
<p:tagLst xmlns:p="http://schemas.openxmlformats.org/presentationml/2006/main">
  <p:tag name="KSO_WM_BEAUTIFY_FLAG" val=""/>
</p:tagLst>
</file>

<file path=ppt/tags/tag137.xml><?xml version="1.0" encoding="utf-8"?>
<p:tagLst xmlns:p="http://schemas.openxmlformats.org/presentationml/2006/main">
  <p:tag name="KSO_WM_BEAUTIFY_FLAG" val=""/>
</p:tagLst>
</file>

<file path=ppt/tags/tag138.xml><?xml version="1.0" encoding="utf-8"?>
<p:tagLst xmlns:p="http://schemas.openxmlformats.org/presentationml/2006/main">
  <p:tag name="KSO_WM_BEAUTIFY_FLAG" val="#wm#"/>
  <p:tag name="KSO_WM_TEMPLATE_CATEGORY" val="custom"/>
  <p:tag name="KSO_WM_TEMPLATE_INDEX" val="20205176"/>
</p:tagLst>
</file>

<file path=ppt/tags/tag139.xml><?xml version="1.0" encoding="utf-8"?>
<p:tagLst xmlns:p="http://schemas.openxmlformats.org/presentationml/2006/main">
  <p:tag name="KSO_WM_BEAUTIFY_FLAG" val=""/>
</p:tagLst>
</file>

<file path=ppt/tags/tag14.xml><?xml version="1.0" encoding="utf-8"?>
<p:tagLst xmlns:p="http://schemas.openxmlformats.org/presentationml/2006/main">
  <p:tag name="KSO_WM_BEAUTIFY_FLAG" val=""/>
</p:tagLst>
</file>

<file path=ppt/tags/tag140.xml><?xml version="1.0" encoding="utf-8"?>
<p:tagLst xmlns:p="http://schemas.openxmlformats.org/presentationml/2006/main">
  <p:tag name="KSO_WM_BEAUTIFY_FLAG" val=""/>
</p:tagLst>
</file>

<file path=ppt/tags/tag141.xml><?xml version="1.0" encoding="utf-8"?>
<p:tagLst xmlns:p="http://schemas.openxmlformats.org/presentationml/2006/main">
  <p:tag name="KSO_WM_BEAUTIFY_FLAG" val=""/>
</p:tagLst>
</file>

<file path=ppt/tags/tag142.xml><?xml version="1.0" encoding="utf-8"?>
<p:tagLst xmlns:p="http://schemas.openxmlformats.org/presentationml/2006/main">
  <p:tag name="KSO_WM_BEAUTIFY_FLAG" val="#wm#"/>
  <p:tag name="KSO_WM_TEMPLATE_CATEGORY" val="custom"/>
  <p:tag name="KSO_WM_TEMPLATE_INDEX" val="20205176"/>
</p:tagLst>
</file>

<file path=ppt/tags/tag143.xml><?xml version="1.0" encoding="utf-8"?>
<p:tagLst xmlns:p="http://schemas.openxmlformats.org/presentationml/2006/main">
  <p:tag name="KSO_WM_BEAUTIFY_FLAG" val=""/>
</p:tagLst>
</file>

<file path=ppt/tags/tag144.xml><?xml version="1.0" encoding="utf-8"?>
<p:tagLst xmlns:p="http://schemas.openxmlformats.org/presentationml/2006/main">
  <p:tag name="KSO_WM_BEAUTIFY_FLAG" val=""/>
</p:tagLst>
</file>

<file path=ppt/tags/tag145.xml><?xml version="1.0" encoding="utf-8"?>
<p:tagLst xmlns:p="http://schemas.openxmlformats.org/presentationml/2006/main">
  <p:tag name="KSO_WM_BEAUTIFY_FLAG" val=""/>
</p:tagLst>
</file>

<file path=ppt/tags/tag146.xml><?xml version="1.0" encoding="utf-8"?>
<p:tagLst xmlns:p="http://schemas.openxmlformats.org/presentationml/2006/main">
  <p:tag name="KSO_WM_BEAUTIFY_FLAG" val=""/>
</p:tagLst>
</file>

<file path=ppt/tags/tag147.xml><?xml version="1.0" encoding="utf-8"?>
<p:tagLst xmlns:p="http://schemas.openxmlformats.org/presentationml/2006/main">
  <p:tag name="KSO_WM_BEAUTIFY_FLAG" val=""/>
</p:tagLst>
</file>

<file path=ppt/tags/tag148.xml><?xml version="1.0" encoding="utf-8"?>
<p:tagLst xmlns:p="http://schemas.openxmlformats.org/presentationml/2006/main">
  <p:tag name="KSO_WM_BEAUTIFY_FLAG" val=""/>
</p:tagLst>
</file>

<file path=ppt/tags/tag149.xml><?xml version="1.0" encoding="utf-8"?>
<p:tagLst xmlns:p="http://schemas.openxmlformats.org/presentationml/2006/main">
  <p:tag name="KSO_WM_BEAUTIFY_FLAG" val=""/>
</p:tagLst>
</file>

<file path=ppt/tags/tag15.xml><?xml version="1.0" encoding="utf-8"?>
<p:tagLst xmlns:p="http://schemas.openxmlformats.org/presentationml/2006/main">
  <p:tag name="KSO_WM_BEAUTIFY_FLAG" val=""/>
</p:tagLst>
</file>

<file path=ppt/tags/tag150.xml><?xml version="1.0" encoding="utf-8"?>
<p:tagLst xmlns:p="http://schemas.openxmlformats.org/presentationml/2006/main">
  <p:tag name="KSO_WM_BEAUTIFY_FLAG" val=""/>
</p:tagLst>
</file>

<file path=ppt/tags/tag151.xml><?xml version="1.0" encoding="utf-8"?>
<p:tagLst xmlns:p="http://schemas.openxmlformats.org/presentationml/2006/main">
  <p:tag name="KSO_WM_BEAUTIFY_FLAG" val=""/>
</p:tagLst>
</file>

<file path=ppt/tags/tag152.xml><?xml version="1.0" encoding="utf-8"?>
<p:tagLst xmlns:p="http://schemas.openxmlformats.org/presentationml/2006/main">
  <p:tag name="KSO_WM_BEAUTIFY_FLAG" val=""/>
</p:tagLst>
</file>

<file path=ppt/tags/tag153.xml><?xml version="1.0" encoding="utf-8"?>
<p:tagLst xmlns:p="http://schemas.openxmlformats.org/presentationml/2006/main">
  <p:tag name="KSO_WM_BEAUTIFY_FLAG" val="#wm#"/>
  <p:tag name="KSO_WM_TEMPLATE_CATEGORY" val="custom"/>
  <p:tag name="KSO_WM_TEMPLATE_INDEX" val="20205176"/>
</p:tagLst>
</file>

<file path=ppt/tags/tag154.xml><?xml version="1.0" encoding="utf-8"?>
<p:tagLst xmlns:p="http://schemas.openxmlformats.org/presentationml/2006/main">
  <p:tag name="KSO_WM_BEAUTIFY_FLAG" val=""/>
</p:tagLst>
</file>

<file path=ppt/tags/tag155.xml><?xml version="1.0" encoding="utf-8"?>
<p:tagLst xmlns:p="http://schemas.openxmlformats.org/presentationml/2006/main">
  <p:tag name="KSO_WM_BEAUTIFY_FLAG" val=""/>
</p:tagLst>
</file>

<file path=ppt/tags/tag156.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157.xml><?xml version="1.0" encoding="utf-8"?>
<p:tagLst xmlns:p="http://schemas.openxmlformats.org/presentationml/2006/main">
  <p:tag name="KSO_WM_BEAUTIFY_FLAG" val=""/>
</p:tagLst>
</file>

<file path=ppt/tags/tag158.xml><?xml version="1.0" encoding="utf-8"?>
<p:tagLst xmlns:p="http://schemas.openxmlformats.org/presentationml/2006/main">
  <p:tag name="KSO_WM_BEAUTIFY_FLAG" val=""/>
</p:tagLst>
</file>

<file path=ppt/tags/tag159.xml><?xml version="1.0" encoding="utf-8"?>
<p:tagLst xmlns:p="http://schemas.openxmlformats.org/presentationml/2006/main">
  <p:tag name="KSO_WM_TAG_VERSION" val="1.0"/>
  <p:tag name="KSO_WM_BEAUTIFY_FLAG" val="#wm#"/>
  <p:tag name="KSO_WM_UNIT_TYPE" val="i"/>
  <p:tag name="KSO_WM_UNIT_ID" val="diagram160001_3*i*0"/>
  <p:tag name="KSO_WM_TEMPLATE_CATEGORY" val="diagram"/>
  <p:tag name="KSO_WM_TEMPLATE_INDEX" val="160001"/>
  <p:tag name="KSO_WM_UNIT_INDEX" val="0"/>
</p:tagLst>
</file>

<file path=ppt/tags/tag16.xml><?xml version="1.0" encoding="utf-8"?>
<p:tagLst xmlns:p="http://schemas.openxmlformats.org/presentationml/2006/main">
  <p:tag name="KSO_WM_BEAUTIFY_FLAG" val=""/>
</p:tagLst>
</file>

<file path=ppt/tags/tag160.xml><?xml version="1.0" encoding="utf-8"?>
<p:tagLst xmlns:p="http://schemas.openxmlformats.org/presentationml/2006/main">
  <p:tag name="KSO_WM_TAG_VERSION" val="1.0"/>
  <p:tag name="KSO_WM_BEAUTIFY_FLAG" val="#wm#"/>
  <p:tag name="KSO_WM_UNIT_TYPE" val="i"/>
  <p:tag name="KSO_WM_UNIT_ID" val="diagram160001_3*i*0"/>
  <p:tag name="KSO_WM_TEMPLATE_CATEGORY" val="diagram"/>
  <p:tag name="KSO_WM_TEMPLATE_INDEX" val="160001"/>
</p:tagLst>
</file>

<file path=ppt/tags/tag161.xml><?xml version="1.0" encoding="utf-8"?>
<p:tagLst xmlns:p="http://schemas.openxmlformats.org/presentationml/2006/main">
  <p:tag name="KSO_WM_TAG_VERSION" val="1.0"/>
  <p:tag name="KSO_WM_BEAUTIFY_FLAG" val=""/>
  <p:tag name="KSO_WM_TEMPLATE_CATEGORY" val="diagram"/>
  <p:tag name="KSO_WM_TEMPLATE_INDEX" val="160001"/>
  <p:tag name="KSO_WM_UNIT_TYPE" val="l_h_f"/>
  <p:tag name="KSO_WM_UNIT_INDEX" val="1_1_1"/>
  <p:tag name="KSO_WM_UNIT_ID" val="diagram160001_3*l_h_f*1_1_1"/>
  <p:tag name="KSO_WM_UNIT_CLEAR" val="1"/>
  <p:tag name="KSO_WM_UNIT_LAYERLEVEL" val="1_1_1"/>
  <p:tag name="KSO_WM_UNIT_VALUE" val="75"/>
  <p:tag name="KSO_WM_UNIT_HIGHLIGHT" val="0"/>
  <p:tag name="KSO_WM_UNIT_COMPATIBLE" val="0"/>
  <p:tag name="KSO_WM_DIAGRAM_GROUP_CODE" val="l1-1"/>
  <p:tag name="KSO_WM_UNIT_PRESET_TEXT" val="Lorem ipsum dolor sit amet, consectetur adipisicing elit."/>
  <p:tag name="KSO_WM_UNIT_TEXT_FILL_FORE_SCHEMECOLOR_INDEX" val="5"/>
  <p:tag name="KSO_WM_UNIT_TEXT_FILL_TYPE" val="1"/>
</p:tagLst>
</file>

<file path=ppt/tags/tag162.xml><?xml version="1.0" encoding="utf-8"?>
<p:tagLst xmlns:p="http://schemas.openxmlformats.org/presentationml/2006/main">
  <p:tag name="KSO_WM_TAG_VERSION" val="1.0"/>
  <p:tag name="KSO_WM_BEAUTIFY_FLAG" val=""/>
  <p:tag name="KSO_WM_TEMPLATE_CATEGORY" val="diagram"/>
  <p:tag name="KSO_WM_TEMPLATE_INDEX" val="160001"/>
  <p:tag name="KSO_WM_UNIT_TYPE" val="l_i"/>
  <p:tag name="KSO_WM_UNIT_INDEX" val="1_1"/>
  <p:tag name="KSO_WM_UNIT_ID" val="diagram160001_3*l_i*1_1"/>
  <p:tag name="KSO_WM_UNIT_CLEAR" val="1"/>
  <p:tag name="KSO_WM_UNIT_LAYERLEVEL" val="1_1"/>
  <p:tag name="KSO_WM_DIAGRAM_GROUP_CODE" val="l1-1"/>
  <p:tag name="KSO_WM_UNIT_FILL_FORE_SCHEMECOLOR_INDEX" val="5"/>
  <p:tag name="KSO_WM_UNIT_FILL_TYPE" val="1"/>
  <p:tag name="KSO_WM_UNIT_TEXT_FILL_FORE_SCHEMECOLOR_INDEX" val="5"/>
  <p:tag name="KSO_WM_UNIT_TEXT_FILL_TYPE" val="1"/>
</p:tagLst>
</file>

<file path=ppt/tags/tag163.xml><?xml version="1.0" encoding="utf-8"?>
<p:tagLst xmlns:p="http://schemas.openxmlformats.org/presentationml/2006/main">
  <p:tag name="KSO_WM_TAG_VERSION" val="1.0"/>
  <p:tag name="KSO_WM_BEAUTIFY_FLAG" val="#wm#"/>
  <p:tag name="KSO_WM_UNIT_TYPE" val="i"/>
  <p:tag name="KSO_WM_UNIT_ID" val="diagram160001_3*i*5"/>
  <p:tag name="KSO_WM_TEMPLATE_CATEGORY" val="diagram"/>
  <p:tag name="KSO_WM_TEMPLATE_INDEX" val="160001"/>
</p:tagLst>
</file>

<file path=ppt/tags/tag164.xml><?xml version="1.0" encoding="utf-8"?>
<p:tagLst xmlns:p="http://schemas.openxmlformats.org/presentationml/2006/main">
  <p:tag name="KSO_WM_TAG_VERSION" val="1.0"/>
  <p:tag name="KSO_WM_BEAUTIFY_FLAG" val=""/>
  <p:tag name="KSO_WM_TEMPLATE_CATEGORY" val="diagram"/>
  <p:tag name="KSO_WM_TEMPLATE_INDEX" val="160001"/>
  <p:tag name="KSO_WM_UNIT_TYPE" val="l_h_f"/>
  <p:tag name="KSO_WM_UNIT_INDEX" val="1_2_1"/>
  <p:tag name="KSO_WM_UNIT_ID" val="diagram160001_3*l_h_f*1_2_1"/>
  <p:tag name="KSO_WM_UNIT_CLEAR" val="1"/>
  <p:tag name="KSO_WM_UNIT_LAYERLEVEL" val="1_1_1"/>
  <p:tag name="KSO_WM_UNIT_VALUE" val="75"/>
  <p:tag name="KSO_WM_UNIT_HIGHLIGHT" val="0"/>
  <p:tag name="KSO_WM_UNIT_COMPATIBLE" val="0"/>
  <p:tag name="KSO_WM_DIAGRAM_GROUP_CODE" val="l1-1"/>
  <p:tag name="KSO_WM_UNIT_PRESET_TEXT" val="Lorem ipsum dolor sit amet, consectetur adipisicing elit."/>
  <p:tag name="KSO_WM_UNIT_TEXT_FILL_FORE_SCHEMECOLOR_INDEX" val="6"/>
  <p:tag name="KSO_WM_UNIT_TEXT_FILL_TYPE" val="1"/>
</p:tagLst>
</file>

<file path=ppt/tags/tag165.xml><?xml version="1.0" encoding="utf-8"?>
<p:tagLst xmlns:p="http://schemas.openxmlformats.org/presentationml/2006/main">
  <p:tag name="KSO_WM_TAG_VERSION" val="1.0"/>
  <p:tag name="KSO_WM_BEAUTIFY_FLAG" val=""/>
  <p:tag name="KSO_WM_TEMPLATE_CATEGORY" val="diagram"/>
  <p:tag name="KSO_WM_TEMPLATE_INDEX" val="160001"/>
  <p:tag name="KSO_WM_UNIT_TYPE" val="l_i"/>
  <p:tag name="KSO_WM_UNIT_INDEX" val="1_2"/>
  <p:tag name="KSO_WM_UNIT_ID" val="diagram160001_3*l_i*1_2"/>
  <p:tag name="KSO_WM_UNIT_CLEAR" val="1"/>
  <p:tag name="KSO_WM_UNIT_LAYERLEVEL" val="1_1"/>
  <p:tag name="KSO_WM_DIAGRAM_GROUP_CODE" val="l1-1"/>
  <p:tag name="KSO_WM_UNIT_FILL_FORE_SCHEMECOLOR_INDEX" val="6"/>
  <p:tag name="KSO_WM_UNIT_FILL_TYPE" val="1"/>
  <p:tag name="KSO_WM_UNIT_TEXT_FILL_FORE_SCHEMECOLOR_INDEX" val="6"/>
  <p:tag name="KSO_WM_UNIT_TEXT_FILL_TYPE" val="1"/>
</p:tagLst>
</file>

<file path=ppt/tags/tag166.xml><?xml version="1.0" encoding="utf-8"?>
<p:tagLst xmlns:p="http://schemas.openxmlformats.org/presentationml/2006/main">
  <p:tag name="KSO_WM_TAG_VERSION" val="1.0"/>
  <p:tag name="KSO_WM_BEAUTIFY_FLAG" val="#wm#"/>
  <p:tag name="KSO_WM_UNIT_TYPE" val="i"/>
  <p:tag name="KSO_WM_UNIT_ID" val="diagram160001_3*i*10"/>
  <p:tag name="KSO_WM_TEMPLATE_CATEGORY" val="diagram"/>
  <p:tag name="KSO_WM_TEMPLATE_INDEX" val="160001"/>
</p:tagLst>
</file>

<file path=ppt/tags/tag167.xml><?xml version="1.0" encoding="utf-8"?>
<p:tagLst xmlns:p="http://schemas.openxmlformats.org/presentationml/2006/main">
  <p:tag name="KSO_WM_TAG_VERSION" val="1.0"/>
  <p:tag name="KSO_WM_BEAUTIFY_FLAG" val=""/>
  <p:tag name="KSO_WM_TEMPLATE_CATEGORY" val="diagram"/>
  <p:tag name="KSO_WM_TEMPLATE_INDEX" val="160001"/>
  <p:tag name="KSO_WM_UNIT_TYPE" val="l_h_f"/>
  <p:tag name="KSO_WM_UNIT_INDEX" val="1_3_1"/>
  <p:tag name="KSO_WM_UNIT_ID" val="diagram160001_3*l_h_f*1_3_1"/>
  <p:tag name="KSO_WM_UNIT_CLEAR" val="1"/>
  <p:tag name="KSO_WM_UNIT_LAYERLEVEL" val="1_1_1"/>
  <p:tag name="KSO_WM_UNIT_VALUE" val="75"/>
  <p:tag name="KSO_WM_UNIT_HIGHLIGHT" val="0"/>
  <p:tag name="KSO_WM_UNIT_COMPATIBLE" val="0"/>
  <p:tag name="KSO_WM_DIAGRAM_GROUP_CODE" val="l1-1"/>
  <p:tag name="KSO_WM_UNIT_PRESET_TEXT" val="Lorem ipsum dolor sit amet, consectetur adipisicing elit."/>
  <p:tag name="KSO_WM_UNIT_TEXT_FILL_FORE_SCHEMECOLOR_INDEX" val="7"/>
  <p:tag name="KSO_WM_UNIT_TEXT_FILL_TYPE" val="1"/>
</p:tagLst>
</file>

<file path=ppt/tags/tag168.xml><?xml version="1.0" encoding="utf-8"?>
<p:tagLst xmlns:p="http://schemas.openxmlformats.org/presentationml/2006/main">
  <p:tag name="KSO_WM_TAG_VERSION" val="1.0"/>
  <p:tag name="KSO_WM_BEAUTIFY_FLAG" val=""/>
  <p:tag name="KSO_WM_TEMPLATE_CATEGORY" val="diagram"/>
  <p:tag name="KSO_WM_TEMPLATE_INDEX" val="160001"/>
  <p:tag name="KSO_WM_UNIT_TYPE" val="l_i"/>
  <p:tag name="KSO_WM_UNIT_INDEX" val="1_3"/>
  <p:tag name="KSO_WM_UNIT_ID" val="diagram160001_3*l_i*1_3"/>
  <p:tag name="KSO_WM_UNIT_CLEAR" val="1"/>
  <p:tag name="KSO_WM_UNIT_LAYERLEVEL" val="1_1"/>
  <p:tag name="KSO_WM_DIAGRAM_GROUP_CODE" val="l1-1"/>
  <p:tag name="KSO_WM_UNIT_FILL_FORE_SCHEMECOLOR_INDEX" val="7"/>
  <p:tag name="KSO_WM_UNIT_FILL_TYPE" val="1"/>
  <p:tag name="KSO_WM_UNIT_TEXT_FILL_FORE_SCHEMECOLOR_INDEX" val="7"/>
  <p:tag name="KSO_WM_UNIT_TEXT_FILL_TYPE" val="1"/>
</p:tagLst>
</file>

<file path=ppt/tags/tag169.xml><?xml version="1.0" encoding="utf-8"?>
<p:tagLst xmlns:p="http://schemas.openxmlformats.org/presentationml/2006/main">
  <p:tag name="KSO_WM_BEAUTIFY_FLAG" val=""/>
</p:tagLst>
</file>

<file path=ppt/tags/tag17.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70.xml><?xml version="1.0" encoding="utf-8"?>
<p:tagLst xmlns:p="http://schemas.openxmlformats.org/presentationml/2006/main">
  <p:tag name="KSO_WM_BEAUTIFY_FLAG" val="#wm#"/>
  <p:tag name="KSO_WM_TEMPLATE_CATEGORY" val="custom"/>
  <p:tag name="KSO_WM_TEMPLATE_INDEX" val="20205176"/>
</p:tagLst>
</file>

<file path=ppt/tags/tag171.xml><?xml version="1.0" encoding="utf-8"?>
<p:tagLst xmlns:p="http://schemas.openxmlformats.org/presentationml/2006/main">
  <p:tag name="KSO_WM_BEAUTIFY_FLAG" val=""/>
</p:tagLst>
</file>

<file path=ppt/tags/tag172.xml><?xml version="1.0" encoding="utf-8"?>
<p:tagLst xmlns:p="http://schemas.openxmlformats.org/presentationml/2006/main">
  <p:tag name="KSO_WM_BEAUTIFY_FLAG" val=""/>
</p:tagLst>
</file>

<file path=ppt/tags/tag173.xml><?xml version="1.0" encoding="utf-8"?>
<p:tagLst xmlns:p="http://schemas.openxmlformats.org/presentationml/2006/main">
  <p:tag name="KSO_WM_BEAUTIFY_FLAG" val=""/>
</p:tagLst>
</file>

<file path=ppt/tags/tag174.xml><?xml version="1.0" encoding="utf-8"?>
<p:tagLst xmlns:p="http://schemas.openxmlformats.org/presentationml/2006/main">
  <p:tag name="KSO_WM_BEAUTIFY_FLAG" val="#wm#"/>
  <p:tag name="KSO_WM_TEMPLATE_CATEGORY" val="custom"/>
  <p:tag name="KSO_WM_TEMPLATE_INDEX" val="20205176"/>
</p:tagLst>
</file>

<file path=ppt/tags/tag175.xml><?xml version="1.0" encoding="utf-8"?>
<p:tagLst xmlns:p="http://schemas.openxmlformats.org/presentationml/2006/main">
  <p:tag name="KSO_WM_BEAUTIFY_FLAG" val=""/>
</p:tagLst>
</file>

<file path=ppt/tags/tag176.xml><?xml version="1.0" encoding="utf-8"?>
<p:tagLst xmlns:p="http://schemas.openxmlformats.org/presentationml/2006/main">
  <p:tag name="KSO_WM_BEAUTIFY_FLAG" val=""/>
</p:tagLst>
</file>

<file path=ppt/tags/tag177.xml><?xml version="1.0" encoding="utf-8"?>
<p:tagLst xmlns:p="http://schemas.openxmlformats.org/presentationml/2006/main">
  <p:tag name="KSO_WM_BEAUTIFY_FLAG" val="#wm#"/>
  <p:tag name="KSO_WM_TEMPLATE_CATEGORY" val="custom"/>
  <p:tag name="KSO_WM_TEMPLATE_INDEX" val="20205176"/>
</p:tagLst>
</file>

<file path=ppt/tags/tag178.xml><?xml version="1.0" encoding="utf-8"?>
<p:tagLst xmlns:p="http://schemas.openxmlformats.org/presentationml/2006/main">
  <p:tag name="KSO_WM_BEAUTIFY_FLAG" val=""/>
</p:tagLst>
</file>

<file path=ppt/tags/tag179.xml><?xml version="1.0" encoding="utf-8"?>
<p:tagLst xmlns:p="http://schemas.openxmlformats.org/presentationml/2006/main">
  <p:tag name="KSO_WM_BEAUTIFY_FLAG" val=""/>
</p:tagLst>
</file>

<file path=ppt/tags/tag18.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 name="KSO_WM_TEMPLATE_CATEGORY" val="custom"/>
  <p:tag name="KSO_WM_TEMPLATE_INDEX" val="20205176"/>
</p:tagLst>
</file>

<file path=ppt/tags/tag180.xml><?xml version="1.0" encoding="utf-8"?>
<p:tagLst xmlns:p="http://schemas.openxmlformats.org/presentationml/2006/main">
  <p:tag name="KSO_WM_BEAUTIFY_FLAG" val=""/>
</p:tagLst>
</file>

<file path=ppt/tags/tag181.xml><?xml version="1.0" encoding="utf-8"?>
<p:tagLst xmlns:p="http://schemas.openxmlformats.org/presentationml/2006/main">
  <p:tag name="KSO_WM_BEAUTIFY_FLAG" val="#wm#"/>
  <p:tag name="KSO_WM_TEMPLATE_CATEGORY" val="custom"/>
  <p:tag name="KSO_WM_TEMPLATE_INDEX" val="20205176"/>
</p:tagLst>
</file>

<file path=ppt/tags/tag182.xml><?xml version="1.0" encoding="utf-8"?>
<p:tagLst xmlns:p="http://schemas.openxmlformats.org/presentationml/2006/main">
  <p:tag name="KSO_WM_BEAUTIFY_FLAG" val=""/>
</p:tagLst>
</file>

<file path=ppt/tags/tag183.xml><?xml version="1.0" encoding="utf-8"?>
<p:tagLst xmlns:p="http://schemas.openxmlformats.org/presentationml/2006/main">
  <p:tag name="KSO_WM_BEAUTIFY_FLAG" val=""/>
</p:tagLst>
</file>

<file path=ppt/tags/tag184.xml><?xml version="1.0" encoding="utf-8"?>
<p:tagLst xmlns:p="http://schemas.openxmlformats.org/presentationml/2006/main">
  <p:tag name="KSO_WM_BEAUTIFY_FLAG" val=""/>
</p:tagLst>
</file>

<file path=ppt/tags/tag185.xml><?xml version="1.0" encoding="utf-8"?>
<p:tagLst xmlns:p="http://schemas.openxmlformats.org/presentationml/2006/main">
  <p:tag name="KSO_WM_BEAUTIFY_FLAG" val="#wm#"/>
  <p:tag name="KSO_WM_TEMPLATE_CATEGORY" val="custom"/>
  <p:tag name="KSO_WM_TEMPLATE_INDEX" val="20205176"/>
</p:tagLst>
</file>

<file path=ppt/tags/tag186.xml><?xml version="1.0" encoding="utf-8"?>
<p:tagLst xmlns:p="http://schemas.openxmlformats.org/presentationml/2006/main">
  <p:tag name="KSO_WM_BEAUTIFY_FLAG" val=""/>
</p:tagLst>
</file>

<file path=ppt/tags/tag187.xml><?xml version="1.0" encoding="utf-8"?>
<p:tagLst xmlns:p="http://schemas.openxmlformats.org/presentationml/2006/main">
  <p:tag name="KSO_WM_BEAUTIFY_FLAG" val=""/>
</p:tagLst>
</file>

<file path=ppt/tags/tag188.xml><?xml version="1.0" encoding="utf-8"?>
<p:tagLst xmlns:p="http://schemas.openxmlformats.org/presentationml/2006/main">
  <p:tag name="KSO_WM_BEAUTIFY_FLAG" val=""/>
</p:tagLst>
</file>

<file path=ppt/tags/tag189.xml><?xml version="1.0" encoding="utf-8"?>
<p:tagLst xmlns:p="http://schemas.openxmlformats.org/presentationml/2006/main">
  <p:tag name="KSO_WM_BEAUTIFY_FLAG" val=""/>
</p:tagLst>
</file>

<file path=ppt/tags/tag19.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190.xml><?xml version="1.0" encoding="utf-8"?>
<p:tagLst xmlns:p="http://schemas.openxmlformats.org/presentationml/2006/main">
  <p:tag name="KSO_WM_BEAUTIFY_FLAG" val=""/>
</p:tagLst>
</file>

<file path=ppt/tags/tag191.xml><?xml version="1.0" encoding="utf-8"?>
<p:tagLst xmlns:p="http://schemas.openxmlformats.org/presentationml/2006/main">
  <p:tag name="KSO_WM_BEAUTIFY_FLAG" val=""/>
</p:tagLst>
</file>

<file path=ppt/tags/tag192.xml><?xml version="1.0" encoding="utf-8"?>
<p:tagLst xmlns:p="http://schemas.openxmlformats.org/presentationml/2006/main">
  <p:tag name="KSO_WM_BEAUTIFY_FLAG" val=""/>
</p:tagLst>
</file>

<file path=ppt/tags/tag193.xml><?xml version="1.0" encoding="utf-8"?>
<p:tagLst xmlns:p="http://schemas.openxmlformats.org/presentationml/2006/main">
  <p:tag name="KSO_WM_BEAUTIFY_FLAG" val=""/>
</p:tagLst>
</file>

<file path=ppt/tags/tag194.xml><?xml version="1.0" encoding="utf-8"?>
<p:tagLst xmlns:p="http://schemas.openxmlformats.org/presentationml/2006/main">
  <p:tag name="KSO_WM_BEAUTIFY_FLAG" val=""/>
</p:tagLst>
</file>

<file path=ppt/tags/tag195.xml><?xml version="1.0" encoding="utf-8"?>
<p:tagLst xmlns:p="http://schemas.openxmlformats.org/presentationml/2006/main">
  <p:tag name="KSO_WM_BEAUTIFY_FLAG" val=""/>
</p:tagLst>
</file>

<file path=ppt/tags/tag196.xml><?xml version="1.0" encoding="utf-8"?>
<p:tagLst xmlns:p="http://schemas.openxmlformats.org/presentationml/2006/main">
  <p:tag name="KSO_WM_BEAUTIFY_FLAG" val="#wm#"/>
  <p:tag name="KSO_WM_TEMPLATE_CATEGORY" val="custom"/>
  <p:tag name="KSO_WM_TEMPLATE_INDEX" val="20205176"/>
</p:tagLst>
</file>

<file path=ppt/tags/tag197.xml><?xml version="1.0" encoding="utf-8"?>
<p:tagLst xmlns:p="http://schemas.openxmlformats.org/presentationml/2006/main">
  <p:tag name="KSO_WM_BEAUTIFY_FLAG" val=""/>
</p:tagLst>
</file>

<file path=ppt/tags/tag198.xml><?xml version="1.0" encoding="utf-8"?>
<p:tagLst xmlns:p="http://schemas.openxmlformats.org/presentationml/2006/main">
  <p:tag name="KSO_WM_BEAUTIFY_FLAG" val=""/>
</p:tagLst>
</file>

<file path=ppt/tags/tag199.xml><?xml version="1.0" encoding="utf-8"?>
<p:tagLst xmlns:p="http://schemas.openxmlformats.org/presentationml/2006/main">
  <p:tag name="KSO_WM_BEAUTIFY_FLAG" val="#wm#"/>
  <p:tag name="KSO_WM_TEMPLATE_CATEGORY" val="custom"/>
  <p:tag name="KSO_WM_TEMPLATE_INDEX" val="20205176"/>
</p:tagLst>
</file>

<file path=ppt/tags/tag2.xml><?xml version="1.0" encoding="utf-8"?>
<p:tagLst xmlns:p="http://schemas.openxmlformats.org/presentationml/2006/main">
  <p:tag name="KSO_WM_BEAUTIFY_FLAG" val=""/>
</p:tagLst>
</file>

<file path=ppt/tags/tag20.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00.xml><?xml version="1.0" encoding="utf-8"?>
<p:tagLst xmlns:p="http://schemas.openxmlformats.org/presentationml/2006/main">
  <p:tag name="KSO_WM_BEAUTIFY_FLAG" val=""/>
</p:tagLst>
</file>

<file path=ppt/tags/tag201.xml><?xml version="1.0" encoding="utf-8"?>
<p:tagLst xmlns:p="http://schemas.openxmlformats.org/presentationml/2006/main">
  <p:tag name="KSO_WM_BEAUTIFY_FLAG" val=""/>
</p:tagLst>
</file>

<file path=ppt/tags/tag202.xml><?xml version="1.0" encoding="utf-8"?>
<p:tagLst xmlns:p="http://schemas.openxmlformats.org/presentationml/2006/main">
  <p:tag name="KSO_WM_BEAUTIFY_FLAG" val="#wm#"/>
  <p:tag name="KSO_WM_TEMPLATE_CATEGORY" val="custom"/>
  <p:tag name="KSO_WM_TEMPLATE_INDEX" val="20205176"/>
</p:tagLst>
</file>

<file path=ppt/tags/tag203.xml><?xml version="1.0" encoding="utf-8"?>
<p:tagLst xmlns:p="http://schemas.openxmlformats.org/presentationml/2006/main">
  <p:tag name="KSO_WM_BEAUTIFY_FLAG" val=""/>
</p:tagLst>
</file>

<file path=ppt/tags/tag204.xml><?xml version="1.0" encoding="utf-8"?>
<p:tagLst xmlns:p="http://schemas.openxmlformats.org/presentationml/2006/main">
  <p:tag name="KSO_WM_BEAUTIFY_FLAG" val=""/>
</p:tagLst>
</file>

<file path=ppt/tags/tag205.xml><?xml version="1.0" encoding="utf-8"?>
<p:tagLst xmlns:p="http://schemas.openxmlformats.org/presentationml/2006/main">
  <p:tag name="KSO_WM_BEAUTIFY_FLAG" val=""/>
</p:tagLst>
</file>

<file path=ppt/tags/tag206.xml><?xml version="1.0" encoding="utf-8"?>
<p:tagLst xmlns:p="http://schemas.openxmlformats.org/presentationml/2006/main">
  <p:tag name="KSO_WM_BEAUTIFY_FLAG" val="#wm#"/>
  <p:tag name="KSO_WM_TEMPLATE_CATEGORY" val="custom"/>
  <p:tag name="KSO_WM_TEMPLATE_INDEX" val="20205176"/>
</p:tagLst>
</file>

<file path=ppt/tags/tag207.xml><?xml version="1.0" encoding="utf-8"?>
<p:tagLst xmlns:p="http://schemas.openxmlformats.org/presentationml/2006/main">
  <p:tag name="KSO_WM_BEAUTIFY_FLAG" val=""/>
</p:tagLst>
</file>

<file path=ppt/tags/tag208.xml><?xml version="1.0" encoding="utf-8"?>
<p:tagLst xmlns:p="http://schemas.openxmlformats.org/presentationml/2006/main">
  <p:tag name="KSO_WM_BEAUTIFY_FLAG" val=""/>
</p:tagLst>
</file>

<file path=ppt/tags/tag209.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1.xml><?xml version="1.0" encoding="utf-8"?>
<p:tagLst xmlns:p="http://schemas.openxmlformats.org/presentationml/2006/main">
  <p:tag name="KSO_WM_UNIT_HIGHLIGHT" val="0"/>
  <p:tag name="KSO_WM_UNIT_COMPATIBLE" val="0"/>
  <p:tag name="KSO_WM_UNIT_DIAGRAM_ISNUMVISUAL" val="0"/>
  <p:tag name="KSO_WM_UNIT_DIAGRAM_ISREFERUNIT" val="0"/>
  <p:tag name="KSO_WM_UNIT_ID" val="_0**"/>
  <p:tag name="KSO_WM_UNIT_LAYERLEVEL" val="1"/>
  <p:tag name="KSO_WM_TAG_VERSION" val="1.0"/>
  <p:tag name="KSO_WM_BEAUTIFY_FLAG" val="#wm#"/>
</p:tagLst>
</file>

<file path=ppt/tags/tag210.xml><?xml version="1.0" encoding="utf-8"?>
<p:tagLst xmlns:p="http://schemas.openxmlformats.org/presentationml/2006/main">
  <p:tag name="KSO_WM_BEAUTIFY_FLAG" val=""/>
</p:tagLst>
</file>

<file path=ppt/tags/tag211.xml><?xml version="1.0" encoding="utf-8"?>
<p:tagLst xmlns:p="http://schemas.openxmlformats.org/presentationml/2006/main">
  <p:tag name="KSO_WM_BEAUTIFY_FLAG" val=""/>
</p:tagLst>
</file>

<file path=ppt/tags/tag212.xml><?xml version="1.0" encoding="utf-8"?>
<p:tagLst xmlns:p="http://schemas.openxmlformats.org/presentationml/2006/main">
  <p:tag name="KSO_WM_BEAUTIFY_FLAG" val="#wm#"/>
  <p:tag name="KSO_WM_TEMPLATE_CATEGORY" val="custom"/>
  <p:tag name="KSO_WM_TEMPLATE_INDEX" val="20205176"/>
</p:tagLst>
</file>

<file path=ppt/tags/tag213.xml><?xml version="1.0" encoding="utf-8"?>
<p:tagLst xmlns:p="http://schemas.openxmlformats.org/presentationml/2006/main">
  <p:tag name="KSO_WM_BEAUTIFY_FLAG" val=""/>
</p:tagLst>
</file>

<file path=ppt/tags/tag214.xml><?xml version="1.0" encoding="utf-8"?>
<p:tagLst xmlns:p="http://schemas.openxmlformats.org/presentationml/2006/main">
  <p:tag name="KSO_WM_BEAUTIFY_FLAG" val="#wm#"/>
  <p:tag name="KSO_WM_TEMPLATE_CATEGORY" val="custom"/>
  <p:tag name="KSO_WM_TEMPLATE_INDEX" val="20205176"/>
</p:tagLst>
</file>

<file path=ppt/tags/tag215.xml><?xml version="1.0" encoding="utf-8"?>
<p:tagLst xmlns:p="http://schemas.openxmlformats.org/presentationml/2006/main">
  <p:tag name="KSO_WM_BEAUTIFY_FLAG" val=""/>
</p:tagLst>
</file>

<file path=ppt/tags/tag216.xml><?xml version="1.0" encoding="utf-8"?>
<p:tagLst xmlns:p="http://schemas.openxmlformats.org/presentationml/2006/main">
  <p:tag name="KSO_WM_BEAUTIFY_FLAG" val="#wm#"/>
  <p:tag name="KSO_WM_TEMPLATE_CATEGORY" val="custom"/>
  <p:tag name="KSO_WM_TEMPLATE_INDEX" val="20205176"/>
</p:tagLst>
</file>

<file path=ppt/tags/tag217.xml><?xml version="1.0" encoding="utf-8"?>
<p:tagLst xmlns:p="http://schemas.openxmlformats.org/presentationml/2006/main">
  <p:tag name="KSO_WM_BEAUTIFY_FLAG" val=""/>
</p:tagLst>
</file>

<file path=ppt/tags/tag218.xml><?xml version="1.0" encoding="utf-8"?>
<p:tagLst xmlns:p="http://schemas.openxmlformats.org/presentationml/2006/main">
  <p:tag name="KSO_WM_BEAUTIFY_FLAG" val="#wm#"/>
  <p:tag name="KSO_WM_TEMPLATE_CATEGORY" val="custom"/>
  <p:tag name="KSO_WM_TEMPLATE_INDEX" val="20205176"/>
</p:tagLst>
</file>

<file path=ppt/tags/tag219.xml><?xml version="1.0" encoding="utf-8"?>
<p:tagLst xmlns:p="http://schemas.openxmlformats.org/presentationml/2006/main">
  <p:tag name="KSO_WM_BEAUTIFY_FLAG" val=""/>
</p:tagLst>
</file>

<file path=ppt/tags/tag22.xml><?xml version="1.0" encoding="utf-8"?>
<p:tagLst xmlns:p="http://schemas.openxmlformats.org/presentationml/2006/main">
  <p:tag name="KSO_WM_TEMPLATE_THUMBS_INDEX" val="1、4、7、12、13、14、15、16、17、18、20、24、25、28、33、36、40、43、44"/>
  <p:tag name="KSO_WM_TEMPLATE_SUBCATEGORY" val="19"/>
  <p:tag name="KSO_WM_TAG_VERSION" val="1.0"/>
  <p:tag name="KSO_WM_BEAUTIFY_FLAG" val="#wm#"/>
  <p:tag name="KSO_WM_TEMPLATE_CATEGORY" val="custom"/>
  <p:tag name="KSO_WM_TEMPLATE_INDEX" val="20205176"/>
  <p:tag name="KSO_WM_TEMPLATE_MASTER_TYPE" val="0"/>
  <p:tag name="KSO_WM_TEMPLATE_COLOR_TYPE" val="1"/>
  <p:tag name="KSO_WM_UNIT_SHOW_EDIT_AREA_INDICATION" val="1"/>
</p:tagLst>
</file>

<file path=ppt/tags/tag220.xml><?xml version="1.0" encoding="utf-8"?>
<p:tagLst xmlns:p="http://schemas.openxmlformats.org/presentationml/2006/main">
  <p:tag name="KSO_WM_BEAUTIFY_FLAG" val=""/>
</p:tagLst>
</file>

<file path=ppt/tags/tag221.xml><?xml version="1.0" encoding="utf-8"?>
<p:tagLst xmlns:p="http://schemas.openxmlformats.org/presentationml/2006/main">
  <p:tag name="KSO_WM_BEAUTIFY_FLAG" val=""/>
</p:tagLst>
</file>

<file path=ppt/tags/tag222.xml><?xml version="1.0" encoding="utf-8"?>
<p:tagLst xmlns:p="http://schemas.openxmlformats.org/presentationml/2006/main">
  <p:tag name="KSO_WM_BEAUTIFY_FLAG" val=""/>
</p:tagLst>
</file>

<file path=ppt/tags/tag223.xml><?xml version="1.0" encoding="utf-8"?>
<p:tagLst xmlns:p="http://schemas.openxmlformats.org/presentationml/2006/main">
  <p:tag name="KSO_WM_BEAUTIFY_FLAG" val=""/>
</p:tagLst>
</file>

<file path=ppt/tags/tag224.xml><?xml version="1.0" encoding="utf-8"?>
<p:tagLst xmlns:p="http://schemas.openxmlformats.org/presentationml/2006/main">
  <p:tag name="KSO_WM_BEAUTIFY_FLAG" val=""/>
</p:tagLst>
</file>

<file path=ppt/tags/tag225.xml><?xml version="1.0" encoding="utf-8"?>
<p:tagLst xmlns:p="http://schemas.openxmlformats.org/presentationml/2006/main">
  <p:tag name="KSO_WM_BEAUTIFY_FLAG" val=""/>
</p:tagLst>
</file>

<file path=ppt/tags/tag226.xml><?xml version="1.0" encoding="utf-8"?>
<p:tagLst xmlns:p="http://schemas.openxmlformats.org/presentationml/2006/main">
  <p:tag name="KSO_WM_BEAUTIFY_FLAG" val=""/>
</p:tagLst>
</file>

<file path=ppt/tags/tag227.xml><?xml version="1.0" encoding="utf-8"?>
<p:tagLst xmlns:p="http://schemas.openxmlformats.org/presentationml/2006/main">
  <p:tag name="KSO_WM_BEAUTIFY_FLAG" val=""/>
</p:tagLst>
</file>

<file path=ppt/tags/tag228.xml><?xml version="1.0" encoding="utf-8"?>
<p:tagLst xmlns:p="http://schemas.openxmlformats.org/presentationml/2006/main">
  <p:tag name="KSO_WM_BEAUTIFY_FLAG" val=""/>
</p:tagLst>
</file>

<file path=ppt/tags/tag229.xml><?xml version="1.0" encoding="utf-8"?>
<p:tagLst xmlns:p="http://schemas.openxmlformats.org/presentationml/2006/main">
  <p:tag name="KSO_WM_BEAUTIFY_FLAG" val="#wm#"/>
  <p:tag name="KSO_WM_TEMPLATE_CATEGORY" val="custom"/>
  <p:tag name="KSO_WM_TEMPLATE_INDEX" val="20205176"/>
</p:tagLst>
</file>

<file path=ppt/tags/tag23.xml><?xml version="1.0" encoding="utf-8"?>
<p:tagLst xmlns:p="http://schemas.openxmlformats.org/presentationml/2006/main">
  <p:tag name="KSO_WM_SPECIAL_SOURCE" val="bdnull"/>
</p:tagLst>
</file>

<file path=ppt/tags/tag230.xml><?xml version="1.0" encoding="utf-8"?>
<p:tagLst xmlns:p="http://schemas.openxmlformats.org/presentationml/2006/main">
  <p:tag name="KSO_WM_BEAUTIFY_FLAG" val=""/>
</p:tagLst>
</file>

<file path=ppt/tags/tag231.xml><?xml version="1.0" encoding="utf-8"?>
<p:tagLst xmlns:p="http://schemas.openxmlformats.org/presentationml/2006/main">
  <p:tag name="KSO_WM_BEAUTIFY_FLAG" val=""/>
</p:tagLst>
</file>

<file path=ppt/tags/tag232.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33.xml><?xml version="1.0" encoding="utf-8"?>
<p:tagLst xmlns:p="http://schemas.openxmlformats.org/presentationml/2006/main">
  <p:tag name="KSO_WM_BEAUTIFY_FLAG" val=""/>
</p:tagLst>
</file>

<file path=ppt/tags/tag234.xml><?xml version="1.0" encoding="utf-8"?>
<p:tagLst xmlns:p="http://schemas.openxmlformats.org/presentationml/2006/main">
  <p:tag name="KSO_WM_BEAUTIFY_FLAG" val=""/>
</p:tagLst>
</file>

<file path=ppt/tags/tag235.xml><?xml version="1.0" encoding="utf-8"?>
<p:tagLst xmlns:p="http://schemas.openxmlformats.org/presentationml/2006/main">
  <p:tag name="KSO_WM_BEAUTIFY_FLAG" val="#wm#"/>
  <p:tag name="KSO_WM_TEMPLATE_CATEGORY" val="custom"/>
  <p:tag name="KSO_WM_TEMPLATE_INDEX" val="20205176"/>
</p:tagLst>
</file>

<file path=ppt/tags/tag236.xml><?xml version="1.0" encoding="utf-8"?>
<p:tagLst xmlns:p="http://schemas.openxmlformats.org/presentationml/2006/main">
  <p:tag name="KSO_WM_BEAUTIFY_FLAG" val=""/>
</p:tagLst>
</file>

<file path=ppt/tags/tag237.xml><?xml version="1.0" encoding="utf-8"?>
<p:tagLst xmlns:p="http://schemas.openxmlformats.org/presentationml/2006/main">
  <p:tag name="KSO_WM_BEAUTIFY_FLAG" val=""/>
</p:tagLst>
</file>

<file path=ppt/tags/tag238.xml><?xml version="1.0" encoding="utf-8"?>
<p:tagLst xmlns:p="http://schemas.openxmlformats.org/presentationml/2006/main">
  <p:tag name="KSO_WM_BEAUTIFY_FLAG" val="#wm#"/>
  <p:tag name="KSO_WM_TEMPLATE_CATEGORY" val="custom"/>
  <p:tag name="KSO_WM_TEMPLATE_INDEX" val="20205176"/>
</p:tagLst>
</file>

<file path=ppt/tags/tag239.xml><?xml version="1.0" encoding="utf-8"?>
<p:tagLst xmlns:p="http://schemas.openxmlformats.org/presentationml/2006/main">
  <p:tag name="KSO_WM_BEAUTIFY_FLAG" val=""/>
</p:tagLst>
</file>

<file path=ppt/tags/tag24.xml><?xml version="1.0" encoding="utf-8"?>
<p:tagLst xmlns:p="http://schemas.openxmlformats.org/presentationml/2006/main">
  <p:tag name="KSO_WM_BEAUTIFY_FLAG" val=""/>
</p:tagLst>
</file>

<file path=ppt/tags/tag240.xml><?xml version="1.0" encoding="utf-8"?>
<p:tagLst xmlns:p="http://schemas.openxmlformats.org/presentationml/2006/main">
  <p:tag name="KSO_WM_BEAUTIFY_FLAG" val=""/>
</p:tagLst>
</file>

<file path=ppt/tags/tag241.xml><?xml version="1.0" encoding="utf-8"?>
<p:tagLst xmlns:p="http://schemas.openxmlformats.org/presentationml/2006/main">
  <p:tag name="KSO_WM_BEAUTIFY_FLAG" val="#wm#"/>
  <p:tag name="KSO_WM_TEMPLATE_CATEGORY" val="custom"/>
  <p:tag name="KSO_WM_TEMPLATE_INDEX" val="20205176"/>
</p:tagLst>
</file>

<file path=ppt/tags/tag242.xml><?xml version="1.0" encoding="utf-8"?>
<p:tagLst xmlns:p="http://schemas.openxmlformats.org/presentationml/2006/main">
  <p:tag name="KSO_WM_BEAUTIFY_FLAG" val=""/>
</p:tagLst>
</file>

<file path=ppt/tags/tag243.xml><?xml version="1.0" encoding="utf-8"?>
<p:tagLst xmlns:p="http://schemas.openxmlformats.org/presentationml/2006/main">
  <p:tag name="KSO_WM_BEAUTIFY_FLAG" val=""/>
</p:tagLst>
</file>

<file path=ppt/tags/tag244.xml><?xml version="1.0" encoding="utf-8"?>
<p:tagLst xmlns:p="http://schemas.openxmlformats.org/presentationml/2006/main">
  <p:tag name="KSO_WM_BEAUTIFY_FLAG" val=""/>
</p:tagLst>
</file>

<file path=ppt/tags/tag245.xml><?xml version="1.0" encoding="utf-8"?>
<p:tagLst xmlns:p="http://schemas.openxmlformats.org/presentationml/2006/main">
  <p:tag name="KSO_WM_BEAUTIFY_FLAG" val="#wm#"/>
  <p:tag name="KSO_WM_TEMPLATE_CATEGORY" val="custom"/>
  <p:tag name="KSO_WM_TEMPLATE_INDEX" val="20205176"/>
</p:tagLst>
</file>

<file path=ppt/tags/tag246.xml><?xml version="1.0" encoding="utf-8"?>
<p:tagLst xmlns:p="http://schemas.openxmlformats.org/presentationml/2006/main">
  <p:tag name="KSO_WM_BEAUTIFY_FLAG" val=""/>
</p:tagLst>
</file>

<file path=ppt/tags/tag247.xml><?xml version="1.0" encoding="utf-8"?>
<p:tagLst xmlns:p="http://schemas.openxmlformats.org/presentationml/2006/main">
  <p:tag name="KSO_WM_BEAUTIFY_FLAG" val=""/>
</p:tagLst>
</file>

<file path=ppt/tags/tag248.xml><?xml version="1.0" encoding="utf-8"?>
<p:tagLst xmlns:p="http://schemas.openxmlformats.org/presentationml/2006/main">
  <p:tag name="KSO_WM_BEAUTIFY_FLAG" val="#wm#"/>
  <p:tag name="KSO_WM_TEMPLATE_CATEGORY" val="custom"/>
  <p:tag name="KSO_WM_TEMPLATE_INDEX" val="20205176"/>
</p:tagLst>
</file>

<file path=ppt/tags/tag249.xml><?xml version="1.0" encoding="utf-8"?>
<p:tagLst xmlns:p="http://schemas.openxmlformats.org/presentationml/2006/main">
  <p:tag name="KSO_WM_BEAUTIFY_FLAG" val=""/>
</p:tagLst>
</file>

<file path=ppt/tags/tag25.xml><?xml version="1.0" encoding="utf-8"?>
<p:tagLst xmlns:p="http://schemas.openxmlformats.org/presentationml/2006/main">
  <p:tag name="KSO_WM_BEAUTIFY_FLAG" val=""/>
</p:tagLst>
</file>

<file path=ppt/tags/tag250.xml><?xml version="1.0" encoding="utf-8"?>
<p:tagLst xmlns:p="http://schemas.openxmlformats.org/presentationml/2006/main">
  <p:tag name="KSO_WM_BEAUTIFY_FLAG" val="#wm#"/>
  <p:tag name="KSO_WM_TEMPLATE_CATEGORY" val="custom"/>
  <p:tag name="KSO_WM_TEMPLATE_INDEX" val="20205176"/>
</p:tagLst>
</file>

<file path=ppt/tags/tag251.xml><?xml version="1.0" encoding="utf-8"?>
<p:tagLst xmlns:p="http://schemas.openxmlformats.org/presentationml/2006/main">
  <p:tag name="KSO_WM_BEAUTIFY_FLAG" val=""/>
</p:tagLst>
</file>

<file path=ppt/tags/tag252.xml><?xml version="1.0" encoding="utf-8"?>
<p:tagLst xmlns:p="http://schemas.openxmlformats.org/presentationml/2006/main">
  <p:tag name="KSO_WM_BEAUTIFY_FLAG" val="#wm#"/>
  <p:tag name="KSO_WM_TEMPLATE_CATEGORY" val="custom"/>
  <p:tag name="KSO_WM_TEMPLATE_INDEX" val="20205176"/>
</p:tagLst>
</file>

<file path=ppt/tags/tag253.xml><?xml version="1.0" encoding="utf-8"?>
<p:tagLst xmlns:p="http://schemas.openxmlformats.org/presentationml/2006/main">
  <p:tag name="KSO_WM_BEAUTIFY_FLAG" val=""/>
</p:tagLst>
</file>

<file path=ppt/tags/tag254.xml><?xml version="1.0" encoding="utf-8"?>
<p:tagLst xmlns:p="http://schemas.openxmlformats.org/presentationml/2006/main">
  <p:tag name="KSO_WM_BEAUTIFY_FLAG" val=""/>
</p:tagLst>
</file>

<file path=ppt/tags/tag255.xml><?xml version="1.0" encoding="utf-8"?>
<p:tagLst xmlns:p="http://schemas.openxmlformats.org/presentationml/2006/main">
  <p:tag name="KSO_WM_BEAUTIFY_FLAG" val="#wm#"/>
  <p:tag name="KSO_WM_TEMPLATE_CATEGORY" val="custom"/>
  <p:tag name="KSO_WM_TEMPLATE_INDEX" val="20205176"/>
</p:tagLst>
</file>

<file path=ppt/tags/tag256.xml><?xml version="1.0" encoding="utf-8"?>
<p:tagLst xmlns:p="http://schemas.openxmlformats.org/presentationml/2006/main">
  <p:tag name="KSO_WM_BEAUTIFY_FLAG" val=""/>
</p:tagLst>
</file>

<file path=ppt/tags/tag257.xml><?xml version="1.0" encoding="utf-8"?>
<p:tagLst xmlns:p="http://schemas.openxmlformats.org/presentationml/2006/main">
  <p:tag name="KSO_WM_BEAUTIFY_FLAG" val=""/>
</p:tagLst>
</file>

<file path=ppt/tags/tag258.xml><?xml version="1.0" encoding="utf-8"?>
<p:tagLst xmlns:p="http://schemas.openxmlformats.org/presentationml/2006/main">
  <p:tag name="KSO_WM_BEAUTIFY_FLAG" val="#wm#"/>
  <p:tag name="KSO_WM_TEMPLATE_CATEGORY" val="custom"/>
  <p:tag name="KSO_WM_TEMPLATE_INDEX" val="20205176"/>
</p:tagLst>
</file>

<file path=ppt/tags/tag259.xml><?xml version="1.0" encoding="utf-8"?>
<p:tagLst xmlns:p="http://schemas.openxmlformats.org/presentationml/2006/main">
  <p:tag name="KSO_WM_BEAUTIFY_FLAG" val=""/>
</p:tagLst>
</file>

<file path=ppt/tags/tag26.xml><?xml version="1.0" encoding="utf-8"?>
<p:tagLst xmlns:p="http://schemas.openxmlformats.org/presentationml/2006/main">
  <p:tag name="KSO_WM_BEAUTIFY_FLAG" val=""/>
</p:tagLst>
</file>

<file path=ppt/tags/tag260.xml><?xml version="1.0" encoding="utf-8"?>
<p:tagLst xmlns:p="http://schemas.openxmlformats.org/presentationml/2006/main">
  <p:tag name="KSO_WM_BEAUTIFY_FLAG" val=""/>
</p:tagLst>
</file>

<file path=ppt/tags/tag261.xml><?xml version="1.0" encoding="utf-8"?>
<p:tagLst xmlns:p="http://schemas.openxmlformats.org/presentationml/2006/main">
  <p:tag name="KSO_WM_BEAUTIFY_FLAG" val="#wm#"/>
  <p:tag name="KSO_WM_TEMPLATE_CATEGORY" val="custom"/>
  <p:tag name="KSO_WM_TEMPLATE_INDEX" val="20205176"/>
</p:tagLst>
</file>

<file path=ppt/tags/tag262.xml><?xml version="1.0" encoding="utf-8"?>
<p:tagLst xmlns:p="http://schemas.openxmlformats.org/presentationml/2006/main">
  <p:tag name="KSO_WM_BEAUTIFY_FLAG" val=""/>
</p:tagLst>
</file>

<file path=ppt/tags/tag263.xml><?xml version="1.0" encoding="utf-8"?>
<p:tagLst xmlns:p="http://schemas.openxmlformats.org/presentationml/2006/main">
  <p:tag name="KSO_WM_BEAUTIFY_FLAG" val=""/>
</p:tagLst>
</file>

<file path=ppt/tags/tag264.xml><?xml version="1.0" encoding="utf-8"?>
<p:tagLst xmlns:p="http://schemas.openxmlformats.org/presentationml/2006/main">
  <p:tag name="KSO_WM_BEAUTIFY_FLAG" val="#wm#"/>
  <p:tag name="KSO_WM_TEMPLATE_CATEGORY" val="custom"/>
  <p:tag name="KSO_WM_TEMPLATE_INDEX" val="20205176"/>
</p:tagLst>
</file>

<file path=ppt/tags/tag265.xml><?xml version="1.0" encoding="utf-8"?>
<p:tagLst xmlns:p="http://schemas.openxmlformats.org/presentationml/2006/main">
  <p:tag name="KSO_WM_BEAUTIFY_FLAG" val="#wm#"/>
  <p:tag name="KSO_WM_TEMPLATE_CATEGORY" val="custom"/>
  <p:tag name="KSO_WM_TEMPLATE_INDEX" val="20205176"/>
</p:tagLst>
</file>

<file path=ppt/tags/tag266.xml><?xml version="1.0" encoding="utf-8"?>
<p:tagLst xmlns:p="http://schemas.openxmlformats.org/presentationml/2006/main">
  <p:tag name="KSO_WPP_MARK_KEY" val="5d6e9262-ca8a-4070-8ad5-698f89e303ea"/>
  <p:tag name="COMMONDATA" val="eyJoZGlkIjoiOTM4MGQ4MDgwOTU2MWIxMDlkMjEyNTBiYzdkODM4MjQifQ=="/>
</p:tagLst>
</file>

<file path=ppt/tags/tag27.xml><?xml version="1.0" encoding="utf-8"?>
<p:tagLst xmlns:p="http://schemas.openxmlformats.org/presentationml/2006/main">
  <p:tag name="KSO_WM_BEAUTIFY_FLAG" val=""/>
</p:tagLst>
</file>

<file path=ppt/tags/tag28.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29.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30.xml><?xml version="1.0" encoding="utf-8"?>
<p:tagLst xmlns:p="http://schemas.openxmlformats.org/presentationml/2006/main">
  <p:tag name="KSO_WM_BEAUTIFY_FLAG" val=""/>
</p:tagLst>
</file>

<file path=ppt/tags/tag31.xml><?xml version="1.0" encoding="utf-8"?>
<p:tagLst xmlns:p="http://schemas.openxmlformats.org/presentationml/2006/main">
  <p:tag name="KSO_WM_BEAUTIFY_FLAG" val=""/>
</p:tagLst>
</file>

<file path=ppt/tags/tag32.xml><?xml version="1.0" encoding="utf-8"?>
<p:tagLst xmlns:p="http://schemas.openxmlformats.org/presentationml/2006/main">
  <p:tag name="KSO_WM_BEAUTIFY_FLAG" val=""/>
</p:tagLst>
</file>

<file path=ppt/tags/tag33.xml><?xml version="1.0" encoding="utf-8"?>
<p:tagLst xmlns:p="http://schemas.openxmlformats.org/presentationml/2006/main">
  <p:tag name="KSO_WM_BEAUTIFY_FLAG" val=""/>
</p:tagLst>
</file>

<file path=ppt/tags/tag34.xml><?xml version="1.0" encoding="utf-8"?>
<p:tagLst xmlns:p="http://schemas.openxmlformats.org/presentationml/2006/main">
  <p:tag name="KSO_WM_BEAUTIFY_FLAG" val=""/>
</p:tagLst>
</file>

<file path=ppt/tags/tag35.xml><?xml version="1.0" encoding="utf-8"?>
<p:tagLst xmlns:p="http://schemas.openxmlformats.org/presentationml/2006/main">
  <p:tag name="KSO_WM_BEAUTIFY_FLAG" val=""/>
</p:tagLst>
</file>

<file path=ppt/tags/tag36.xml><?xml version="1.0" encoding="utf-8"?>
<p:tagLst xmlns:p="http://schemas.openxmlformats.org/presentationml/2006/main">
  <p:tag name="KSO_WM_BEAUTIFY_FLAG" val=""/>
</p:tagLst>
</file>

<file path=ppt/tags/tag37.xml><?xml version="1.0" encoding="utf-8"?>
<p:tagLst xmlns:p="http://schemas.openxmlformats.org/presentationml/2006/main">
  <p:tag name="KSO_WM_BEAUTIFY_FLAG" val=""/>
</p:tagLst>
</file>

<file path=ppt/tags/tag38.xml><?xml version="1.0" encoding="utf-8"?>
<p:tagLst xmlns:p="http://schemas.openxmlformats.org/presentationml/2006/main">
  <p:tag name="KSO_WM_BEAUTIFY_FLAG" val=""/>
</p:tagLst>
</file>

<file path=ppt/tags/tag39.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40.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1.xml><?xml version="1.0" encoding="utf-8"?>
<p:tagLst xmlns:p="http://schemas.openxmlformats.org/presentationml/2006/main">
  <p:tag name="KSO_WM_BEAUTIFY_FLAG" val=""/>
</p:tagLst>
</file>

<file path=ppt/tags/tag42.xml><?xml version="1.0" encoding="utf-8"?>
<p:tagLst xmlns:p="http://schemas.openxmlformats.org/presentationml/2006/main">
  <p:tag name="KSO_WM_BEAUTIFY_FLAG" val=""/>
</p:tagLst>
</file>

<file path=ppt/tags/tag43.xml><?xml version="1.0" encoding="utf-8"?>
<p:tagLst xmlns:p="http://schemas.openxmlformats.org/presentationml/2006/main">
  <p:tag name="KSO_WM_BEAUTIFY_FLAG" val="#wm#"/>
  <p:tag name="KSO_WM_TEMPLATE_CATEGORY" val="custom"/>
  <p:tag name="KSO_WM_TEMPLATE_INDEX" val="20205176"/>
  <p:tag name="KSO_WM_SPECIAL_SOURCE" val="bdnull"/>
</p:tagLst>
</file>

<file path=ppt/tags/tag44.xml><?xml version="1.0" encoding="utf-8"?>
<p:tagLst xmlns:p="http://schemas.openxmlformats.org/presentationml/2006/main">
  <p:tag name="KSO_WM_BEAUTIFY_FLAG" val=""/>
</p:tagLst>
</file>

<file path=ppt/tags/tag45.xml><?xml version="1.0" encoding="utf-8"?>
<p:tagLst xmlns:p="http://schemas.openxmlformats.org/presentationml/2006/main">
  <p:tag name="KSO_WM_BEAUTIFY_FLAG" val=""/>
</p:tagLst>
</file>

<file path=ppt/tags/tag46.xml><?xml version="1.0" encoding="utf-8"?>
<p:tagLst xmlns:p="http://schemas.openxmlformats.org/presentationml/2006/main">
  <p:tag name="KSO_WM_BEAUTIFY_FLAG" val=""/>
</p:tagLst>
</file>

<file path=ppt/tags/tag47.xml><?xml version="1.0" encoding="utf-8"?>
<p:tagLst xmlns:p="http://schemas.openxmlformats.org/presentationml/2006/main">
  <p:tag name="KSO_WM_BEAUTIFY_FLAG" val=""/>
</p:tagLst>
</file>

<file path=ppt/tags/tag48.xml><?xml version="1.0" encoding="utf-8"?>
<p:tagLst xmlns:p="http://schemas.openxmlformats.org/presentationml/2006/main">
  <p:tag name="KSO_WM_BEAUTIFY_FLAG" val=""/>
</p:tagLst>
</file>

<file path=ppt/tags/tag49.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50.xml><?xml version="1.0" encoding="utf-8"?>
<p:tagLst xmlns:p="http://schemas.openxmlformats.org/presentationml/2006/main">
  <p:tag name="KSO_WM_BEAUTIFY_FLAG" val=""/>
</p:tagLst>
</file>

<file path=ppt/tags/tag51.xml><?xml version="1.0" encoding="utf-8"?>
<p:tagLst xmlns:p="http://schemas.openxmlformats.org/presentationml/2006/main">
  <p:tag name="KSO_WM_BEAUTIFY_FLAG" val=""/>
</p:tagLst>
</file>

<file path=ppt/tags/tag52.xml><?xml version="1.0" encoding="utf-8"?>
<p:tagLst xmlns:p="http://schemas.openxmlformats.org/presentationml/2006/main">
  <p:tag name="KSO_WM_BEAUTIFY_FLAG" val=""/>
</p:tagLst>
</file>

<file path=ppt/tags/tag53.xml><?xml version="1.0" encoding="utf-8"?>
<p:tagLst xmlns:p="http://schemas.openxmlformats.org/presentationml/2006/main">
  <p:tag name="KSO_WM_BEAUTIFY_FLAG" val=""/>
</p:tagLst>
</file>

<file path=ppt/tags/tag54.xml><?xml version="1.0" encoding="utf-8"?>
<p:tagLst xmlns:p="http://schemas.openxmlformats.org/presentationml/2006/main">
  <p:tag name="KSO_WM_BEAUTIFY_FLAG" val=""/>
</p:tagLst>
</file>

<file path=ppt/tags/tag55.xml><?xml version="1.0" encoding="utf-8"?>
<p:tagLst xmlns:p="http://schemas.openxmlformats.org/presentationml/2006/main">
  <p:tag name="KSO_WM_BEAUTIFY_FLAG" val=""/>
</p:tagLst>
</file>

<file path=ppt/tags/tag56.xml><?xml version="1.0" encoding="utf-8"?>
<p:tagLst xmlns:p="http://schemas.openxmlformats.org/presentationml/2006/main">
  <p:tag name="KSO_WM_BEAUTIFY_FLAG" val="#wm#"/>
  <p:tag name="KSO_WM_TEMPLATE_CATEGORY" val="custom"/>
  <p:tag name="KSO_WM_TEMPLATE_INDEX" val="20205176"/>
</p:tagLst>
</file>

<file path=ppt/tags/tag57.xml><?xml version="1.0" encoding="utf-8"?>
<p:tagLst xmlns:p="http://schemas.openxmlformats.org/presentationml/2006/main">
  <p:tag name="KSO_WM_BEAUTIFY_FLAG" val=""/>
</p:tagLst>
</file>

<file path=ppt/tags/tag58.xml><?xml version="1.0" encoding="utf-8"?>
<p:tagLst xmlns:p="http://schemas.openxmlformats.org/presentationml/2006/main">
  <p:tag name="KSO_WM_BEAUTIFY_FLAG" val=""/>
</p:tagLst>
</file>

<file path=ppt/tags/tag59.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60.xml><?xml version="1.0" encoding="utf-8"?>
<p:tagLst xmlns:p="http://schemas.openxmlformats.org/presentationml/2006/main">
  <p:tag name="KSO_WM_BEAUTIFY_FLAG" val=""/>
</p:tagLst>
</file>

<file path=ppt/tags/tag61.xml><?xml version="1.0" encoding="utf-8"?>
<p:tagLst xmlns:p="http://schemas.openxmlformats.org/presentationml/2006/main">
  <p:tag name="KSO_WM_BEAUTIFY_FLAG" val=""/>
</p:tagLst>
</file>

<file path=ppt/tags/tag62.xml><?xml version="1.0" encoding="utf-8"?>
<p:tagLst xmlns:p="http://schemas.openxmlformats.org/presentationml/2006/main">
  <p:tag name="KSO_WM_BEAUTIFY_FLAG" val=""/>
</p:tagLst>
</file>

<file path=ppt/tags/tag63.xml><?xml version="1.0" encoding="utf-8"?>
<p:tagLst xmlns:p="http://schemas.openxmlformats.org/presentationml/2006/main">
  <p:tag name="KSO_WM_BEAUTIFY_FLAG" val=""/>
</p:tagLst>
</file>

<file path=ppt/tags/tag64.xml><?xml version="1.0" encoding="utf-8"?>
<p:tagLst xmlns:p="http://schemas.openxmlformats.org/presentationml/2006/main">
  <p:tag name="KSO_WM_BEAUTIFY_FLAG" val=""/>
</p:tagLst>
</file>

<file path=ppt/tags/tag65.xml><?xml version="1.0" encoding="utf-8"?>
<p:tagLst xmlns:p="http://schemas.openxmlformats.org/presentationml/2006/main">
  <p:tag name="KSO_WM_BEAUTIFY_FLAG" val=""/>
</p:tagLst>
</file>

<file path=ppt/tags/tag66.xml><?xml version="1.0" encoding="utf-8"?>
<p:tagLst xmlns:p="http://schemas.openxmlformats.org/presentationml/2006/main">
  <p:tag name="KSO_WM_TAG_VERSION" val="1.0"/>
  <p:tag name="KSO_WM_BEAUTIFY_FLAG" val=""/>
  <p:tag name="KSO_WM_TEMPLATE_CATEGORY" val="diagram"/>
  <p:tag name="KSO_WM_TEMPLATE_INDEX" val="20181958"/>
  <p:tag name="KSO_WM_UNIT_TYPE" val="n_h_f"/>
  <p:tag name="KSO_WM_UNIT_INDEX" val="1_1_2"/>
  <p:tag name="KSO_WM_UNIT_ID" val="diagram20181958_1*n_h_f*1_1_2"/>
  <p:tag name="KSO_WM_UNIT_LAYERLEVEL" val="1_1_1"/>
  <p:tag name="KSO_WM_UNIT_VALUE" val="63"/>
  <p:tag name="KSO_WM_UNIT_HIGHLIGHT" val="0"/>
  <p:tag name="KSO_WM_UNIT_COMPATIBLE" val="0"/>
  <p:tag name="KSO_WM_UNIT_CLEAR" val="0"/>
  <p:tag name="KSO_WM_DIAGRAM_GROUP_CODE" val="n1-1"/>
  <p:tag name="KSO_WM_UNIT_PRESET_TEXT" val="请在这里输入您的内容文字请在这里输入您的内容文字请在这里输入您的内容文字请在这里输入您的内容文字。"/>
  <p:tag name="KSO_WM_UNIT_TEXT_FILL_FORE_SCHEMECOLOR_INDEX" val="13"/>
  <p:tag name="KSO_WM_UNIT_TEXT_FILL_TYPE" val="1"/>
</p:tagLst>
</file>

<file path=ppt/tags/tag67.xml><?xml version="1.0" encoding="utf-8"?>
<p:tagLst xmlns:p="http://schemas.openxmlformats.org/presentationml/2006/main">
  <p:tag name="KSO_WM_BEAUTIFY_FLAG" val=""/>
</p:tagLst>
</file>

<file path=ppt/tags/tag68.xml><?xml version="1.0" encoding="utf-8"?>
<p:tagLst xmlns:p="http://schemas.openxmlformats.org/presentationml/2006/main">
  <p:tag name="KSO_WM_BEAUTIFY_FLAG" val=""/>
</p:tagLst>
</file>

<file path=ppt/tags/tag69.xml><?xml version="1.0" encoding="utf-8"?>
<p:tagLst xmlns:p="http://schemas.openxmlformats.org/presentationml/2006/main">
  <p:tag name="KSO_WM_BEAUTIFY_FLAG" val=""/>
</p:tagLst>
</file>

<file path=ppt/tags/tag7.xml><?xml version="1.0" encoding="utf-8"?>
<p:tagLst xmlns:p="http://schemas.openxmlformats.org/presentationml/2006/main">
  <p:tag name="KSO_WM_BEAUTIFY_FLAG" val=""/>
</p:tagLst>
</file>

<file path=ppt/tags/tag70.xml><?xml version="1.0" encoding="utf-8"?>
<p:tagLst xmlns:p="http://schemas.openxmlformats.org/presentationml/2006/main">
  <p:tag name="KSO_WM_BEAUTIFY_FLAG" val="#wm#"/>
  <p:tag name="KSO_WM_TEMPLATE_CATEGORY" val="custom"/>
  <p:tag name="KSO_WM_TEMPLATE_INDEX" val="20205176"/>
</p:tagLst>
</file>

<file path=ppt/tags/tag71.xml><?xml version="1.0" encoding="utf-8"?>
<p:tagLst xmlns:p="http://schemas.openxmlformats.org/presentationml/2006/main">
  <p:tag name="KSO_WM_BEAUTIFY_FLAG" val=""/>
</p:tagLst>
</file>

<file path=ppt/tags/tag72.xml><?xml version="1.0" encoding="utf-8"?>
<p:tagLst xmlns:p="http://schemas.openxmlformats.org/presentationml/2006/main">
  <p:tag name="KSO_WM_BEAUTIFY_FLAG" val=""/>
</p:tagLst>
</file>

<file path=ppt/tags/tag73.xml><?xml version="1.0" encoding="utf-8"?>
<p:tagLst xmlns:p="http://schemas.openxmlformats.org/presentationml/2006/main">
  <p:tag name="KSO_WM_BEAUTIFY_FLAG" val=""/>
</p:tagLst>
</file>

<file path=ppt/tags/tag74.xml><?xml version="1.0" encoding="utf-8"?>
<p:tagLst xmlns:p="http://schemas.openxmlformats.org/presentationml/2006/main">
  <p:tag name="KSO_WM_BEAUTIFY_FLAG" val="#wm#"/>
  <p:tag name="KSO_WM_TEMPLATE_CATEGORY" val="custom"/>
  <p:tag name="KSO_WM_TEMPLATE_INDEX" val="20205176"/>
</p:tagLst>
</file>

<file path=ppt/tags/tag75.xml><?xml version="1.0" encoding="utf-8"?>
<p:tagLst xmlns:p="http://schemas.openxmlformats.org/presentationml/2006/main">
  <p:tag name="KSO_WM_BEAUTIFY_FLAG" val=""/>
</p:tagLst>
</file>

<file path=ppt/tags/tag76.xml><?xml version="1.0" encoding="utf-8"?>
<p:tagLst xmlns:p="http://schemas.openxmlformats.org/presentationml/2006/main">
  <p:tag name="KSO_WM_BEAUTIFY_FLAG" val=""/>
</p:tagLst>
</file>

<file path=ppt/tags/tag77.xml><?xml version="1.0" encoding="utf-8"?>
<p:tagLst xmlns:p="http://schemas.openxmlformats.org/presentationml/2006/main">
  <p:tag name="KSO_WM_BEAUTIFY_FLAG" val=""/>
</p:tagLst>
</file>

<file path=ppt/tags/tag78.xml><?xml version="1.0" encoding="utf-8"?>
<p:tagLst xmlns:p="http://schemas.openxmlformats.org/presentationml/2006/main">
  <p:tag name="KSO_WM_BEAUTIFY_FLAG" val=""/>
</p:tagLst>
</file>

<file path=ppt/tags/tag79.xml><?xml version="1.0" encoding="utf-8"?>
<p:tagLst xmlns:p="http://schemas.openxmlformats.org/presentationml/2006/main">
  <p:tag name="KSO_WM_BEAUTIFY_FLAG" val=""/>
</p:tagLst>
</file>

<file path=ppt/tags/tag8.xml><?xml version="1.0" encoding="utf-8"?>
<p:tagLst xmlns:p="http://schemas.openxmlformats.org/presentationml/2006/main">
  <p:tag name="KSO_WM_BEAUTIFY_FLAG" val=""/>
</p:tagLst>
</file>

<file path=ppt/tags/tag80.xml><?xml version="1.0" encoding="utf-8"?>
<p:tagLst xmlns:p="http://schemas.openxmlformats.org/presentationml/2006/main">
  <p:tag name="KSO_WM_BEAUTIFY_FLAG" val=""/>
</p:tagLst>
</file>

<file path=ppt/tags/tag81.xml><?xml version="1.0" encoding="utf-8"?>
<p:tagLst xmlns:p="http://schemas.openxmlformats.org/presentationml/2006/main">
  <p:tag name="KSO_WM_BEAUTIFY_FLAG" val=""/>
</p:tagLst>
</file>

<file path=ppt/tags/tag82.xml><?xml version="1.0" encoding="utf-8"?>
<p:tagLst xmlns:p="http://schemas.openxmlformats.org/presentationml/2006/main">
  <p:tag name="KSO_WM_BEAUTIFY_FLAG" val=""/>
</p:tagLst>
</file>

<file path=ppt/tags/tag83.xml><?xml version="1.0" encoding="utf-8"?>
<p:tagLst xmlns:p="http://schemas.openxmlformats.org/presentationml/2006/main">
  <p:tag name="KSO_WM_BEAUTIFY_FLAG" val=""/>
</p:tagLst>
</file>

<file path=ppt/tags/tag84.xml><?xml version="1.0" encoding="utf-8"?>
<p:tagLst xmlns:p="http://schemas.openxmlformats.org/presentationml/2006/main">
  <p:tag name="KSO_WM_BEAUTIFY_FLAG" val=""/>
</p:tagLst>
</file>

<file path=ppt/tags/tag85.xml><?xml version="1.0" encoding="utf-8"?>
<p:tagLst xmlns:p="http://schemas.openxmlformats.org/presentationml/2006/main">
  <p:tag name="KSO_WM_BEAUTIFY_FLAG" val=""/>
</p:tagLst>
</file>

<file path=ppt/tags/tag86.xml><?xml version="1.0" encoding="utf-8"?>
<p:tagLst xmlns:p="http://schemas.openxmlformats.org/presentationml/2006/main">
  <p:tag name="KSO_WM_BEAUTIFY_FLAG" val=""/>
</p:tagLst>
</file>

<file path=ppt/tags/tag87.xml><?xml version="1.0" encoding="utf-8"?>
<p:tagLst xmlns:p="http://schemas.openxmlformats.org/presentationml/2006/main">
  <p:tag name="KSO_WM_BEAUTIFY_FLAG" val=""/>
</p:tagLst>
</file>

<file path=ppt/tags/tag88.xml><?xml version="1.0" encoding="utf-8"?>
<p:tagLst xmlns:p="http://schemas.openxmlformats.org/presentationml/2006/main">
  <p:tag name="KSO_WM_BEAUTIFY_FLAG" val=""/>
</p:tagLst>
</file>

<file path=ppt/tags/tag89.xml><?xml version="1.0" encoding="utf-8"?>
<p:tagLst xmlns:p="http://schemas.openxmlformats.org/presentationml/2006/main">
  <p:tag name="KSO_WM_BEAUTIFY_FLAG" val=""/>
</p:tagLst>
</file>

<file path=ppt/tags/tag9.xml><?xml version="1.0" encoding="utf-8"?>
<p:tagLst xmlns:p="http://schemas.openxmlformats.org/presentationml/2006/main">
  <p:tag name="KSO_WM_BEAUTIFY_FLAG" val=""/>
</p:tagLst>
</file>

<file path=ppt/tags/tag90.xml><?xml version="1.0" encoding="utf-8"?>
<p:tagLst xmlns:p="http://schemas.openxmlformats.org/presentationml/2006/main">
  <p:tag name="KSO_WM_BEAUTIFY_FLAG" val=""/>
</p:tagLst>
</file>

<file path=ppt/tags/tag91.xml><?xml version="1.0" encoding="utf-8"?>
<p:tagLst xmlns:p="http://schemas.openxmlformats.org/presentationml/2006/main">
  <p:tag name="KSO_WM_BEAUTIFY_FLAG" val=""/>
</p:tagLst>
</file>

<file path=ppt/tags/tag92.xml><?xml version="1.0" encoding="utf-8"?>
<p:tagLst xmlns:p="http://schemas.openxmlformats.org/presentationml/2006/main">
  <p:tag name="KSO_WM_BEAUTIFY_FLAG" val=""/>
</p:tagLst>
</file>

<file path=ppt/tags/tag93.xml><?xml version="1.0" encoding="utf-8"?>
<p:tagLst xmlns:p="http://schemas.openxmlformats.org/presentationml/2006/main">
  <p:tag name="KSO_WM_BEAUTIFY_FLAG" val=""/>
</p:tagLst>
</file>

<file path=ppt/tags/tag94.xml><?xml version="1.0" encoding="utf-8"?>
<p:tagLst xmlns:p="http://schemas.openxmlformats.org/presentationml/2006/main">
  <p:tag name="KSO_WM_BEAUTIFY_FLAG" val=""/>
</p:tagLst>
</file>

<file path=ppt/tags/tag95.xml><?xml version="1.0" encoding="utf-8"?>
<p:tagLst xmlns:p="http://schemas.openxmlformats.org/presentationml/2006/main">
  <p:tag name="KSO_WM_BEAUTIFY_FLAG" val="#wm#"/>
  <p:tag name="KSO_WM_TEMPLATE_CATEGORY" val="custom"/>
  <p:tag name="KSO_WM_TEMPLATE_INDEX" val="20205176"/>
</p:tagLst>
</file>

<file path=ppt/tags/tag96.xml><?xml version="1.0" encoding="utf-8"?>
<p:tagLst xmlns:p="http://schemas.openxmlformats.org/presentationml/2006/main">
  <p:tag name="KSO_WM_BEAUTIFY_FLAG" val=""/>
</p:tagLst>
</file>

<file path=ppt/tags/tag97.xml><?xml version="1.0" encoding="utf-8"?>
<p:tagLst xmlns:p="http://schemas.openxmlformats.org/presentationml/2006/main">
  <p:tag name="KSO_WM_BEAUTIFY_FLAG" val=""/>
</p:tagLst>
</file>

<file path=ppt/tags/tag98.xml><?xml version="1.0" encoding="utf-8"?>
<p:tagLst xmlns:p="http://schemas.openxmlformats.org/presentationml/2006/main">
  <p:tag name="KSO_WM_BEAUTIFY_FLAG" val="#wm#"/>
  <p:tag name="KSO_WM_TEMPLATE_CATEGORY" val="custom"/>
  <p:tag name="KSO_WM_TEMPLATE_INDEX" val="20205176"/>
</p:tagLst>
</file>

<file path=ppt/tags/tag99.xml><?xml version="1.0" encoding="utf-8"?>
<p:tagLst xmlns:p="http://schemas.openxmlformats.org/presentationml/2006/main">
  <p:tag name="KSO_WM_BEAUTIFY_FLAG" val=""/>
</p:tagLst>
</file>

<file path=ppt/theme/theme1.xml><?xml version="1.0" encoding="utf-8"?>
<a:theme xmlns:a="http://schemas.openxmlformats.org/drawingml/2006/main" name="Office 主题​​">
  <a:themeElements>
    <a:clrScheme name="新版空白演示配色">
      <a:dk1>
        <a:srgbClr val="000000"/>
      </a:dk1>
      <a:lt1>
        <a:srgbClr val="FFFFFF"/>
      </a:lt1>
      <a:dk2>
        <a:srgbClr val="0F1423"/>
      </a:dk2>
      <a:lt2>
        <a:srgbClr val="FFFFFF"/>
      </a:lt2>
      <a:accent1>
        <a:srgbClr val="6096E6"/>
      </a:accent1>
      <a:accent2>
        <a:srgbClr val="58B6E5"/>
      </a:accent2>
      <a:accent3>
        <a:srgbClr val="56CA95"/>
      </a:accent3>
      <a:accent4>
        <a:srgbClr val="FFBA55"/>
      </a:accent4>
      <a:accent5>
        <a:srgbClr val="F18870"/>
      </a:accent5>
      <a:accent6>
        <a:srgbClr val="EC5F74"/>
      </a:accent6>
      <a:hlink>
        <a:srgbClr val="0563C1"/>
      </a:hlink>
      <a:folHlink>
        <a:srgbClr val="954D72"/>
      </a:folHlink>
    </a:clrScheme>
    <a:fontScheme name="自定义 9">
      <a:majorFont>
        <a:latin typeface="Arial"/>
        <a:ea typeface="微软雅黑"/>
        <a:cs typeface=""/>
      </a:majorFont>
      <a:minorFont>
        <a:latin typeface="Arial"/>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2569</Words>
  <Application>WPS 演示</Application>
  <PresentationFormat>宽屏</PresentationFormat>
  <Paragraphs>231</Paragraphs>
  <Slides>44</Slides>
  <Notes>4</Notes>
  <HiddenSlides>0</HiddenSlides>
  <MMClips>0</MMClips>
  <ScaleCrop>false</ScaleCrop>
  <HeadingPairs>
    <vt:vector size="6" baseType="variant">
      <vt:variant>
        <vt:lpstr>已用的字体</vt:lpstr>
      </vt:variant>
      <vt:variant>
        <vt:i4>12</vt:i4>
      </vt:variant>
      <vt:variant>
        <vt:lpstr>主题</vt:lpstr>
      </vt:variant>
      <vt:variant>
        <vt:i4>1</vt:i4>
      </vt:variant>
      <vt:variant>
        <vt:lpstr>幻灯片标题</vt:lpstr>
      </vt:variant>
      <vt:variant>
        <vt:i4>44</vt:i4>
      </vt:variant>
    </vt:vector>
  </HeadingPairs>
  <TitlesOfParts>
    <vt:vector size="57" baseType="lpstr">
      <vt:lpstr>Arial</vt:lpstr>
      <vt:lpstr>宋体</vt:lpstr>
      <vt:lpstr>Wingdings</vt:lpstr>
      <vt:lpstr>微软雅黑</vt:lpstr>
      <vt:lpstr>Wingdings</vt:lpstr>
      <vt:lpstr>思源黑体 CN Light</vt:lpstr>
      <vt:lpstr>思源黑体 CN Normal</vt:lpstr>
      <vt:lpstr>思源黑体 CN Bold</vt:lpstr>
      <vt:lpstr>思源黑体 CN Medium</vt:lpstr>
      <vt:lpstr>Calibri</vt:lpstr>
      <vt:lpstr>Impact</vt:lpstr>
      <vt:lpstr>Arial Unicode MS</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俏俏</cp:lastModifiedBy>
  <cp:revision>252</cp:revision>
  <dcterms:created xsi:type="dcterms:W3CDTF">2022-12-31T05:43:00Z</dcterms:created>
  <dcterms:modified xsi:type="dcterms:W3CDTF">2023-03-24T11:17:08Z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2052-11.1.0.13703</vt:lpwstr>
  </property>
  <property fmtid="{D5CDD505-2E9C-101B-9397-08002B2CF9AE}" pid="3" name="ICV">
    <vt:lpwstr>904978DBEEE04932AAA223F53BA69DF8</vt:lpwstr>
  </property>
</Properties>
</file>