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1"/>
  </p:handoutMasterIdLst>
  <p:sldIdLst>
    <p:sldId id="283" r:id="rId3"/>
    <p:sldId id="297" r:id="rId4"/>
    <p:sldId id="287" r:id="rId5"/>
    <p:sldId id="286" r:id="rId6"/>
    <p:sldId id="301" r:id="rId7"/>
    <p:sldId id="304" r:id="rId9"/>
    <p:sldId id="303" r:id="rId10"/>
    <p:sldId id="307" r:id="rId11"/>
    <p:sldId id="305" r:id="rId12"/>
    <p:sldId id="308" r:id="rId13"/>
    <p:sldId id="306" r:id="rId14"/>
    <p:sldId id="309" r:id="rId15"/>
    <p:sldId id="310" r:id="rId16"/>
    <p:sldId id="311" r:id="rId17"/>
    <p:sldId id="312" r:id="rId18"/>
    <p:sldId id="314" r:id="rId19"/>
    <p:sldId id="313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16" r:id="rId28"/>
    <p:sldId id="317" r:id="rId29"/>
    <p:sldId id="302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6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79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1" Type="http://schemas.openxmlformats.org/officeDocument/2006/relationships/image" Target="../media/image4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:刘涛丨执业编号:A1120619060024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4.xml"/><Relationship Id="rId3" Type="http://schemas.openxmlformats.org/officeDocument/2006/relationships/image" Target="../media/image23.pn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7.xml"/><Relationship Id="rId4" Type="http://schemas.openxmlformats.org/officeDocument/2006/relationships/image" Target="../media/image25.png"/><Relationship Id="rId3" Type="http://schemas.openxmlformats.org/officeDocument/2006/relationships/tags" Target="../tags/tag116.xml"/><Relationship Id="rId2" Type="http://schemas.openxmlformats.org/officeDocument/2006/relationships/image" Target="../media/image24.png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0.xml"/><Relationship Id="rId3" Type="http://schemas.openxmlformats.org/officeDocument/2006/relationships/image" Target="../media/image26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Relationship Id="rId3" Type="http://schemas.openxmlformats.org/officeDocument/2006/relationships/image" Target="../media/image27.png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6.xml"/><Relationship Id="rId3" Type="http://schemas.openxmlformats.org/officeDocument/2006/relationships/image" Target="../media/image28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2.xml"/><Relationship Id="rId3" Type="http://schemas.openxmlformats.org/officeDocument/2006/relationships/image" Target="../media/image29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5.xml"/><Relationship Id="rId3" Type="http://schemas.openxmlformats.org/officeDocument/2006/relationships/image" Target="../media/image30.png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9.xml"/><Relationship Id="rId4" Type="http://schemas.openxmlformats.org/officeDocument/2006/relationships/image" Target="../media/image31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3.xml"/><Relationship Id="rId4" Type="http://schemas.openxmlformats.org/officeDocument/2006/relationships/image" Target="../media/image3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6.xml"/><Relationship Id="rId3" Type="http://schemas.openxmlformats.org/officeDocument/2006/relationships/image" Target="../media/image33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0.xml"/><Relationship Id="rId4" Type="http://schemas.openxmlformats.org/officeDocument/2006/relationships/image" Target="../media/image34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3.xml"/><Relationship Id="rId3" Type="http://schemas.openxmlformats.org/officeDocument/2006/relationships/image" Target="../media/image35.png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7.xml"/><Relationship Id="rId4" Type="http://schemas.openxmlformats.org/officeDocument/2006/relationships/image" Target="../media/image36.pn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8" Type="http://schemas.openxmlformats.org/officeDocument/2006/relationships/notesSlide" Target="../notesSlides/notesSlide1.xml"/><Relationship Id="rId47" Type="http://schemas.openxmlformats.org/officeDocument/2006/relationships/slideLayout" Target="../slideLayouts/slideLayout3.xml"/><Relationship Id="rId46" Type="http://schemas.openxmlformats.org/officeDocument/2006/relationships/tags" Target="../tags/tag79.xml"/><Relationship Id="rId45" Type="http://schemas.openxmlformats.org/officeDocument/2006/relationships/tags" Target="../tags/tag78.xml"/><Relationship Id="rId44" Type="http://schemas.openxmlformats.org/officeDocument/2006/relationships/tags" Target="../tags/tag77.xml"/><Relationship Id="rId43" Type="http://schemas.openxmlformats.org/officeDocument/2006/relationships/tags" Target="../tags/tag76.xml"/><Relationship Id="rId42" Type="http://schemas.openxmlformats.org/officeDocument/2006/relationships/tags" Target="../tags/tag75.xml"/><Relationship Id="rId41" Type="http://schemas.openxmlformats.org/officeDocument/2006/relationships/image" Target="../media/image19.svg"/><Relationship Id="rId40" Type="http://schemas.openxmlformats.org/officeDocument/2006/relationships/image" Target="../media/image18.png"/><Relationship Id="rId4" Type="http://schemas.openxmlformats.org/officeDocument/2006/relationships/tags" Target="../tags/tag47.xml"/><Relationship Id="rId39" Type="http://schemas.openxmlformats.org/officeDocument/2006/relationships/tags" Target="../tags/tag74.xml"/><Relationship Id="rId38" Type="http://schemas.openxmlformats.org/officeDocument/2006/relationships/tags" Target="../tags/tag73.xml"/><Relationship Id="rId37" Type="http://schemas.openxmlformats.org/officeDocument/2006/relationships/tags" Target="../tags/tag72.xml"/><Relationship Id="rId36" Type="http://schemas.openxmlformats.org/officeDocument/2006/relationships/tags" Target="../tags/tag71.xml"/><Relationship Id="rId35" Type="http://schemas.openxmlformats.org/officeDocument/2006/relationships/tags" Target="../tags/tag70.xml"/><Relationship Id="rId34" Type="http://schemas.openxmlformats.org/officeDocument/2006/relationships/tags" Target="../tags/tag69.xml"/><Relationship Id="rId33" Type="http://schemas.openxmlformats.org/officeDocument/2006/relationships/tags" Target="../tags/tag68.xml"/><Relationship Id="rId32" Type="http://schemas.openxmlformats.org/officeDocument/2006/relationships/tags" Target="../tags/tag67.xml"/><Relationship Id="rId31" Type="http://schemas.openxmlformats.org/officeDocument/2006/relationships/image" Target="../media/image17.svg"/><Relationship Id="rId30" Type="http://schemas.openxmlformats.org/officeDocument/2006/relationships/image" Target="../media/image16.png"/><Relationship Id="rId3" Type="http://schemas.openxmlformats.org/officeDocument/2006/relationships/tags" Target="../tags/tag46.xml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image" Target="../media/image15.svg"/><Relationship Id="rId20" Type="http://schemas.openxmlformats.org/officeDocument/2006/relationships/image" Target="../media/image14.png"/><Relationship Id="rId2" Type="http://schemas.openxmlformats.org/officeDocument/2006/relationships/tags" Target="../tags/tag45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13.svg"/><Relationship Id="rId10" Type="http://schemas.openxmlformats.org/officeDocument/2006/relationships/image" Target="../media/image12.png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2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806180" cy="183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数字中国，五大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方向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结构性行情，主题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制胜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/>
        </p:nvSpPr>
        <p:spPr>
          <a:xfrm>
            <a:off x="6712585" y="1691005"/>
            <a:ext cx="419481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阶段统计从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1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月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1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号截至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3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月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24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号，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A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股涨幅排序，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其中大部分上市股市，都属于科技类，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软件信息，通信，半导体，国防军工，传媒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娱乐</a:t>
            </a: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上证指数从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3080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到目前只有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200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点的涨幅，而涨幅在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60%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的个股达到了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100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家</a:t>
            </a: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结构性行情，凸显主题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机会</a:t>
            </a: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82725" y="783590"/>
            <a:ext cx="4857115" cy="57181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数字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经济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/>
        </p:nvSpPr>
        <p:spPr>
          <a:xfrm>
            <a:off x="7296785" y="1212850"/>
            <a:ext cx="3610610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数字经济在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10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月份开始逆势上涨，跑赢大盘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，进入独立行情，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以信创为代表的大市值龙头企业带动，出现明显的投资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机遇。</a:t>
            </a: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21970" y="913130"/>
            <a:ext cx="6544945" cy="407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1970" y="5022850"/>
            <a:ext cx="6544945" cy="15328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光伏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/>
        </p:nvSpPr>
        <p:spPr>
          <a:xfrm>
            <a:off x="7296785" y="1212850"/>
            <a:ext cx="3610610" cy="4023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电气设备从去年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8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月份进入头肩顶形态，正式开启了中长期下跌趋势形态，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而达到一定跌幅之后，出现回升迹象，但是整个趋势向下，个股难以形成独立</a:t>
            </a:r>
            <a:r>
              <a:rPr lang="zh-CN" altLang="en-US" sz="20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行情</a:t>
            </a:r>
            <a:endParaRPr lang="zh-CN" altLang="en-US" sz="20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580" y="1317625"/>
            <a:ext cx="6929120" cy="4904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数字中国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2522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规划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33830" y="859155"/>
            <a:ext cx="9515475" cy="56153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五位一体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6575" y="908050"/>
            <a:ext cx="6038850" cy="5520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806180" cy="183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主题制胜，产业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龙头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产业链全景精确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部署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815" y="908050"/>
            <a:ext cx="11442065" cy="5610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细分选股看资金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文娱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1185" y="835025"/>
            <a:ext cx="11308080" cy="5643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案例展示，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仅供参考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>
            <p:custDataLst>
              <p:tags r:id="rId2"/>
            </p:custDataLst>
          </p:nvPr>
        </p:nvSpPr>
        <p:spPr>
          <a:xfrm>
            <a:off x="9497695" y="1166495"/>
            <a:ext cx="2339340" cy="502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五日资金靠前，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并且有明显趋势形成，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进入上升通道，如果选中长期标准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可以关注业绩的变化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增长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产业链全景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影视选股五日资金靠前，第八名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捷成股份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选股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逻辑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滚动净利润变紫色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新入控盘向上，流动资金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翻红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1130" y="930275"/>
            <a:ext cx="9237345" cy="54717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3785235"/>
            <a:ext cx="9424035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25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专注实战操作研究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独创《人气战法》《黄金战法》《绝对龙头战法》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熟知散户操作心理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建立完整盈利模式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精湛的短线技术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准确把握市场热点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帮助散户们在操作中确定方向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深受全国用户喜爱！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678680" y="1109980"/>
            <a:ext cx="702691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数字中国</a:t>
            </a:r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迎风起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科技兴国</a:t>
            </a:r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战万里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刘涛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050" y="1033145"/>
            <a:ext cx="3449320" cy="54343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案例展示，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仅供参考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>
            <p:custDataLst>
              <p:tags r:id="rId2"/>
            </p:custDataLst>
          </p:nvPr>
        </p:nvSpPr>
        <p:spPr>
          <a:xfrm>
            <a:off x="9599295" y="964565"/>
            <a:ext cx="2339340" cy="535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五日资金靠前，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并且有明显趋势形成，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进入上升通道，如果选中长期标准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可以关注业绩的变化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淡季利润同比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增长。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产业链全景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影视选股五日资金靠前，第十一位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世纪华通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选股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逻辑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单季例如同比增长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新入控盘向上，流动资金翻红，底部首板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紫旗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0670" y="965200"/>
            <a:ext cx="9319260" cy="53409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---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网络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安全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5730" y="783590"/>
            <a:ext cx="11935460" cy="58000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案例展示，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仅供参考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>
            <p:custDataLst>
              <p:tags r:id="rId2"/>
            </p:custDataLst>
          </p:nvPr>
        </p:nvSpPr>
        <p:spPr>
          <a:xfrm>
            <a:off x="9599295" y="1193800"/>
            <a:ext cx="2491740" cy="5944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当日资金靠前，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并且有明显趋势形成，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进入上升通道，如果选中长期标准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可以关注业绩的变化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增长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产业链全景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网络安全选股当日资金靠前，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趋势金叉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绿盟科技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选股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逻辑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滚动净利润变紫色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新入控盘向上，流动资金翻红，北上资金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流入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9070" y="890905"/>
            <a:ext cx="9419590" cy="558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---OLED</a:t>
            </a:r>
            <a:endParaRPr lang="en-US" altLang="zh-CN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3900" y="893445"/>
            <a:ext cx="10382250" cy="55676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案例展示，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仅供参考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 descr="7b0a20202020227461726765744d6f64756c65223a202270726f636573734f6e6c696e65466f6e7473220a7d0a"/>
          <p:cNvSpPr txBox="1"/>
          <p:nvPr>
            <p:custDataLst>
              <p:tags r:id="rId2"/>
            </p:custDataLst>
          </p:nvPr>
        </p:nvSpPr>
        <p:spPr>
          <a:xfrm>
            <a:off x="9599295" y="930275"/>
            <a:ext cx="2339340" cy="584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当日资金排行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第二，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并且有明显趋势形成，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进入上升通道，如果选中长期标准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可以关注业绩的变化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增长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产业链全景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OLED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选股当日资金靠前，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趋势金叉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 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深天马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A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选股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逻辑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滚动净利润变紫色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 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新入控盘向上，流动资金翻红，北上资金流入，底部首板</a:t>
            </a:r>
            <a:r>
              <a:rPr lang="zh-CN" altLang="en-US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紫旗</a:t>
            </a:r>
            <a:endParaRPr lang="zh-CN" altLang="en-US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345" y="847090"/>
            <a:ext cx="9123045" cy="5379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806180" cy="183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操作策略，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止盈止损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操作策略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止盈止损</a:t>
            </a:r>
            <a:endParaRPr lang="zh-CN" altLang="en-US" sz="440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2"/>
            </p:custDataLst>
          </p:nvPr>
        </p:nvCxnSpPr>
        <p:spPr>
          <a:xfrm flipH="1">
            <a:off x="7096761" y="1718309"/>
            <a:ext cx="1203959" cy="965325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7" name="直接连接符 66"/>
          <p:cNvCxnSpPr/>
          <p:nvPr>
            <p:custDataLst>
              <p:tags r:id="rId3"/>
            </p:custDataLst>
          </p:nvPr>
        </p:nvCxnSpPr>
        <p:spPr>
          <a:xfrm flipH="1" flipV="1">
            <a:off x="3799840" y="2605018"/>
            <a:ext cx="1148080" cy="157232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8" name="直接连接符 67"/>
          <p:cNvCxnSpPr>
            <a:stCxn id="16" idx="1"/>
          </p:cNvCxnSpPr>
          <p:nvPr>
            <p:custDataLst>
              <p:tags r:id="rId4"/>
            </p:custDataLst>
          </p:nvPr>
        </p:nvCxnSpPr>
        <p:spPr>
          <a:xfrm flipH="1" flipV="1">
            <a:off x="6096001" y="4405631"/>
            <a:ext cx="2146934" cy="280034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70" name="Freeform 13"/>
          <p:cNvSpPr/>
          <p:nvPr>
            <p:custDataLst>
              <p:tags r:id="rId5"/>
            </p:custDataLst>
          </p:nvPr>
        </p:nvSpPr>
        <p:spPr bwMode="auto">
          <a:xfrm>
            <a:off x="6082194" y="1443527"/>
            <a:ext cx="1575906" cy="2651524"/>
          </a:xfrm>
          <a:custGeom>
            <a:avLst/>
            <a:gdLst>
              <a:gd name="T0" fmla="*/ 256 w 630"/>
              <a:gd name="T1" fmla="*/ 858 h 1060"/>
              <a:gd name="T2" fmla="*/ 608 w 630"/>
              <a:gd name="T3" fmla="*/ 1060 h 1060"/>
              <a:gd name="T4" fmla="*/ 608 w 630"/>
              <a:gd name="T5" fmla="*/ 1060 h 1060"/>
              <a:gd name="T6" fmla="*/ 616 w 630"/>
              <a:gd name="T7" fmla="*/ 1042 h 1060"/>
              <a:gd name="T8" fmla="*/ 624 w 630"/>
              <a:gd name="T9" fmla="*/ 1022 h 1060"/>
              <a:gd name="T10" fmla="*/ 628 w 630"/>
              <a:gd name="T11" fmla="*/ 998 h 1060"/>
              <a:gd name="T12" fmla="*/ 630 w 630"/>
              <a:gd name="T13" fmla="*/ 974 h 1060"/>
              <a:gd name="T14" fmla="*/ 630 w 630"/>
              <a:gd name="T15" fmla="*/ 946 h 1060"/>
              <a:gd name="T16" fmla="*/ 624 w 630"/>
              <a:gd name="T17" fmla="*/ 916 h 1060"/>
              <a:gd name="T18" fmla="*/ 616 w 630"/>
              <a:gd name="T19" fmla="*/ 884 h 1060"/>
              <a:gd name="T20" fmla="*/ 604 w 630"/>
              <a:gd name="T21" fmla="*/ 848 h 1060"/>
              <a:gd name="T22" fmla="*/ 172 w 630"/>
              <a:gd name="T23" fmla="*/ 100 h 1060"/>
              <a:gd name="T24" fmla="*/ 172 w 630"/>
              <a:gd name="T25" fmla="*/ 100 h 1060"/>
              <a:gd name="T26" fmla="*/ 158 w 630"/>
              <a:gd name="T27" fmla="*/ 84 h 1060"/>
              <a:gd name="T28" fmla="*/ 142 w 630"/>
              <a:gd name="T29" fmla="*/ 70 h 1060"/>
              <a:gd name="T30" fmla="*/ 122 w 630"/>
              <a:gd name="T31" fmla="*/ 52 h 1060"/>
              <a:gd name="T32" fmla="*/ 96 w 630"/>
              <a:gd name="T33" fmla="*/ 34 h 1060"/>
              <a:gd name="T34" fmla="*/ 68 w 630"/>
              <a:gd name="T35" fmla="*/ 18 h 1060"/>
              <a:gd name="T36" fmla="*/ 52 w 630"/>
              <a:gd name="T37" fmla="*/ 12 h 1060"/>
              <a:gd name="T38" fmla="*/ 34 w 630"/>
              <a:gd name="T39" fmla="*/ 6 h 1060"/>
              <a:gd name="T40" fmla="*/ 18 w 630"/>
              <a:gd name="T41" fmla="*/ 2 h 1060"/>
              <a:gd name="T42" fmla="*/ 0 w 630"/>
              <a:gd name="T43" fmla="*/ 0 h 1060"/>
              <a:gd name="T44" fmla="*/ 0 w 630"/>
              <a:gd name="T45" fmla="*/ 416 h 1060"/>
              <a:gd name="T46" fmla="*/ 256 w 630"/>
              <a:gd name="T47" fmla="*/ 858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0" h="1060">
                <a:moveTo>
                  <a:pt x="256" y="858"/>
                </a:moveTo>
                <a:lnTo>
                  <a:pt x="608" y="1060"/>
                </a:lnTo>
                <a:lnTo>
                  <a:pt x="608" y="1060"/>
                </a:lnTo>
                <a:lnTo>
                  <a:pt x="616" y="1042"/>
                </a:lnTo>
                <a:lnTo>
                  <a:pt x="624" y="1022"/>
                </a:lnTo>
                <a:lnTo>
                  <a:pt x="628" y="998"/>
                </a:lnTo>
                <a:lnTo>
                  <a:pt x="630" y="974"/>
                </a:lnTo>
                <a:lnTo>
                  <a:pt x="630" y="946"/>
                </a:lnTo>
                <a:lnTo>
                  <a:pt x="624" y="916"/>
                </a:lnTo>
                <a:lnTo>
                  <a:pt x="616" y="884"/>
                </a:lnTo>
                <a:lnTo>
                  <a:pt x="604" y="848"/>
                </a:lnTo>
                <a:lnTo>
                  <a:pt x="172" y="100"/>
                </a:lnTo>
                <a:lnTo>
                  <a:pt x="172" y="100"/>
                </a:lnTo>
                <a:lnTo>
                  <a:pt x="158" y="84"/>
                </a:lnTo>
                <a:lnTo>
                  <a:pt x="142" y="70"/>
                </a:lnTo>
                <a:lnTo>
                  <a:pt x="122" y="52"/>
                </a:lnTo>
                <a:lnTo>
                  <a:pt x="96" y="34"/>
                </a:lnTo>
                <a:lnTo>
                  <a:pt x="68" y="18"/>
                </a:lnTo>
                <a:lnTo>
                  <a:pt x="52" y="12"/>
                </a:lnTo>
                <a:lnTo>
                  <a:pt x="34" y="6"/>
                </a:lnTo>
                <a:lnTo>
                  <a:pt x="18" y="2"/>
                </a:lnTo>
                <a:lnTo>
                  <a:pt x="0" y="0"/>
                </a:lnTo>
                <a:lnTo>
                  <a:pt x="0" y="416"/>
                </a:lnTo>
                <a:lnTo>
                  <a:pt x="256" y="858"/>
                </a:lnTo>
                <a:close/>
              </a:path>
            </a:pathLst>
          </a:custGeom>
          <a:solidFill>
            <a:srgbClr val="7AC2C7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b="1"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4"/>
          <p:cNvSpPr/>
          <p:nvPr>
            <p:custDataLst>
              <p:tags r:id="rId6"/>
            </p:custDataLst>
          </p:nvPr>
        </p:nvSpPr>
        <p:spPr bwMode="auto">
          <a:xfrm>
            <a:off x="4435476" y="1443527"/>
            <a:ext cx="1595918" cy="2661530"/>
          </a:xfrm>
          <a:custGeom>
            <a:avLst/>
            <a:gdLst>
              <a:gd name="T0" fmla="*/ 638 w 638"/>
              <a:gd name="T1" fmla="*/ 416 h 1064"/>
              <a:gd name="T2" fmla="*/ 638 w 638"/>
              <a:gd name="T3" fmla="*/ 0 h 1064"/>
              <a:gd name="T4" fmla="*/ 638 w 638"/>
              <a:gd name="T5" fmla="*/ 0 h 1064"/>
              <a:gd name="T6" fmla="*/ 616 w 638"/>
              <a:gd name="T7" fmla="*/ 2 h 1064"/>
              <a:gd name="T8" fmla="*/ 592 w 638"/>
              <a:gd name="T9" fmla="*/ 6 h 1064"/>
              <a:gd name="T10" fmla="*/ 568 w 638"/>
              <a:gd name="T11" fmla="*/ 14 h 1064"/>
              <a:gd name="T12" fmla="*/ 544 w 638"/>
              <a:gd name="T13" fmla="*/ 26 h 1064"/>
              <a:gd name="T14" fmla="*/ 520 w 638"/>
              <a:gd name="T15" fmla="*/ 42 h 1064"/>
              <a:gd name="T16" fmla="*/ 496 w 638"/>
              <a:gd name="T17" fmla="*/ 64 h 1064"/>
              <a:gd name="T18" fmla="*/ 472 w 638"/>
              <a:gd name="T19" fmla="*/ 92 h 1064"/>
              <a:gd name="T20" fmla="*/ 446 w 638"/>
              <a:gd name="T21" fmla="*/ 126 h 1064"/>
              <a:gd name="T22" fmla="*/ 26 w 638"/>
              <a:gd name="T23" fmla="*/ 854 h 1064"/>
              <a:gd name="T24" fmla="*/ 26 w 638"/>
              <a:gd name="T25" fmla="*/ 854 h 1064"/>
              <a:gd name="T26" fmla="*/ 18 w 638"/>
              <a:gd name="T27" fmla="*/ 874 h 1064"/>
              <a:gd name="T28" fmla="*/ 12 w 638"/>
              <a:gd name="T29" fmla="*/ 896 h 1064"/>
              <a:gd name="T30" fmla="*/ 4 w 638"/>
              <a:gd name="T31" fmla="*/ 924 h 1064"/>
              <a:gd name="T32" fmla="*/ 0 w 638"/>
              <a:gd name="T33" fmla="*/ 956 h 1064"/>
              <a:gd name="T34" fmla="*/ 0 w 638"/>
              <a:gd name="T35" fmla="*/ 974 h 1064"/>
              <a:gd name="T36" fmla="*/ 2 w 638"/>
              <a:gd name="T37" fmla="*/ 992 h 1064"/>
              <a:gd name="T38" fmla="*/ 4 w 638"/>
              <a:gd name="T39" fmla="*/ 1010 h 1064"/>
              <a:gd name="T40" fmla="*/ 10 w 638"/>
              <a:gd name="T41" fmla="*/ 1028 h 1064"/>
              <a:gd name="T42" fmla="*/ 16 w 638"/>
              <a:gd name="T43" fmla="*/ 1046 h 1064"/>
              <a:gd name="T44" fmla="*/ 26 w 638"/>
              <a:gd name="T45" fmla="*/ 1064 h 1064"/>
              <a:gd name="T46" fmla="*/ 382 w 638"/>
              <a:gd name="T47" fmla="*/ 858 h 1064"/>
              <a:gd name="T48" fmla="*/ 638 w 638"/>
              <a:gd name="T49" fmla="*/ 416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8" h="1064">
                <a:moveTo>
                  <a:pt x="638" y="416"/>
                </a:moveTo>
                <a:lnTo>
                  <a:pt x="638" y="0"/>
                </a:lnTo>
                <a:lnTo>
                  <a:pt x="638" y="0"/>
                </a:lnTo>
                <a:lnTo>
                  <a:pt x="616" y="2"/>
                </a:lnTo>
                <a:lnTo>
                  <a:pt x="592" y="6"/>
                </a:lnTo>
                <a:lnTo>
                  <a:pt x="568" y="14"/>
                </a:lnTo>
                <a:lnTo>
                  <a:pt x="544" y="26"/>
                </a:lnTo>
                <a:lnTo>
                  <a:pt x="520" y="42"/>
                </a:lnTo>
                <a:lnTo>
                  <a:pt x="496" y="64"/>
                </a:lnTo>
                <a:lnTo>
                  <a:pt x="472" y="92"/>
                </a:lnTo>
                <a:lnTo>
                  <a:pt x="446" y="126"/>
                </a:lnTo>
                <a:lnTo>
                  <a:pt x="26" y="854"/>
                </a:lnTo>
                <a:lnTo>
                  <a:pt x="26" y="854"/>
                </a:lnTo>
                <a:lnTo>
                  <a:pt x="18" y="874"/>
                </a:lnTo>
                <a:lnTo>
                  <a:pt x="12" y="896"/>
                </a:lnTo>
                <a:lnTo>
                  <a:pt x="4" y="924"/>
                </a:lnTo>
                <a:lnTo>
                  <a:pt x="0" y="956"/>
                </a:lnTo>
                <a:lnTo>
                  <a:pt x="0" y="974"/>
                </a:lnTo>
                <a:lnTo>
                  <a:pt x="2" y="992"/>
                </a:lnTo>
                <a:lnTo>
                  <a:pt x="4" y="1010"/>
                </a:lnTo>
                <a:lnTo>
                  <a:pt x="10" y="1028"/>
                </a:lnTo>
                <a:lnTo>
                  <a:pt x="16" y="1046"/>
                </a:lnTo>
                <a:lnTo>
                  <a:pt x="26" y="1064"/>
                </a:lnTo>
                <a:lnTo>
                  <a:pt x="382" y="858"/>
                </a:lnTo>
                <a:lnTo>
                  <a:pt x="638" y="416"/>
                </a:lnTo>
                <a:close/>
              </a:path>
            </a:pathLst>
          </a:custGeom>
          <a:solidFill>
            <a:srgbClr val="8590CA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b="1"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5"/>
          <p:cNvSpPr/>
          <p:nvPr>
            <p:custDataLst>
              <p:tags r:id="rId7"/>
            </p:custDataLst>
          </p:nvPr>
        </p:nvSpPr>
        <p:spPr bwMode="auto">
          <a:xfrm>
            <a:off x="4538613" y="3640561"/>
            <a:ext cx="3051755" cy="765440"/>
          </a:xfrm>
          <a:custGeom>
            <a:avLst/>
            <a:gdLst>
              <a:gd name="T0" fmla="*/ 868 w 1220"/>
              <a:gd name="T1" fmla="*/ 0 h 306"/>
              <a:gd name="T2" fmla="*/ 868 w 1220"/>
              <a:gd name="T3" fmla="*/ 2 h 306"/>
              <a:gd name="T4" fmla="*/ 354 w 1220"/>
              <a:gd name="T5" fmla="*/ 2 h 306"/>
              <a:gd name="T6" fmla="*/ 356 w 1220"/>
              <a:gd name="T7" fmla="*/ 0 h 306"/>
              <a:gd name="T8" fmla="*/ 0 w 1220"/>
              <a:gd name="T9" fmla="*/ 206 h 306"/>
              <a:gd name="T10" fmla="*/ 0 w 1220"/>
              <a:gd name="T11" fmla="*/ 206 h 306"/>
              <a:gd name="T12" fmla="*/ 10 w 1220"/>
              <a:gd name="T13" fmla="*/ 222 h 306"/>
              <a:gd name="T14" fmla="*/ 24 w 1220"/>
              <a:gd name="T15" fmla="*/ 238 h 306"/>
              <a:gd name="T16" fmla="*/ 42 w 1220"/>
              <a:gd name="T17" fmla="*/ 252 h 306"/>
              <a:gd name="T18" fmla="*/ 62 w 1220"/>
              <a:gd name="T19" fmla="*/ 266 h 306"/>
              <a:gd name="T20" fmla="*/ 86 w 1220"/>
              <a:gd name="T21" fmla="*/ 278 h 306"/>
              <a:gd name="T22" fmla="*/ 112 w 1220"/>
              <a:gd name="T23" fmla="*/ 290 h 306"/>
              <a:gd name="T24" fmla="*/ 144 w 1220"/>
              <a:gd name="T25" fmla="*/ 300 h 306"/>
              <a:gd name="T26" fmla="*/ 180 w 1220"/>
              <a:gd name="T27" fmla="*/ 306 h 306"/>
              <a:gd name="T28" fmla="*/ 1044 w 1220"/>
              <a:gd name="T29" fmla="*/ 306 h 306"/>
              <a:gd name="T30" fmla="*/ 1044 w 1220"/>
              <a:gd name="T31" fmla="*/ 306 h 306"/>
              <a:gd name="T32" fmla="*/ 1064 w 1220"/>
              <a:gd name="T33" fmla="*/ 304 h 306"/>
              <a:gd name="T34" fmla="*/ 1084 w 1220"/>
              <a:gd name="T35" fmla="*/ 298 h 306"/>
              <a:gd name="T36" fmla="*/ 1112 w 1220"/>
              <a:gd name="T37" fmla="*/ 288 h 306"/>
              <a:gd name="T38" fmla="*/ 1140 w 1220"/>
              <a:gd name="T39" fmla="*/ 274 h 306"/>
              <a:gd name="T40" fmla="*/ 1154 w 1220"/>
              <a:gd name="T41" fmla="*/ 266 h 306"/>
              <a:gd name="T42" fmla="*/ 1170 w 1220"/>
              <a:gd name="T43" fmla="*/ 256 h 306"/>
              <a:gd name="T44" fmla="*/ 1184 w 1220"/>
              <a:gd name="T45" fmla="*/ 246 h 306"/>
              <a:gd name="T46" fmla="*/ 1196 w 1220"/>
              <a:gd name="T47" fmla="*/ 232 h 306"/>
              <a:gd name="T48" fmla="*/ 1208 w 1220"/>
              <a:gd name="T49" fmla="*/ 218 h 306"/>
              <a:gd name="T50" fmla="*/ 1220 w 1220"/>
              <a:gd name="T51" fmla="*/ 202 h 306"/>
              <a:gd name="T52" fmla="*/ 868 w 1220"/>
              <a:gd name="T53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0" h="306">
                <a:moveTo>
                  <a:pt x="868" y="0"/>
                </a:moveTo>
                <a:lnTo>
                  <a:pt x="868" y="2"/>
                </a:lnTo>
                <a:lnTo>
                  <a:pt x="354" y="2"/>
                </a:lnTo>
                <a:lnTo>
                  <a:pt x="356" y="0"/>
                </a:lnTo>
                <a:lnTo>
                  <a:pt x="0" y="206"/>
                </a:lnTo>
                <a:lnTo>
                  <a:pt x="0" y="206"/>
                </a:lnTo>
                <a:lnTo>
                  <a:pt x="10" y="222"/>
                </a:lnTo>
                <a:lnTo>
                  <a:pt x="24" y="238"/>
                </a:lnTo>
                <a:lnTo>
                  <a:pt x="42" y="252"/>
                </a:lnTo>
                <a:lnTo>
                  <a:pt x="62" y="266"/>
                </a:lnTo>
                <a:lnTo>
                  <a:pt x="86" y="278"/>
                </a:lnTo>
                <a:lnTo>
                  <a:pt x="112" y="290"/>
                </a:lnTo>
                <a:lnTo>
                  <a:pt x="144" y="300"/>
                </a:lnTo>
                <a:lnTo>
                  <a:pt x="180" y="306"/>
                </a:lnTo>
                <a:lnTo>
                  <a:pt x="1044" y="306"/>
                </a:lnTo>
                <a:lnTo>
                  <a:pt x="1044" y="306"/>
                </a:lnTo>
                <a:lnTo>
                  <a:pt x="1064" y="304"/>
                </a:lnTo>
                <a:lnTo>
                  <a:pt x="1084" y="298"/>
                </a:lnTo>
                <a:lnTo>
                  <a:pt x="1112" y="288"/>
                </a:lnTo>
                <a:lnTo>
                  <a:pt x="1140" y="274"/>
                </a:lnTo>
                <a:lnTo>
                  <a:pt x="1154" y="266"/>
                </a:lnTo>
                <a:lnTo>
                  <a:pt x="1170" y="256"/>
                </a:lnTo>
                <a:lnTo>
                  <a:pt x="1184" y="246"/>
                </a:lnTo>
                <a:lnTo>
                  <a:pt x="1196" y="232"/>
                </a:lnTo>
                <a:lnTo>
                  <a:pt x="1208" y="218"/>
                </a:lnTo>
                <a:lnTo>
                  <a:pt x="1220" y="202"/>
                </a:lnTo>
                <a:lnTo>
                  <a:pt x="868" y="0"/>
                </a:lnTo>
                <a:close/>
              </a:path>
            </a:pathLst>
          </a:custGeom>
          <a:solidFill>
            <a:srgbClr val="79B6D3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b="1"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KSO_Shape"/>
          <p:cNvSpPr/>
          <p:nvPr>
            <p:custDataLst>
              <p:tags r:id="rId8"/>
            </p:custDataLst>
          </p:nvPr>
        </p:nvSpPr>
        <p:spPr>
          <a:xfrm>
            <a:off x="6433345" y="2595283"/>
            <a:ext cx="451437" cy="342340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wrap="square" anchor="ctr">
            <a:normAutofit fontScale="90000" lnSpcReduction="20000"/>
          </a:bodyPr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b="1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KSO_Shape"/>
          <p:cNvSpPr/>
          <p:nvPr>
            <p:custDataLst>
              <p:tags r:id="rId9"/>
            </p:custDataLst>
          </p:nvPr>
        </p:nvSpPr>
        <p:spPr>
          <a:xfrm>
            <a:off x="5886450" y="3870005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wrap="square" anchor="ctr">
            <a:normAutofit fontScale="80000" lnSpcReduction="20000"/>
          </a:bodyPr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en-US" b="1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KSO_Shape"/>
          <p:cNvSpPr/>
          <p:nvPr>
            <p:custDataLst>
              <p:tags r:id="rId10"/>
            </p:custDataLst>
          </p:nvPr>
        </p:nvSpPr>
        <p:spPr>
          <a:xfrm>
            <a:off x="5104011" y="2605018"/>
            <a:ext cx="487793" cy="32287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wrap="square" anchor="ctr">
            <a:normAutofit fontScale="75000" lnSpcReduction="20000"/>
          </a:bodyPr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b="1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710565" y="2319655"/>
            <a:ext cx="2879725" cy="56007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r"/>
          </a:lstStyle>
          <a:p>
            <a:pPr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成本思维</a:t>
            </a:r>
            <a:endParaRPr lang="zh-CN" altLang="en-US" sz="2400" b="1" spc="3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710565" y="2921635"/>
            <a:ext cx="2879725" cy="777875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algn="r"/>
          </a:lstStyle>
          <a:p>
            <a:pPr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建立成本思维，可对抗指数下跌或者其他风险</a:t>
            </a:r>
            <a:endParaRPr lang="zh-CN" altLang="en-US" sz="1400" b="1" spc="15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364855" y="1382395"/>
            <a:ext cx="2879725" cy="56007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r"/>
          </a:lstStyle>
          <a:p>
            <a:pPr algn="l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中线操作思路</a:t>
            </a:r>
            <a:endParaRPr lang="zh-CN" altLang="en-US" sz="2400" b="1" spc="3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8364855" y="1984375"/>
            <a:ext cx="2879725" cy="777875"/>
          </a:xfrm>
          <a:prstGeom prst="rect">
            <a:avLst/>
          </a:prstGeom>
        </p:spPr>
        <p:txBody>
          <a:bodyPr wrap="square" anchor="t" anchorCtr="0">
            <a:normAutofit lnSpcReduction="20000"/>
          </a:bodyPr>
          <a:lstStyle>
            <a:defPPr>
              <a:defRPr lang="zh-CN"/>
            </a:defPPr>
            <a:lvl1pPr algn="r"/>
          </a:lstStyle>
          <a:p>
            <a:pPr algn="l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以智能辅助线</a:t>
            </a:r>
            <a:r>
              <a:rPr lang="en-US" altLang="zh-CN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点为清仓信号，</a:t>
            </a:r>
            <a:endParaRPr lang="zh-CN" altLang="en-US" sz="1400" b="1" spc="15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控盘下降降低成本</a:t>
            </a:r>
            <a:r>
              <a:rPr lang="en-US" altLang="zh-CN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，主题在，轮动操作</a:t>
            </a:r>
            <a:endParaRPr lang="zh-CN" altLang="en-US" sz="1400" b="1" spc="15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8242935" y="4405630"/>
            <a:ext cx="2879725" cy="56007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r"/>
          </a:lstStyle>
          <a:p>
            <a:pPr algn="l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短线操作策略</a:t>
            </a:r>
            <a:endParaRPr lang="zh-CN" altLang="en-US" sz="2400" b="1" spc="3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8242935" y="5007610"/>
            <a:ext cx="2879725" cy="77787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algn="r"/>
          </a:lstStyle>
          <a:p>
            <a:pPr algn="l">
              <a:lnSpc>
                <a:spcPct val="120000"/>
              </a:lnSpc>
            </a:pPr>
            <a:r>
              <a:rPr lang="zh-CN" altLang="en-US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主板中小板乖离率高于</a:t>
            </a:r>
            <a:r>
              <a:rPr lang="en-US" altLang="zh-CN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，关注五日线支撑，跌破止盈止损</a:t>
            </a:r>
            <a:endParaRPr lang="zh-CN" altLang="en-US" sz="1300" b="1" spc="15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创业板科创，乖离率</a:t>
            </a:r>
            <a:r>
              <a:rPr lang="en-US" altLang="zh-CN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1300" b="1" spc="15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Arial" panose="020B0604020202020204" pitchFamily="34" charset="0"/>
              </a:rPr>
              <a:t>左右注意止盈止损</a:t>
            </a:r>
            <a:endParaRPr lang="zh-CN" altLang="en-US" sz="1300" b="1" spc="15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振兴牛，结构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行情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数字中国，五大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方向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主题制胜，产业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龙头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操作策略，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止盈止损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806180" cy="183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振兴牛，结构行情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振兴牛开启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背景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8370" y="1306830"/>
            <a:ext cx="10490200" cy="4716145"/>
            <a:chOff x="2860" y="2837"/>
            <a:chExt cx="13480" cy="6748"/>
          </a:xfrm>
        </p:grpSpPr>
        <p:sp>
          <p:nvSpPr>
            <p:cNvPr id="67" name="任意多边形 66"/>
            <p:cNvSpPr/>
            <p:nvPr>
              <p:custDataLst>
                <p:tags r:id="rId2"/>
              </p:custDataLst>
            </p:nvPr>
          </p:nvSpPr>
          <p:spPr>
            <a:xfrm>
              <a:off x="2860" y="2936"/>
              <a:ext cx="1818" cy="90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818" h="905">
                  <a:moveTo>
                    <a:pt x="453" y="0"/>
                  </a:moveTo>
                  <a:lnTo>
                    <a:pt x="1778" y="0"/>
                  </a:lnTo>
                  <a:lnTo>
                    <a:pt x="1760" y="26"/>
                  </a:lnTo>
                  <a:cubicBezTo>
                    <a:pt x="1682" y="141"/>
                    <a:pt x="1637" y="279"/>
                    <a:pt x="1637" y="428"/>
                  </a:cubicBezTo>
                  <a:cubicBezTo>
                    <a:pt x="1637" y="602"/>
                    <a:pt x="1699" y="761"/>
                    <a:pt x="1801" y="885"/>
                  </a:cubicBezTo>
                  <a:lnTo>
                    <a:pt x="1818" y="905"/>
                  </a:lnTo>
                  <a:lnTo>
                    <a:pt x="453" y="905"/>
                  </a:lnTo>
                  <a:lnTo>
                    <a:pt x="0" y="45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096E6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8" name="任意多边形 67"/>
            <p:cNvSpPr/>
            <p:nvPr>
              <p:custDataLst>
                <p:tags r:id="rId3"/>
              </p:custDataLst>
            </p:nvPr>
          </p:nvSpPr>
          <p:spPr>
            <a:xfrm>
              <a:off x="5754" y="2936"/>
              <a:ext cx="3400" cy="90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400" h="905">
                  <a:moveTo>
                    <a:pt x="40" y="0"/>
                  </a:moveTo>
                  <a:lnTo>
                    <a:pt x="51" y="0"/>
                  </a:lnTo>
                  <a:lnTo>
                    <a:pt x="455" y="0"/>
                  </a:lnTo>
                  <a:lnTo>
                    <a:pt x="2948" y="0"/>
                  </a:lnTo>
                  <a:lnTo>
                    <a:pt x="3400" y="453"/>
                  </a:lnTo>
                  <a:lnTo>
                    <a:pt x="2948" y="905"/>
                  </a:lnTo>
                  <a:lnTo>
                    <a:pt x="455" y="905"/>
                  </a:lnTo>
                  <a:lnTo>
                    <a:pt x="51" y="905"/>
                  </a:lnTo>
                  <a:lnTo>
                    <a:pt x="0" y="905"/>
                  </a:lnTo>
                  <a:lnTo>
                    <a:pt x="17" y="885"/>
                  </a:lnTo>
                  <a:cubicBezTo>
                    <a:pt x="120" y="761"/>
                    <a:pt x="181" y="602"/>
                    <a:pt x="181" y="428"/>
                  </a:cubicBezTo>
                  <a:cubicBezTo>
                    <a:pt x="181" y="279"/>
                    <a:pt x="136" y="141"/>
                    <a:pt x="58" y="2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096E6">
                <a:lumMod val="75000"/>
              </a:srgbClr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4678" y="3267"/>
              <a:ext cx="1076" cy="2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076" h="242">
                  <a:moveTo>
                    <a:pt x="0" y="0"/>
                  </a:moveTo>
                  <a:lnTo>
                    <a:pt x="1076" y="0"/>
                  </a:lnTo>
                  <a:lnTo>
                    <a:pt x="1070" y="6"/>
                  </a:lnTo>
                  <a:cubicBezTo>
                    <a:pt x="938" y="151"/>
                    <a:pt x="749" y="242"/>
                    <a:pt x="538" y="242"/>
                  </a:cubicBezTo>
                  <a:cubicBezTo>
                    <a:pt x="327" y="242"/>
                    <a:pt x="137" y="151"/>
                    <a:pt x="6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4665" y="2837"/>
              <a:ext cx="1103" cy="110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6096E6"/>
              </a:solidFill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6" name="图片 5" descr="3_画板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3268" t="36389" r="29655" b="55556"/>
            <a:stretch>
              <a:fillRect/>
            </a:stretch>
          </p:blipFill>
          <p:spPr>
            <a:xfrm>
              <a:off x="5941" y="3029"/>
              <a:ext cx="446" cy="719"/>
            </a:xfrm>
            <a:prstGeom prst="rect">
              <a:avLst/>
            </a:prstGeom>
          </p:spPr>
        </p:pic>
        <p:pic>
          <p:nvPicPr>
            <p:cNvPr id="7" name="图片 6" descr="343435383038363b343532323337393bc9cfcad0cdcbb3f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0" y="2991"/>
              <a:ext cx="794" cy="794"/>
            </a:xfrm>
            <a:prstGeom prst="rect">
              <a:avLst/>
            </a:prstGeom>
            <a:effectLst>
              <a:outerShdw blurRad="25400" dist="12700" dir="8100000" algn="tr" rotWithShape="0">
                <a:srgbClr val="6096E6">
                  <a:lumMod val="50000"/>
                  <a:alpha val="40000"/>
                </a:srgbClr>
              </a:outerShdw>
            </a:effectLst>
          </p:spPr>
        </p:pic>
        <p:sp>
          <p:nvSpPr>
            <p:cNvPr id="49" name="文本框 48"/>
            <p:cNvSpPr txBox="1"/>
            <p:nvPr>
              <p:custDataLst>
                <p:tags r:id="rId12"/>
              </p:custDataLst>
            </p:nvPr>
          </p:nvSpPr>
          <p:spPr>
            <a:xfrm>
              <a:off x="6161" y="3141"/>
              <a:ext cx="3240" cy="699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1600" b="1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基本面长期向好</a:t>
              </a:r>
              <a:endParaRPr lang="zh-CN" altLang="en-US" sz="1600" b="1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3"/>
              </p:custDataLst>
            </p:nvPr>
          </p:nvSpPr>
          <p:spPr>
            <a:xfrm>
              <a:off x="9658" y="3117"/>
              <a:ext cx="6682" cy="1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政府出台了一揽子稳住经济大盘的政策措施，这些政策措施针对性强、力度大、持续性好，政策效果已初步显现</a:t>
              </a:r>
              <a:r>
                <a:rPr lang="en-US" altLang="zh-CN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，而外资的持续流入也印证了这一点</a:t>
              </a:r>
              <a:endParaRPr lang="zh-CN" altLang="en-US" sz="1600" b="1" spc="15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14"/>
              </p:custDataLst>
            </p:nvPr>
          </p:nvSpPr>
          <p:spPr>
            <a:xfrm>
              <a:off x="3548" y="3030"/>
              <a:ext cx="815" cy="716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r>
                <a:rPr lang="en-US" altLang="zh-CN" sz="1600" b="1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en-US" altLang="zh-CN" sz="1600" b="1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2" name="任意多边形 71"/>
            <p:cNvSpPr/>
            <p:nvPr>
              <p:custDataLst>
                <p:tags r:id="rId15"/>
              </p:custDataLst>
            </p:nvPr>
          </p:nvSpPr>
          <p:spPr>
            <a:xfrm>
              <a:off x="5754" y="4818"/>
              <a:ext cx="3400" cy="90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400" h="905">
                  <a:moveTo>
                    <a:pt x="40" y="0"/>
                  </a:moveTo>
                  <a:lnTo>
                    <a:pt x="51" y="0"/>
                  </a:lnTo>
                  <a:lnTo>
                    <a:pt x="455" y="0"/>
                  </a:lnTo>
                  <a:lnTo>
                    <a:pt x="2948" y="0"/>
                  </a:lnTo>
                  <a:lnTo>
                    <a:pt x="3400" y="453"/>
                  </a:lnTo>
                  <a:lnTo>
                    <a:pt x="2948" y="905"/>
                  </a:lnTo>
                  <a:lnTo>
                    <a:pt x="455" y="905"/>
                  </a:lnTo>
                  <a:lnTo>
                    <a:pt x="51" y="905"/>
                  </a:lnTo>
                  <a:lnTo>
                    <a:pt x="0" y="905"/>
                  </a:lnTo>
                  <a:lnTo>
                    <a:pt x="17" y="885"/>
                  </a:lnTo>
                  <a:cubicBezTo>
                    <a:pt x="120" y="761"/>
                    <a:pt x="181" y="602"/>
                    <a:pt x="181" y="428"/>
                  </a:cubicBezTo>
                  <a:cubicBezTo>
                    <a:pt x="181" y="279"/>
                    <a:pt x="136" y="141"/>
                    <a:pt x="58" y="2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58B6E5">
                <a:lumMod val="75000"/>
              </a:srgbClr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6"/>
              </p:custDataLst>
            </p:nvPr>
          </p:nvSpPr>
          <p:spPr>
            <a:xfrm>
              <a:off x="4678" y="5149"/>
              <a:ext cx="1076" cy="2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076" h="242">
                  <a:moveTo>
                    <a:pt x="0" y="0"/>
                  </a:moveTo>
                  <a:lnTo>
                    <a:pt x="1076" y="0"/>
                  </a:lnTo>
                  <a:lnTo>
                    <a:pt x="1070" y="6"/>
                  </a:lnTo>
                  <a:cubicBezTo>
                    <a:pt x="938" y="151"/>
                    <a:pt x="749" y="242"/>
                    <a:pt x="538" y="242"/>
                  </a:cubicBezTo>
                  <a:cubicBezTo>
                    <a:pt x="327" y="242"/>
                    <a:pt x="137" y="151"/>
                    <a:pt x="6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4665" y="4719"/>
              <a:ext cx="1103" cy="110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58B6E5"/>
              </a:solidFill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14" name="图片 13" descr="3_画板 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3268" t="36389" r="29655" b="55556"/>
            <a:stretch>
              <a:fillRect/>
            </a:stretch>
          </p:blipFill>
          <p:spPr>
            <a:xfrm>
              <a:off x="5941" y="4911"/>
              <a:ext cx="446" cy="719"/>
            </a:xfrm>
            <a:prstGeom prst="rect">
              <a:avLst/>
            </a:prstGeom>
          </p:spPr>
        </p:pic>
        <p:pic>
          <p:nvPicPr>
            <p:cNvPr id="8" name="图片 7" descr="343435383038363b343532323338323bcee5c1a6c4a3d0cd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19" y="4873"/>
              <a:ext cx="794" cy="794"/>
            </a:xfrm>
            <a:prstGeom prst="rect">
              <a:avLst/>
            </a:prstGeom>
            <a:effectLst>
              <a:outerShdw blurRad="25400" dist="12700" dir="8100000" algn="tr" rotWithShape="0">
                <a:srgbClr val="58B6E5">
                  <a:lumMod val="50000"/>
                  <a:alpha val="40000"/>
                </a:srgbClr>
              </a:outerShdw>
            </a:effectLst>
          </p:spPr>
        </p:pic>
        <p:sp>
          <p:nvSpPr>
            <p:cNvPr id="51" name="文本框 50"/>
            <p:cNvSpPr txBox="1"/>
            <p:nvPr>
              <p:custDataLst>
                <p:tags r:id="rId22"/>
              </p:custDataLst>
            </p:nvPr>
          </p:nvSpPr>
          <p:spPr>
            <a:xfrm>
              <a:off x="6107" y="5052"/>
              <a:ext cx="3469" cy="593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1600" b="1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注册制时代全面开启</a:t>
              </a:r>
              <a:endParaRPr lang="zh-CN" altLang="en-US" sz="1600" b="1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23"/>
              </p:custDataLst>
            </p:nvPr>
          </p:nvSpPr>
          <p:spPr>
            <a:xfrm>
              <a:off x="9658" y="4999"/>
              <a:ext cx="6682" cy="17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改革是牛市的前提要素，只有改革，市场才能崇焕生机，</a:t>
              </a:r>
              <a:r>
                <a:rPr lang="zh-CN" altLang="en-US" sz="1600" b="1" spc="150">
                  <a:solidFill>
                    <a:srgbClr val="FF0000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成熟的市场就会靠近头部龙头企业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，</a:t>
              </a:r>
              <a:r>
                <a:rPr lang="zh-CN" altLang="en-US" sz="1600" b="1" spc="150">
                  <a:solidFill>
                    <a:srgbClr val="FFFF00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业绩差上市股市将会边缘化或退市，核心企业业绩凸显成为主流</a:t>
              </a:r>
              <a:endParaRPr lang="zh-CN" altLang="en-US" sz="1600" b="1" spc="150">
                <a:solidFill>
                  <a:srgbClr val="FFFF00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1" name="任意多边形 70"/>
            <p:cNvSpPr/>
            <p:nvPr>
              <p:custDataLst>
                <p:tags r:id="rId24"/>
              </p:custDataLst>
            </p:nvPr>
          </p:nvSpPr>
          <p:spPr>
            <a:xfrm>
              <a:off x="2860" y="4818"/>
              <a:ext cx="1818" cy="90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818" h="905">
                  <a:moveTo>
                    <a:pt x="453" y="0"/>
                  </a:moveTo>
                  <a:lnTo>
                    <a:pt x="1778" y="0"/>
                  </a:lnTo>
                  <a:lnTo>
                    <a:pt x="1760" y="26"/>
                  </a:lnTo>
                  <a:cubicBezTo>
                    <a:pt x="1682" y="141"/>
                    <a:pt x="1637" y="279"/>
                    <a:pt x="1637" y="428"/>
                  </a:cubicBezTo>
                  <a:cubicBezTo>
                    <a:pt x="1637" y="602"/>
                    <a:pt x="1699" y="761"/>
                    <a:pt x="1801" y="885"/>
                  </a:cubicBezTo>
                  <a:lnTo>
                    <a:pt x="1818" y="905"/>
                  </a:lnTo>
                  <a:lnTo>
                    <a:pt x="453" y="905"/>
                  </a:lnTo>
                  <a:lnTo>
                    <a:pt x="0" y="45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8B6E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25"/>
              </p:custDataLst>
            </p:nvPr>
          </p:nvSpPr>
          <p:spPr>
            <a:xfrm>
              <a:off x="3485" y="4912"/>
              <a:ext cx="878" cy="716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r>
                <a:rPr lang="en-US" altLang="zh-CN" sz="1600" b="1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en-US" altLang="zh-CN" sz="1600" b="1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26"/>
              </p:custDataLst>
            </p:nvPr>
          </p:nvSpPr>
          <p:spPr>
            <a:xfrm>
              <a:off x="5754" y="6700"/>
              <a:ext cx="3400" cy="905"/>
            </a:xfrm>
            <a:custGeom>
              <a:avLst/>
              <a:gdLst>
                <a:gd name="adj" fmla="val 50000"/>
                <a:gd name="maxAdj" fmla="*/ 100000 w ss"/>
                <a:gd name="a" fmla="pin 0 adj maxAdj"/>
                <a:gd name="dx1" fmla="*/ ss a 100000"/>
                <a:gd name="x1" fmla="+- r 0 dx1"/>
                <a:gd name="ir" fmla="+/ x1 r 2"/>
                <a:gd name="x2" fmla="*/ x1 1 2"/>
              </a:gdLst>
              <a:ahLst/>
              <a:cxnLst>
                <a:cxn ang="3">
                  <a:pos x="x2" y="t"/>
                </a:cxn>
                <a:cxn ang="cd2">
                  <a:pos x="l" y="vc"/>
                </a:cxn>
                <a:cxn ang="cd4">
                  <a:pos x="x1" y="b"/>
                </a:cxn>
                <a:cxn ang="0">
                  <a:pos x="r" y="vc"/>
                </a:cxn>
              </a:cxnLst>
              <a:rect l="l" t="t" r="r" b="b"/>
              <a:pathLst>
                <a:path w="3400" h="905">
                  <a:moveTo>
                    <a:pt x="40" y="0"/>
                  </a:moveTo>
                  <a:lnTo>
                    <a:pt x="51" y="0"/>
                  </a:lnTo>
                  <a:lnTo>
                    <a:pt x="455" y="0"/>
                  </a:lnTo>
                  <a:lnTo>
                    <a:pt x="2948" y="0"/>
                  </a:lnTo>
                  <a:lnTo>
                    <a:pt x="3400" y="453"/>
                  </a:lnTo>
                  <a:lnTo>
                    <a:pt x="2948" y="905"/>
                  </a:lnTo>
                  <a:lnTo>
                    <a:pt x="455" y="905"/>
                  </a:lnTo>
                  <a:lnTo>
                    <a:pt x="51" y="905"/>
                  </a:lnTo>
                  <a:lnTo>
                    <a:pt x="0" y="905"/>
                  </a:lnTo>
                  <a:lnTo>
                    <a:pt x="17" y="885"/>
                  </a:lnTo>
                  <a:cubicBezTo>
                    <a:pt x="120" y="761"/>
                    <a:pt x="181" y="602"/>
                    <a:pt x="181" y="428"/>
                  </a:cubicBezTo>
                  <a:cubicBezTo>
                    <a:pt x="181" y="279"/>
                    <a:pt x="136" y="141"/>
                    <a:pt x="58" y="2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56CA95">
                <a:lumMod val="75000"/>
              </a:srgbClr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27"/>
              </p:custDataLst>
            </p:nvPr>
          </p:nvSpPr>
          <p:spPr>
            <a:xfrm>
              <a:off x="4665" y="6601"/>
              <a:ext cx="1103" cy="110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56CA95"/>
              </a:solidFill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19" name="图片 18" descr="3_画板 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3268" t="36389" r="29655" b="55556"/>
            <a:stretch>
              <a:fillRect/>
            </a:stretch>
          </p:blipFill>
          <p:spPr>
            <a:xfrm>
              <a:off x="5941" y="6793"/>
              <a:ext cx="446" cy="719"/>
            </a:xfrm>
            <a:prstGeom prst="rect">
              <a:avLst/>
            </a:prstGeom>
          </p:spPr>
        </p:pic>
        <p:pic>
          <p:nvPicPr>
            <p:cNvPr id="22" name="图片 21" descr="343435383038363b343532323430383bd3aacffab2bcbed6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819" y="6755"/>
              <a:ext cx="794" cy="794"/>
            </a:xfrm>
            <a:prstGeom prst="rect">
              <a:avLst/>
            </a:prstGeom>
            <a:effectLst>
              <a:outerShdw blurRad="25400" dist="12700" dir="8100000" algn="tr" rotWithShape="0">
                <a:srgbClr val="56CA95">
                  <a:lumMod val="50000"/>
                  <a:alpha val="40000"/>
                </a:srgbClr>
              </a:outerShdw>
            </a:effectLst>
          </p:spPr>
        </p:pic>
        <p:sp>
          <p:nvSpPr>
            <p:cNvPr id="54" name="文本框 53"/>
            <p:cNvSpPr txBox="1"/>
            <p:nvPr>
              <p:custDataLst>
                <p:tags r:id="rId32"/>
              </p:custDataLst>
            </p:nvPr>
          </p:nvSpPr>
          <p:spPr>
            <a:xfrm>
              <a:off x="9658" y="6881"/>
              <a:ext cx="6682" cy="5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en-US" altLang="zh-CN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，可以实现养老金保值增值</a:t>
              </a:r>
              <a:r>
                <a:rPr lang="en-US" altLang="zh-CN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，稳定市场</a:t>
              </a:r>
              <a:r>
                <a:rPr lang="en-US" altLang="zh-CN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 3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，长期资金介入</a:t>
              </a:r>
              <a:r>
                <a:rPr lang="en-US" altLang="zh-CN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   </a:t>
              </a: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增强市场流动性</a:t>
              </a:r>
              <a:endParaRPr lang="zh-CN" altLang="en-US" sz="1600" b="1" spc="15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82" name="任意多边形 81"/>
            <p:cNvSpPr/>
            <p:nvPr>
              <p:custDataLst>
                <p:tags r:id="rId33"/>
              </p:custDataLst>
            </p:nvPr>
          </p:nvSpPr>
          <p:spPr>
            <a:xfrm>
              <a:off x="2860" y="6700"/>
              <a:ext cx="1818" cy="905"/>
            </a:xfrm>
            <a:custGeom>
              <a:avLst/>
              <a:gdLst>
                <a:gd name="adj" fmla="val 50000"/>
                <a:gd name="maxAdj" fmla="*/ 100000 w ss"/>
                <a:gd name="a" fmla="pin 0 adj maxAdj"/>
                <a:gd name="dx1" fmla="*/ ss a 100000"/>
                <a:gd name="x1" fmla="+- r 0 dx1"/>
                <a:gd name="ir" fmla="+/ x1 r 2"/>
                <a:gd name="x2" fmla="*/ x1 1 2"/>
              </a:gdLst>
              <a:ahLst/>
              <a:cxnLst>
                <a:cxn ang="3">
                  <a:pos x="x2" y="t"/>
                </a:cxn>
                <a:cxn ang="cd2">
                  <a:pos x="l" y="vc"/>
                </a:cxn>
                <a:cxn ang="cd4">
                  <a:pos x="x1" y="b"/>
                </a:cxn>
                <a:cxn ang="0">
                  <a:pos x="r" y="vc"/>
                </a:cxn>
              </a:cxnLst>
              <a:rect l="l" t="t" r="r" b="b"/>
              <a:pathLst>
                <a:path w="1818" h="905">
                  <a:moveTo>
                    <a:pt x="453" y="0"/>
                  </a:moveTo>
                  <a:lnTo>
                    <a:pt x="1778" y="0"/>
                  </a:lnTo>
                  <a:lnTo>
                    <a:pt x="1760" y="26"/>
                  </a:lnTo>
                  <a:cubicBezTo>
                    <a:pt x="1682" y="141"/>
                    <a:pt x="1637" y="279"/>
                    <a:pt x="1637" y="428"/>
                  </a:cubicBezTo>
                  <a:cubicBezTo>
                    <a:pt x="1637" y="602"/>
                    <a:pt x="1699" y="761"/>
                    <a:pt x="1801" y="885"/>
                  </a:cubicBezTo>
                  <a:lnTo>
                    <a:pt x="1818" y="905"/>
                  </a:lnTo>
                  <a:lnTo>
                    <a:pt x="453" y="905"/>
                  </a:lnTo>
                  <a:lnTo>
                    <a:pt x="0" y="45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6CA9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7" name="文本框 96"/>
            <p:cNvSpPr txBox="1"/>
            <p:nvPr>
              <p:custDataLst>
                <p:tags r:id="rId34"/>
              </p:custDataLst>
            </p:nvPr>
          </p:nvSpPr>
          <p:spPr>
            <a:xfrm>
              <a:off x="3482" y="6794"/>
              <a:ext cx="881" cy="716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r>
                <a:rPr lang="en-US" altLang="zh-CN" sz="1600" b="1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en-US" altLang="zh-CN" sz="1600" b="1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5"/>
              </p:custDataLst>
            </p:nvPr>
          </p:nvSpPr>
          <p:spPr>
            <a:xfrm>
              <a:off x="6387" y="6901"/>
              <a:ext cx="2915" cy="581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1600" b="1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个人养老金入市</a:t>
              </a:r>
              <a:endParaRPr lang="zh-CN" altLang="en-US" sz="1600" b="1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36"/>
              </p:custDataLst>
            </p:nvPr>
          </p:nvSpPr>
          <p:spPr>
            <a:xfrm>
              <a:off x="5754" y="8582"/>
              <a:ext cx="3400" cy="905"/>
            </a:xfrm>
            <a:custGeom>
              <a:avLst/>
              <a:gdLst>
                <a:gd name="adj" fmla="val 50000"/>
                <a:gd name="maxAdj" fmla="*/ 100000 w ss"/>
                <a:gd name="a" fmla="pin 0 adj maxAdj"/>
                <a:gd name="dx1" fmla="*/ ss a 100000"/>
                <a:gd name="x1" fmla="+- r 0 dx1"/>
                <a:gd name="ir" fmla="+/ x1 r 2"/>
                <a:gd name="x2" fmla="*/ x1 1 2"/>
              </a:gdLst>
              <a:ahLst/>
              <a:cxnLst>
                <a:cxn ang="3">
                  <a:pos x="x2" y="t"/>
                </a:cxn>
                <a:cxn ang="cd2">
                  <a:pos x="l" y="vc"/>
                </a:cxn>
                <a:cxn ang="cd4">
                  <a:pos x="x1" y="b"/>
                </a:cxn>
                <a:cxn ang="0">
                  <a:pos x="r" y="vc"/>
                </a:cxn>
              </a:cxnLst>
              <a:rect l="l" t="t" r="r" b="b"/>
              <a:pathLst>
                <a:path w="3400" h="905">
                  <a:moveTo>
                    <a:pt x="40" y="0"/>
                  </a:moveTo>
                  <a:lnTo>
                    <a:pt x="51" y="0"/>
                  </a:lnTo>
                  <a:lnTo>
                    <a:pt x="455" y="0"/>
                  </a:lnTo>
                  <a:lnTo>
                    <a:pt x="2948" y="0"/>
                  </a:lnTo>
                  <a:lnTo>
                    <a:pt x="3400" y="453"/>
                  </a:lnTo>
                  <a:lnTo>
                    <a:pt x="2948" y="905"/>
                  </a:lnTo>
                  <a:lnTo>
                    <a:pt x="455" y="905"/>
                  </a:lnTo>
                  <a:lnTo>
                    <a:pt x="51" y="905"/>
                  </a:lnTo>
                  <a:lnTo>
                    <a:pt x="0" y="905"/>
                  </a:lnTo>
                  <a:lnTo>
                    <a:pt x="17" y="885"/>
                  </a:lnTo>
                  <a:cubicBezTo>
                    <a:pt x="120" y="761"/>
                    <a:pt x="181" y="602"/>
                    <a:pt x="181" y="428"/>
                  </a:cubicBezTo>
                  <a:cubicBezTo>
                    <a:pt x="181" y="279"/>
                    <a:pt x="136" y="141"/>
                    <a:pt x="58" y="2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BA55">
                <a:lumMod val="75000"/>
              </a:srgbClr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37"/>
              </p:custDataLst>
            </p:nvPr>
          </p:nvSpPr>
          <p:spPr>
            <a:xfrm>
              <a:off x="4665" y="8483"/>
              <a:ext cx="1103" cy="1102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BA55"/>
              </a:solidFill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26" name="图片 25" descr="3_画板 1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3268" t="36389" r="29655" b="55556"/>
            <a:stretch>
              <a:fillRect/>
            </a:stretch>
          </p:blipFill>
          <p:spPr>
            <a:xfrm>
              <a:off x="5941" y="8675"/>
              <a:ext cx="446" cy="719"/>
            </a:xfrm>
            <a:prstGeom prst="rect">
              <a:avLst/>
            </a:prstGeom>
          </p:spPr>
        </p:pic>
        <p:pic>
          <p:nvPicPr>
            <p:cNvPr id="9" name="图片 8" descr="343435383038363b343532323338353bc8abc7f2bba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819" y="8637"/>
              <a:ext cx="794" cy="794"/>
            </a:xfrm>
            <a:prstGeom prst="rect">
              <a:avLst/>
            </a:prstGeom>
            <a:effectLst>
              <a:outerShdw blurRad="25400" dist="12700" dir="8100000" algn="tr" rotWithShape="0">
                <a:srgbClr val="FFBA55">
                  <a:lumMod val="50000"/>
                  <a:alpha val="40000"/>
                </a:srgbClr>
              </a:outerShdw>
            </a:effectLst>
          </p:spPr>
        </p:pic>
        <p:sp>
          <p:nvSpPr>
            <p:cNvPr id="56" name="文本框 55"/>
            <p:cNvSpPr txBox="1"/>
            <p:nvPr>
              <p:custDataLst>
                <p:tags r:id="rId42"/>
              </p:custDataLst>
            </p:nvPr>
          </p:nvSpPr>
          <p:spPr>
            <a:xfrm>
              <a:off x="9658" y="8763"/>
              <a:ext cx="6682" cy="5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b="1" spc="150">
                  <a:solidFill>
                    <a:schemeClr val="bg1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年线支撑达到，突破在即</a:t>
              </a:r>
              <a:endParaRPr lang="zh-CN" altLang="en-US" sz="1600" b="1" spc="15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6" name="任意多边形 85"/>
            <p:cNvSpPr/>
            <p:nvPr>
              <p:custDataLst>
                <p:tags r:id="rId43"/>
              </p:custDataLst>
            </p:nvPr>
          </p:nvSpPr>
          <p:spPr>
            <a:xfrm>
              <a:off x="2860" y="8582"/>
              <a:ext cx="1818" cy="905"/>
            </a:xfrm>
            <a:custGeom>
              <a:avLst/>
              <a:gdLst>
                <a:gd name="adj" fmla="val 50000"/>
                <a:gd name="maxAdj" fmla="*/ 100000 w ss"/>
                <a:gd name="a" fmla="pin 0 adj maxAdj"/>
                <a:gd name="dx1" fmla="*/ ss a 100000"/>
                <a:gd name="x1" fmla="+- r 0 dx1"/>
                <a:gd name="ir" fmla="+/ x1 r 2"/>
                <a:gd name="x2" fmla="*/ x1 1 2"/>
              </a:gdLst>
              <a:ahLst/>
              <a:cxnLst>
                <a:cxn ang="3">
                  <a:pos x="x2" y="t"/>
                </a:cxn>
                <a:cxn ang="cd2">
                  <a:pos x="l" y="vc"/>
                </a:cxn>
                <a:cxn ang="cd4">
                  <a:pos x="x1" y="b"/>
                </a:cxn>
                <a:cxn ang="0">
                  <a:pos x="r" y="vc"/>
                </a:cxn>
              </a:cxnLst>
              <a:rect l="l" t="t" r="r" b="b"/>
              <a:pathLst>
                <a:path w="1818" h="905">
                  <a:moveTo>
                    <a:pt x="453" y="0"/>
                  </a:moveTo>
                  <a:lnTo>
                    <a:pt x="1778" y="0"/>
                  </a:lnTo>
                  <a:lnTo>
                    <a:pt x="1760" y="26"/>
                  </a:lnTo>
                  <a:cubicBezTo>
                    <a:pt x="1682" y="141"/>
                    <a:pt x="1637" y="279"/>
                    <a:pt x="1637" y="428"/>
                  </a:cubicBezTo>
                  <a:cubicBezTo>
                    <a:pt x="1637" y="602"/>
                    <a:pt x="1699" y="761"/>
                    <a:pt x="1801" y="885"/>
                  </a:cubicBezTo>
                  <a:lnTo>
                    <a:pt x="1818" y="905"/>
                  </a:lnTo>
                  <a:lnTo>
                    <a:pt x="453" y="905"/>
                  </a:lnTo>
                  <a:lnTo>
                    <a:pt x="0" y="45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BA5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44"/>
              </p:custDataLst>
            </p:nvPr>
          </p:nvSpPr>
          <p:spPr>
            <a:xfrm>
              <a:off x="3472" y="8676"/>
              <a:ext cx="891" cy="716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r>
                <a:rPr lang="en-US" altLang="zh-CN" sz="1600" b="1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04</a:t>
              </a:r>
              <a:endParaRPr lang="en-US" altLang="zh-CN" sz="1600" b="1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45"/>
              </p:custDataLst>
            </p:nvPr>
          </p:nvSpPr>
          <p:spPr>
            <a:xfrm>
              <a:off x="6498" y="8738"/>
              <a:ext cx="2208" cy="592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algn="l"/>
              <a:r>
                <a:rPr lang="zh-CN" altLang="en-US" sz="2000" b="1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技术牛</a:t>
              </a:r>
              <a:endParaRPr lang="zh-CN" altLang="en-US" sz="2000" b="1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custDataLst>
      <p:tags r:id="rId4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北向资金连续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净流入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6045" y="1814830"/>
            <a:ext cx="9439275" cy="4448175"/>
          </a:xfrm>
          <a:prstGeom prst="rect">
            <a:avLst/>
          </a:prstGeom>
        </p:spPr>
      </p:pic>
      <p:sp>
        <p:nvSpPr>
          <p:cNvPr id="5" name="文本框 4" descr="7b0a20202020227461726765744d6f64756c65223a202270726f636573734f6e6c696e65466f6e7473220a7d0a"/>
          <p:cNvSpPr txBox="1"/>
          <p:nvPr/>
        </p:nvSpPr>
        <p:spPr>
          <a:xfrm>
            <a:off x="1376045" y="1030605"/>
            <a:ext cx="943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外资的进场虽然对指数起不到决定性作用，但是对于增强市场信心是非常重要的，</a:t>
            </a: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今年的</a:t>
            </a: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1</a:t>
            </a: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汉仪力量黑简" panose="00020600040101010101" charset="-122"/>
              </a:rPr>
              <a:t>月份行情，外资持续流入，内资进场早就本轮结构牛市行情</a:t>
            </a: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汉仪力量黑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中期周线不破，趋势不改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0650" y="1099185"/>
            <a:ext cx="9410700" cy="52235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短期五日线支撑，震荡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6840" y="1092200"/>
            <a:ext cx="9565640" cy="53790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建立三大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思维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10640" y="1213485"/>
            <a:ext cx="9471889" cy="4984750"/>
            <a:chOff x="4123" y="2051"/>
            <a:chExt cx="10957" cy="7850"/>
          </a:xfrm>
        </p:grpSpPr>
        <p:sp>
          <p:nvSpPr>
            <p:cNvPr id="2" name="圆角矩形 1"/>
            <p:cNvSpPr/>
            <p:nvPr>
              <p:custDataLst>
                <p:tags r:id="rId2"/>
              </p:custDataLst>
            </p:nvPr>
          </p:nvSpPr>
          <p:spPr>
            <a:xfrm>
              <a:off x="7899" y="2197"/>
              <a:ext cx="7181" cy="204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7310" y="2051"/>
              <a:ext cx="2320" cy="2320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4"/>
              </p:custDataLst>
            </p:nvPr>
          </p:nvSpPr>
          <p:spPr>
            <a:xfrm>
              <a:off x="7469" y="2213"/>
              <a:ext cx="1716" cy="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7612" y="2624"/>
              <a:ext cx="1382" cy="1094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ctr"/>
              <a:r>
                <a:rPr lang="en-US" altLang="zh-CN" sz="4400" spc="300">
                  <a:solidFill>
                    <a:srgbClr val="6096E6">
                      <a:lumMod val="50000"/>
                    </a:srgbClr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en-US" altLang="zh-CN" sz="4400" spc="300">
                <a:solidFill>
                  <a:srgbClr val="6096E6">
                    <a:lumMod val="50000"/>
                  </a:srgbClr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9468" y="3017"/>
              <a:ext cx="5610" cy="10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主题决定方向，</a:t>
              </a:r>
              <a:r>
                <a:rPr lang="en-US" altLang="zh-CN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资金流入，覆盖强势龙头。无主题不牛股</a:t>
              </a:r>
              <a:endParaRPr lang="zh-CN" altLang="en-US" sz="1600" spc="15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9468" y="2400"/>
              <a:ext cx="2901" cy="618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2800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主题思维</a:t>
              </a:r>
              <a:endParaRPr lang="zh-CN" altLang="en-US" sz="2800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6046" y="4962"/>
              <a:ext cx="7181" cy="2046"/>
            </a:xfrm>
            <a:prstGeom prst="roundRect">
              <a:avLst>
                <a:gd name="adj" fmla="val 50000"/>
              </a:avLst>
            </a:prstGeom>
            <a:solidFill>
              <a:srgbClr val="58B6E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5457" y="4816"/>
              <a:ext cx="2320" cy="2320"/>
            </a:xfrm>
            <a:prstGeom prst="ellipse">
              <a:avLst/>
            </a:prstGeom>
            <a:solidFill>
              <a:srgbClr val="58B6E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5616" y="4978"/>
              <a:ext cx="1693" cy="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7615" y="5811"/>
              <a:ext cx="5610" cy="1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底部决定空间，</a:t>
              </a:r>
              <a:r>
                <a:rPr lang="en-US" altLang="zh-CN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牛股的启动往往都是从底部攀升，只有底部才具备空间</a:t>
              </a:r>
              <a:endParaRPr lang="zh-CN" altLang="en-US" sz="1600" spc="15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7615" y="5174"/>
              <a:ext cx="2901" cy="637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2800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底部思维</a:t>
              </a:r>
              <a:endParaRPr lang="zh-CN" altLang="en-US" sz="2800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5675" y="5389"/>
              <a:ext cx="1521" cy="1094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ctr"/>
              <a:r>
                <a:rPr lang="en-US" altLang="zh-CN" sz="4400" spc="300">
                  <a:solidFill>
                    <a:srgbClr val="58B6E5">
                      <a:lumMod val="50000"/>
                    </a:srgbClr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en-US" altLang="zh-CN" sz="4400" spc="300">
                <a:solidFill>
                  <a:srgbClr val="58B6E5">
                    <a:lumMod val="50000"/>
                  </a:srgbClr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14"/>
              </p:custDataLst>
            </p:nvPr>
          </p:nvSpPr>
          <p:spPr>
            <a:xfrm>
              <a:off x="4713" y="7727"/>
              <a:ext cx="7181" cy="2046"/>
            </a:xfrm>
            <a:prstGeom prst="roundRect">
              <a:avLst>
                <a:gd name="adj" fmla="val 50000"/>
              </a:avLst>
            </a:prstGeom>
            <a:solidFill>
              <a:srgbClr val="56CA9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5"/>
              </p:custDataLst>
            </p:nvPr>
          </p:nvSpPr>
          <p:spPr>
            <a:xfrm>
              <a:off x="4123" y="7581"/>
              <a:ext cx="2320" cy="2320"/>
            </a:xfrm>
            <a:prstGeom prst="ellipse">
              <a:avLst/>
            </a:prstGeom>
            <a:solidFill>
              <a:srgbClr val="56CA95"/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6"/>
              </p:custDataLst>
            </p:nvPr>
          </p:nvSpPr>
          <p:spPr>
            <a:xfrm>
              <a:off x="4282" y="7743"/>
              <a:ext cx="1764" cy="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7"/>
              </p:custDataLst>
            </p:nvPr>
          </p:nvSpPr>
          <p:spPr>
            <a:xfrm>
              <a:off x="6283" y="8577"/>
              <a:ext cx="5610" cy="1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建立成本优势，对抗指数震荡调整，以及个股风险，心态变化</a:t>
              </a:r>
              <a:r>
                <a:rPr lang="en-US" altLang="zh-CN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1600" spc="15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起着至关重要作用</a:t>
              </a:r>
              <a:endParaRPr lang="zh-CN" altLang="en-US" sz="1600" spc="15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8"/>
              </p:custDataLst>
            </p:nvPr>
          </p:nvSpPr>
          <p:spPr>
            <a:xfrm>
              <a:off x="6283" y="7898"/>
              <a:ext cx="2901" cy="678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l"/>
              <a:r>
                <a:rPr lang="zh-CN" altLang="en-US" sz="2800" spc="300">
                  <a:solidFill>
                    <a:srgbClr val="FFFFFF"/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成本思维</a:t>
              </a:r>
              <a:endParaRPr lang="zh-CN" altLang="en-US" sz="2800" spc="300">
                <a:solidFill>
                  <a:srgbClr val="FFFFFF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9"/>
              </p:custDataLst>
            </p:nvPr>
          </p:nvSpPr>
          <p:spPr>
            <a:xfrm>
              <a:off x="4391" y="8160"/>
              <a:ext cx="1521" cy="1094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p>
              <a:pPr algn="ctr"/>
              <a:r>
                <a:rPr lang="en-US" altLang="zh-CN" sz="4400" spc="300">
                  <a:solidFill>
                    <a:srgbClr val="56CA95">
                      <a:lumMod val="50000"/>
                    </a:srgbClr>
                  </a:solidFill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en-US" altLang="zh-CN" sz="4400" spc="300">
                <a:solidFill>
                  <a:srgbClr val="56CA95">
                    <a:lumMod val="50000"/>
                  </a:srgbClr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679_3*l_h_a*1_2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7679_3*l_h_i*1_2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679_3*l_h_i*1_3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679_3*l_h_i*1_3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7679_3*l_h_i*1_3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SUBTYPE" val="a"/>
  <p:tag name="KSO_WM_UNIT_PRESET_TEXT" val="单击此处添加文本具体内容，简明扼要地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7679_3*l_h_f*1_3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7679_3*l_h_a*1_3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7679_3*l_h_i*1_3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2_1"/>
  <p:tag name="KSO_WM_UNIT_ID" val="diagram20174792_2*q_h_i*1_2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1_1"/>
  <p:tag name="KSO_WM_UNIT_ID" val="diagram20174792_2*q_h_i*1_1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3_1"/>
  <p:tag name="KSO_WM_UNIT_ID" val="diagram20174792_2*q_h_i*1_3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2_2"/>
  <p:tag name="KSO_WM_UNIT_ID" val="diagram20174792_2*q_h_i*1_2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1_2"/>
  <p:tag name="KSO_WM_UNIT_ID" val="diagram20174792_2*q_h_i*1_1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3_2"/>
  <p:tag name="KSO_WM_UNIT_ID" val="diagram20174792_2*q_h_i*1_3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2_1"/>
  <p:tag name="KSO_WM_UNIT_ID" val="diagram20174792_2*q_h_x*1_2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95*12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3_1"/>
  <p:tag name="KSO_WM_UNIT_ID" val="diagram20174792_2*q_h_x*1_3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87*116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1_1"/>
  <p:tag name="KSO_WM_UNIT_ID" val="diagram20174792_2*q_h_x*1_1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90*13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a"/>
  <p:tag name="KSO_WM_UNIT_INDEX" val="1_1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4792_2*q_h_a*1_1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f"/>
  <p:tag name="KSO_WM_UNIT_INDEX" val="1_1_1"/>
  <p:tag name="KSO_WM_UNIT_LAYERLEVEL" val="1_1_1"/>
  <p:tag name="KSO_WM_UNIT_VALUE" val="66"/>
  <p:tag name="KSO_WM_UNIT_HIGHLIGHT" val="0"/>
  <p:tag name="KSO_WM_UNIT_COMPATIBLE" val="0"/>
  <p:tag name="KSO_WM_DIAGRAM_GROUP_CODE" val="q1-1"/>
  <p:tag name="KSO_WM_UNIT_ID" val="diagram20174792_2*q_h_f*1_1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4792_2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f"/>
  <p:tag name="KSO_WM_UNIT_INDEX" val="1_2_1"/>
  <p:tag name="KSO_WM_UNIT_LAYERLEVEL" val="1_1_1"/>
  <p:tag name="KSO_WM_UNIT_VALUE" val="66"/>
  <p:tag name="KSO_WM_UNIT_HIGHLIGHT" val="0"/>
  <p:tag name="KSO_WM_UNIT_COMPATIBLE" val="0"/>
  <p:tag name="KSO_WM_DIAGRAM_GROUP_CODE" val="q1-1"/>
  <p:tag name="KSO_WM_UNIT_ID" val="diagram20174792_2*q_h_f*1_2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a"/>
  <p:tag name="KSO_WM_UNIT_INDEX" val="1_3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4792_2*q_h_a*1_3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f"/>
  <p:tag name="KSO_WM_UNIT_INDEX" val="1_3_1"/>
  <p:tag name="KSO_WM_UNIT_LAYERLEVEL" val="1_1_1"/>
  <p:tag name="KSO_WM_UNIT_VALUE" val="66"/>
  <p:tag name="KSO_WM_UNIT_HIGHLIGHT" val="0"/>
  <p:tag name="KSO_WM_UNIT_COMPATIBLE" val="0"/>
  <p:tag name="KSO_WM_DIAGRAM_GROUP_CODE" val="q1-1"/>
  <p:tag name="KSO_WM_UNIT_ID" val="diagram20174792_2*q_h_f*1_3_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9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100_4*l_h_i*1_1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100_4*l_h_i*1_1_2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100_4*l_h_i*1_1_3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100_4*l_h_i*1_1_4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8100_4*l_h_i*1_1_5"/>
  <p:tag name="KSO_WM_TEMPLATE_CATEGORY" val="diagram"/>
  <p:tag name="KSO_WM_TEMPLATE_INDEX" val="20228100"/>
  <p:tag name="KSO_WM_UNIT_LAYERLEVEL" val="1_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VALUE" val="14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100_4*l_h_x*1_1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SHADOW_SCHEMECOLOR_INDEX" val="5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100_4*l_h_a*1_1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2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100_4*l_h_f*1_1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5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28100_4*l_h_i*1_1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100_4*l_h_i*1_2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100_4*l_h_i*1_2_2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100_4*l_h_i*1_2_3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100_4*l_h_i*1_2_4"/>
  <p:tag name="KSO_WM_TEMPLATE_CATEGORY" val="diagram"/>
  <p:tag name="KSO_WM_TEMPLATE_INDEX" val="20228100"/>
  <p:tag name="KSO_WM_UNIT_LAYERLEVEL" val="1_1_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VALUE" val="14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100_4*l_h_x*1_2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SHADOW_SCHEMECOLOR_INDEX" val="6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100_4*l_h_a*1_2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100_4*l_h_f*1_2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5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8100_4*l_h_i*1_2_5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28100_4*l_h_i*1_2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100_4*l_h_i*1_3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100_4*l_h_i*1_3_2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100_4*l_h_i*1_3_3"/>
  <p:tag name="KSO_WM_TEMPLATE_CATEGORY" val="diagram"/>
  <p:tag name="KSO_WM_TEMPLATE_INDEX" val="20228100"/>
  <p:tag name="KSO_WM_UNIT_LAYERLEVEL" val="1_1_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VALUE" val="14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100_4*l_h_x*1_3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SHADOW_SCHEMECOLOR_INDEX" val="7"/>
</p:tagLst>
</file>

<file path=ppt/tags/tag67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100_4*l_h_f*1_3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5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100_4*l_h_i*1_3_4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28100_4*l_h_i*1_3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100_4*l_h_a*1_3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28100_4*l_h_i*1_4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28100_4*l_h_i*1_4_2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28100_4*l_h_i*1_4_3"/>
  <p:tag name="KSO_WM_TEMPLATE_CATEGORY" val="diagram"/>
  <p:tag name="KSO_WM_TEMPLATE_INDEX" val="20228100"/>
  <p:tag name="KSO_WM_UNIT_LAYERLEVEL" val="1_1_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VALUE" val="14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28100_4*l_h_x*1_4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SHADOW_SCHEMECOLOR_INDEX" val="8"/>
</p:tagLst>
</file>

<file path=ppt/tags/tag75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100_4*l_h_f*1_4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5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28100_4*l_h_i*1_4_4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28100_4*l_h_i*1_4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28100_4*l_h_a*1_4_1"/>
  <p:tag name="KSO_WM_TEMPLATE_CATEGORY" val="diagram"/>
  <p:tag name="KSO_WM_TEMPLATE_INDEX" val="2022810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  <p:tag name="KSO_WM_UNIT_PLACING_PICTURE_USER_VIEWPORT" val="{&quot;height&quot;:7960,&quot;width&quot;:11814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679_3*l_h_i*1_1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679_3*l_h_i*1_1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679_3*l_h_i*1_1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679_3*l_h_i*1_1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94.xml><?xml version="1.0" encoding="utf-8"?>
<p:tagLst xmlns:p="http://schemas.openxmlformats.org/presentationml/2006/main">
  <p:tag name="KSO_WM_UNIT_SUBTYPE" val="a"/>
  <p:tag name="KSO_WM_UNIT_PRESET_TEXT" val="单击此处添加文本具体内容，简明扼要地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679_3*l_h_f*1_1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679_3*l_h_a*1_1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679_3*l_h_i*1_2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679_3*l_h_i*1_2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679_3*l_h_i*1_2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SUBTYPE" val="a"/>
  <p:tag name="KSO_WM_UNIT_PRESET_TEXT" val="单击此处添加文本具体内容，简明扼要地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7679_3*l_h_f*1_2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演示</Application>
  <PresentationFormat>宽屏</PresentationFormat>
  <Paragraphs>195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Normal</vt:lpstr>
      <vt:lpstr>思源黑体 CN Bold</vt:lpstr>
      <vt:lpstr>思源黑体 CN Medium</vt:lpstr>
      <vt:lpstr>汉仪力量黑简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232</cp:revision>
  <dcterms:created xsi:type="dcterms:W3CDTF">2022-12-31T05:43:00Z</dcterms:created>
  <dcterms:modified xsi:type="dcterms:W3CDTF">2023-03-25T00:18:06Z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A94A4E4406874D0BAC56886B83004253</vt:lpwstr>
  </property>
</Properties>
</file>