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292" r:id="rId4"/>
    <p:sldId id="287" r:id="rId5"/>
    <p:sldId id="286" r:id="rId6"/>
    <p:sldId id="294" r:id="rId7"/>
    <p:sldId id="303" r:id="rId8"/>
    <p:sldId id="304" r:id="rId9"/>
    <p:sldId id="306" r:id="rId10"/>
    <p:sldId id="310" r:id="rId11"/>
    <p:sldId id="309" r:id="rId12"/>
    <p:sldId id="311" r:id="rId13"/>
    <p:sldId id="307" r:id="rId14"/>
    <p:sldId id="312" r:id="rId15"/>
    <p:sldId id="305" r:id="rId16"/>
    <p:sldId id="308" r:id="rId17"/>
    <p:sldId id="313" r:id="rId18"/>
    <p:sldId id="314" r:id="rId19"/>
    <p:sldId id="315" r:id="rId20"/>
    <p:sldId id="302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7" userDrawn="1">
          <p15:clr>
            <a:srgbClr val="A4A3A4"/>
          </p15:clr>
        </p15:guide>
        <p15:guide id="2" pos="36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41789"/>
    <a:srgbClr val="4A4A4A"/>
    <a:srgbClr val="FFFEEB"/>
    <a:srgbClr val="FFF4A3"/>
    <a:srgbClr val="D9D9D9"/>
    <a:srgbClr val="7C0000"/>
    <a:srgbClr val="7E0001"/>
    <a:srgbClr val="FF8D8D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57"/>
        <p:guide pos="366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94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7" Type="http://schemas.openxmlformats.org/officeDocument/2006/relationships/image" Target="../media/image4.png"/><Relationship Id="rId6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7" Type="http://schemas.openxmlformats.org/officeDocument/2006/relationships/image" Target="../media/image4.png"/><Relationship Id="rId6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2.png"/><Relationship Id="rId2" Type="http://schemas.openxmlformats.org/officeDocument/2006/relationships/tags" Target="../tags/tag11.xml"/><Relationship Id="rId11" Type="http://schemas.openxmlformats.org/officeDocument/2006/relationships/image" Target="../media/image4.png"/><Relationship Id="rId10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8"/>
            </p:custDataLst>
          </p:nvPr>
        </p:nvSpPr>
        <p:spPr>
          <a:xfrm>
            <a:off x="635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: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罗雪奎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丨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执业编号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: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A1120616080001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8"/>
            </p:custDataLst>
          </p:nvPr>
        </p:nvSpPr>
        <p:spPr>
          <a:xfrm>
            <a:off x="635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 :刘涛丨执业编号:A1120619060024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3"/>
          <p:cNvSpPr/>
          <p:nvPr userDrawn="1">
            <p:custDataLst>
              <p:tags r:id="rId4"/>
            </p:custDataLst>
          </p:nvPr>
        </p:nvSpPr>
        <p:spPr>
          <a:xfrm>
            <a:off x="1905000" y="3746500"/>
            <a:ext cx="8432800" cy="170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感谢聆听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b="23104"/>
          <a:stretch>
            <a:fillRect/>
          </a:stretch>
        </p:blipFill>
        <p:spPr>
          <a:xfrm>
            <a:off x="1991995" y="1405255"/>
            <a:ext cx="8208010" cy="22402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1991995" y="3861435"/>
            <a:ext cx="82080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7.xml"/><Relationship Id="rId7" Type="http://schemas.openxmlformats.org/officeDocument/2006/relationships/image" Target="../media/image20.png"/><Relationship Id="rId6" Type="http://schemas.openxmlformats.org/officeDocument/2006/relationships/tags" Target="../tags/tag66.xml"/><Relationship Id="rId5" Type="http://schemas.openxmlformats.org/officeDocument/2006/relationships/image" Target="../media/image19.png"/><Relationship Id="rId4" Type="http://schemas.openxmlformats.org/officeDocument/2006/relationships/tags" Target="../tags/tag65.xml"/><Relationship Id="rId3" Type="http://schemas.openxmlformats.org/officeDocument/2006/relationships/image" Target="../media/image18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Relationship Id="rId3" Type="http://schemas.openxmlformats.org/officeDocument/2006/relationships/image" Target="../media/image21.png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2.xml"/><Relationship Id="rId5" Type="http://schemas.openxmlformats.org/officeDocument/2006/relationships/image" Target="../media/image23.png"/><Relationship Id="rId4" Type="http://schemas.openxmlformats.org/officeDocument/2006/relationships/tags" Target="../tags/tag81.xml"/><Relationship Id="rId3" Type="http://schemas.openxmlformats.org/officeDocument/2006/relationships/image" Target="../media/image22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6.xml"/><Relationship Id="rId5" Type="http://schemas.openxmlformats.org/officeDocument/2006/relationships/image" Target="../media/image25.png"/><Relationship Id="rId4" Type="http://schemas.openxmlformats.org/officeDocument/2006/relationships/tags" Target="../tags/tag85.xml"/><Relationship Id="rId3" Type="http://schemas.openxmlformats.org/officeDocument/2006/relationships/image" Target="../media/image24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Relationship Id="rId3" Type="http://schemas.openxmlformats.org/officeDocument/2006/relationships/image" Target="../media/image26.png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Relationship Id="rId3" Type="http://schemas.openxmlformats.org/officeDocument/2006/relationships/image" Target="../media/image27.png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28.xml"/><Relationship Id="rId6" Type="http://schemas.openxmlformats.org/officeDocument/2006/relationships/image" Target="../media/image7.png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image" Target="../media/image9.png"/><Relationship Id="rId15" Type="http://schemas.openxmlformats.org/officeDocument/2006/relationships/slideLayout" Target="../slideLayouts/slideLayout5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Relationship Id="rId3" Type="http://schemas.openxmlformats.org/officeDocument/2006/relationships/image" Target="../media/image10.png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51.xml"/><Relationship Id="rId7" Type="http://schemas.openxmlformats.org/officeDocument/2006/relationships/image" Target="../media/image13.png"/><Relationship Id="rId6" Type="http://schemas.openxmlformats.org/officeDocument/2006/relationships/tags" Target="../tags/tag50.xml"/><Relationship Id="rId5" Type="http://schemas.openxmlformats.org/officeDocument/2006/relationships/image" Target="../media/image12.png"/><Relationship Id="rId4" Type="http://schemas.openxmlformats.org/officeDocument/2006/relationships/tags" Target="../tags/tag49.xml"/><Relationship Id="rId3" Type="http://schemas.openxmlformats.org/officeDocument/2006/relationships/image" Target="../media/image11.png"/><Relationship Id="rId2" Type="http://schemas.openxmlformats.org/officeDocument/2006/relationships/tags" Target="../tags/tag48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52.xml"/><Relationship Id="rId1" Type="http://schemas.openxmlformats.org/officeDocument/2006/relationships/tags" Target="../tags/tag4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5.xml"/><Relationship Id="rId3" Type="http://schemas.openxmlformats.org/officeDocument/2006/relationships/image" Target="../media/image15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2.xml"/><Relationship Id="rId5" Type="http://schemas.openxmlformats.org/officeDocument/2006/relationships/image" Target="../media/image17.png"/><Relationship Id="rId4" Type="http://schemas.openxmlformats.org/officeDocument/2006/relationships/tags" Target="../tags/tag61.xml"/><Relationship Id="rId3" Type="http://schemas.openxmlformats.org/officeDocument/2006/relationships/image" Target="../media/image16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2.2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科技是机构调仓的主要方向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2890" y="1273175"/>
            <a:ext cx="4469765" cy="2779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88480" y="1195705"/>
            <a:ext cx="4655820" cy="28568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841240" y="4275455"/>
            <a:ext cx="6800850" cy="18764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0340" y="4796155"/>
            <a:ext cx="4379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赛道股</a:t>
            </a:r>
            <a:r>
              <a:rPr lang="zh-CN" altLang="en-US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估值</a:t>
            </a:r>
            <a:r>
              <a:rPr lang="zh-CN" altLang="en-US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没中字头低，</a:t>
            </a:r>
            <a:r>
              <a:rPr lang="zh-CN" altLang="en-US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成长</a:t>
            </a:r>
            <a:r>
              <a:rPr lang="zh-CN" altLang="en-US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没科技股高，高不成低不就被资金阶段性抛弃。</a:t>
            </a:r>
            <a:endParaRPr lang="zh-CN" altLang="en-US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政策牛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3.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政策牛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81480" y="1321435"/>
            <a:ext cx="9017635" cy="3752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70000"/>
              </a:lnSpc>
            </a:pPr>
            <a:r>
              <a:rPr lang="zh-CN" altLang="en-US" sz="28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01</a:t>
            </a:r>
            <a:r>
              <a:rPr lang="en-US" altLang="zh-CN" sz="28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.</a:t>
            </a:r>
            <a:r>
              <a:rPr lang="zh-CN" altLang="en-US" sz="28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把恢复和扩大</a:t>
            </a:r>
            <a:r>
              <a:rPr lang="zh-CN" altLang="en-US" sz="28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消费</a:t>
            </a:r>
            <a:r>
              <a:rPr lang="zh-CN" altLang="en-US" sz="28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摆在优先位置</a:t>
            </a:r>
            <a:endParaRPr lang="zh-CN" altLang="en-US" sz="2800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28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02.通过政府投资和政策激励有效</a:t>
            </a:r>
            <a:r>
              <a:rPr lang="en-US" altLang="zh-CN" sz="28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带动</a:t>
            </a:r>
            <a:r>
              <a:rPr lang="en-US" altLang="zh-CN" sz="28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全社会</a:t>
            </a:r>
            <a:r>
              <a:rPr lang="en-US" altLang="zh-CN" sz="28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投资</a:t>
            </a:r>
            <a:endParaRPr lang="en-US" altLang="zh-CN" sz="2800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28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03.</a:t>
            </a:r>
            <a:r>
              <a:rPr lang="en-US" altLang="zh-CN" sz="28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防范</a:t>
            </a:r>
            <a:r>
              <a:rPr lang="en-US" altLang="zh-CN" sz="28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房地产业引发系统性</a:t>
            </a:r>
            <a:r>
              <a:rPr lang="en-US" altLang="zh-CN" sz="28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风险</a:t>
            </a:r>
            <a:endParaRPr lang="en-US" altLang="zh-CN" sz="2800" b="1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28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04.</a:t>
            </a:r>
            <a:r>
              <a:rPr lang="zh-CN" altLang="en-US" sz="28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先于外围先</a:t>
            </a:r>
            <a:r>
              <a:rPr lang="zh-CN" altLang="en-US" sz="28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降准</a:t>
            </a:r>
            <a:r>
              <a:rPr lang="zh-CN" altLang="en-US" sz="28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对冲加息</a:t>
            </a:r>
            <a:endParaRPr lang="zh-CN" altLang="en-US" sz="2800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28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05.谋划新一轮深化</a:t>
            </a:r>
            <a:r>
              <a:rPr lang="en-US" altLang="zh-CN" sz="28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国有企业改革</a:t>
            </a:r>
            <a:r>
              <a:rPr lang="en-US" altLang="zh-CN" sz="28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行动方案</a:t>
            </a:r>
            <a:r>
              <a:rPr lang="zh-CN" altLang="en-US" sz="28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（价值重估）</a:t>
            </a:r>
            <a:endParaRPr lang="zh-CN" altLang="en-US" sz="2800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4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二季度三大方向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4.1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指数牛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证券行业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21030" y="924560"/>
            <a:ext cx="8510270" cy="55264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75445" y="2004060"/>
            <a:ext cx="2508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证券</a:t>
            </a:r>
            <a:r>
              <a:rPr lang="zh-CN" altLang="en-US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是指数牛的基础，</a:t>
            </a:r>
            <a:endParaRPr lang="zh-CN" altLang="en-US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是信心所在。</a:t>
            </a:r>
            <a:endParaRPr lang="zh-CN" altLang="en-US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55785" y="3944620"/>
            <a:ext cx="23279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选股逻辑：</a:t>
            </a:r>
            <a:endParaRPr lang="zh-CN" altLang="en-US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r>
              <a:rPr lang="zh-CN" altLang="en-US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中期</a:t>
            </a:r>
            <a:r>
              <a:rPr lang="zh-CN" altLang="en-US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选大盘（稳定）</a:t>
            </a:r>
            <a:endParaRPr lang="zh-CN" altLang="en-US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endParaRPr lang="zh-CN" altLang="en-US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r>
              <a:rPr lang="zh-CN" altLang="en-US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波段</a:t>
            </a:r>
            <a:r>
              <a:rPr lang="zh-CN" altLang="en-US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选小盘（价差）</a:t>
            </a:r>
            <a:endParaRPr lang="zh-CN" altLang="en-US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4.2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二季度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熊线上移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+B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3045" y="1043305"/>
            <a:ext cx="5487035" cy="32111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28090" y="4820920"/>
            <a:ext cx="44926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熊线上移</a:t>
            </a:r>
            <a:r>
              <a:rPr lang="en-US" altLang="zh-CN" sz="20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+B</a:t>
            </a:r>
            <a:r>
              <a:rPr lang="zh-CN" altLang="en-US" sz="20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点，是每次行情的低点</a:t>
            </a:r>
            <a:endParaRPr lang="zh-CN" altLang="en-US" sz="2000" b="1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en-US" altLang="zh-CN" sz="2000" b="1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r>
              <a:rPr lang="zh-CN" altLang="en-US" sz="20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选股：</a:t>
            </a:r>
            <a:r>
              <a:rPr lang="en-US" altLang="zh-CN" sz="20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 B</a:t>
            </a:r>
            <a:r>
              <a:rPr lang="zh-CN" altLang="en-US" sz="20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点</a:t>
            </a:r>
            <a:r>
              <a:rPr lang="en-US" altLang="zh-CN" sz="20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/</a:t>
            </a:r>
            <a:r>
              <a:rPr lang="zh-CN" altLang="en-US" sz="20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水手突破变黄</a:t>
            </a:r>
            <a:endParaRPr lang="zh-CN" altLang="en-US" sz="2000" b="1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47155" y="969645"/>
            <a:ext cx="4972050" cy="50546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4.3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业绩牛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58850" y="1018540"/>
            <a:ext cx="5240655" cy="49682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64300" y="1018540"/>
            <a:ext cx="4712335" cy="496824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4.3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业绩牛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72490" y="881380"/>
            <a:ext cx="10346055" cy="56038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4.3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业绩牛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0680" y="910590"/>
            <a:ext cx="8482330" cy="52508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972550" y="2323465"/>
            <a:ext cx="285940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AI</a:t>
            </a:r>
            <a:r>
              <a:rPr lang="zh-CN" altLang="en-US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价投：</a:t>
            </a:r>
            <a:endParaRPr lang="zh-CN" altLang="en-US" b="1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 b="1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r>
              <a:rPr lang="zh-CN" altLang="en-US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利润增长（自定义条件）</a:t>
            </a:r>
            <a:endParaRPr lang="zh-CN" altLang="en-US" b="1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r>
              <a:rPr lang="zh-CN" altLang="en-US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等待蓝线上移</a:t>
            </a:r>
            <a:endParaRPr lang="zh-CN" altLang="en-US" b="1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r>
              <a:rPr lang="zh-CN" altLang="en-US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控盘</a:t>
            </a:r>
            <a:endParaRPr lang="zh-CN" altLang="en-US" b="1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r>
              <a:rPr lang="zh-CN" altLang="en-US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资金</a:t>
            </a:r>
            <a:endParaRPr lang="zh-CN" altLang="en-US" b="1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 b="1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 b="1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 b="1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r>
              <a:rPr lang="zh-CN" altLang="en-US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三月底四月初预披露增加</a:t>
            </a:r>
            <a:endParaRPr lang="zh-CN" altLang="en-US" b="1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r>
              <a:rPr lang="zh-CN" altLang="en-US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有更多的数据作为选择</a:t>
            </a:r>
            <a:endParaRPr lang="zh-CN" altLang="en-US" b="1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罗雪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1920" y="3778885"/>
            <a:ext cx="9423400" cy="211328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117465" y="4384040"/>
            <a:ext cx="56349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经传多赢资深投资顾问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5104130" y="4657725"/>
            <a:ext cx="54248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十多年证券市场经验，本科金融主修，个人独创《底部三买点》《一分钟选股法》 《五进五出法》 配合短线买卖《超级买入法》深入浅出的解析个股买卖原理，提倡用最简单的方式去操作股票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4867275" y="1109980"/>
            <a:ext cx="5952490" cy="2441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75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振兴牛不改</a:t>
            </a:r>
            <a:endParaRPr lang="zh-CN" altLang="en-US" sz="75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fontAlgn="auto"/>
            <a:r>
              <a:rPr lang="zh-CN" altLang="en-US" sz="75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迎二次腾飞</a:t>
            </a:r>
            <a:endParaRPr lang="zh-CN" altLang="en-US" sz="75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9185" y="43033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909185" y="46177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5" name="图片 4" descr="罗雪奎照片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635" y="591185"/>
            <a:ext cx="3857625" cy="535051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6370" y="2672715"/>
            <a:ext cx="2500630" cy="1269365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442085"/>
            <a:ext cx="6239510" cy="79438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4926330" y="14986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第一章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760210" y="15849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指数牛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8" name="图片 17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2432685"/>
            <a:ext cx="6239510" cy="79438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4926330" y="24892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第二章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6760210" y="25755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科技牛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1" name="图片 20" descr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3423285"/>
            <a:ext cx="6239510" cy="79438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4926330" y="34798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第三章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0"/>
            </p:custDataLst>
          </p:nvPr>
        </p:nvSpPr>
        <p:spPr>
          <a:xfrm>
            <a:off x="6760210" y="35661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政策牛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3" name="图片 32" descr="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74870" y="4380230"/>
            <a:ext cx="6239510" cy="794385"/>
          </a:xfrm>
          <a:prstGeom prst="rect">
            <a:avLst/>
          </a:prstGeom>
        </p:spPr>
      </p:pic>
      <p:sp>
        <p:nvSpPr>
          <p:cNvPr id="34" name="文本框 33"/>
          <p:cNvSpPr txBox="1"/>
          <p:nvPr>
            <p:custDataLst>
              <p:tags r:id="rId12"/>
            </p:custDataLst>
          </p:nvPr>
        </p:nvSpPr>
        <p:spPr>
          <a:xfrm>
            <a:off x="4933950" y="4436745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第四章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3"/>
            </p:custDataLst>
          </p:nvPr>
        </p:nvSpPr>
        <p:spPr>
          <a:xfrm>
            <a:off x="6767830" y="4523105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二季度三大方向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指数牛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1.1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指数牛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季线金叉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9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251" t="5607" r="1711" b="6200"/>
          <a:stretch>
            <a:fillRect/>
          </a:stretch>
        </p:blipFill>
        <p:spPr>
          <a:xfrm>
            <a:off x="855345" y="950595"/>
            <a:ext cx="10481310" cy="5591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2589530" y="116586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历次的季线金叉不是长得高就是长得长，社融数据持续新高，基本面有望和技术面持续改善。</a:t>
            </a:r>
            <a:endParaRPr lang="zh-CN" altLang="en-US" b="1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1.2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指数牛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周线金叉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93110" y="964565"/>
            <a:ext cx="2839720" cy="54971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0335" y="963930"/>
            <a:ext cx="3010535" cy="54978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101455" y="963930"/>
            <a:ext cx="2731135" cy="54978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275070" y="963930"/>
            <a:ext cx="2684145" cy="549783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1.3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指数牛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平均股价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4700" y="919480"/>
            <a:ext cx="10389870" cy="56286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32610" y="4302760"/>
            <a:ext cx="7171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每次牛线下移</a:t>
            </a:r>
            <a:r>
              <a:rPr lang="en-US" altLang="zh-CN" b="1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1-2</a:t>
            </a:r>
            <a:r>
              <a:rPr lang="zh-CN" altLang="en-US" b="1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个月后，熊线附近</a:t>
            </a:r>
            <a:r>
              <a:rPr lang="en-US" altLang="zh-CN" b="1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B</a:t>
            </a:r>
            <a:r>
              <a:rPr lang="zh-CN" altLang="en-US" b="1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点都迎来强劲的反弹修复行情</a:t>
            </a:r>
            <a:endParaRPr lang="zh-CN" altLang="en-US" b="1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科技牛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2.1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科技牛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8305" y="927735"/>
            <a:ext cx="3350260" cy="52819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42740" y="927735"/>
            <a:ext cx="3514725" cy="27813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42460" y="4548505"/>
            <a:ext cx="5953760" cy="13550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去年</a:t>
            </a:r>
            <a:r>
              <a:rPr lang="en-US" altLang="zh-CN" sz="36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12</a:t>
            </a:r>
            <a:r>
              <a:rPr lang="zh-CN" altLang="en-US" sz="36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月指数</a:t>
            </a:r>
            <a:r>
              <a:rPr lang="en-US" altLang="zh-CN" sz="36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3031</a:t>
            </a:r>
            <a:r>
              <a:rPr lang="zh-CN" altLang="en-US" sz="36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至今，</a:t>
            </a:r>
            <a:endParaRPr lang="zh-CN" altLang="en-US" sz="3600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r>
              <a:rPr lang="zh-CN" altLang="en-US" sz="36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科技牛是不可挡的浪潮。</a:t>
            </a:r>
            <a:endParaRPr lang="zh-CN" altLang="en-US" sz="3600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3.xml><?xml version="1.0" encoding="utf-8"?>
<p:tagLst xmlns:p="http://schemas.openxmlformats.org/presentationml/2006/main">
  <p:tag name="KSO_WM_SPECIAL_SOURCE" val="bdnull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SPECIAL_SOURCE" val="bdnull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SPECIAL_SOURCE" val="bdnul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SPECIAL_SOURCE" val="bdnull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SPECIAL_SOURCE" val="bdnull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4.xml><?xml version="1.0" encoding="utf-8"?>
<p:tagLst xmlns:p="http://schemas.openxmlformats.org/presentationml/2006/main">
  <p:tag name="KSO_WPP_MARK_KEY" val="5d6e9262-ca8a-4070-8ad5-698f89e303ea"/>
  <p:tag name="COMMONDATA" val="eyJoZGlkIjoiOTM4MGQ4MDgwOTU2MWIxMDlkMjEyNTBiYzdkODM4MjQ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WPS 演示</Application>
  <PresentationFormat>宽屏</PresentationFormat>
  <Paragraphs>104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Wingdings</vt:lpstr>
      <vt:lpstr>思源黑体 CN Light</vt:lpstr>
      <vt:lpstr>思源黑体 CN Bold</vt:lpstr>
      <vt:lpstr>思源黑体 CN Medium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俏俏</cp:lastModifiedBy>
  <cp:revision>234</cp:revision>
  <dcterms:created xsi:type="dcterms:W3CDTF">2022-12-31T05:43:00Z</dcterms:created>
  <dcterms:modified xsi:type="dcterms:W3CDTF">2023-03-24T10:14:53Z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9483410270224F49A685FF696A17F788</vt:lpwstr>
  </property>
</Properties>
</file>