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7" r:id="rId3"/>
    <p:sldId id="348" r:id="rId4"/>
    <p:sldId id="349" r:id="rId5"/>
    <p:sldId id="350" r:id="rId6"/>
    <p:sldId id="351" r:id="rId7"/>
    <p:sldId id="318" r:id="rId8"/>
    <p:sldId id="299" r:id="rId9"/>
    <p:sldId id="298" r:id="rId10"/>
    <p:sldId id="305" r:id="rId11"/>
    <p:sldId id="381" r:id="rId12"/>
    <p:sldId id="313" r:id="rId13"/>
    <p:sldId id="380" r:id="rId14"/>
    <p:sldId id="382" r:id="rId15"/>
    <p:sldId id="383" r:id="rId16"/>
    <p:sldId id="384" r:id="rId17"/>
    <p:sldId id="319" r:id="rId18"/>
    <p:sldId id="320" r:id="rId19"/>
    <p:sldId id="321" r:id="rId20"/>
    <p:sldId id="300" r:id="rId21"/>
    <p:sldId id="327" r:id="rId22"/>
    <p:sldId id="306" r:id="rId23"/>
    <p:sldId id="307" r:id="rId24"/>
    <p:sldId id="309" r:id="rId25"/>
    <p:sldId id="328" r:id="rId26"/>
    <p:sldId id="329" r:id="rId27"/>
    <p:sldId id="331" r:id="rId28"/>
    <p:sldId id="332" r:id="rId29"/>
    <p:sldId id="322" r:id="rId30"/>
    <p:sldId id="323" r:id="rId31"/>
    <p:sldId id="324" r:id="rId32"/>
    <p:sldId id="325" r:id="rId33"/>
    <p:sldId id="326" r:id="rId34"/>
    <p:sldId id="386" r:id="rId35"/>
    <p:sldId id="387" r:id="rId36"/>
    <p:sldId id="302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80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26" y="108"/>
      </p:cViewPr>
      <p:guideLst>
        <p:guide orient="horz" pos="216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26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tags" Target="../tags/tag15.xml"/><Relationship Id="rId3" Type="http://schemas.openxmlformats.org/officeDocument/2006/relationships/image" Target="../media/image6.jpe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7" name="图片 6" descr="组 292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7" name="图片 6" descr="组 29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0" y="6586146"/>
            <a:ext cx="121920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:王延龙丨执业编号:A1120615060002  风险提示:观点基于软件数据和理论模型分析，仅供参考，不构成买卖建议，股市有风险，投资需谨慎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5" name="图片 4" descr="组 29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23458" r="23458"/>
          <a:stretch>
            <a:fillRect/>
          </a:stretch>
        </p:blipFill>
        <p:spPr>
          <a:xfrm>
            <a:off x="-317" y="-46672"/>
            <a:ext cx="12192635" cy="6951345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5765" y="235585"/>
            <a:ext cx="1220470" cy="26035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>
            <p:custDataLst>
              <p:tags r:id="rId6"/>
            </p:custDataLst>
          </p:nvPr>
        </p:nvSpPr>
        <p:spPr>
          <a:xfrm>
            <a:off x="10090150" y="207010"/>
            <a:ext cx="1911350" cy="2889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>
              <a:buClrTx/>
              <a:buSzTx/>
              <a:buFontTx/>
            </a:pP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1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10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image" Target="../media/image25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26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4" Type="http://schemas.openxmlformats.org/officeDocument/2006/relationships/image" Target="../media/image27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7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30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3" Type="http://schemas.openxmlformats.org/officeDocument/2006/relationships/image" Target="../media/image31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7.xml"/><Relationship Id="rId6" Type="http://schemas.openxmlformats.org/officeDocument/2006/relationships/image" Target="../media/image8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32.png"/><Relationship Id="rId1" Type="http://schemas.openxmlformats.org/officeDocument/2006/relationships/tags" Target="../tags/tag8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2" Type="http://schemas.openxmlformats.org/officeDocument/2006/relationships/image" Target="../media/image33.png"/><Relationship Id="rId1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9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9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9.xml"/><Relationship Id="rId3" Type="http://schemas.openxmlformats.org/officeDocument/2006/relationships/image" Target="../media/image38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00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43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44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46.png"/><Relationship Id="rId2" Type="http://schemas.openxmlformats.org/officeDocument/2006/relationships/tags" Target="../tags/tag111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47.png"/><Relationship Id="rId1" Type="http://schemas.openxmlformats.org/officeDocument/2006/relationships/tags" Target="../tags/tag11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48.png"/><Relationship Id="rId1" Type="http://schemas.openxmlformats.org/officeDocument/2006/relationships/tags" Target="../tags/tag115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49.png"/><Relationship Id="rId1" Type="http://schemas.openxmlformats.org/officeDocument/2006/relationships/tags" Target="../tags/tag117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50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51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3" Type="http://schemas.openxmlformats.org/officeDocument/2006/relationships/image" Target="../media/image11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9.xml"/><Relationship Id="rId5" Type="http://schemas.openxmlformats.org/officeDocument/2006/relationships/image" Target="../media/image13.png"/><Relationship Id="rId4" Type="http://schemas.openxmlformats.org/officeDocument/2006/relationships/tags" Target="../tags/tag48.xml"/><Relationship Id="rId3" Type="http://schemas.openxmlformats.org/officeDocument/2006/relationships/image" Target="../media/image12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3.xml"/><Relationship Id="rId5" Type="http://schemas.openxmlformats.org/officeDocument/2006/relationships/image" Target="../media/image15.png"/><Relationship Id="rId4" Type="http://schemas.openxmlformats.org/officeDocument/2006/relationships/tags" Target="../tags/tag52.xml"/><Relationship Id="rId3" Type="http://schemas.openxmlformats.org/officeDocument/2006/relationships/image" Target="../media/image14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.xml"/><Relationship Id="rId3" Type="http://schemas.openxmlformats.org/officeDocument/2006/relationships/image" Target="../media/image16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47514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主要指数季线金叉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97014" y="5871335"/>
            <a:ext cx="8376249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深证，创业板，科创板，平均股价，沪深300，中证500等全部季线金叉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指数机会清晰明确，投资好年份正在进行中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54" y="901338"/>
            <a:ext cx="4241016" cy="23842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56" y="901324"/>
            <a:ext cx="4241016" cy="23827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255" y="3401796"/>
            <a:ext cx="4241016" cy="23791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057" y="3401772"/>
            <a:ext cx="4241016" cy="2376478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全年及二季度方向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板块季线金叉数量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1315" y="5840095"/>
            <a:ext cx="9194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去年二季度结束，一个板块季线金叉，去年三季度结束，两个板块季线金叉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今年一季度目前，27个板块季度金叉，6个板块年线金叉，每次年线金叉，都是大行情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49" y="853424"/>
            <a:ext cx="9073099" cy="4914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16" y="1890922"/>
            <a:ext cx="5679058" cy="307615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月线金叉末端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50600" y="5812575"/>
            <a:ext cx="9889525" cy="83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月线金叉末端，最好的调整时机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月份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北向资金决定调整幅度，业绩集中方向，震荡概率大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业绩低迷方向，注意题材宽幅震荡，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月只有短线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4945" y="812324"/>
            <a:ext cx="9261483" cy="501663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板块历史统计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50600" y="5803264"/>
            <a:ext cx="98895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80%</a:t>
            </a: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板块只有一个，</a:t>
            </a: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月整体风险较大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消费排名靠前，经济复苏线下消费业绩最为确定，关注消费的启动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回避平均跌幅大，上涨概率小的板块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0960" y="863600"/>
            <a:ext cx="9528810" cy="4887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市场热点挖掘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420175" y="5545145"/>
            <a:ext cx="93516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资金流入：优选熊线上移并突破牛线，次选熊线上移，股价突破牛线！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热点节奏：金叉初期，死叉末期为好时机！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关注主线不迷路，跟随主线吃大肉！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回避牛线下移的板块，回避资金流出的板块，关注控盘，资金流入的板块！</a:t>
            </a:r>
            <a:endParaRPr lang="zh-CN" altLang="en-US" sz="1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9860" y="768350"/>
            <a:ext cx="9043035" cy="47967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热点的每一轮切换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19415"/>
          <a:stretch>
            <a:fillRect/>
          </a:stretch>
        </p:blipFill>
        <p:spPr>
          <a:xfrm>
            <a:off x="4946015" y="811530"/>
            <a:ext cx="6612890" cy="51701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9415"/>
          <a:stretch>
            <a:fillRect/>
          </a:stretch>
        </p:blipFill>
        <p:spPr>
          <a:xfrm>
            <a:off x="633730" y="811530"/>
            <a:ext cx="6612890" cy="5179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文本框 7"/>
          <p:cNvSpPr txBox="1"/>
          <p:nvPr/>
        </p:nvSpPr>
        <p:spPr>
          <a:xfrm>
            <a:off x="1420177" y="6173312"/>
            <a:ext cx="9351645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突破牛线开始，热点开始切换，关注突破牛线，资金流入的热点，牛线下移，热点结束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主题猎手的热点选择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12531" y="5762181"/>
            <a:ext cx="9351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双红+双紫+最近炒作+牛线上方=风口擒龙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热点时机：金叉初期，死叉末期，选好个股，反复跟踪。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个股选择：熊线突破牛线的个股的横盘调整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03655" y="744855"/>
            <a:ext cx="9460230" cy="5017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主题猎手快速选股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04276" y="5891086"/>
            <a:ext cx="9351645" cy="58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双红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双紫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最近炒作。个股：熊线上穿牛线，资金总体流入，等待金叉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9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财不入急门，等待有机会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03985" y="775335"/>
            <a:ext cx="9359900" cy="49644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lang="en-US" altLang="zh-CN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注册制的市场热点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3785870"/>
            <a:ext cx="9427210" cy="211391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经传多赢投研总监，软件首席架构师。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2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北京大学金融系毕业，从业10多年，坚持以资金推动论为研究核心，形成了以机构思路选股，游资思路跟踪的稳健投资模型。独创双龙战法，机构分析战法等实战模型！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867275" y="1315085"/>
            <a:ext cx="6087418" cy="24415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fontAlgn="auto"/>
            <a:r>
              <a:rPr lang="zh-CN" altLang="en-US" sz="66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注册制下的</a:t>
            </a:r>
            <a:endParaRPr lang="en-US" altLang="zh-CN" sz="66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/>
            <a:r>
              <a:rPr lang="zh-CN" altLang="en-US" sz="66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经传投研体系</a:t>
            </a:r>
            <a:endParaRPr lang="zh-CN" altLang="en-US" sz="66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 descr="虎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" y="389890"/>
            <a:ext cx="3858260" cy="60788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中特估的投资逻辑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805" y="5199709"/>
            <a:ext cx="10752381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投资要素：盈利是基础，高增是支撑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近年来，央企，国企业绩持续增加，当前业绩增速优势已经超越一般企业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低PE，高增速，必然带动国企改革的估值修复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2" y="1148792"/>
            <a:ext cx="10971428" cy="368571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中特估的投资思路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808" y="6129047"/>
            <a:ext cx="107523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资源整合（并购重组等）-科创领头（科技龙头）-价值重估（整合之后的低估龙头）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6" y="833762"/>
            <a:ext cx="11466667" cy="519047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62350" y="58272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中特估的被低估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806" y="6148819"/>
            <a:ext cx="107523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国企改革，季线金叉，结束两年多调整，与指数同步。2020年的新能源车！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13" y="917538"/>
            <a:ext cx="9409366" cy="5096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42" y="1937697"/>
            <a:ext cx="3431502" cy="2839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中特估的被低估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808" y="5305245"/>
            <a:ext cx="10752381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央企改革，国企改革，全部季线B点回档金叉！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去年2季度结束，保险季线金叉，去年3季度结束，通信季线金叉！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国企改革与央企的季线金叉，打开上证想象空间！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8" y="1302287"/>
            <a:ext cx="6509128" cy="3668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14" y="1302287"/>
            <a:ext cx="6524117" cy="36677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</a:t>
            </a:r>
            <a:r>
              <a:rPr lang="en-US" altLang="zh-CN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中特估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809" y="5798388"/>
            <a:ext cx="10752381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热点符合：央企改革+国企改革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风格符合：大市值+低估值+业绩持续增长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56995" y="828040"/>
            <a:ext cx="9477375" cy="5026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数字经济的潜力未来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694" r="7965"/>
          <a:stretch>
            <a:fillRect/>
          </a:stretch>
        </p:blipFill>
        <p:spPr>
          <a:xfrm>
            <a:off x="1030715" y="812652"/>
            <a:ext cx="4891319" cy="24416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14" y="3276089"/>
            <a:ext cx="4891319" cy="28044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108" y="3276089"/>
            <a:ext cx="5227877" cy="28063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108" y="810723"/>
            <a:ext cx="5227877" cy="24416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文本框 8"/>
          <p:cNvSpPr txBox="1"/>
          <p:nvPr/>
        </p:nvSpPr>
        <p:spPr>
          <a:xfrm>
            <a:off x="719806" y="6143664"/>
            <a:ext cx="107523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政策扶持（政策数量增长）+未来预期（经济规模，发展时代）=核心投资风口=数据提高生活质量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数字经济的投资机遇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9806" y="6170334"/>
            <a:ext cx="10752381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年线金叉+季线金叉=投资的主要题材风口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2670" y="809625"/>
            <a:ext cx="10106025" cy="5360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</a:t>
            </a:r>
            <a:r>
              <a:rPr lang="en-US" altLang="zh-CN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数字经济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809" y="5807278"/>
            <a:ext cx="10752381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热点符合：央企改革+数字经济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风格符合：大市值+低估值+业绩持续增长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11605" y="807720"/>
            <a:ext cx="9369425" cy="4968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注册制的个股模型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838" y="798890"/>
            <a:ext cx="9438323" cy="51124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50003" y="60812"/>
            <a:ext cx="6491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首先关注年线投资机遇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7876" y="5862534"/>
            <a:ext cx="8376249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年线金叉：陆地运输，医药商业，多元金融，软件信息，通信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以上板块的每次年线金叉，都是牛市，软件，通信的每次金叉，都有科技大年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35" y="2316487"/>
            <a:ext cx="5051834" cy="283403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813277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869792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956152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注册制的大势研判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803877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860392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第二章</a:t>
            </a:r>
            <a:endParaRPr lang="zh-CN" altLang="en-US" sz="3000" dirty="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946752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去年及二季度方向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794477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850992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第三章</a:t>
            </a:r>
            <a:endParaRPr lang="zh-CN" altLang="en-US" sz="3000" dirty="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937352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注册制的市场热点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2" name="图片 11" descr="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55748" y="4783638"/>
            <a:ext cx="6239510" cy="79438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4914828" y="4840153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第四章</a:t>
            </a:r>
            <a:endParaRPr lang="zh-CN" altLang="en-US" sz="3000" dirty="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748708" y="4926513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注册制的个股模型</a:t>
            </a:r>
            <a:endParaRPr lang="zh-CN" altLang="en-US" sz="3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47514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注册制下的龙头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6182667"/>
            <a:ext cx="10015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相对大市值+低估+年线金叉+月线B点回档金叉初期+周线金叉初期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01" y="831327"/>
            <a:ext cx="9879398" cy="5351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69030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趋势共振的机遇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43380" y="6137275"/>
            <a:ext cx="890651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相对大市值+低估+年线金叉+季线金叉+周线金叉+日线熊线突破牛线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19" y="778082"/>
            <a:ext cx="9893561" cy="535901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趋势共振的机遇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820" y="6178550"/>
            <a:ext cx="999236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相对大市值+低估+年线金叉+月线金叉+周线金叉+日线熊线上移，股价突破牛线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52" y="766158"/>
            <a:ext cx="9991693" cy="541216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注册市场价值龙头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820" y="6178550"/>
            <a:ext cx="999236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+滚动净利润增加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周线海洋水底金叉+月线金叉+资金流入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股价突破牛熊线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820" y="795020"/>
            <a:ext cx="10092690" cy="5353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注册市场价值龙头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820" y="6178550"/>
            <a:ext cx="999236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相对大市值+低估+滚动净利润增加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季线死叉末端</a:t>
            </a:r>
            <a:r>
              <a: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月线周线金叉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5355" y="765175"/>
            <a:ext cx="10321925" cy="54749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2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注册制的大势研判</a:t>
            </a:r>
            <a:endParaRPr lang="zh-CN" altLang="en-US" sz="72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风格与热点的两种体系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7876" y="5793736"/>
            <a:ext cx="8376249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热点自上而下，垂直分析，解决方向，方法问题，多个个股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风格自左而右，横向分析，解决同类，同质问题，具体画像</a:t>
            </a:r>
            <a:endParaRPr lang="en-US" altLang="zh-CN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91590" y="744855"/>
            <a:ext cx="9609455" cy="5086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注册制后变的是风格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6650" y="5828665"/>
            <a:ext cx="99187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注册制成为环境大势，个股数量激增，物竞天择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有资金才有机会，坚守资金推动论，没资金等于风险，大资金偏向大市值，进出通畅安全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82065" y="761365"/>
            <a:ext cx="9629140" cy="5106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56405" y="1616710"/>
            <a:ext cx="2892425" cy="3396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58272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北向更懂注册制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3654" y="5873280"/>
            <a:ext cx="9364692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指数调整，北向总体并未大幅流出，历史上都是挖坑，警惕北向流出带来的调整风险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北向总体高低切换，涨高的并未出，布局更多优质方向，更懂注册制，更懂价值和趋势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36980" y="766445"/>
            <a:ext cx="9717405" cy="5154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22525" y="2868295"/>
            <a:ext cx="4610735" cy="2061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36756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顺势而为理解大势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8366" y="5736970"/>
            <a:ext cx="1001526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中短线分化将成为常态，关注趋势，守住趋势比频繁换股更好！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上证，中证100，沪深300，中证500,蓝筹权重大盘，深证，创业，中证1000，科创50题材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死叉换热点，跌破辅助线换风格，牛线下移风险区域，熊线上移机会开始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15415" y="770890"/>
            <a:ext cx="9362440" cy="4966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47513"/>
            <a:ext cx="56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三年振兴牛的起点</a:t>
            </a:r>
            <a:endParaRPr lang="zh-CN" altLang="en-US" sz="4000" dirty="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33" y="968277"/>
            <a:ext cx="8955734" cy="48510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88366" y="6064333"/>
            <a:ext cx="1001526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上证指数季线金叉，上证50季线金叉，2023好于过去两年，上证50年线两连阴，回到12月起点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84" y="1526094"/>
            <a:ext cx="3727472" cy="234692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SPECIAL_SOURCE" val="bdnull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PECIAL_SOURCE" val="bdnull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KSO_WPP_MARK_KEY" val="5d6e9262-ca8a-4070-8ad5-698f89e303ea"/>
  <p:tag name="COMMONDATA" val="eyJoZGlkIjoiOTM4MGQ4MDgwOTU2MWIxMDlkMjEyNTBiYzdkODM4MjQ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1836</Words>
  <Application>WPS 演示</Application>
  <PresentationFormat>宽屏</PresentationFormat>
  <Paragraphs>175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俏俏</cp:lastModifiedBy>
  <cp:revision>302</cp:revision>
  <dcterms:created xsi:type="dcterms:W3CDTF">2022-12-31T05:43:00Z</dcterms:created>
  <dcterms:modified xsi:type="dcterms:W3CDTF">2023-04-07T11:17:20Z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41AF4CBA96CB4909BF8505E6B93FCB6F_13</vt:lpwstr>
  </property>
</Properties>
</file>