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03" r:id="rId4"/>
    <p:sldId id="287" r:id="rId5"/>
    <p:sldId id="286" r:id="rId6"/>
    <p:sldId id="316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0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3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0BB8"/>
    <a:srgbClr val="241789"/>
    <a:srgbClr val="4A4A4A"/>
    <a:srgbClr val="FFFEEB"/>
    <a:srgbClr val="FFF4A3"/>
    <a:srgbClr val="D9D9D9"/>
    <a:srgbClr val="7C0000"/>
    <a:srgbClr val="7E0001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3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9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image" Target="../media/image4.png"/><Relationship Id="rId6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1" Type="http://schemas.openxmlformats.org/officeDocument/2006/relationships/image" Target="../media/image4.png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_16811736585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杨春虎丨执业编号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A1120619100003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7733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孙硌丨执业编号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A1120613090005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7733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许为丨执业编号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A1120619060011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9.xml"/><Relationship Id="rId7" Type="http://schemas.openxmlformats.org/officeDocument/2006/relationships/image" Target="../media/image16.png"/><Relationship Id="rId6" Type="http://schemas.openxmlformats.org/officeDocument/2006/relationships/tags" Target="../tags/tag78.xml"/><Relationship Id="rId5" Type="http://schemas.openxmlformats.org/officeDocument/2006/relationships/image" Target="../media/image15.png"/><Relationship Id="rId4" Type="http://schemas.openxmlformats.org/officeDocument/2006/relationships/tags" Target="../tags/tag77.xml"/><Relationship Id="rId3" Type="http://schemas.openxmlformats.org/officeDocument/2006/relationships/image" Target="../media/image14.png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89.xml"/><Relationship Id="rId7" Type="http://schemas.openxmlformats.org/officeDocument/2006/relationships/image" Target="../media/image21.png"/><Relationship Id="rId6" Type="http://schemas.openxmlformats.org/officeDocument/2006/relationships/tags" Target="../tags/tag88.xml"/><Relationship Id="rId5" Type="http://schemas.openxmlformats.org/officeDocument/2006/relationships/image" Target="../media/image20.png"/><Relationship Id="rId4" Type="http://schemas.openxmlformats.org/officeDocument/2006/relationships/tags" Target="../tags/tag87.xml"/><Relationship Id="rId3" Type="http://schemas.openxmlformats.org/officeDocument/2006/relationships/image" Target="../media/image19.png"/><Relationship Id="rId2" Type="http://schemas.openxmlformats.org/officeDocument/2006/relationships/tags" Target="../tags/tag86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94.xml"/><Relationship Id="rId3" Type="http://schemas.openxmlformats.org/officeDocument/2006/relationships/image" Target="../media/image24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7.png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jpeg"/><Relationship Id="rId3" Type="http://schemas.openxmlformats.org/officeDocument/2006/relationships/tags" Target="../tags/tag68.xml"/><Relationship Id="rId2" Type="http://schemas.openxmlformats.org/officeDocument/2006/relationships/image" Target="../media/image10.png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tags" Target="../tags/tag71.xml"/><Relationship Id="rId3" Type="http://schemas.openxmlformats.org/officeDocument/2006/relationships/image" Target="../media/image12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分化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3055" y="904240"/>
            <a:ext cx="2687320" cy="5431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0140" y="880110"/>
            <a:ext cx="2851785" cy="5455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60815" y="880110"/>
            <a:ext cx="2774950" cy="5452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00375" y="904240"/>
            <a:ext cx="2753995" cy="5427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轮动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290" y="1135380"/>
            <a:ext cx="11361420" cy="4587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68763" y="1832293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037715" y="2943860"/>
            <a:ext cx="8238490" cy="12331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微观</a:t>
            </a:r>
            <a:r>
              <a:rPr lang="en-US" altLang="zh-CN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越魔幻越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现实</a:t>
            </a:r>
            <a:endParaRPr lang="zh-CN" altLang="en-US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是你放弃了信仰</a:t>
            </a:r>
            <a:r>
              <a:rPr kumimoji="0" lang="en-US" alt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还是信仰抛弃了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你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81115" y="1064260"/>
            <a:ext cx="5463540" cy="2591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6085" y="1064895"/>
            <a:ext cx="5681345" cy="2590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5195" y="225869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寒武纪、汤姆猫之流让很多人为自己不能坚持投资逻辑找到了</a:t>
            </a: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借口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6085" y="3794125"/>
            <a:ext cx="5681345" cy="2773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3400" y="5099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但他们仍然会在迷失中反复</a:t>
            </a: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错过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81115" y="3794125"/>
            <a:ext cx="5463540" cy="27730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断舍离</a:t>
            </a:r>
            <a:r>
              <a:rPr kumimoji="0" lang="en-US" alt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坚定正向的共振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思维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4815" y="919480"/>
            <a:ext cx="6283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三维一体选股：有钱又有颜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还得对我好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8755" y="1469390"/>
            <a:ext cx="9926320" cy="43999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断舍离</a:t>
            </a:r>
            <a:r>
              <a:rPr kumimoji="0" lang="en-US" alt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坚定正向的共振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思维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4815" y="919480"/>
            <a:ext cx="6283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业绩稳定增长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均线多头排列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信息面正向预期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79390" y="3450590"/>
            <a:ext cx="6509385" cy="3110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2745" y="1481455"/>
            <a:ext cx="6068695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16635" y="3742055"/>
            <a:ext cx="9792970" cy="219583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余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algn="just" fontAlgn="auto">
              <a:lnSpc>
                <a:spcPct val="120000"/>
              </a:lnSpc>
            </a:pP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algn="just" fontAlgn="auto">
              <a:lnSpc>
                <a:spcPct val="120000"/>
              </a:lnSpc>
            </a:pP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让行情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en-US" altLang="zh-CN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转化为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收益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735195" y="3785870"/>
            <a:ext cx="3813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t"/>
            <a:r>
              <a:rPr lang="zh-CN" altLang="en-US" sz="1600" b="1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孙硌</a:t>
            </a:r>
            <a:r>
              <a:rPr lang="en-US" altLang="zh-CN" sz="1600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en-US" altLang="zh-CN" sz="1200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| </a:t>
            </a:r>
            <a:r>
              <a:rPr lang="en-US" altLang="zh-CN" sz="1600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 b="1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执业编号</a:t>
            </a:r>
            <a:r>
              <a:rPr lang="en-US" altLang="zh-CN" sz="1600" b="1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600" b="1">
                <a:solidFill>
                  <a:srgbClr val="200BB8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A1120613090005</a:t>
            </a:r>
            <a:endParaRPr lang="zh-CN" altLang="en-US" sz="1600" b="1">
              <a:solidFill>
                <a:srgbClr val="200BB8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 descr="画板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785" y="969010"/>
            <a:ext cx="3246755" cy="51155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树立市场理解新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“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三观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”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宏观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——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牛市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未来已来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中观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——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强分化强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轮动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微观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——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越魔幻越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现实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037715" y="2943860"/>
            <a:ext cx="8238490" cy="12331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树立市场理解新</a:t>
            </a:r>
            <a:r>
              <a:rPr lang="en-US" altLang="zh-CN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“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三观</a:t>
            </a:r>
            <a:r>
              <a:rPr lang="en-US" altLang="zh-CN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”</a:t>
            </a:r>
            <a:endParaRPr lang="en-US" altLang="zh-CN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市场理解新</a:t>
            </a:r>
            <a:r>
              <a:rPr kumimoji="0" 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三观</a:t>
            </a:r>
            <a:endParaRPr kumimoji="0" 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"/>
            </p:custDataLst>
          </p:nvPr>
        </p:nvSpPr>
        <p:spPr>
          <a:xfrm flipH="1">
            <a:off x="917575" y="5017135"/>
            <a:ext cx="2933065" cy="871855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pPr algn="r">
              <a:lnSpc>
                <a:spcPct val="14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市场炒作逻辑的变与不变</a:t>
            </a:r>
            <a:endParaRPr lang="zh-CN" altLang="en-US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合理收益预期的卷与不卷</a:t>
            </a:r>
            <a:endParaRPr lang="zh-CN" altLang="en-US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57" name="组合 56"/>
          <p:cNvGrpSpPr/>
          <p:nvPr>
            <p:custDataLst>
              <p:tags r:id="rId3"/>
            </p:custDataLst>
          </p:nvPr>
        </p:nvGrpSpPr>
        <p:grpSpPr>
          <a:xfrm>
            <a:off x="3908066" y="4679208"/>
            <a:ext cx="2091600" cy="988630"/>
            <a:chOff x="3908066" y="4679208"/>
            <a:chExt cx="2091600" cy="988630"/>
          </a:xfrm>
        </p:grpSpPr>
        <p:sp>
          <p:nvSpPr>
            <p:cNvPr id="58" name="任意多边形 57"/>
            <p:cNvSpPr/>
            <p:nvPr>
              <p:custDataLst>
                <p:tags r:id="rId4"/>
              </p:custDataLst>
            </p:nvPr>
          </p:nvSpPr>
          <p:spPr>
            <a:xfrm rot="14400000">
              <a:off x="4459551" y="4127723"/>
              <a:ext cx="988630" cy="2091600"/>
            </a:xfrm>
            <a:custGeom>
              <a:avLst/>
              <a:gdLst>
                <a:gd name="connsiteX0" fmla="*/ 914399 w 914399"/>
                <a:gd name="connsiteY0" fmla="*/ 135467 h 1934325"/>
                <a:gd name="connsiteX1" fmla="*/ 914399 w 914399"/>
                <a:gd name="connsiteY1" fmla="*/ 1934325 h 1934325"/>
                <a:gd name="connsiteX2" fmla="*/ 0 w 914399"/>
                <a:gd name="connsiteY2" fmla="*/ 1934325 h 1934325"/>
                <a:gd name="connsiteX3" fmla="*/ 0 w 914399"/>
                <a:gd name="connsiteY3" fmla="*/ 581449 h 1934325"/>
                <a:gd name="connsiteX4" fmla="*/ 914399 w 914399"/>
                <a:gd name="connsiteY4" fmla="*/ 0 h 1934325"/>
                <a:gd name="connsiteX5" fmla="*/ 914399 w 914399"/>
                <a:gd name="connsiteY5" fmla="*/ 83154 h 1934325"/>
                <a:gd name="connsiteX6" fmla="*/ 0 w 914399"/>
                <a:gd name="connsiteY6" fmla="*/ 529137 h 1934325"/>
                <a:gd name="connsiteX7" fmla="*/ 0 w 914399"/>
                <a:gd name="connsiteY7" fmla="*/ 445982 h 193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" h="1934325">
                  <a:moveTo>
                    <a:pt x="914399" y="135467"/>
                  </a:moveTo>
                  <a:lnTo>
                    <a:pt x="914399" y="1934325"/>
                  </a:lnTo>
                  <a:lnTo>
                    <a:pt x="0" y="1934325"/>
                  </a:lnTo>
                  <a:lnTo>
                    <a:pt x="0" y="581449"/>
                  </a:lnTo>
                  <a:close/>
                  <a:moveTo>
                    <a:pt x="914399" y="0"/>
                  </a:moveTo>
                  <a:lnTo>
                    <a:pt x="914399" y="83154"/>
                  </a:lnTo>
                  <a:lnTo>
                    <a:pt x="0" y="529137"/>
                  </a:lnTo>
                  <a:lnTo>
                    <a:pt x="0" y="4459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vert="vert270" tIns="360000" rtlCol="0" anchor="ctr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5"/>
              </p:custDataLst>
            </p:nvPr>
          </p:nvSpPr>
          <p:spPr>
            <a:xfrm rot="19790187">
              <a:off x="4178982" y="4764108"/>
              <a:ext cx="1788512" cy="646331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0000"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</a:rPr>
                <a:t>微观</a:t>
              </a:r>
              <a:endParaRPr lang="zh-CN" altLang="en-US" sz="3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</a:endParaRPr>
            </a:p>
          </p:txBody>
        </p:sp>
      </p:grpSp>
      <p:sp>
        <p:nvSpPr>
          <p:cNvPr id="60" name="文本框 59"/>
          <p:cNvSpPr txBox="1"/>
          <p:nvPr>
            <p:custDataLst>
              <p:tags r:id="rId6"/>
            </p:custDataLst>
          </p:nvPr>
        </p:nvSpPr>
        <p:spPr>
          <a:xfrm flipH="1">
            <a:off x="4137660" y="1167765"/>
            <a:ext cx="3966845" cy="81915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正确理解中国经济的全球地位变化</a:t>
            </a:r>
            <a:endParaRPr lang="zh-CN" altLang="en-US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正确理解通胀通缩的悖论</a:t>
            </a:r>
            <a:endParaRPr lang="zh-CN" altLang="en-US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61" name="组合 60"/>
          <p:cNvGrpSpPr/>
          <p:nvPr>
            <p:custDataLst>
              <p:tags r:id="rId7"/>
            </p:custDataLst>
          </p:nvPr>
        </p:nvGrpSpPr>
        <p:grpSpPr>
          <a:xfrm>
            <a:off x="5612772" y="2099937"/>
            <a:ext cx="988630" cy="2122043"/>
            <a:chOff x="5612772" y="2099937"/>
            <a:chExt cx="988630" cy="2122043"/>
          </a:xfrm>
        </p:grpSpPr>
        <p:sp>
          <p:nvSpPr>
            <p:cNvPr id="62" name="任意多边形 61"/>
            <p:cNvSpPr/>
            <p:nvPr>
              <p:custDataLst>
                <p:tags r:id="rId8"/>
              </p:custDataLst>
            </p:nvPr>
          </p:nvSpPr>
          <p:spPr>
            <a:xfrm>
              <a:off x="5612772" y="2099937"/>
              <a:ext cx="988630" cy="2091354"/>
            </a:xfrm>
            <a:custGeom>
              <a:avLst/>
              <a:gdLst>
                <a:gd name="connsiteX0" fmla="*/ 914399 w 914399"/>
                <a:gd name="connsiteY0" fmla="*/ 135467 h 1934325"/>
                <a:gd name="connsiteX1" fmla="*/ 914399 w 914399"/>
                <a:gd name="connsiteY1" fmla="*/ 1934325 h 1934325"/>
                <a:gd name="connsiteX2" fmla="*/ 0 w 914399"/>
                <a:gd name="connsiteY2" fmla="*/ 1934325 h 1934325"/>
                <a:gd name="connsiteX3" fmla="*/ 0 w 914399"/>
                <a:gd name="connsiteY3" fmla="*/ 581449 h 1934325"/>
                <a:gd name="connsiteX4" fmla="*/ 914399 w 914399"/>
                <a:gd name="connsiteY4" fmla="*/ 0 h 1934325"/>
                <a:gd name="connsiteX5" fmla="*/ 914399 w 914399"/>
                <a:gd name="connsiteY5" fmla="*/ 83154 h 1934325"/>
                <a:gd name="connsiteX6" fmla="*/ 0 w 914399"/>
                <a:gd name="connsiteY6" fmla="*/ 529137 h 1934325"/>
                <a:gd name="connsiteX7" fmla="*/ 0 w 914399"/>
                <a:gd name="connsiteY7" fmla="*/ 445982 h 193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" h="1934325">
                  <a:moveTo>
                    <a:pt x="914399" y="135467"/>
                  </a:moveTo>
                  <a:lnTo>
                    <a:pt x="914399" y="1934325"/>
                  </a:lnTo>
                  <a:lnTo>
                    <a:pt x="0" y="1934325"/>
                  </a:lnTo>
                  <a:lnTo>
                    <a:pt x="0" y="581449"/>
                  </a:lnTo>
                  <a:close/>
                  <a:moveTo>
                    <a:pt x="914399" y="0"/>
                  </a:moveTo>
                  <a:lnTo>
                    <a:pt x="914399" y="83154"/>
                  </a:lnTo>
                  <a:lnTo>
                    <a:pt x="0" y="529137"/>
                  </a:lnTo>
                  <a:lnTo>
                    <a:pt x="0" y="445982"/>
                  </a:ln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vert="vert" tIns="360000" rtlCol="0" anchor="ctr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9"/>
              </p:custDataLst>
            </p:nvPr>
          </p:nvSpPr>
          <p:spPr>
            <a:xfrm rot="5400000">
              <a:off x="5212456" y="3004558"/>
              <a:ext cx="1788512" cy="646331"/>
            </a:xfrm>
            <a:prstGeom prst="rect">
              <a:avLst/>
            </a:prstGeom>
            <a:noFill/>
          </p:spPr>
          <p:txBody>
            <a:bodyPr vert="vert270" wrap="square" rtlCol="0" anchor="ctr">
              <a:norm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</a:rPr>
                <a:t>宏观</a:t>
              </a:r>
              <a:endParaRPr lang="zh-CN" altLang="en-US" sz="3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</a:endParaRPr>
            </a:p>
          </p:txBody>
        </p:sp>
      </p:grpSp>
      <p:sp>
        <p:nvSpPr>
          <p:cNvPr id="64" name="文本框 63"/>
          <p:cNvSpPr txBox="1"/>
          <p:nvPr>
            <p:custDataLst>
              <p:tags r:id="rId10"/>
            </p:custDataLst>
          </p:nvPr>
        </p:nvSpPr>
        <p:spPr>
          <a:xfrm flipH="1">
            <a:off x="8341360" y="5017770"/>
            <a:ext cx="2922270" cy="871220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pPr algn="just">
              <a:lnSpc>
                <a:spcPct val="14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经济复苏重启的路径偏好</a:t>
            </a:r>
            <a:endParaRPr lang="zh-CN" altLang="en-US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注册制时代的市场结构性</a:t>
            </a:r>
            <a:endParaRPr lang="zh-CN" altLang="en-US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65" name="组合 64"/>
          <p:cNvGrpSpPr/>
          <p:nvPr>
            <p:custDataLst>
              <p:tags r:id="rId11"/>
            </p:custDataLst>
          </p:nvPr>
        </p:nvGrpSpPr>
        <p:grpSpPr>
          <a:xfrm>
            <a:off x="6214159" y="4669747"/>
            <a:ext cx="2091354" cy="988630"/>
            <a:chOff x="6214159" y="4669747"/>
            <a:chExt cx="2091354" cy="988630"/>
          </a:xfrm>
        </p:grpSpPr>
        <p:sp>
          <p:nvSpPr>
            <p:cNvPr id="66" name="任意多边形 65"/>
            <p:cNvSpPr/>
            <p:nvPr>
              <p:custDataLst>
                <p:tags r:id="rId12"/>
              </p:custDataLst>
            </p:nvPr>
          </p:nvSpPr>
          <p:spPr>
            <a:xfrm rot="7200000">
              <a:off x="6765521" y="4118385"/>
              <a:ext cx="988630" cy="2091354"/>
            </a:xfrm>
            <a:custGeom>
              <a:avLst/>
              <a:gdLst>
                <a:gd name="connsiteX0" fmla="*/ 914399 w 914399"/>
                <a:gd name="connsiteY0" fmla="*/ 135467 h 1934325"/>
                <a:gd name="connsiteX1" fmla="*/ 914399 w 914399"/>
                <a:gd name="connsiteY1" fmla="*/ 1934325 h 1934325"/>
                <a:gd name="connsiteX2" fmla="*/ 0 w 914399"/>
                <a:gd name="connsiteY2" fmla="*/ 1934325 h 1934325"/>
                <a:gd name="connsiteX3" fmla="*/ 0 w 914399"/>
                <a:gd name="connsiteY3" fmla="*/ 581449 h 1934325"/>
                <a:gd name="connsiteX4" fmla="*/ 914399 w 914399"/>
                <a:gd name="connsiteY4" fmla="*/ 0 h 1934325"/>
                <a:gd name="connsiteX5" fmla="*/ 914399 w 914399"/>
                <a:gd name="connsiteY5" fmla="*/ 83154 h 1934325"/>
                <a:gd name="connsiteX6" fmla="*/ 0 w 914399"/>
                <a:gd name="connsiteY6" fmla="*/ 529137 h 1934325"/>
                <a:gd name="connsiteX7" fmla="*/ 0 w 914399"/>
                <a:gd name="connsiteY7" fmla="*/ 445982 h 193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" h="1934325">
                  <a:moveTo>
                    <a:pt x="914399" y="135467"/>
                  </a:moveTo>
                  <a:lnTo>
                    <a:pt x="914399" y="1934325"/>
                  </a:lnTo>
                  <a:lnTo>
                    <a:pt x="0" y="1934325"/>
                  </a:lnTo>
                  <a:lnTo>
                    <a:pt x="0" y="581449"/>
                  </a:lnTo>
                  <a:close/>
                  <a:moveTo>
                    <a:pt x="914399" y="0"/>
                  </a:moveTo>
                  <a:lnTo>
                    <a:pt x="914399" y="83154"/>
                  </a:lnTo>
                  <a:lnTo>
                    <a:pt x="0" y="529137"/>
                  </a:lnTo>
                  <a:lnTo>
                    <a:pt x="0" y="4459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vert="vert270" tIns="360000" rtlCol="0" anchor="ctr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13"/>
              </p:custDataLst>
            </p:nvPr>
          </p:nvSpPr>
          <p:spPr>
            <a:xfrm rot="1749383">
              <a:off x="6218988" y="4796576"/>
              <a:ext cx="1788512" cy="646331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0000"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</a:rPr>
                <a:t>中观</a:t>
              </a:r>
              <a:endParaRPr lang="zh-CN" altLang="en-US" sz="3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</a:endParaRPr>
            </a:p>
          </p:txBody>
        </p:sp>
      </p:grpSp>
      <p:sp>
        <p:nvSpPr>
          <p:cNvPr id="69" name="KSO_Shape"/>
          <p:cNvSpPr/>
          <p:nvPr>
            <p:custDataLst>
              <p:tags r:id="rId14"/>
            </p:custDataLst>
          </p:nvPr>
        </p:nvSpPr>
        <p:spPr>
          <a:xfrm rot="5820000" flipV="1">
            <a:off x="5882640" y="4247515"/>
            <a:ext cx="454660" cy="460375"/>
          </a:xfrm>
          <a:custGeom>
            <a:avLst/>
            <a:gdLst>
              <a:gd name="connsiteX0" fmla="*/ 84274 w 494050"/>
              <a:gd name="connsiteY0" fmla="*/ 98107 h 531069"/>
              <a:gd name="connsiteX1" fmla="*/ 84423 w 494050"/>
              <a:gd name="connsiteY1" fmla="*/ 98165 h 531069"/>
              <a:gd name="connsiteX2" fmla="*/ 83683 w 494050"/>
              <a:gd name="connsiteY2" fmla="*/ 98867 h 531069"/>
              <a:gd name="connsiteX3" fmla="*/ 423146 w 494050"/>
              <a:gd name="connsiteY3" fmla="*/ 0 h 531069"/>
              <a:gd name="connsiteX4" fmla="*/ 395440 w 494050"/>
              <a:gd name="connsiteY4" fmla="*/ 62229 h 531069"/>
              <a:gd name="connsiteX5" fmla="*/ 406255 w 494050"/>
              <a:gd name="connsiteY5" fmla="*/ 71591 h 531069"/>
              <a:gd name="connsiteX6" fmla="*/ 494044 w 494050"/>
              <a:gd name="connsiteY6" fmla="*/ 276386 h 531069"/>
              <a:gd name="connsiteX7" fmla="*/ 493844 w 494050"/>
              <a:gd name="connsiteY7" fmla="*/ 291720 h 531069"/>
              <a:gd name="connsiteX8" fmla="*/ 489376 w 494050"/>
              <a:gd name="connsiteY8" fmla="*/ 331393 h 531069"/>
              <a:gd name="connsiteX9" fmla="*/ 274337 w 494050"/>
              <a:gd name="connsiteY9" fmla="*/ 529541 h 531069"/>
              <a:gd name="connsiteX10" fmla="*/ 20946 w 494050"/>
              <a:gd name="connsiteY10" fmla="*/ 383604 h 531069"/>
              <a:gd name="connsiteX11" fmla="*/ 69840 w 494050"/>
              <a:gd name="connsiteY11" fmla="*/ 111994 h 531069"/>
              <a:gd name="connsiteX12" fmla="*/ 83683 w 494050"/>
              <a:gd name="connsiteY12" fmla="*/ 98867 h 531069"/>
              <a:gd name="connsiteX13" fmla="*/ 82441 w 494050"/>
              <a:gd name="connsiteY13" fmla="*/ 100464 h 531069"/>
              <a:gd name="connsiteX14" fmla="*/ 46275 w 494050"/>
              <a:gd name="connsiteY14" fmla="*/ 342257 h 531069"/>
              <a:gd name="connsiteX15" fmla="*/ 231312 w 494050"/>
              <a:gd name="connsiteY15" fmla="*/ 478390 h 531069"/>
              <a:gd name="connsiteX16" fmla="*/ 425060 w 494050"/>
              <a:gd name="connsiteY16" fmla="*/ 284642 h 531069"/>
              <a:gd name="connsiteX17" fmla="*/ 362655 w 494050"/>
              <a:gd name="connsiteY17" fmla="*/ 142208 h 531069"/>
              <a:gd name="connsiteX18" fmla="*/ 360587 w 494050"/>
              <a:gd name="connsiteY18" fmla="*/ 140509 h 531069"/>
              <a:gd name="connsiteX19" fmla="*/ 336426 w 494050"/>
              <a:gd name="connsiteY19" fmla="*/ 194776 h 531069"/>
              <a:gd name="connsiteX20" fmla="*/ 214880 w 494050"/>
              <a:gd name="connsiteY20" fmla="*/ 23967 h 5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4050" h="531069">
                <a:moveTo>
                  <a:pt x="84274" y="98107"/>
                </a:moveTo>
                <a:cubicBezTo>
                  <a:pt x="84621" y="97719"/>
                  <a:pt x="84687" y="97734"/>
                  <a:pt x="84423" y="98165"/>
                </a:cubicBezTo>
                <a:lnTo>
                  <a:pt x="83683" y="98867"/>
                </a:lnTo>
                <a:close/>
                <a:moveTo>
                  <a:pt x="423146" y="0"/>
                </a:moveTo>
                <a:lnTo>
                  <a:pt x="395440" y="62229"/>
                </a:lnTo>
                <a:lnTo>
                  <a:pt x="406255" y="71591"/>
                </a:lnTo>
                <a:cubicBezTo>
                  <a:pt x="473633" y="133566"/>
                  <a:pt x="493625" y="204832"/>
                  <a:pt x="494044" y="276386"/>
                </a:cubicBezTo>
                <a:cubicBezTo>
                  <a:pt x="494073" y="281497"/>
                  <a:pt x="494003" y="286610"/>
                  <a:pt x="493844" y="291720"/>
                </a:cubicBezTo>
                <a:cubicBezTo>
                  <a:pt x="493432" y="304888"/>
                  <a:pt x="491960" y="318150"/>
                  <a:pt x="489376" y="331393"/>
                </a:cubicBezTo>
                <a:cubicBezTo>
                  <a:pt x="468702" y="437339"/>
                  <a:pt x="381617" y="517584"/>
                  <a:pt x="274337" y="529541"/>
                </a:cubicBezTo>
                <a:cubicBezTo>
                  <a:pt x="167057" y="541499"/>
                  <a:pt x="64440" y="482398"/>
                  <a:pt x="20946" y="383604"/>
                </a:cubicBezTo>
                <a:cubicBezTo>
                  <a:pt x="-19829" y="290984"/>
                  <a:pt x="215" y="183599"/>
                  <a:pt x="69840" y="111994"/>
                </a:cubicBezTo>
                <a:lnTo>
                  <a:pt x="83683" y="98867"/>
                </a:lnTo>
                <a:lnTo>
                  <a:pt x="82441" y="100464"/>
                </a:lnTo>
                <a:cubicBezTo>
                  <a:pt x="70421" y="116975"/>
                  <a:pt x="13101" y="209765"/>
                  <a:pt x="46275" y="342257"/>
                </a:cubicBezTo>
                <a:cubicBezTo>
                  <a:pt x="70805" y="421126"/>
                  <a:pt x="144371" y="478390"/>
                  <a:pt x="231312" y="478390"/>
                </a:cubicBezTo>
                <a:cubicBezTo>
                  <a:pt x="338316" y="478390"/>
                  <a:pt x="425060" y="391646"/>
                  <a:pt x="425060" y="284642"/>
                </a:cubicBezTo>
                <a:cubicBezTo>
                  <a:pt x="425060" y="228319"/>
                  <a:pt x="401027" y="177609"/>
                  <a:pt x="362655" y="142208"/>
                </a:cubicBezTo>
                <a:lnTo>
                  <a:pt x="360587" y="140509"/>
                </a:lnTo>
                <a:lnTo>
                  <a:pt x="336426" y="194776"/>
                </a:lnTo>
                <a:lnTo>
                  <a:pt x="214880" y="23967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037715" y="2943860"/>
            <a:ext cx="8238490" cy="123317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 anchorCtr="0">
            <a:no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宏观</a:t>
            </a:r>
            <a:r>
              <a:rPr lang="en-US" altLang="zh-CN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6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牛市</a:t>
            </a:r>
            <a:r>
              <a:rPr lang="en-US" altLang="zh-CN" sz="6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</a:t>
            </a:r>
            <a:r>
              <a:rPr lang="zh-CN" altLang="en-US" sz="6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未来已来</a:t>
            </a:r>
            <a:endParaRPr lang="zh-CN" altLang="en-US" sz="6000" b="1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6835" y="3429000"/>
            <a:ext cx="6301740" cy="31394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中国经济的全球地位变化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40740" y="869315"/>
            <a:ext cx="5848985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899275" y="1101090"/>
            <a:ext cx="46907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实体经济方面</a:t>
            </a: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中国是全球经济复苏的重要引擎</a:t>
            </a:r>
            <a:endParaRPr lang="zh-CN" altLang="en-US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资本市场方面</a:t>
            </a: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中国已越来越独立，不再过度关注</a:t>
            </a: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隔夜市场</a:t>
            </a: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endParaRPr lang="en-US" altLang="zh-CN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通胀通缩</a:t>
            </a:r>
            <a:r>
              <a:rPr kumimoji="0" lang="en-US" alt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zh-CN" altLang="en-US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钱都去哪了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735" y="1087120"/>
            <a:ext cx="5166995" cy="3409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73735" y="4159250"/>
            <a:ext cx="33197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数据来源：国家统计局刘维淇/制图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18860" y="1087120"/>
            <a:ext cx="5383530" cy="5155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42620" y="4744720"/>
            <a:ext cx="520954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实体经济愿意投钱</a:t>
            </a:r>
            <a:endParaRPr lang="zh-CN" altLang="en-US" sz="24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老百姓手里有钱</a:t>
            </a:r>
            <a:endParaRPr lang="zh-CN" altLang="en-US" sz="24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到底在担心什么</a:t>
            </a:r>
            <a:endParaRPr lang="zh-CN" altLang="en-US" sz="24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68763" y="1832293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037715" y="2943860"/>
            <a:ext cx="8238490" cy="12331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中观</a:t>
            </a:r>
            <a:r>
              <a:rPr lang="en-US" altLang="zh-CN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强分化</a:t>
            </a:r>
            <a:r>
              <a:rPr lang="en-US" altLang="zh-CN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轮动</a:t>
            </a:r>
            <a:endParaRPr lang="zh-CN" altLang="en-US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7.xml><?xml version="1.0" encoding="utf-8"?>
<p:tagLst xmlns:p="http://schemas.openxmlformats.org/presentationml/2006/main">
  <p:tag name="KSO_WM_SPECIAL_SOURCE" val="bdnull"/>
</p:tagLst>
</file>

<file path=ppt/tags/tag28.xml><?xml version="1.0" encoding="utf-8"?>
<p:tagLst xmlns:p="http://schemas.openxmlformats.org/presentationml/2006/main">
  <p:tag name="KSO_WM_UNIT_PLACING_PICTURE_USER_VIEWPORT" val="{&quot;height&quot;:3458,&quot;width&quot;:15422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TYPE" val="q_h_f"/>
  <p:tag name="KSO_WM_UNIT_INDEX" val="1_3_1"/>
  <p:tag name="KSO_WM_UNIT_ID" val="diagram160031_2*q_h_f*1_3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5"/>
  <p:tag name="KSO_WM_UNIT_PRESET_TEXT_LEN" val="40"/>
  <p:tag name="KSO_WM_DIAGRAM_GROUP_CODE" val="q1-1"/>
  <p:tag name="KSO_WM_UNIT_TEXT_FILL_FORE_SCHEMECOLOR_INDEX" val="14"/>
  <p:tag name="KSO_WM_UNIT_TEXT_FILL_TYPE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31_2*i*1"/>
  <p:tag name="KSO_WM_TEMPLATE_CATEGORY" val="diagram"/>
  <p:tag name="KSO_WM_TEMPLATE_INDEX" val="160031"/>
  <p:tag name="KSO_WM_UNIT_INDEX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CLEAR" val="1"/>
  <p:tag name="KSO_WM_UNIT_VALUE" val="15"/>
  <p:tag name="KSO_WM_UNIT_HIGHLIGHT" val="0"/>
  <p:tag name="KSO_WM_UNIT_COMPATIBLE" val="0"/>
  <p:tag name="KSO_WM_UNIT_PRESET_TEXT_INDEX" val="3"/>
  <p:tag name="KSO_WM_UNIT_PRESET_TEXT_LEN" val="11"/>
  <p:tag name="KSO_WM_UNIT_TYPE" val="q_i"/>
  <p:tag name="KSO_WM_UNIT_INDEX" val="1_1"/>
  <p:tag name="KSO_WM_UNIT_ID" val="diagram160031_2*q_i*1_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TYPE" val="q_h_a"/>
  <p:tag name="KSO_WM_UNIT_INDEX" val="1_3_1"/>
  <p:tag name="KSO_WM_UNIT_ID" val="diagram160031_2*q_h_a*1_3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q1-1"/>
  <p:tag name="KSO_WM_UNIT_TEXT_FILL_FORE_SCHEMECOLOR_INDEX" val="14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TYPE" val="q_h_f"/>
  <p:tag name="KSO_WM_UNIT_INDEX" val="1_1_1"/>
  <p:tag name="KSO_WM_UNIT_ID" val="diagram160031_2*q_h_f*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5"/>
  <p:tag name="KSO_WM_UNIT_PRESET_TEXT_LEN" val="40"/>
  <p:tag name="KSO_WM_DIAGRAM_GROUP_CODE" val="q1-1"/>
  <p:tag name="KSO_WM_UNIT_TEXT_FILL_FORE_SCHEMECOLOR_INDEX" val="14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31_2*i*7"/>
  <p:tag name="KSO_WM_TEMPLATE_CATEGORY" val="diagram"/>
  <p:tag name="KSO_WM_TEMPLATE_INDEX" val="160031"/>
  <p:tag name="KSO_WM_UNIT_INDEX" val="7"/>
</p:tagLst>
</file>

<file path=ppt/tags/tag57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VALUE" val="15"/>
  <p:tag name="KSO_WM_UNIT_HIGHLIGHT" val="0"/>
  <p:tag name="KSO_WM_UNIT_COMPATIBLE" val="0"/>
  <p:tag name="KSO_WM_UNIT_PRESET_TEXT_INDEX" val="3"/>
  <p:tag name="KSO_WM_UNIT_PRESET_TEXT_LEN" val="11"/>
  <p:tag name="KSO_WM_UNIT_CLEAR" val="1"/>
  <p:tag name="KSO_WM_UNIT_TYPE" val="q_i"/>
  <p:tag name="KSO_WM_UNIT_INDEX" val="1_2"/>
  <p:tag name="KSO_WM_UNIT_ID" val="diagram160031_2*q_i*1_2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TYPE" val="q_h_a"/>
  <p:tag name="KSO_WM_UNIT_INDEX" val="1_1_1"/>
  <p:tag name="KSO_WM_UNIT_ID" val="diagram160031_2*q_h_a*1_1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q1-1"/>
  <p:tag name="KSO_WM_UNIT_TEXT_FILL_FORE_SCHEMECOLOR_INDEX" val="14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TYPE" val="q_h_f"/>
  <p:tag name="KSO_WM_UNIT_INDEX" val="1_2_1"/>
  <p:tag name="KSO_WM_UNIT_ID" val="diagram160031_2*q_h_f*1_2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5"/>
  <p:tag name="KSO_WM_UNIT_PRESET_TEXT_LEN" val="40"/>
  <p:tag name="KSO_WM_DIAGRAM_GROUP_CODE" val="q1-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31_2*i*13"/>
  <p:tag name="KSO_WM_TEMPLATE_CATEGORY" val="diagram"/>
  <p:tag name="KSO_WM_TEMPLATE_INDEX" val="160031"/>
  <p:tag name="KSO_WM_UNIT_INDEX" val="13"/>
</p:tagLst>
</file>

<file path=ppt/tags/tag61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CLEAR" val="1"/>
  <p:tag name="KSO_WM_UNIT_VALUE" val="15"/>
  <p:tag name="KSO_WM_UNIT_HIGHLIGHT" val="0"/>
  <p:tag name="KSO_WM_UNIT_COMPATIBLE" val="0"/>
  <p:tag name="KSO_WM_UNIT_PRESET_TEXT_INDEX" val="3"/>
  <p:tag name="KSO_WM_UNIT_PRESET_TEXT_LEN" val="11"/>
  <p:tag name="KSO_WM_UNIT_TYPE" val="q_i"/>
  <p:tag name="KSO_WM_UNIT_INDEX" val="1_3"/>
  <p:tag name="KSO_WM_UNIT_ID" val="diagram160031_2*q_i*1_3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160031"/>
  <p:tag name="KSO_WM_TAG_VERSION" val="1.0"/>
  <p:tag name="KSO_WM_BEAUTIFY_FLAG" val="#wm#"/>
  <p:tag name="KSO_WM_UNIT_TYPE" val="q_h_a"/>
  <p:tag name="KSO_WM_UNIT_INDEX" val="1_2_1"/>
  <p:tag name="KSO_WM_UNIT_ID" val="diagram160031_2*q_h_a*1_2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q1-1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31_2*i*19"/>
  <p:tag name="KSO_WM_TEMPLATE_CATEGORY" val="diagram"/>
  <p:tag name="KSO_WM_TEMPLATE_INDEX" val="160031"/>
  <p:tag name="KSO_WM_UNIT_INDEX" val="19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  <p:tag name="KSO_WM_UNIT_PLACING_PICTURE_USER_VIEWPORT" val="{&quot;height&quot;:8591,&quot;width&quot;:4491}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PP_MARK_KEY" val="5d6e9262-ca8a-4070-8ad5-698f89e303ea"/>
  <p:tag name="COMMONDATA" val="eyJoZGlkIjoiM2I3NDIyNjZhODdjNDBiNzFhNTYyOTJiY2UyMWE3NmYifQ==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WPS 演示</Application>
  <PresentationFormat>宽屏</PresentationFormat>
  <Paragraphs>95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黑体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255</cp:revision>
  <dcterms:created xsi:type="dcterms:W3CDTF">2022-12-31T05:43:00Z</dcterms:created>
  <dcterms:modified xsi:type="dcterms:W3CDTF">2023-04-15T04:16:42Z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9483410270224F49A685FF696A17F788</vt:lpwstr>
  </property>
</Properties>
</file>