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348" r:id="rId4"/>
    <p:sldId id="349" r:id="rId5"/>
    <p:sldId id="350" r:id="rId6"/>
    <p:sldId id="305" r:id="rId7"/>
    <p:sldId id="381" r:id="rId8"/>
    <p:sldId id="410" r:id="rId9"/>
    <p:sldId id="409" r:id="rId10"/>
    <p:sldId id="382" r:id="rId11"/>
    <p:sldId id="313" r:id="rId12"/>
    <p:sldId id="327" r:id="rId13"/>
    <p:sldId id="411" r:id="rId14"/>
    <p:sldId id="306" r:id="rId15"/>
    <p:sldId id="309" r:id="rId16"/>
    <p:sldId id="328" r:id="rId17"/>
    <p:sldId id="412" r:id="rId18"/>
    <p:sldId id="322" r:id="rId19"/>
    <p:sldId id="329" r:id="rId20"/>
    <p:sldId id="331" r:id="rId21"/>
    <p:sldId id="414" r:id="rId22"/>
    <p:sldId id="413" r:id="rId23"/>
    <p:sldId id="332" r:id="rId24"/>
    <p:sldId id="415" r:id="rId25"/>
    <p:sldId id="416" r:id="rId26"/>
    <p:sldId id="319" r:id="rId27"/>
    <p:sldId id="408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8" userDrawn="1">
          <p15:clr>
            <a:srgbClr val="A4A3A4"/>
          </p15:clr>
        </p15:guide>
        <p15:guide id="2" pos="36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00BB8"/>
    <a:srgbClr val="241789"/>
    <a:srgbClr val="4A4A4A"/>
    <a:srgbClr val="FFFEEB"/>
    <a:srgbClr val="FFF4A3"/>
    <a:srgbClr val="D9D9D9"/>
    <a:srgbClr val="7C0000"/>
    <a:srgbClr val="7E0001"/>
    <a:srgbClr val="FF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84"/>
      </p:cViewPr>
      <p:guideLst>
        <p:guide orient="horz" pos="2058"/>
        <p:guide pos="36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9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image" Target="../media/image4.png"/><Relationship Id="rId6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image" Target="../media/image4.png"/><Relationship Id="rId6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2.png"/><Relationship Id="rId2" Type="http://schemas.openxmlformats.org/officeDocument/2006/relationships/tags" Target="../tags/tag15.xml"/><Relationship Id="rId11" Type="http://schemas.openxmlformats.org/officeDocument/2006/relationships/image" Target="../media/image4.png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2_16811736585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杨春虎丨执业编号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A1120619100003  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杨春虎丨执业编号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A1120619100003  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杨春虎丨执业编号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A1120619100003  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image" Target="../media/image20.png"/><Relationship Id="rId1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6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2" Type="http://schemas.openxmlformats.org/officeDocument/2006/relationships/image" Target="../media/image25.png"/><Relationship Id="rId1" Type="http://schemas.openxmlformats.org/officeDocument/2006/relationships/tags" Target="../tags/tag6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8.xml"/><Relationship Id="rId2" Type="http://schemas.openxmlformats.org/officeDocument/2006/relationships/image" Target="../media/image28.png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0.xml"/><Relationship Id="rId2" Type="http://schemas.openxmlformats.org/officeDocument/2006/relationships/image" Target="../media/image29.png"/><Relationship Id="rId1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7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7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32.xml"/><Relationship Id="rId6" Type="http://schemas.openxmlformats.org/officeDocument/2006/relationships/image" Target="../media/image7.png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79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tags" Target="../tags/tag78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81.xml"/><Relationship Id="rId3" Type="http://schemas.openxmlformats.org/officeDocument/2006/relationships/image" Target="../media/image41.png"/><Relationship Id="rId2" Type="http://schemas.openxmlformats.org/officeDocument/2006/relationships/tags" Target="../tags/tag80.xml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3.xml"/><Relationship Id="rId2" Type="http://schemas.openxmlformats.org/officeDocument/2006/relationships/image" Target="../media/image42.png"/><Relationship Id="rId1" Type="http://schemas.openxmlformats.org/officeDocument/2006/relationships/tags" Target="../tags/tag8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5.xml"/><Relationship Id="rId2" Type="http://schemas.openxmlformats.org/officeDocument/2006/relationships/image" Target="../media/image43.png"/><Relationship Id="rId1" Type="http://schemas.openxmlformats.org/officeDocument/2006/relationships/tags" Target="../tags/tag8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7.xml"/><Relationship Id="rId2" Type="http://schemas.openxmlformats.org/officeDocument/2006/relationships/image" Target="../media/image44.png"/><Relationship Id="rId1" Type="http://schemas.openxmlformats.org/officeDocument/2006/relationships/tags" Target="../tags/tag86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89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tags" Target="../tags/tag8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9.png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6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4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17.png"/><Relationship Id="rId1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18.png"/><Relationship Id="rId1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5.xml"/><Relationship Id="rId3" Type="http://schemas.openxmlformats.org/officeDocument/2006/relationships/image" Target="../media/image19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52651" y="2828835"/>
            <a:ext cx="8486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国企改革，价值重估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中特估的投资逻辑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9805" y="5199709"/>
            <a:ext cx="10752381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投资要素：盈利是基础，高增是支撑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近年来，央企，国企业绩持续增加，当前业绩增速优势已经超越一般企业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低PE，高增速，必然带动国企改革的估值修复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82" y="1148792"/>
            <a:ext cx="10971428" cy="368571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中特估与市场的关系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9809" y="6016125"/>
            <a:ext cx="107523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资源整合（并购重组等）-科创领头（科技龙头）-价值重估（整合之后的低估龙头）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9731"/>
          <a:stretch>
            <a:fillRect/>
          </a:stretch>
        </p:blipFill>
        <p:spPr>
          <a:xfrm>
            <a:off x="1476035" y="837622"/>
            <a:ext cx="4552435" cy="24702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810" y="841196"/>
            <a:ext cx="4636155" cy="24667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035" y="3481547"/>
            <a:ext cx="4535435" cy="24702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091" y="3485121"/>
            <a:ext cx="5487874" cy="2466724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8160582" y="4019914"/>
            <a:ext cx="345056" cy="1466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中特估的投资思路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9808" y="6129047"/>
            <a:ext cx="107523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资源整合（并购重组等）-科创领头（科技龙头）-价值重估（整合之后的低估龙头）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66" y="833762"/>
            <a:ext cx="11466667" cy="519047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中特估的被低估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8" y="5305245"/>
            <a:ext cx="10752381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央企改革，国企改革，全部季线B点回档金叉！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去年2季度结束，保险季线金叉，去年3季度结束，通信季线金叉！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国企改革与央企的季线金叉，打开上证想象空间！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08" y="1302287"/>
            <a:ext cx="6509128" cy="36681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614" y="1302287"/>
            <a:ext cx="6524117" cy="36677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注册制</a:t>
            </a:r>
            <a:r>
              <a:rPr lang="en-US" alt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+</a:t>
            </a: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中特估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9" y="5798388"/>
            <a:ext cx="10752381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热点符合：央企改革+国企改革。风格符合：大市值+低估值+业绩持续增长</a:t>
            </a:r>
            <a:endParaRPr lang="en-US" alt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方法：股价牛熊线上方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控盘反复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业绩预增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+B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点回档金叉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年线金叉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点回档金叉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18" y="776916"/>
            <a:ext cx="9371164" cy="507604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注册制</a:t>
            </a:r>
            <a:r>
              <a:rPr lang="en-US" alt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+</a:t>
            </a: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中特估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9" y="5798388"/>
            <a:ext cx="10752381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热点符合：央企改革+国企改革。风格符合：相对大市值+低估值+业绩持续增长</a:t>
            </a:r>
            <a:endParaRPr lang="en-US" alt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方法：股价牛熊线上方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业绩预增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点回档金叉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日线熊线上移，突破牛线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01" y="776107"/>
            <a:ext cx="9273396" cy="50230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lang="en-US" altLang="zh-CN" sz="6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73370" y="2828835"/>
            <a:ext cx="8445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数字经济，引领未来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数字经济的潜力未来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694" r="7965"/>
          <a:stretch>
            <a:fillRect/>
          </a:stretch>
        </p:blipFill>
        <p:spPr>
          <a:xfrm>
            <a:off x="1030715" y="812652"/>
            <a:ext cx="4891319" cy="2441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14" y="3276089"/>
            <a:ext cx="4891319" cy="2804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108" y="3276089"/>
            <a:ext cx="5227877" cy="2806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108" y="810723"/>
            <a:ext cx="5227877" cy="2441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文本框 8"/>
          <p:cNvSpPr txBox="1"/>
          <p:nvPr/>
        </p:nvSpPr>
        <p:spPr>
          <a:xfrm>
            <a:off x="719806" y="6143664"/>
            <a:ext cx="107523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政策扶持（政策数量增长）+未来预期（经济规模，发展时代）=核心投资风口=数据提高生活质量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数字经济的投资框架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325" y="3432589"/>
            <a:ext cx="4613908" cy="26448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85" y="3429000"/>
            <a:ext cx="4025802" cy="26520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85" y="797573"/>
            <a:ext cx="5017839" cy="25597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736" y="797573"/>
            <a:ext cx="5180904" cy="256695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9806" y="6170334"/>
            <a:ext cx="1075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lnSpc>
                <a:spcPct val="110000"/>
              </a:lnSpc>
              <a:buClrTx/>
              <a:buSzTx/>
              <a:buFontTx/>
              <a:defRPr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框架：经济</a:t>
            </a:r>
            <a:r>
              <a:rPr lang="en-US" altLang="zh-CN" dirty="0"/>
              <a:t>-</a:t>
            </a:r>
            <a:r>
              <a:rPr lang="zh-CN" altLang="en-US" dirty="0"/>
              <a:t>政务</a:t>
            </a:r>
            <a:r>
              <a:rPr lang="en-US" altLang="zh-CN" dirty="0"/>
              <a:t>-</a:t>
            </a:r>
            <a:r>
              <a:rPr lang="zh-CN" altLang="en-US" dirty="0"/>
              <a:t>文化</a:t>
            </a:r>
            <a:r>
              <a:rPr lang="en-US" altLang="zh-CN" dirty="0"/>
              <a:t>-</a:t>
            </a:r>
            <a:r>
              <a:rPr lang="zh-CN" altLang="en-US" dirty="0"/>
              <a:t>社会</a:t>
            </a:r>
            <a:r>
              <a:rPr lang="en-US" altLang="zh-CN" dirty="0"/>
              <a:t>-</a:t>
            </a:r>
            <a:r>
              <a:rPr lang="zh-CN" altLang="en-US" dirty="0"/>
              <a:t>生态。投资：数字价值</a:t>
            </a:r>
            <a:r>
              <a:rPr lang="en-US" altLang="zh-CN" dirty="0"/>
              <a:t>-</a:t>
            </a:r>
            <a:r>
              <a:rPr lang="zh-CN" altLang="en-US" dirty="0"/>
              <a:t>数字产业</a:t>
            </a:r>
            <a:r>
              <a:rPr lang="en-US" altLang="zh-CN" dirty="0"/>
              <a:t>-</a:t>
            </a:r>
            <a:r>
              <a:rPr lang="zh-CN" altLang="en-US" dirty="0"/>
              <a:t>数字治理</a:t>
            </a:r>
            <a:endParaRPr lang="en-US" altLang="zh-CN" dirty="0"/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3785870"/>
            <a:ext cx="9427210" cy="211391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经传多赢投研总监，软件首席架构师。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北京大学金融系毕业，从业10多年，坚持以资金推动论为研究核心，形成了以机构思路选股，游资思路跟踪的稳健投资模型。独创双龙战法，机构分析战法等实战模型！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315085"/>
            <a:ext cx="6087418" cy="24415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fontAlgn="auto"/>
            <a:r>
              <a:rPr lang="zh-CN" altLang="en-US" sz="66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三年振兴牛</a:t>
            </a:r>
            <a:endParaRPr lang="en-US" altLang="zh-CN" sz="66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fontAlgn="auto"/>
            <a:r>
              <a:rPr lang="zh-CN" altLang="en-US" sz="66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备战二阶段</a:t>
            </a:r>
            <a:endParaRPr lang="en-US" altLang="zh-CN" sz="66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 descr="虎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389890"/>
            <a:ext cx="3858260" cy="60788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数字经济的投资机遇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6" y="6170334"/>
            <a:ext cx="1075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lnSpc>
                <a:spcPct val="110000"/>
              </a:lnSpc>
              <a:buClrTx/>
              <a:buSzTx/>
              <a:buFontTx/>
              <a:defRPr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数字财政前景广阔，关注国企央企改革</a:t>
            </a:r>
            <a:r>
              <a:rPr lang="en-US" altLang="zh-CN" dirty="0"/>
              <a:t>+</a:t>
            </a:r>
            <a:r>
              <a:rPr lang="zh-CN" altLang="en-US" dirty="0"/>
              <a:t>数字经济的投资机会！财政转型，运来跟随！</a:t>
            </a:r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940" y="776916"/>
            <a:ext cx="7548112" cy="53932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719" y="5901752"/>
            <a:ext cx="2447619" cy="20952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6939" y="824092"/>
            <a:ext cx="9618122" cy="5209816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数字经济的投资机遇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9807" y="6145153"/>
            <a:ext cx="10752381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数字经济年线金叉，季线金叉，长期主线，对比历史，数字经济刚刚开始！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9" y="2975794"/>
            <a:ext cx="6889781" cy="27435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国企改革</a:t>
            </a:r>
            <a:r>
              <a:rPr lang="en-US" alt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+</a:t>
            </a: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数字经济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9" y="5807278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热点符合：国企改革+数字经济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方法符合：熊线上移，突破牛线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控盘反复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年线金叉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月线死叉末端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76" y="745926"/>
            <a:ext cx="9401246" cy="509234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国企改革</a:t>
            </a:r>
            <a:r>
              <a:rPr lang="en-US" alt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+</a:t>
            </a: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网络安全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9" y="5807278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热点符合：国企改革+网络安全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方法符合：股价牛熊线上方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点回档金叉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点回档金叉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88" y="779516"/>
            <a:ext cx="9282022" cy="502776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国企改革</a:t>
            </a:r>
            <a:r>
              <a:rPr lang="en-US" alt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+</a:t>
            </a: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人工智能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9" y="5807278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热点符合：央企改革+人工智能绝对龙头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方法符合：股价牛熊线上方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50" y="776916"/>
            <a:ext cx="9284899" cy="50293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热点的每一轮切换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19415"/>
          <a:stretch>
            <a:fillRect/>
          </a:stretch>
        </p:blipFill>
        <p:spPr>
          <a:xfrm>
            <a:off x="4946015" y="811530"/>
            <a:ext cx="6612890" cy="51701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9415"/>
          <a:stretch>
            <a:fillRect/>
          </a:stretch>
        </p:blipFill>
        <p:spPr>
          <a:xfrm>
            <a:off x="633730" y="811530"/>
            <a:ext cx="6612890" cy="5179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文本框 7"/>
          <p:cNvSpPr txBox="1"/>
          <p:nvPr/>
        </p:nvSpPr>
        <p:spPr>
          <a:xfrm>
            <a:off x="1420177" y="6173312"/>
            <a:ext cx="9351645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突破牛线开始，热点开始切换，关注突破牛线，资金流入的热点，牛线下移，热点结束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813277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869792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956152"/>
            <a:ext cx="406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三年振兴，第二阶段</a:t>
            </a:r>
            <a:endParaRPr lang="zh-CN" altLang="en-US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803877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860392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第二章</a:t>
            </a:r>
            <a:endParaRPr lang="zh-CN" altLang="en-US" sz="3000" dirty="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946752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国企改革，价值重估</a:t>
            </a:r>
            <a:endParaRPr lang="zh-CN" altLang="en-US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794477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850992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第三章</a:t>
            </a:r>
            <a:endParaRPr lang="zh-CN" altLang="en-US" sz="3000" dirty="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937352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数字经济，引领未来</a:t>
            </a:r>
            <a:endParaRPr lang="zh-CN" altLang="en-US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44025" y="2828835"/>
            <a:ext cx="850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三年振兴，第二阶段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54956" y="47515"/>
            <a:ext cx="602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三年振兴牛，一直在路上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8366" y="5904593"/>
            <a:ext cx="1001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上证指数季线金叉，上证50季线金叉，2023好于过去两年，上证50年线两连阴，回到12月起点</a:t>
            </a:r>
            <a:endParaRPr lang="en-US" alt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不要用下跌的心态看上涨，顺势而为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55" y="807159"/>
            <a:ext cx="9315090" cy="50456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85" y="2325449"/>
            <a:ext cx="3927893" cy="2207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92" y="3359990"/>
            <a:ext cx="2598580" cy="3875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文本框 9"/>
          <p:cNvSpPr txBox="1"/>
          <p:nvPr/>
        </p:nvSpPr>
        <p:spPr>
          <a:xfrm>
            <a:off x="3172492" y="3725252"/>
            <a:ext cx="251891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" dirty="0"/>
              <a:t>以上资料来源于百度</a:t>
            </a:r>
            <a:endParaRPr lang="zh-CN" altLang="en-US" sz="400" dirty="0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47514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主要指数季线金叉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7014" y="5871335"/>
            <a:ext cx="837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深证，创业板，科创板，平均股价，沪深300，中证500等全部季线金叉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多指数共振，指数机会清晰明确，投资好年份正在进行中，乘势而上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54" y="901338"/>
            <a:ext cx="4241016" cy="23842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056" y="901324"/>
            <a:ext cx="4241016" cy="23827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255" y="3401796"/>
            <a:ext cx="4241016" cy="23791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057" y="3401772"/>
            <a:ext cx="4241016" cy="2376478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47514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时来天地皆同力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07874" y="5481497"/>
            <a:ext cx="8376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北向累计净买额创过去三年新高！</a:t>
            </a:r>
            <a:endParaRPr lang="en-US" alt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北向更懂注册制，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年北向累计净买额与上证成正向关系</a:t>
            </a:r>
            <a:endParaRPr lang="en-US" alt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关注累计净买额向上的每一次指数的金叉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45" y="1029420"/>
            <a:ext cx="9161905" cy="433333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47514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小牛才露尖尖角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7014" y="5871335"/>
            <a:ext cx="837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2018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月的三年复兴牛，资金驱动，行情启动</a:t>
            </a:r>
            <a:endParaRPr lang="en-US" alt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2022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年，三年振兴牛，资金拐点出现，有行情，顺势而为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98" y="755400"/>
            <a:ext cx="9444803" cy="5115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4</a:t>
            </a: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月播种，</a:t>
            </a:r>
            <a:r>
              <a:rPr lang="en-US" alt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56</a:t>
            </a: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收获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151237" y="5812575"/>
            <a:ext cx="98895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季线金叉初期，月线金叉末期，平均股价，创业板，深证月线死叉</a:t>
            </a:r>
            <a:endParaRPr lang="en-US" alt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资金持续流入，内外资同发力，上证强势，关注月线季线辅助线支撑：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3200</a:t>
            </a:r>
            <a:endParaRPr lang="en-US" alt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关注一季报，强势震荡，国企方向业绩可期：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月选股，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5-6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月顺势而为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64" y="743511"/>
            <a:ext cx="9358272" cy="506906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7.xml><?xml version="1.0" encoding="utf-8"?>
<p:tagLst xmlns:p="http://schemas.openxmlformats.org/presentationml/2006/main">
  <p:tag name="KSO_WM_SPECIAL_SOURCE" val="bdnull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SPECIAL_SOURCE" val="bdnull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SPECIAL_SOURCE" val="bdnull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SPECIAL_SOURCE" val="bdnull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PP_MARK_KEY" val="5d6e9262-ca8a-4070-8ad5-698f89e303ea"/>
  <p:tag name="COMMONDATA" val="eyJoZGlkIjoiOTM4MGQ4MDgwOTU2MWIxMDlkMjEyNTBiYzdkODM4MjQifQ==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WPS 演示</Application>
  <PresentationFormat>宽屏</PresentationFormat>
  <Paragraphs>129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</vt:lpstr>
      <vt:lpstr>思源黑体 CN Light</vt:lpstr>
      <vt:lpstr>思源黑体 CN Bold</vt:lpstr>
      <vt:lpstr>思源黑体 CN Medium</vt:lpstr>
      <vt:lpstr>思源黑体 CN Normal</vt:lpstr>
      <vt:lpstr>Arial Unicode MS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俏俏</cp:lastModifiedBy>
  <cp:revision>307</cp:revision>
  <dcterms:created xsi:type="dcterms:W3CDTF">2022-12-31T05:43:00Z</dcterms:created>
  <dcterms:modified xsi:type="dcterms:W3CDTF">2023-04-14T08:07:05Z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9483410270224F49A685FF696A17F788</vt:lpwstr>
  </property>
</Properties>
</file>