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3" r:id="rId3"/>
    <p:sldId id="304" r:id="rId4"/>
    <p:sldId id="287" r:id="rId5"/>
    <p:sldId id="286" r:id="rId6"/>
    <p:sldId id="311" r:id="rId7"/>
    <p:sldId id="319" r:id="rId8"/>
    <p:sldId id="323" r:id="rId9"/>
    <p:sldId id="320" r:id="rId10"/>
    <p:sldId id="321" r:id="rId11"/>
    <p:sldId id="322" r:id="rId12"/>
    <p:sldId id="324" r:id="rId13"/>
    <p:sldId id="328" r:id="rId14"/>
    <p:sldId id="327" r:id="rId15"/>
    <p:sldId id="338" r:id="rId16"/>
    <p:sldId id="339" r:id="rId17"/>
    <p:sldId id="340" r:id="rId18"/>
    <p:sldId id="341" r:id="rId19"/>
    <p:sldId id="325" r:id="rId20"/>
    <p:sldId id="332" r:id="rId21"/>
    <p:sldId id="326" r:id="rId22"/>
    <p:sldId id="330" r:id="rId23"/>
    <p:sldId id="331" r:id="rId24"/>
    <p:sldId id="329" r:id="rId25"/>
    <p:sldId id="334" r:id="rId26"/>
    <p:sldId id="302"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8" userDrawn="1">
          <p15:clr>
            <a:srgbClr val="A4A3A4"/>
          </p15:clr>
        </p15:guide>
        <p15:guide id="2" pos="36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00BB8"/>
    <a:srgbClr val="241789"/>
    <a:srgbClr val="4A4A4A"/>
    <a:srgbClr val="FFFEEB"/>
    <a:srgbClr val="FFF4A3"/>
    <a:srgbClr val="D9D9D9"/>
    <a:srgbClr val="7C0000"/>
    <a:srgbClr val="7E0001"/>
    <a:srgbClr val="FF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58"/>
        <p:guide pos="366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98.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4.xml"/><Relationship Id="rId7" Type="http://schemas.openxmlformats.org/officeDocument/2006/relationships/image" Target="../media/image4.png"/><Relationship Id="rId6" Type="http://schemas.openxmlformats.org/officeDocument/2006/relationships/tags" Target="../tags/tag3.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image" Target="../media/image4.png"/><Relationship Id="rId6" Type="http://schemas.openxmlformats.org/officeDocument/2006/relationships/tags" Target="../tags/tag7.xml"/><Relationship Id="rId5" Type="http://schemas.openxmlformats.org/officeDocument/2006/relationships/image" Target="../media/image3.png"/><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2.xml"/><Relationship Id="rId7" Type="http://schemas.openxmlformats.org/officeDocument/2006/relationships/image" Target="../media/image4.png"/><Relationship Id="rId6" Type="http://schemas.openxmlformats.org/officeDocument/2006/relationships/tags" Target="../tags/tag11.xml"/><Relationship Id="rId5" Type="http://schemas.openxmlformats.org/officeDocument/2006/relationships/image" Target="../media/image3.png"/><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image" Target="../media/image5.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2.png"/><Relationship Id="rId2" Type="http://schemas.openxmlformats.org/officeDocument/2006/relationships/tags" Target="../tags/tag15.xml"/><Relationship Id="rId11" Type="http://schemas.openxmlformats.org/officeDocument/2006/relationships/image" Target="../media/image4.png"/><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画板 2_1681173658511"/>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pic>
        <p:nvPicPr>
          <p:cNvPr id="3" name="图片 2" descr="画板 2 拷贝"/>
          <p:cNvPicPr>
            <a:picLocks noChangeAspect="1"/>
          </p:cNvPicPr>
          <p:nvPr userDrawn="1"/>
        </p:nvPicPr>
        <p:blipFill>
          <a:blip r:embed="rId2"/>
          <a:stretch>
            <a:fillRect/>
          </a:stretch>
        </p:blipFill>
        <p:spPr>
          <a:xfrm>
            <a:off x="0" y="0"/>
            <a:ext cx="12192000" cy="6858000"/>
          </a:xfrm>
          <a:prstGeom prst="rect">
            <a:avLst/>
          </a:prstGeom>
        </p:spPr>
      </p:pic>
      <p:cxnSp>
        <p:nvCxnSpPr>
          <p:cNvPr id="15" name="直接连接符 14"/>
          <p:cNvCxnSpPr/>
          <p:nvPr userDrawn="1">
            <p:custDataLst>
              <p:tags r:id="rId3"/>
            </p:custDataLst>
          </p:nvPr>
        </p:nvCxnSpPr>
        <p:spPr>
          <a:xfrm flipV="1">
            <a:off x="1902460" y="728345"/>
            <a:ext cx="8630920" cy="13335"/>
          </a:xfrm>
          <a:prstGeom prst="line">
            <a:avLst/>
          </a:prstGeom>
          <a:ln w="12700" cmpd="sng">
            <a:solidFill>
              <a:srgbClr val="FFFFFF"/>
            </a:solidFill>
            <a:prstDash val="solid"/>
          </a:ln>
        </p:spPr>
        <p:style>
          <a:lnRef idx="3">
            <a:schemeClr val="accent4"/>
          </a:lnRef>
          <a:fillRef idx="0">
            <a:schemeClr val="accent4"/>
          </a:fillRef>
          <a:effectRef idx="2">
            <a:schemeClr val="accent4"/>
          </a:effectRef>
          <a:fontRef idx="minor">
            <a:schemeClr val="tx1"/>
          </a:fontRef>
        </p:style>
      </p:cxnSp>
      <p:pic>
        <p:nvPicPr>
          <p:cNvPr id="10" name="图片 9" descr="矢量智能对象"/>
          <p:cNvPicPr>
            <a:picLocks noChangeAspect="1"/>
          </p:cNvPicPr>
          <p:nvPr userDrawn="1">
            <p:custDataLst>
              <p:tags r:id="rId4"/>
            </p:custDataLst>
          </p:nvPr>
        </p:nvPicPr>
        <p:blipFill>
          <a:blip r:embed="rId5"/>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6"/>
            </p:custDataLst>
          </p:nvPr>
        </p:nvPicPr>
        <p:blipFill>
          <a:blip r:embed="rId7"/>
          <a:stretch>
            <a:fillRect/>
          </a:stretch>
        </p:blipFill>
        <p:spPr>
          <a:xfrm>
            <a:off x="274320" y="191770"/>
            <a:ext cx="1550035" cy="354965"/>
          </a:xfrm>
          <a:prstGeom prst="rect">
            <a:avLst/>
          </a:prstGeom>
        </p:spPr>
      </p:pic>
      <p:sp>
        <p:nvSpPr>
          <p:cNvPr id="4" name="文本框 3"/>
          <p:cNvSpPr txBox="1"/>
          <p:nvPr userDrawn="1">
            <p:custDataLst>
              <p:tags r:id="rId8"/>
            </p:custDataLst>
          </p:nvPr>
        </p:nvSpPr>
        <p:spPr>
          <a:xfrm>
            <a:off x="0" y="657733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许为丨执业编号</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A1120619060011  </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endPar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pic>
        <p:nvPicPr>
          <p:cNvPr id="3" name="图片 2" descr="画板 2 拷贝"/>
          <p:cNvPicPr>
            <a:picLocks noChangeAspect="1"/>
          </p:cNvPicPr>
          <p:nvPr userDrawn="1"/>
        </p:nvPicPr>
        <p:blipFill>
          <a:blip r:embed="rId2"/>
          <a:stretch>
            <a:fillRect/>
          </a:stretch>
        </p:blipFill>
        <p:spPr>
          <a:xfrm>
            <a:off x="0" y="0"/>
            <a:ext cx="12192000" cy="6858000"/>
          </a:xfrm>
          <a:prstGeom prst="rect">
            <a:avLst/>
          </a:prstGeom>
        </p:spPr>
      </p:pic>
      <p:cxnSp>
        <p:nvCxnSpPr>
          <p:cNvPr id="15" name="直接连接符 14"/>
          <p:cNvCxnSpPr/>
          <p:nvPr userDrawn="1">
            <p:custDataLst>
              <p:tags r:id="rId3"/>
            </p:custDataLst>
          </p:nvPr>
        </p:nvCxnSpPr>
        <p:spPr>
          <a:xfrm flipV="1">
            <a:off x="1902460" y="728345"/>
            <a:ext cx="8630920" cy="13335"/>
          </a:xfrm>
          <a:prstGeom prst="line">
            <a:avLst/>
          </a:prstGeom>
          <a:ln w="12700" cmpd="sng">
            <a:solidFill>
              <a:srgbClr val="FFFFFF"/>
            </a:solidFill>
            <a:prstDash val="solid"/>
          </a:ln>
        </p:spPr>
        <p:style>
          <a:lnRef idx="3">
            <a:schemeClr val="accent4"/>
          </a:lnRef>
          <a:fillRef idx="0">
            <a:schemeClr val="accent4"/>
          </a:fillRef>
          <a:effectRef idx="2">
            <a:schemeClr val="accent4"/>
          </a:effectRef>
          <a:fontRef idx="minor">
            <a:schemeClr val="tx1"/>
          </a:fontRef>
        </p:style>
      </p:cxnSp>
      <p:pic>
        <p:nvPicPr>
          <p:cNvPr id="10" name="图片 9" descr="矢量智能对象"/>
          <p:cNvPicPr>
            <a:picLocks noChangeAspect="1"/>
          </p:cNvPicPr>
          <p:nvPr userDrawn="1">
            <p:custDataLst>
              <p:tags r:id="rId4"/>
            </p:custDataLst>
          </p:nvPr>
        </p:nvPicPr>
        <p:blipFill>
          <a:blip r:embed="rId5"/>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6"/>
            </p:custDataLst>
          </p:nvPr>
        </p:nvPicPr>
        <p:blipFill>
          <a:blip r:embed="rId7"/>
          <a:stretch>
            <a:fillRect/>
          </a:stretch>
        </p:blipFill>
        <p:spPr>
          <a:xfrm>
            <a:off x="274320" y="191770"/>
            <a:ext cx="1550035" cy="354965"/>
          </a:xfrm>
          <a:prstGeom prst="rect">
            <a:avLst/>
          </a:prstGeom>
        </p:spPr>
      </p:pic>
      <p:sp>
        <p:nvSpPr>
          <p:cNvPr id="4" name="文本框 3"/>
          <p:cNvSpPr txBox="1"/>
          <p:nvPr userDrawn="1">
            <p:custDataLst>
              <p:tags r:id="rId8"/>
            </p:custDataLst>
          </p:nvPr>
        </p:nvSpPr>
        <p:spPr>
          <a:xfrm>
            <a:off x="0" y="657733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许为丨执业编号</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A1120619060011  </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endPar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画板 2 拷贝"/>
          <p:cNvPicPr>
            <a:picLocks noChangeAspect="1"/>
          </p:cNvPicPr>
          <p:nvPr userDrawn="1"/>
        </p:nvPicPr>
        <p:blipFill>
          <a:blip r:embed="rId2"/>
          <a:stretch>
            <a:fillRect/>
          </a:stretch>
        </p:blipFill>
        <p:spPr>
          <a:xfrm>
            <a:off x="0" y="0"/>
            <a:ext cx="12192000" cy="6858000"/>
          </a:xfrm>
          <a:prstGeom prst="rect">
            <a:avLst/>
          </a:prstGeom>
        </p:spPr>
      </p:pic>
      <p:cxnSp>
        <p:nvCxnSpPr>
          <p:cNvPr id="15" name="直接连接符 14"/>
          <p:cNvCxnSpPr/>
          <p:nvPr userDrawn="1">
            <p:custDataLst>
              <p:tags r:id="rId3"/>
            </p:custDataLst>
          </p:nvPr>
        </p:nvCxnSpPr>
        <p:spPr>
          <a:xfrm flipV="1">
            <a:off x="1902460" y="728345"/>
            <a:ext cx="8630920" cy="13335"/>
          </a:xfrm>
          <a:prstGeom prst="line">
            <a:avLst/>
          </a:prstGeom>
          <a:ln w="12700" cmpd="sng">
            <a:solidFill>
              <a:srgbClr val="FFFFFF"/>
            </a:solidFill>
            <a:prstDash val="solid"/>
          </a:ln>
        </p:spPr>
        <p:style>
          <a:lnRef idx="3">
            <a:schemeClr val="accent4"/>
          </a:lnRef>
          <a:fillRef idx="0">
            <a:schemeClr val="accent4"/>
          </a:fillRef>
          <a:effectRef idx="2">
            <a:schemeClr val="accent4"/>
          </a:effectRef>
          <a:fontRef idx="minor">
            <a:schemeClr val="tx1"/>
          </a:fontRef>
        </p:style>
      </p:cxnSp>
      <p:pic>
        <p:nvPicPr>
          <p:cNvPr id="10" name="图片 9" descr="矢量智能对象"/>
          <p:cNvPicPr>
            <a:picLocks noChangeAspect="1"/>
          </p:cNvPicPr>
          <p:nvPr userDrawn="1">
            <p:custDataLst>
              <p:tags r:id="rId4"/>
            </p:custDataLst>
          </p:nvPr>
        </p:nvPicPr>
        <p:blipFill>
          <a:blip r:embed="rId5"/>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6"/>
            </p:custDataLst>
          </p:nvPr>
        </p:nvPicPr>
        <p:blipFill>
          <a:blip r:embed="rId7"/>
          <a:stretch>
            <a:fillRect/>
          </a:stretch>
        </p:blipFill>
        <p:spPr>
          <a:xfrm>
            <a:off x="274320" y="191770"/>
            <a:ext cx="1550035" cy="354965"/>
          </a:xfrm>
          <a:prstGeom prst="rect">
            <a:avLst/>
          </a:prstGeom>
        </p:spPr>
      </p:pic>
      <p:sp>
        <p:nvSpPr>
          <p:cNvPr id="13" name="文本框 12"/>
          <p:cNvSpPr txBox="1"/>
          <p:nvPr userDrawn="1">
            <p:custDataLst>
              <p:tags r:id="rId8"/>
            </p:custDataLst>
          </p:nvPr>
        </p:nvSpPr>
        <p:spPr>
          <a:xfrm>
            <a:off x="0" y="657733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许为丨执业编号</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A1120619060011  </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endPar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10" name="图片 9" descr="矢量智能对象"/>
          <p:cNvPicPr>
            <a:picLocks noChangeAspect="1"/>
          </p:cNvPicPr>
          <p:nvPr userDrawn="1"/>
        </p:nvPicPr>
        <p:blipFill>
          <a:blip r:embed="rId4"/>
          <a:stretch>
            <a:fillRect/>
          </a:stretch>
        </p:blipFill>
        <p:spPr>
          <a:xfrm>
            <a:off x="10718165" y="235585"/>
            <a:ext cx="1220470" cy="260350"/>
          </a:xfrm>
          <a:prstGeom prst="rect">
            <a:avLst/>
          </a:prstGeom>
        </p:spPr>
      </p:pic>
      <p:pic>
        <p:nvPicPr>
          <p:cNvPr id="2" name="图片 1" descr="见面会"/>
          <p:cNvPicPr>
            <a:picLocks noChangeAspect="1"/>
          </p:cNvPicPr>
          <p:nvPr userDrawn="1"/>
        </p:nvPicPr>
        <p:blipFill>
          <a:blip r:embed="rId5"/>
          <a:stretch>
            <a:fillRect/>
          </a:stretch>
        </p:blipFill>
        <p:spPr>
          <a:xfrm>
            <a:off x="274320" y="191770"/>
            <a:ext cx="1550035" cy="3549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4" name="圆角矩形 3"/>
          <p:cNvSpPr/>
          <p:nvPr userDrawn="1">
            <p:custDataLst>
              <p:tags r:id="rId4"/>
            </p:custDataLst>
          </p:nvPr>
        </p:nvSpPr>
        <p:spPr>
          <a:xfrm>
            <a:off x="1905000" y="3746500"/>
            <a:ext cx="8432800" cy="1701800"/>
          </a:xfrm>
          <a:prstGeom prst="round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pic>
        <p:nvPicPr>
          <p:cNvPr id="5" name="图片 4" descr="感谢聆听"/>
          <p:cNvPicPr>
            <a:picLocks noChangeAspect="1"/>
          </p:cNvPicPr>
          <p:nvPr userDrawn="1">
            <p:custDataLst>
              <p:tags r:id="rId5"/>
            </p:custDataLst>
          </p:nvPr>
        </p:nvPicPr>
        <p:blipFill>
          <a:blip r:embed="rId6"/>
          <a:srcRect b="23104"/>
          <a:stretch>
            <a:fillRect/>
          </a:stretch>
        </p:blipFill>
        <p:spPr>
          <a:xfrm>
            <a:off x="1991995" y="1405255"/>
            <a:ext cx="8208010" cy="2240280"/>
          </a:xfrm>
          <a:prstGeom prst="rect">
            <a:avLst/>
          </a:prstGeom>
        </p:spPr>
      </p:pic>
      <p:sp>
        <p:nvSpPr>
          <p:cNvPr id="8" name="文本框 7"/>
          <p:cNvSpPr txBox="1"/>
          <p:nvPr userDrawn="1">
            <p:custDataLst>
              <p:tags r:id="rId7"/>
            </p:custDataLst>
          </p:nvPr>
        </p:nvSpPr>
        <p:spPr>
          <a:xfrm>
            <a:off x="1991995" y="3861435"/>
            <a:ext cx="8208010" cy="1476375"/>
          </a:xfrm>
          <a:prstGeom prst="rect">
            <a:avLst/>
          </a:prstGeom>
          <a:noFill/>
        </p:spPr>
        <p:txBody>
          <a:bodyPr wrap="square" rtlCol="0" anchor="t">
            <a:spAutoFit/>
          </a:bodyPr>
          <a:p>
            <a:pPr fontAlgn="auto">
              <a:lnSpc>
                <a:spcPct val="120000"/>
              </a:lnSpc>
            </a:pPr>
            <a:r>
              <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我司所有工作人员均不允许推荐股票、不允许承诺收益、不允许代客理财、不允许合作分成、不允许私下收款，如您发现有任何违规行为，可联系400-700-3809向我们反馈!</a:t>
            </a:r>
            <a:endPar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20000"/>
              </a:lnSpc>
            </a:pPr>
            <a:r>
              <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10" name="图片 9" descr="矢量智能对象"/>
          <p:cNvPicPr>
            <a:picLocks noChangeAspect="1"/>
          </p:cNvPicPr>
          <p:nvPr userDrawn="1">
            <p:custDataLst>
              <p:tags r:id="rId8"/>
            </p:custDataLst>
          </p:nvPr>
        </p:nvPicPr>
        <p:blipFill>
          <a:blip r:embed="rId9"/>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10"/>
            </p:custDataLst>
          </p:nvPr>
        </p:nvPicPr>
        <p:blipFill>
          <a:blip r:embed="rId11"/>
          <a:stretch>
            <a:fillRect/>
          </a:stretch>
        </p:blipFill>
        <p:spPr>
          <a:xfrm>
            <a:off x="274320" y="191770"/>
            <a:ext cx="1550035" cy="3549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1"/>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image" Target="../media/image15.png"/><Relationship Id="rId2" Type="http://schemas.openxmlformats.org/officeDocument/2006/relationships/tags" Target="../tags/tag65.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70.xml"/><Relationship Id="rId3" Type="http://schemas.openxmlformats.org/officeDocument/2006/relationships/image" Target="../media/image16.png"/><Relationship Id="rId2" Type="http://schemas.openxmlformats.org/officeDocument/2006/relationships/tags" Target="../tags/tag69.xml"/><Relationship Id="rId1" Type="http://schemas.openxmlformats.org/officeDocument/2006/relationships/tags" Target="../tags/tag6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80.xml"/><Relationship Id="rId3" Type="http://schemas.openxmlformats.org/officeDocument/2006/relationships/image" Target="../media/image17.png"/><Relationship Id="rId2" Type="http://schemas.openxmlformats.org/officeDocument/2006/relationships/tags" Target="../tags/tag79.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82.xml"/><Relationship Id="rId2" Type="http://schemas.openxmlformats.org/officeDocument/2006/relationships/image" Target="../media/image18.png"/><Relationship Id="rId1" Type="http://schemas.openxmlformats.org/officeDocument/2006/relationships/tags" Target="../tags/tag8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84.xml"/><Relationship Id="rId2" Type="http://schemas.openxmlformats.org/officeDocument/2006/relationships/image" Target="../media/image19.png"/><Relationship Id="rId1" Type="http://schemas.openxmlformats.org/officeDocument/2006/relationships/tags" Target="../tags/tag8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86.xml"/><Relationship Id="rId2" Type="http://schemas.openxmlformats.org/officeDocument/2006/relationships/image" Target="../media/image20.png"/><Relationship Id="rId1" Type="http://schemas.openxmlformats.org/officeDocument/2006/relationships/tags" Target="../tags/tag8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tags" Target="../tags/tag87.xml"/></Relationships>
</file>

<file path=ppt/slides/_rels/slide2.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image" Target="../media/image7.png"/><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6.png"/><Relationship Id="rId10" Type="http://schemas.openxmlformats.org/officeDocument/2006/relationships/slideLayout" Target="../slideLayouts/slideLayout6.xml"/><Relationship Id="rId1" Type="http://schemas.openxmlformats.org/officeDocument/2006/relationships/tags" Target="../tags/tag2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9.xml"/><Relationship Id="rId1" Type="http://schemas.openxmlformats.org/officeDocument/2006/relationships/tags" Target="../tags/tag88.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tags" Target="../tags/tag91.xml"/><Relationship Id="rId1" Type="http://schemas.openxmlformats.org/officeDocument/2006/relationships/tags" Target="../tags/tag90.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tags" Target="../tags/tag93.xml"/><Relationship Id="rId1" Type="http://schemas.openxmlformats.org/officeDocument/2006/relationships/tags" Target="../tags/tag92.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tags" Target="../tags/tag95.xml"/><Relationship Id="rId1" Type="http://schemas.openxmlformats.org/officeDocument/2006/relationships/tags" Target="../tags/tag9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tags" Target="../tags/tag9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3.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9.png"/><Relationship Id="rId12" Type="http://schemas.openxmlformats.org/officeDocument/2006/relationships/slideLayout" Target="../slideLayouts/slideLayout6.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9.xml"/><Relationship Id="rId3" Type="http://schemas.openxmlformats.org/officeDocument/2006/relationships/image" Target="../media/image10.png"/><Relationship Id="rId2" Type="http://schemas.openxmlformats.org/officeDocument/2006/relationships/tags" Target="../tags/tag48.xml"/><Relationship Id="rId1" Type="http://schemas.openxmlformats.org/officeDocument/2006/relationships/tags" Target="../tags/tag47.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53.xml"/><Relationship Id="rId5" Type="http://schemas.openxmlformats.org/officeDocument/2006/relationships/image" Target="../media/image12.png"/><Relationship Id="rId4" Type="http://schemas.openxmlformats.org/officeDocument/2006/relationships/tags" Target="../tags/tag52.xml"/><Relationship Id="rId3" Type="http://schemas.openxmlformats.org/officeDocument/2006/relationships/image" Target="../media/image11.png"/><Relationship Id="rId2" Type="http://schemas.openxmlformats.org/officeDocument/2006/relationships/tags" Target="../tags/tag51.xml"/><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59.xml"/><Relationship Id="rId3" Type="http://schemas.openxmlformats.org/officeDocument/2006/relationships/image" Target="../media/image13.png"/><Relationship Id="rId2" Type="http://schemas.openxmlformats.org/officeDocument/2006/relationships/tags" Target="../tags/tag58.xml"/><Relationship Id="rId1" Type="http://schemas.openxmlformats.org/officeDocument/2006/relationships/tags" Target="../tags/tag57.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14.png"/><Relationship Id="rId2" Type="http://schemas.openxmlformats.org/officeDocument/2006/relationships/tags" Target="../tags/tag61.xml"/><Relationship Id="rId1" Type="http://schemas.openxmlformats.org/officeDocument/2006/relationships/tags" Target="../tags/tag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15240"/>
            <a:ext cx="12192000" cy="70675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圆弧底模型</a:t>
            </a:r>
            <a:endPar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4" name="图片 3"/>
          <p:cNvPicPr>
            <a:picLocks noChangeAspect="1"/>
          </p:cNvPicPr>
          <p:nvPr>
            <p:custDataLst>
              <p:tags r:id="rId2"/>
            </p:custDataLst>
          </p:nvPr>
        </p:nvPicPr>
        <p:blipFill>
          <a:blip r:embed="rId3"/>
          <a:stretch>
            <a:fillRect/>
          </a:stretch>
        </p:blipFill>
        <p:spPr>
          <a:xfrm>
            <a:off x="235585" y="1125855"/>
            <a:ext cx="6788150" cy="5060315"/>
          </a:xfrm>
          <a:prstGeom prst="rect">
            <a:avLst/>
          </a:prstGeom>
        </p:spPr>
      </p:pic>
      <p:sp>
        <p:nvSpPr>
          <p:cNvPr id="5" name="文本框 4"/>
          <p:cNvSpPr txBox="1"/>
          <p:nvPr>
            <p:custDataLst>
              <p:tags r:id="rId4"/>
            </p:custDataLst>
          </p:nvPr>
        </p:nvSpPr>
        <p:spPr>
          <a:xfrm>
            <a:off x="7132955" y="1513840"/>
            <a:ext cx="4970780" cy="3692525"/>
          </a:xfrm>
          <a:prstGeom prst="rect">
            <a:avLst/>
          </a:prstGeom>
          <a:noFill/>
        </p:spPr>
        <p:txBody>
          <a:bodyPr wrap="square" rtlCol="0">
            <a:spAutoFit/>
          </a:bodyPr>
          <a:p>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圆弧底要点：</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股价从高位足够超跌（跌幅</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50%</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以上）</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股价超跌后长期横盘，横有多长竖有多高，</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完成震荡吸筹阶段（主力状态三色资金）</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3.</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底部资金开始活跃（流动资金创新高）</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4.</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短期资金异动（超级单频繁或者超大单频繁）</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5.</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突破切割线进入拉升期</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6.</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控盘股符合热点方向（元宇宙）</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15240"/>
            <a:ext cx="12192000" cy="70675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底部缺乏热点加持，资金活跃度不够</a:t>
            </a:r>
            <a:endPar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857250" y="863600"/>
            <a:ext cx="10276205" cy="5622290"/>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15240"/>
            <a:ext cx="12192000" cy="70675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翻翻六要素</a:t>
            </a:r>
            <a:endPar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custDataLst>
              <p:tags r:id="rId2"/>
            </p:custDataLst>
          </p:nvPr>
        </p:nvSpPr>
        <p:spPr>
          <a:xfrm>
            <a:off x="2131060" y="982980"/>
            <a:ext cx="8759190" cy="4892675"/>
          </a:xfrm>
          <a:prstGeom prst="rect">
            <a:avLst/>
          </a:prstGeom>
          <a:noFill/>
        </p:spPr>
        <p:txBody>
          <a:bodyPr wrap="square" rtlCol="0">
            <a:spAutoFit/>
          </a:bodyPr>
          <a:p>
            <a:r>
              <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圆弧底要点：</a:t>
            </a:r>
            <a:endPar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a:t>
            </a:r>
            <a:r>
              <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股价从高位足够超跌（跌幅</a:t>
            </a:r>
            <a:r>
              <a:rPr lang="en-US" altLang="zh-CN"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50%</a:t>
            </a:r>
            <a:r>
              <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以上）</a:t>
            </a:r>
            <a:endPar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a:t>
            </a:r>
            <a:r>
              <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股价超跌后长期横盘，横有多长竖有多高，完成震荡吸筹阶段（主力状态三色资金）</a:t>
            </a:r>
            <a:endPar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3.</a:t>
            </a:r>
            <a:r>
              <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底部资金开始活跃（流动资金创新高）</a:t>
            </a:r>
            <a:endPar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4.</a:t>
            </a:r>
            <a:r>
              <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短期资金异动（超级单频繁或者超大单频繁）</a:t>
            </a:r>
            <a:endPar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5.</a:t>
            </a:r>
            <a:r>
              <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突破切割线进入拉升期</a:t>
            </a:r>
            <a:endPar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6.</a:t>
            </a:r>
            <a:r>
              <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控盘股符合热点方向</a:t>
            </a:r>
            <a:endParaRPr lang="zh-CN" altLang="en-US" sz="24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3</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百亿热点</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52170" y="1457325"/>
            <a:ext cx="10747375" cy="3942715"/>
          </a:xfrm>
          <a:prstGeom prst="rect">
            <a:avLst/>
          </a:prstGeom>
          <a:noFill/>
        </p:spPr>
        <p:txBody>
          <a:bodyPr wrap="square" rtlCol="0">
            <a:noAutofit/>
          </a:bodyPr>
          <a:p>
            <a:pPr>
              <a:lnSpc>
                <a:spcPct val="130000"/>
              </a:lnSpc>
            </a:pPr>
            <a:r>
              <a:rPr lang="zh-CN" sz="2800" b="1">
                <a:solidFill>
                  <a:srgbClr val="FFFF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结构性行情热点难题：</a:t>
            </a:r>
            <a:endParaRPr lang="zh-CN" sz="2800" b="1">
              <a:solidFill>
                <a:srgbClr val="FFFF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30000"/>
              </a:lnSpc>
            </a:pPr>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a:t>
            </a:r>
            <a:r>
              <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热点形成上涨趋势</a:t>
            </a:r>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启动初期没及时发现</a:t>
            </a:r>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错过最佳上车的机会？</a:t>
            </a:r>
            <a:endParaRPr 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30000"/>
              </a:lnSpc>
            </a:pPr>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a:t>
            </a:r>
            <a:r>
              <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，涨了一段时间</a:t>
            </a:r>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又感觉怕高</a:t>
            </a:r>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中间进场也总是担心害怕</a:t>
            </a:r>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空间不大</a:t>
            </a:r>
            <a:endPar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30000"/>
              </a:lnSpc>
            </a:pPr>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3</a:t>
            </a:r>
            <a:r>
              <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，后期入场，搞不好成接盘侠</a:t>
            </a:r>
            <a:endPar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30000"/>
              </a:lnSpc>
            </a:pPr>
            <a:endPar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30000"/>
              </a:lnSpc>
            </a:pPr>
            <a:r>
              <a:rPr lang="zh-CN" altLang="en-US" sz="2800" b="1">
                <a:solidFill>
                  <a:srgbClr val="FFFF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如何进行热点的判断？</a:t>
            </a:r>
            <a:endParaRPr lang="zh-CN" altLang="en-US" sz="2800" b="1">
              <a:solidFill>
                <a:srgbClr val="FFFF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15240"/>
            <a:ext cx="12192000" cy="70675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百亿热点</a:t>
            </a:r>
            <a:endPar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4" name="文本框 3"/>
          <p:cNvSpPr txBox="1"/>
          <p:nvPr/>
        </p:nvSpPr>
        <p:spPr>
          <a:xfrm>
            <a:off x="7845425" y="1884045"/>
            <a:ext cx="4166870" cy="2584450"/>
          </a:xfrm>
          <a:prstGeom prst="rect">
            <a:avLst/>
          </a:prstGeom>
          <a:noFill/>
        </p:spPr>
        <p:txBody>
          <a:bodyPr wrap="square" rtlCol="0">
            <a:spAutoFit/>
          </a:bodyPr>
          <a:p>
            <a:r>
              <a:rPr 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百亿热点</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浪判断：</a:t>
            </a:r>
            <a:endParaRPr 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，热点出现小星星（当日炒作）</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，主力净买额突破百亿</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3</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3</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天出现二次，</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5</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天出现三次</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百亿热点</a:t>
            </a:r>
            <a:r>
              <a:rPr 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一旦形成</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浪持续，短期做</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浪和回踩的三浪，关注此为中期热点方向</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pic>
        <p:nvPicPr>
          <p:cNvPr id="5" name="图片 4"/>
          <p:cNvPicPr>
            <a:picLocks noChangeAspect="1"/>
          </p:cNvPicPr>
          <p:nvPr>
            <p:custDataLst>
              <p:tags r:id="rId2"/>
            </p:custDataLst>
          </p:nvPr>
        </p:nvPicPr>
        <p:blipFill>
          <a:blip r:embed="rId3"/>
          <a:stretch>
            <a:fillRect/>
          </a:stretch>
        </p:blipFill>
        <p:spPr>
          <a:xfrm>
            <a:off x="192405" y="880745"/>
            <a:ext cx="7526020" cy="5588635"/>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590155" y="2225675"/>
            <a:ext cx="4166870" cy="2676525"/>
          </a:xfrm>
          <a:prstGeom prst="rect">
            <a:avLst/>
          </a:prstGeom>
          <a:noFill/>
        </p:spPr>
        <p:txBody>
          <a:bodyPr wrap="square" rtlCol="0">
            <a:spAutoFit/>
          </a:bodyPr>
          <a:p>
            <a:r>
              <a:rPr 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虚拟现实，百亿热点</a:t>
            </a:r>
            <a:endParaRPr 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a:t>
            </a:r>
            <a:r>
              <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B</a:t>
            </a:r>
            <a:r>
              <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点启动</a:t>
            </a:r>
            <a:endPar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a:t>
            </a:r>
            <a:r>
              <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，当日炒作（小星星）</a:t>
            </a:r>
            <a:endPar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3</a:t>
            </a:r>
            <a:r>
              <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，连续炒作</a:t>
            </a:r>
            <a:endPar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4</a:t>
            </a:r>
            <a:r>
              <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，主力净买额百亿</a:t>
            </a:r>
            <a:endParaRPr lang="zh-CN" altLang="en-US"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sz="28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339725" y="1005205"/>
            <a:ext cx="7049135" cy="5307965"/>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487920" y="2215515"/>
            <a:ext cx="4166870" cy="2553335"/>
          </a:xfrm>
          <a:prstGeom prst="rect">
            <a:avLst/>
          </a:prstGeom>
          <a:noFill/>
        </p:spPr>
        <p:txBody>
          <a:bodyPr wrap="square" rtlCol="0">
            <a:spAutoFit/>
          </a:bodyPr>
          <a:p>
            <a:r>
              <a:rPr lang="zh-CN"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医药，百亿热点</a:t>
            </a:r>
            <a:endParaRPr lang="zh-CN"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a:t>
            </a:r>
            <a:r>
              <a:rPr lang="zh-CN" altLang="en-US"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en-US" altLang="zh-CN"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B</a:t>
            </a:r>
            <a:r>
              <a:rPr lang="zh-CN" altLang="en-US"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点启动</a:t>
            </a:r>
            <a:endParaRPr lang="zh-CN" altLang="en-US"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a:t>
            </a:r>
            <a:r>
              <a:rPr lang="zh-CN" altLang="en-US"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，当日炒作（小星星）</a:t>
            </a:r>
            <a:endParaRPr lang="zh-CN" altLang="en-US"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3</a:t>
            </a:r>
            <a:r>
              <a:rPr lang="zh-CN" altLang="en-US"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，连续炒作</a:t>
            </a:r>
            <a:endParaRPr lang="zh-CN" altLang="en-US"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4</a:t>
            </a:r>
            <a:r>
              <a:rPr lang="zh-CN" altLang="en-US"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，主力净买额百亿</a:t>
            </a:r>
            <a:endParaRPr lang="zh-CN" altLang="en-US" sz="3200"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168275" y="1237615"/>
            <a:ext cx="7146925" cy="491490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tretch>
            <a:fillRect/>
          </a:stretch>
        </p:blipFill>
        <p:spPr>
          <a:xfrm>
            <a:off x="222885" y="944880"/>
            <a:ext cx="7411720" cy="5351145"/>
          </a:xfrm>
          <a:prstGeom prst="rect">
            <a:avLst/>
          </a:prstGeom>
        </p:spPr>
      </p:pic>
      <p:sp>
        <p:nvSpPr>
          <p:cNvPr id="6" name="文本框 5"/>
          <p:cNvSpPr txBox="1"/>
          <p:nvPr/>
        </p:nvSpPr>
        <p:spPr>
          <a:xfrm>
            <a:off x="7866380" y="3052445"/>
            <a:ext cx="3659505" cy="521970"/>
          </a:xfrm>
          <a:prstGeom prst="rect">
            <a:avLst/>
          </a:prstGeom>
          <a:noFill/>
        </p:spPr>
        <p:txBody>
          <a:bodyPr wrap="square" rtlCol="0">
            <a:spAutoFit/>
          </a:bodyPr>
          <a:p>
            <a:r>
              <a:rPr lang="zh-CN" altLang="en-US" sz="2800">
                <a:solidFill>
                  <a:schemeClr val="bg1"/>
                </a:solidFill>
                <a:latin typeface="思源黑体 CN Medium" panose="020B0600000000000000" pitchFamily="34" charset="-122"/>
                <a:ea typeface="思源黑体 CN Medium" panose="020B0600000000000000" pitchFamily="34" charset="-122"/>
              </a:rPr>
              <a:t>看懂百亿热点的机会</a:t>
            </a:r>
            <a:endParaRPr lang="zh-CN" altLang="en-US" sz="2800">
              <a:solidFill>
                <a:schemeClr val="bg1"/>
              </a:solidFill>
              <a:latin typeface="思源黑体 CN Medium" panose="020B0600000000000000" pitchFamily="34" charset="-122"/>
              <a:ea typeface="思源黑体 CN Medium" panose="020B0600000000000000" pitchFamily="34" charset="-122"/>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28295" y="895350"/>
            <a:ext cx="7165340" cy="5619115"/>
          </a:xfrm>
          <a:prstGeom prst="rect">
            <a:avLst/>
          </a:prstGeom>
        </p:spPr>
      </p:pic>
      <p:sp>
        <p:nvSpPr>
          <p:cNvPr id="4" name="文本框 3"/>
          <p:cNvSpPr txBox="1"/>
          <p:nvPr/>
        </p:nvSpPr>
        <p:spPr>
          <a:xfrm>
            <a:off x="7803515" y="2230120"/>
            <a:ext cx="3083560" cy="1076325"/>
          </a:xfrm>
          <a:prstGeom prst="rect">
            <a:avLst/>
          </a:prstGeom>
          <a:noFill/>
        </p:spPr>
        <p:txBody>
          <a:bodyPr wrap="square" rtlCol="0">
            <a:spAutoFit/>
          </a:bodyPr>
          <a:p>
            <a:r>
              <a:rPr lang="zh-CN" altLang="en-US" sz="3200" b="1">
                <a:solidFill>
                  <a:schemeClr val="bg1"/>
                </a:solidFill>
                <a:latin typeface="思源黑体 CN Medium" panose="020B0600000000000000" pitchFamily="34" charset="-122"/>
                <a:ea typeface="思源黑体 CN Medium" panose="020B0600000000000000" pitchFamily="34" charset="-122"/>
              </a:rPr>
              <a:t>目前百亿热点：</a:t>
            </a:r>
            <a:endParaRPr lang="zh-CN" altLang="en-US" sz="3200" b="1">
              <a:solidFill>
                <a:schemeClr val="bg1"/>
              </a:solidFill>
              <a:latin typeface="思源黑体 CN Medium" panose="020B0600000000000000" pitchFamily="34" charset="-122"/>
              <a:ea typeface="思源黑体 CN Medium" panose="020B0600000000000000" pitchFamily="34" charset="-122"/>
            </a:endParaRPr>
          </a:p>
          <a:p>
            <a:r>
              <a:rPr lang="zh-CN" altLang="en-US" sz="3200" b="1">
                <a:solidFill>
                  <a:schemeClr val="bg1"/>
                </a:solidFill>
                <a:latin typeface="思源黑体 CN Medium" panose="020B0600000000000000" pitchFamily="34" charset="-122"/>
                <a:ea typeface="思源黑体 CN Medium" panose="020B0600000000000000" pitchFamily="34" charset="-122"/>
              </a:rPr>
              <a:t>半导体</a:t>
            </a:r>
            <a:endParaRPr lang="zh-CN" altLang="en-US" sz="3200" b="1">
              <a:solidFill>
                <a:schemeClr val="bg1"/>
              </a:solidFill>
              <a:latin typeface="思源黑体 CN Medium" panose="020B0600000000000000" pitchFamily="34" charset="-122"/>
              <a:ea typeface="思源黑体 CN Medium" panose="020B0600000000000000"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组 2933"/>
          <p:cNvPicPr>
            <a:picLocks noChangeAspect="1"/>
          </p:cNvPicPr>
          <p:nvPr>
            <p:custDataLst>
              <p:tags r:id="rId1"/>
            </p:custDataLst>
          </p:nvPr>
        </p:nvPicPr>
        <p:blipFill>
          <a:blip r:embed="rId2"/>
          <a:stretch>
            <a:fillRect/>
          </a:stretch>
        </p:blipFill>
        <p:spPr>
          <a:xfrm>
            <a:off x="1016635" y="3742055"/>
            <a:ext cx="9792970" cy="2195830"/>
          </a:xfrm>
          <a:prstGeom prst="rect">
            <a:avLst/>
          </a:prstGeom>
        </p:spPr>
      </p:pic>
      <p:sp>
        <p:nvSpPr>
          <p:cNvPr id="17" name="文本框 16"/>
          <p:cNvSpPr txBox="1"/>
          <p:nvPr>
            <p:custDataLst>
              <p:tags r:id="rId3"/>
            </p:custDataLst>
          </p:nvPr>
        </p:nvSpPr>
        <p:spPr>
          <a:xfrm>
            <a:off x="5117465" y="4384040"/>
            <a:ext cx="5634990" cy="306705"/>
          </a:xfrm>
          <a:prstGeom prst="rect">
            <a:avLst/>
          </a:prstGeom>
          <a:noFill/>
        </p:spPr>
        <p:txBody>
          <a:bodyPr wrap="square" rtlCol="0">
            <a:spAutoFit/>
          </a:bodyPr>
          <a:p>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custDataLst>
              <p:tags r:id="rId4"/>
            </p:custDataLst>
          </p:nvPr>
        </p:nvSpPr>
        <p:spPr>
          <a:xfrm>
            <a:off x="5104130" y="4657725"/>
            <a:ext cx="5424805" cy="1071245"/>
          </a:xfrm>
          <a:prstGeom prst="rect">
            <a:avLst/>
          </a:prstGeom>
          <a:noFill/>
        </p:spPr>
        <p:txBody>
          <a:bodyPr wrap="square" rtlCol="0">
            <a:noAutofit/>
          </a:bodyPr>
          <a:p>
            <a:pPr algn="just" fontAlgn="auto">
              <a:lnSpc>
                <a:spcPct val="12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具有10年以上的从业研究经验，对A股均有较专业的研究。擅长以基本面分析为主，技术面分析为辅挖掘市场投资机会，独创主力操盘三步曲，以及准确把握个股启动节奏和上涨空间判断！投资风格偏理性，顺势而为！</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custDataLst>
              <p:tags r:id="rId5"/>
            </p:custDataLst>
          </p:nvPr>
        </p:nvSpPr>
        <p:spPr>
          <a:xfrm>
            <a:off x="4387850" y="1109980"/>
            <a:ext cx="6771640" cy="2441575"/>
          </a:xfrm>
          <a:prstGeom prst="rect">
            <a:avLst/>
          </a:prstGeom>
          <a:noFill/>
        </p:spPr>
        <p:txBody>
          <a:bodyPr wrap="square" rtlCol="0">
            <a:noAutofit/>
          </a:bodyPr>
          <a:p>
            <a:pPr fontAlgn="auto"/>
            <a:r>
              <a:rPr lang="zh-CN" altLang="en-US" sz="75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群龙狙击</a:t>
            </a:r>
            <a:r>
              <a:rPr lang="en-US" altLang="zh-CN" sz="75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 </a:t>
            </a:r>
            <a:endParaRPr lang="en-US" altLang="zh-CN" sz="75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a:p>
            <a:pPr fontAlgn="auto"/>
            <a:r>
              <a:rPr lang="zh-CN" altLang="en-US" sz="75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翻翻六要素</a:t>
            </a:r>
            <a:endParaRPr lang="zh-CN" altLang="en-US" sz="75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6" name="文本框 5"/>
          <p:cNvSpPr txBox="1"/>
          <p:nvPr/>
        </p:nvSpPr>
        <p:spPr>
          <a:xfrm>
            <a:off x="4909185" y="4303395"/>
            <a:ext cx="398780" cy="445135"/>
          </a:xfrm>
          <a:prstGeom prst="rect">
            <a:avLst/>
          </a:prstGeom>
          <a:noFill/>
        </p:spPr>
        <p:txBody>
          <a:bodyPr wrap="square" rtlCol="0">
            <a:spAutoFit/>
          </a:bodyPr>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sp>
        <p:nvSpPr>
          <p:cNvPr id="8" name="文本框 7"/>
          <p:cNvSpPr txBox="1"/>
          <p:nvPr>
            <p:custDataLst>
              <p:tags r:id="rId6"/>
            </p:custDataLst>
          </p:nvPr>
        </p:nvSpPr>
        <p:spPr>
          <a:xfrm>
            <a:off x="4909185" y="4617720"/>
            <a:ext cx="398780" cy="445135"/>
          </a:xfrm>
          <a:prstGeom prst="rect">
            <a:avLst/>
          </a:prstGeom>
          <a:noFill/>
        </p:spPr>
        <p:txBody>
          <a:bodyPr wrap="square" rtlCol="0">
            <a:spAutoFit/>
          </a:bodyPr>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sp>
        <p:nvSpPr>
          <p:cNvPr id="4" name="文本框 3"/>
          <p:cNvSpPr txBox="1"/>
          <p:nvPr>
            <p:custDataLst>
              <p:tags r:id="rId7"/>
            </p:custDataLst>
          </p:nvPr>
        </p:nvSpPr>
        <p:spPr>
          <a:xfrm>
            <a:off x="4735195" y="3785870"/>
            <a:ext cx="3813175" cy="337185"/>
          </a:xfrm>
          <a:prstGeom prst="rect">
            <a:avLst/>
          </a:prstGeom>
          <a:noFill/>
        </p:spPr>
        <p:txBody>
          <a:bodyPr wrap="square" rtlCol="0">
            <a:spAutoFit/>
          </a:bodyPr>
          <a:p>
            <a:pPr algn="just" fontAlgn="t"/>
            <a:r>
              <a:rPr lang="zh-CN" altLang="en-US" sz="1600" b="1">
                <a:solidFill>
                  <a:srgbClr val="200BB8"/>
                </a:solidFill>
                <a:latin typeface="思源黑体 CN Light" panose="020B0300000000000000" charset="-122"/>
                <a:ea typeface="思源黑体 CN Light" panose="020B0300000000000000" charset="-122"/>
                <a:cs typeface="思源黑体 CN Light" panose="020B0300000000000000" charset="-122"/>
                <a:sym typeface="+mn-ea"/>
              </a:rPr>
              <a:t>许为</a:t>
            </a:r>
            <a:r>
              <a:rPr lang="en-US" altLang="zh-CN" sz="1600">
                <a:solidFill>
                  <a:srgbClr val="200BB8"/>
                </a:solidFill>
                <a:latin typeface="思源黑体 CN Light" panose="020B0300000000000000" charset="-122"/>
                <a:ea typeface="思源黑体 CN Light" panose="020B0300000000000000" charset="-122"/>
                <a:cs typeface="思源黑体 CN Light" panose="020B0300000000000000" charset="-122"/>
                <a:sym typeface="+mn-ea"/>
              </a:rPr>
              <a:t> </a:t>
            </a:r>
            <a:r>
              <a:rPr lang="en-US" altLang="zh-CN" sz="1200">
                <a:solidFill>
                  <a:srgbClr val="200BB8"/>
                </a:solidFill>
                <a:latin typeface="思源黑体 CN Light" panose="020B0300000000000000" charset="-122"/>
                <a:ea typeface="思源黑体 CN Light" panose="020B0300000000000000" charset="-122"/>
                <a:cs typeface="思源黑体 CN Light" panose="020B0300000000000000" charset="-122"/>
                <a:sym typeface="+mn-ea"/>
              </a:rPr>
              <a:t> | </a:t>
            </a:r>
            <a:r>
              <a:rPr lang="en-US" altLang="zh-CN" sz="1600">
                <a:solidFill>
                  <a:srgbClr val="200BB8"/>
                </a:solidFill>
                <a:latin typeface="思源黑体 CN Light" panose="020B0300000000000000" charset="-122"/>
                <a:ea typeface="思源黑体 CN Light" panose="020B0300000000000000" charset="-122"/>
                <a:cs typeface="思源黑体 CN Light" panose="020B0300000000000000" charset="-122"/>
                <a:sym typeface="+mn-ea"/>
              </a:rPr>
              <a:t> </a:t>
            </a:r>
            <a:r>
              <a:rPr lang="zh-CN" altLang="en-US" sz="1600" b="1">
                <a:solidFill>
                  <a:srgbClr val="200BB8"/>
                </a:solidFill>
                <a:latin typeface="思源黑体 CN Light" panose="020B0300000000000000" charset="-122"/>
                <a:ea typeface="思源黑体 CN Light" panose="020B0300000000000000" charset="-122"/>
                <a:cs typeface="思源黑体 CN Light" panose="020B0300000000000000" charset="-122"/>
                <a:sym typeface="+mn-ea"/>
              </a:rPr>
              <a:t>执业编号</a:t>
            </a:r>
            <a:r>
              <a:rPr lang="en-US" altLang="zh-CN" sz="1600" b="1">
                <a:solidFill>
                  <a:srgbClr val="200BB8"/>
                </a:solidFill>
                <a:latin typeface="思源黑体 CN Light" panose="020B0300000000000000" charset="-122"/>
                <a:ea typeface="思源黑体 CN Light" panose="020B0300000000000000" charset="-122"/>
                <a:cs typeface="思源黑体 CN Light" panose="020B0300000000000000" charset="-122"/>
                <a:sym typeface="+mn-ea"/>
              </a:rPr>
              <a:t>:</a:t>
            </a:r>
            <a:r>
              <a:rPr lang="zh-CN" altLang="en-US" sz="1600" b="1">
                <a:solidFill>
                  <a:srgbClr val="200BB8"/>
                </a:solidFill>
                <a:latin typeface="思源黑体 CN Light" panose="020B0300000000000000" charset="-122"/>
                <a:ea typeface="思源黑体 CN Light" panose="020B0300000000000000" charset="-122"/>
                <a:cs typeface="思源黑体 CN Light" panose="020B0300000000000000" charset="-122"/>
                <a:sym typeface="+mn-ea"/>
              </a:rPr>
              <a:t>A1120619060011</a:t>
            </a:r>
            <a:endParaRPr lang="zh-CN" altLang="en-US" sz="1600" b="1">
              <a:solidFill>
                <a:srgbClr val="200BB8"/>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5" name="图片 4" descr="画板 6"/>
          <p:cNvPicPr>
            <a:picLocks noChangeAspect="1"/>
          </p:cNvPicPr>
          <p:nvPr/>
        </p:nvPicPr>
        <p:blipFill>
          <a:blip r:embed="rId8"/>
          <a:stretch>
            <a:fillRect/>
          </a:stretch>
        </p:blipFill>
        <p:spPr>
          <a:xfrm flipH="1">
            <a:off x="927735" y="744855"/>
            <a:ext cx="3651250" cy="5754370"/>
          </a:xfrm>
          <a:prstGeom prst="rect">
            <a:avLst/>
          </a:prstGeom>
        </p:spPr>
      </p:pic>
    </p:spTree>
    <p:custDataLst>
      <p:tags r:id="rId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15240"/>
            <a:ext cx="12192000" cy="70675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半导体</a:t>
            </a:r>
            <a:endPar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4" name="文本框 3"/>
          <p:cNvSpPr txBox="1"/>
          <p:nvPr/>
        </p:nvSpPr>
        <p:spPr>
          <a:xfrm>
            <a:off x="1163955" y="1143635"/>
            <a:ext cx="9250680" cy="4834255"/>
          </a:xfrm>
          <a:prstGeom prst="rect">
            <a:avLst/>
          </a:prstGeom>
          <a:noFill/>
        </p:spPr>
        <p:txBody>
          <a:bodyPr wrap="square" rtlCol="0">
            <a:noAutofit/>
          </a:bodyPr>
          <a:p>
            <a:r>
              <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李强调研独角兽企业：加快芯片研发制造等关键核心技术攻关】4月12日，中共中央政治局常委、国务院总理李强在北京市调研独角兽企业发展情况。他强调，要加快芯片研发制造等关键核心技术攻关，着力稳定产业链供应链，打造更多具有话语权的产品和技术，推动产业发展实现更大突破。座谈交流时，李强充分肯定北京市培育发展独角兽企业的做法和成效。他强调，独角兽企业具有高成长性，一定程度上代表了经济转型升级的方向。大家展现出的信心和活力，让我们看到了我国经济运行整体好转的强劲动力和高质量发展的前景。企业是科技创新的主体，希望广大企业特别是科技型企业以创新为使命，打造更多“独门绝技”“硬核科技”，努力在新领域新赛道脱颖而出，为我国实现高水平科技自立自强作出贡献。他强调，各级政府要针对科技型企业的成长特点，从企业实际需求出发，为企业发展营造更好的环境和创新生态，促进企业做强做优做大。吴政隆陪同调研。（央视）</a:t>
            </a:r>
            <a:endPar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sz="28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北方华创一季报预告净利同比增长171%至200%</a:t>
            </a:r>
            <a:endParaRPr lang="zh-CN" altLang="en-US" sz="28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15240"/>
            <a:ext cx="12192000" cy="70675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0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半导体：雅克科技</a:t>
            </a:r>
            <a:endPar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custDataLst>
              <p:tags r:id="rId2"/>
            </p:custDataLst>
          </p:nvPr>
        </p:nvPicPr>
        <p:blipFill>
          <a:blip r:embed="rId3"/>
          <a:stretch>
            <a:fillRect/>
          </a:stretch>
        </p:blipFill>
        <p:spPr>
          <a:xfrm>
            <a:off x="1221105" y="920750"/>
            <a:ext cx="9364345" cy="53193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15240"/>
            <a:ext cx="12192000" cy="70675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半导体：易事特</a:t>
            </a:r>
            <a:endPar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custDataLst>
              <p:tags r:id="rId2"/>
            </p:custDataLst>
          </p:nvPr>
        </p:nvPicPr>
        <p:blipFill>
          <a:blip r:embed="rId3"/>
          <a:stretch>
            <a:fillRect/>
          </a:stretch>
        </p:blipFill>
        <p:spPr>
          <a:xfrm>
            <a:off x="1064895" y="931545"/>
            <a:ext cx="9697720" cy="54978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15240"/>
            <a:ext cx="12192000" cy="70675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半导体：清溢光电</a:t>
            </a:r>
            <a:endPar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custDataLst>
              <p:tags r:id="rId2"/>
            </p:custDataLst>
          </p:nvPr>
        </p:nvPicPr>
        <p:blipFill>
          <a:blip r:embed="rId3"/>
          <a:stretch>
            <a:fillRect/>
          </a:stretch>
        </p:blipFill>
        <p:spPr>
          <a:xfrm>
            <a:off x="864235" y="955675"/>
            <a:ext cx="10086975" cy="54032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05485" y="975995"/>
            <a:ext cx="10596880" cy="829945"/>
          </a:xfrm>
          <a:prstGeom prst="rect">
            <a:avLst/>
          </a:prstGeom>
          <a:noFill/>
        </p:spPr>
        <p:txBody>
          <a:bodyPr wrap="square" rtlCol="0">
            <a:spAutoFit/>
          </a:bodyPr>
          <a:p>
            <a:r>
              <a:rPr lang="zh-CN" altLang="en-US" sz="2400" b="1">
                <a:solidFill>
                  <a:schemeClr val="bg1"/>
                </a:solidFill>
                <a:latin typeface="思源黑体 CN Medium" panose="020B0600000000000000" pitchFamily="34" charset="-122"/>
                <a:ea typeface="思源黑体 CN Medium" panose="020B0600000000000000" pitchFamily="34" charset="-122"/>
              </a:rPr>
              <a:t>强势股的出现不会是以单只的方式出现，而是以群体的方式出现，所以板块启动圆弧底，往往是一个板块绝大多数的个股出现，然后启动</a:t>
            </a:r>
            <a:endParaRPr lang="zh-CN" altLang="en-US" sz="2400" b="1">
              <a:solidFill>
                <a:schemeClr val="bg1"/>
              </a:solidFill>
              <a:latin typeface="思源黑体 CN Medium" panose="020B0600000000000000" pitchFamily="34" charset="-122"/>
              <a:ea typeface="思源黑体 CN Medium" panose="020B0600000000000000" pitchFamily="34" charset="-122"/>
            </a:endParaRPr>
          </a:p>
        </p:txBody>
      </p:sp>
      <p:pic>
        <p:nvPicPr>
          <p:cNvPr id="4" name="图片 3"/>
          <p:cNvPicPr>
            <a:picLocks noChangeAspect="1"/>
          </p:cNvPicPr>
          <p:nvPr>
            <p:custDataLst>
              <p:tags r:id="rId1"/>
            </p:custDataLst>
          </p:nvPr>
        </p:nvPicPr>
        <p:blipFill>
          <a:blip r:embed="rId2"/>
          <a:stretch>
            <a:fillRect/>
          </a:stretch>
        </p:blipFill>
        <p:spPr>
          <a:xfrm>
            <a:off x="1496695" y="1896745"/>
            <a:ext cx="8602345" cy="454850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目录"/>
          <p:cNvPicPr>
            <a:picLocks noChangeAspect="1"/>
          </p:cNvPicPr>
          <p:nvPr/>
        </p:nvPicPr>
        <p:blipFill>
          <a:blip r:embed="rId1"/>
          <a:stretch>
            <a:fillRect/>
          </a:stretch>
        </p:blipFill>
        <p:spPr>
          <a:xfrm>
            <a:off x="1436370" y="2672715"/>
            <a:ext cx="2500630" cy="1269365"/>
          </a:xfrm>
          <a:prstGeom prst="rect">
            <a:avLst/>
          </a:prstGeom>
        </p:spPr>
      </p:pic>
      <p:pic>
        <p:nvPicPr>
          <p:cNvPr id="10" name="图片 9" descr="1"/>
          <p:cNvPicPr>
            <a:picLocks noChangeAspect="1"/>
          </p:cNvPicPr>
          <p:nvPr/>
        </p:nvPicPr>
        <p:blipFill>
          <a:blip r:embed="rId2"/>
          <a:stretch>
            <a:fillRect/>
          </a:stretch>
        </p:blipFill>
        <p:spPr>
          <a:xfrm>
            <a:off x="4667250" y="2003425"/>
            <a:ext cx="6239510" cy="794385"/>
          </a:xfrm>
          <a:prstGeom prst="rect">
            <a:avLst/>
          </a:prstGeom>
        </p:spPr>
      </p:pic>
      <p:sp>
        <p:nvSpPr>
          <p:cNvPr id="13" name="文本框 12"/>
          <p:cNvSpPr txBox="1"/>
          <p:nvPr>
            <p:custDataLst>
              <p:tags r:id="rId3"/>
            </p:custDataLst>
          </p:nvPr>
        </p:nvSpPr>
        <p:spPr>
          <a:xfrm>
            <a:off x="4926330" y="205994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第一章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14" name="文本框 13"/>
          <p:cNvSpPr txBox="1"/>
          <p:nvPr>
            <p:custDataLst>
              <p:tags r:id="rId4"/>
            </p:custDataLst>
          </p:nvPr>
        </p:nvSpPr>
        <p:spPr>
          <a:xfrm>
            <a:off x="6760210" y="2146300"/>
            <a:ext cx="4064000" cy="553085"/>
          </a:xfrm>
          <a:prstGeom prst="rect">
            <a:avLst/>
          </a:prstGeom>
          <a:noFill/>
        </p:spPr>
        <p:txBody>
          <a:bodyPr wrap="square" rtlCol="0">
            <a:spAutoFit/>
          </a:bodyPr>
          <a:p>
            <a:r>
              <a:rPr lang="zh-CN" altLang="en-US" sz="3000">
                <a:solidFill>
                  <a:schemeClr val="bg1"/>
                </a:solidFill>
                <a:latin typeface="思源黑体 CN Medium" panose="020B0600000000000000" pitchFamily="34" charset="-122"/>
                <a:ea typeface="思源黑体 CN Medium" panose="020B0600000000000000" pitchFamily="34" charset="-122"/>
              </a:rPr>
              <a:t>圆弧底（大级别）</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pic>
        <p:nvPicPr>
          <p:cNvPr id="18" name="图片 17" descr="1"/>
          <p:cNvPicPr>
            <a:picLocks noChangeAspect="1"/>
          </p:cNvPicPr>
          <p:nvPr>
            <p:custDataLst>
              <p:tags r:id="rId5"/>
            </p:custDataLst>
          </p:nvPr>
        </p:nvPicPr>
        <p:blipFill>
          <a:blip r:embed="rId2"/>
          <a:stretch>
            <a:fillRect/>
          </a:stretch>
        </p:blipFill>
        <p:spPr>
          <a:xfrm>
            <a:off x="4667250" y="2994025"/>
            <a:ext cx="6239510" cy="794385"/>
          </a:xfrm>
          <a:prstGeom prst="rect">
            <a:avLst/>
          </a:prstGeom>
        </p:spPr>
      </p:pic>
      <p:sp>
        <p:nvSpPr>
          <p:cNvPr id="19" name="文本框 18"/>
          <p:cNvSpPr txBox="1"/>
          <p:nvPr>
            <p:custDataLst>
              <p:tags r:id="rId6"/>
            </p:custDataLst>
          </p:nvPr>
        </p:nvSpPr>
        <p:spPr>
          <a:xfrm>
            <a:off x="4926330" y="305054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第二章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20" name="文本框 19"/>
          <p:cNvSpPr txBox="1"/>
          <p:nvPr>
            <p:custDataLst>
              <p:tags r:id="rId7"/>
            </p:custDataLst>
          </p:nvPr>
        </p:nvSpPr>
        <p:spPr>
          <a:xfrm>
            <a:off x="6760210" y="3136900"/>
            <a:ext cx="4064000" cy="553085"/>
          </a:xfrm>
          <a:prstGeom prst="rect">
            <a:avLst/>
          </a:prstGeom>
          <a:noFill/>
        </p:spPr>
        <p:txBody>
          <a:bodyPr wrap="square" rtlCol="0">
            <a:spAutoFit/>
          </a:bodyPr>
          <a:p>
            <a:r>
              <a:rPr lang="zh-CN" altLang="en-US" sz="3000">
                <a:solidFill>
                  <a:schemeClr val="bg1"/>
                </a:solidFill>
                <a:latin typeface="思源黑体 CN Medium" panose="020B0600000000000000" pitchFamily="34" charset="-122"/>
                <a:ea typeface="思源黑体 CN Medium" panose="020B0600000000000000" pitchFamily="34" charset="-122"/>
                <a:sym typeface="+mn-ea"/>
              </a:rPr>
              <a:t>圆弧底模式</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pic>
        <p:nvPicPr>
          <p:cNvPr id="21" name="图片 20" descr="1"/>
          <p:cNvPicPr>
            <a:picLocks noChangeAspect="1"/>
          </p:cNvPicPr>
          <p:nvPr>
            <p:custDataLst>
              <p:tags r:id="rId8"/>
            </p:custDataLst>
          </p:nvPr>
        </p:nvPicPr>
        <p:blipFill>
          <a:blip r:embed="rId2"/>
          <a:stretch>
            <a:fillRect/>
          </a:stretch>
        </p:blipFill>
        <p:spPr>
          <a:xfrm>
            <a:off x="4667250" y="3984625"/>
            <a:ext cx="6239510" cy="794385"/>
          </a:xfrm>
          <a:prstGeom prst="rect">
            <a:avLst/>
          </a:prstGeom>
        </p:spPr>
      </p:pic>
      <p:sp>
        <p:nvSpPr>
          <p:cNvPr id="23" name="文本框 22"/>
          <p:cNvSpPr txBox="1"/>
          <p:nvPr>
            <p:custDataLst>
              <p:tags r:id="rId9"/>
            </p:custDataLst>
          </p:nvPr>
        </p:nvSpPr>
        <p:spPr>
          <a:xfrm>
            <a:off x="4926330" y="404114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第三章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custDataLst>
              <p:tags r:id="rId10"/>
            </p:custDataLst>
          </p:nvPr>
        </p:nvSpPr>
        <p:spPr>
          <a:xfrm>
            <a:off x="6760210" y="4127500"/>
            <a:ext cx="4064000" cy="553085"/>
          </a:xfrm>
          <a:prstGeom prst="rect">
            <a:avLst/>
          </a:prstGeom>
          <a:noFill/>
        </p:spPr>
        <p:txBody>
          <a:bodyPr wrap="square" rtlCol="0">
            <a:spAutoFit/>
          </a:bodyPr>
          <a:p>
            <a:r>
              <a:rPr lang="zh-CN" altLang="en-US" sz="3000">
                <a:solidFill>
                  <a:schemeClr val="bg1"/>
                </a:solidFill>
                <a:latin typeface="思源黑体 CN Medium" panose="020B0600000000000000" pitchFamily="34" charset="-122"/>
                <a:ea typeface="思源黑体 CN Medium" panose="020B0600000000000000" pitchFamily="34" charset="-122"/>
                <a:sym typeface="+mn-ea"/>
              </a:rPr>
              <a:t>百亿热点</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spTree>
    <p:custDataLst>
      <p:tags r:id="rId1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01</a:t>
            </a:r>
            <a:endPar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圆弧底（大级别）</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15240"/>
            <a:ext cx="12192000" cy="70675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每隔</a:t>
            </a:r>
            <a:r>
              <a:rPr kumimoji="0" lang="en-US" alt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5</a:t>
            </a:r>
            <a:r>
              <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年一轮圆弧底</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nvSpPr>
        <p:spPr>
          <a:xfrm>
            <a:off x="2506345" y="5385435"/>
            <a:ext cx="7996555" cy="1089025"/>
          </a:xfrm>
          <a:prstGeom prst="rect">
            <a:avLst/>
          </a:prstGeom>
          <a:noFill/>
        </p:spPr>
        <p:txBody>
          <a:bodyPr wrap="square" rtlCol="0">
            <a:noAutofit/>
          </a:bodyPr>
          <a:p>
            <a:r>
              <a:rPr lang="en-US" altLang="zh-CN">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rPr>
              <a:t>2001-2006</a:t>
            </a:r>
            <a:r>
              <a:rPr lang="zh-CN" altLang="en-US">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rPr>
              <a:t>五年产生一波圆弧底大行情</a:t>
            </a:r>
            <a:endParaRPr lang="zh-CN" altLang="en-US">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rPr>
              <a:t>2008-2013</a:t>
            </a:r>
            <a:r>
              <a:rPr lang="zh-CN" altLang="en-US">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rPr>
              <a:t>五年产生一波圆弧底大行情</a:t>
            </a:r>
            <a:endParaRPr lang="zh-CN" altLang="en-US">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rPr>
              <a:t>2017-2022</a:t>
            </a:r>
            <a:r>
              <a:rPr lang="zh-CN" altLang="en-US">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rPr>
              <a:t>五年市场再次进入圆弧底大行情</a:t>
            </a:r>
            <a:endParaRPr lang="zh-CN" altLang="en-US">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rPr>
              <a:t>大级别上涨结束</a:t>
            </a:r>
            <a:r>
              <a:rPr lang="en-US" altLang="zh-CN">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rPr>
              <a:t>修复（小级别）</a:t>
            </a:r>
            <a:r>
              <a:rPr lang="en-US" altLang="zh-CN">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rPr>
              <a:t>二次圆弧（大级别）</a:t>
            </a:r>
            <a:endParaRPr lang="zh-CN" altLang="en-US">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a:highlight>
                <a:srgbClr val="FFFF00"/>
              </a:highlight>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981075" y="960120"/>
            <a:ext cx="9615170" cy="4324350"/>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15240"/>
            <a:ext cx="12192000" cy="70675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5</a:t>
            </a:r>
            <a:r>
              <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年的时间</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6419850" y="907415"/>
            <a:ext cx="5678805" cy="42697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91440" y="907415"/>
            <a:ext cx="6228715" cy="4269740"/>
          </a:xfrm>
          <a:prstGeom prst="rect">
            <a:avLst/>
          </a:prstGeom>
        </p:spPr>
      </p:pic>
      <p:sp>
        <p:nvSpPr>
          <p:cNvPr id="7" name="文本框 6"/>
          <p:cNvSpPr txBox="1"/>
          <p:nvPr/>
        </p:nvSpPr>
        <p:spPr>
          <a:xfrm>
            <a:off x="514985" y="5419090"/>
            <a:ext cx="11311255" cy="922020"/>
          </a:xfrm>
          <a:prstGeom prst="rect">
            <a:avLst/>
          </a:prstGeom>
          <a:noFill/>
        </p:spPr>
        <p:txBody>
          <a:bodyPr wrap="square" rtlCol="0">
            <a:spAutoFit/>
          </a:bodyPr>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5</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年内上市新股数量</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1500</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只</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5</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年平均股价跌幅</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10</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个点，而近</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3000</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只个股</a:t>
            </a:r>
            <a:r>
              <a:rPr 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较高点有</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30</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个点，</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2000</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只较高点是</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50</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个点，绝大多数个股低位</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未来热点</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圆弧底将成主流。</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2</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圆弧底模式</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15240"/>
            <a:ext cx="12192000" cy="70675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圆弧底走势</a:t>
            </a:r>
            <a:endPar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4" name="图片 3"/>
          <p:cNvPicPr>
            <a:picLocks noChangeAspect="1"/>
          </p:cNvPicPr>
          <p:nvPr>
            <p:custDataLst>
              <p:tags r:id="rId2"/>
            </p:custDataLst>
          </p:nvPr>
        </p:nvPicPr>
        <p:blipFill>
          <a:blip r:embed="rId3"/>
          <a:stretch>
            <a:fillRect/>
          </a:stretch>
        </p:blipFill>
        <p:spPr>
          <a:xfrm>
            <a:off x="176530" y="1018540"/>
            <a:ext cx="7108190" cy="5187315"/>
          </a:xfrm>
          <a:prstGeom prst="rect">
            <a:avLst/>
          </a:prstGeom>
        </p:spPr>
      </p:pic>
      <p:sp>
        <p:nvSpPr>
          <p:cNvPr id="5" name="文本框 4"/>
          <p:cNvSpPr txBox="1"/>
          <p:nvPr/>
        </p:nvSpPr>
        <p:spPr>
          <a:xfrm>
            <a:off x="7371715" y="1627505"/>
            <a:ext cx="4705985" cy="3969385"/>
          </a:xfrm>
          <a:prstGeom prst="rect">
            <a:avLst/>
          </a:prstGeom>
          <a:noFill/>
        </p:spPr>
        <p:txBody>
          <a:bodyPr wrap="square" rtlCol="0">
            <a:spAutoFit/>
          </a:bodyPr>
          <a:p>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圆弧底要点：</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股价从高位足够超跌（跌幅</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50%</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以上）</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股价超跌后长期横盘，横有多长竖有多高，完成震荡吸筹阶段（主力状态三色资金）</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3.</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底部资金开始活跃（流动资金创新高）</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4.</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短期资金异动（超级单频繁或者超大单频繁）</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5.</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突破切割线进入拉升期</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6.</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控盘股符合热点方向（传媒）</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15240"/>
            <a:ext cx="12192000" cy="70675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圆弧底模型</a:t>
            </a:r>
            <a:endParaRPr kumimoji="0" lang="zh-CN"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4" name="图片 3"/>
          <p:cNvPicPr>
            <a:picLocks noChangeAspect="1"/>
          </p:cNvPicPr>
          <p:nvPr>
            <p:custDataLst>
              <p:tags r:id="rId2"/>
            </p:custDataLst>
          </p:nvPr>
        </p:nvPicPr>
        <p:blipFill>
          <a:blip r:embed="rId3"/>
          <a:stretch>
            <a:fillRect/>
          </a:stretch>
        </p:blipFill>
        <p:spPr>
          <a:xfrm>
            <a:off x="200025" y="1105535"/>
            <a:ext cx="6866890" cy="5076825"/>
          </a:xfrm>
          <a:prstGeom prst="rect">
            <a:avLst/>
          </a:prstGeom>
        </p:spPr>
      </p:pic>
      <p:sp>
        <p:nvSpPr>
          <p:cNvPr id="5" name="文本框 4"/>
          <p:cNvSpPr txBox="1"/>
          <p:nvPr>
            <p:custDataLst>
              <p:tags r:id="rId4"/>
            </p:custDataLst>
          </p:nvPr>
        </p:nvSpPr>
        <p:spPr>
          <a:xfrm>
            <a:off x="7257415" y="1513840"/>
            <a:ext cx="4596765" cy="3969385"/>
          </a:xfrm>
          <a:prstGeom prst="rect">
            <a:avLst/>
          </a:prstGeom>
          <a:noFill/>
        </p:spPr>
        <p:txBody>
          <a:bodyPr wrap="square" rtlCol="0">
            <a:spAutoFit/>
          </a:bodyPr>
          <a:p>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圆弧底要点：</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1.</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股价从高位足够超跌（跌幅</a:t>
            </a:r>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50%</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以上）</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股价超跌后长期横盘，横有多长竖有多高，完成震荡吸筹阶段（主力状态三色资金）</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3.</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底部资金开始活跃（流动资金创新高）</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4.</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短期资金异动（超级单频繁或者超大单频繁）</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5.</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突破切割线进入拉升期</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6.</a:t>
            </a:r>
            <a:r>
              <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控盘股符合热点方向（元宇宙）</a:t>
            </a:r>
            <a:endParaRPr lang="zh-CN" altLang="en-US" b="1">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7.xml><?xml version="1.0" encoding="utf-8"?>
<p:tagLst xmlns:p="http://schemas.openxmlformats.org/presentationml/2006/main">
  <p:tag name="KSO_WM_SPECIAL_SOURCE" val="bdnull"/>
</p:tagLst>
</file>

<file path=ppt/tags/tag28.xml><?xml version="1.0" encoding="utf-8"?>
<p:tagLst xmlns:p="http://schemas.openxmlformats.org/presentationml/2006/main">
  <p:tag name="KSO_WM_UNIT_PLACING_PICTURE_USER_VIEWPORT" val="{&quot;height&quot;:3458,&quot;width&quot;:15422}"/>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SPECIAL_SOURCE" val="bdnul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SPECIAL_SOURCE" val="bdnul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SPECIAL_SOURCE" val="bdnul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SPECIAL_SOURCE" val="bdnul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SPECIAL_SOURCE" val="bdnul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SPECIAL_SOURCE" val="bdnul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77.xml><?xml version="1.0" encoding="utf-8"?>
<p:tagLst xmlns:p="http://schemas.openxmlformats.org/presentationml/2006/main">
  <p:tag name="KSO_WM_SPECIAL_SOURCE" val="bdnul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PECIAL_SOURCE" val="bdnull"/>
</p:tagLst>
</file>

<file path=ppt/tags/tag81.xml><?xml version="1.0" encoding="utf-8"?>
<p:tagLst xmlns:p="http://schemas.openxmlformats.org/presentationml/2006/main">
  <p:tag name="KSO_WM_BEAUTIFY_FLAG" val=""/>
  <p:tag name="KSO_WM_UNIT_PLACING_PICTURE_USER_VIEWPORT" val="{&quot;height&quot;:10356,&quot;width&quot;:17316}"/>
</p:tagLst>
</file>

<file path=ppt/tags/tag82.xml><?xml version="1.0" encoding="utf-8"?>
<p:tagLst xmlns:p="http://schemas.openxmlformats.org/presentationml/2006/main">
  <p:tag name="KSO_WM_SPECIAL_SOURCE" val="bdnul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SPECIAL_SOURCE" val="bdnul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SPECIAL_SOURCE" val="bdnul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wm#"/>
  <p:tag name="KSO_WM_TEMPLATE_CATEGORY" val="custom"/>
  <p:tag name="KSO_WM_TEMPLATE_INDEX" val="20205176"/>
</p:tagLst>
</file>

<file path=ppt/tags/tag98.xml><?xml version="1.0" encoding="utf-8"?>
<p:tagLst xmlns:p="http://schemas.openxmlformats.org/presentationml/2006/main">
  <p:tag name="KSO_WPP_MARK_KEY" val="5d6e9262-ca8a-4070-8ad5-698f89e303ea"/>
  <p:tag name="COMMONDATA" val="eyJoZGlkIjoiM2I3NDIyNjZhODdjNDBiNzFhNTYyOTJiY2UyMWE3NmYifQ=="/>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1747</Words>
  <Application>WPS 演示</Application>
  <PresentationFormat>宽屏</PresentationFormat>
  <Paragraphs>165</Paragraphs>
  <Slides>25</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vt:lpstr>
      <vt:lpstr>宋体</vt:lpstr>
      <vt:lpstr>Wingdings</vt:lpstr>
      <vt:lpstr>微软雅黑</vt:lpstr>
      <vt:lpstr>Wingdings</vt:lpstr>
      <vt:lpstr>思源黑体 CN Light</vt:lpstr>
      <vt:lpstr>思源黑体 CN Bold</vt:lpstr>
      <vt:lpstr>思源黑体 CN Medium</vt:lpstr>
      <vt:lpstr>思源黑体 CN Normal</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俏俏</cp:lastModifiedBy>
  <cp:revision>332</cp:revision>
  <dcterms:created xsi:type="dcterms:W3CDTF">2022-12-31T05:43:00Z</dcterms:created>
  <dcterms:modified xsi:type="dcterms:W3CDTF">2023-04-15T04:20:19Z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9483410270224F49A685FF696A17F788</vt:lpwstr>
  </property>
</Properties>
</file>