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83" r:id="rId3"/>
    <p:sldId id="297" r:id="rId4"/>
    <p:sldId id="306" r:id="rId5"/>
    <p:sldId id="308" r:id="rId6"/>
    <p:sldId id="309" r:id="rId7"/>
    <p:sldId id="310" r:id="rId8"/>
    <p:sldId id="311" r:id="rId9"/>
    <p:sldId id="312" r:id="rId10"/>
    <p:sldId id="313" r:id="rId11"/>
    <p:sldId id="314" r:id="rId12"/>
    <p:sldId id="315" r:id="rId13"/>
    <p:sldId id="316" r:id="rId14"/>
    <p:sldId id="344" r:id="rId15"/>
    <p:sldId id="319" r:id="rId16"/>
    <p:sldId id="318" r:id="rId17"/>
    <p:sldId id="345" r:id="rId18"/>
    <p:sldId id="320" r:id="rId19"/>
    <p:sldId id="346" r:id="rId20"/>
    <p:sldId id="321" r:id="rId21"/>
    <p:sldId id="322" r:id="rId22"/>
    <p:sldId id="323" r:id="rId23"/>
    <p:sldId id="324" r:id="rId24"/>
    <p:sldId id="325" r:id="rId25"/>
    <p:sldId id="372" r:id="rId26"/>
    <p:sldId id="326" r:id="rId27"/>
    <p:sldId id="327" r:id="rId28"/>
    <p:sldId id="328" r:id="rId29"/>
    <p:sldId id="329" r:id="rId30"/>
    <p:sldId id="373" r:id="rId31"/>
    <p:sldId id="331" r:id="rId32"/>
    <p:sldId id="334" r:id="rId33"/>
    <p:sldId id="332" r:id="rId34"/>
    <p:sldId id="336" r:id="rId35"/>
    <p:sldId id="337" r:id="rId36"/>
    <p:sldId id="374" r:id="rId37"/>
    <p:sldId id="338" r:id="rId38"/>
    <p:sldId id="330" r:id="rId39"/>
    <p:sldId id="307" r:id="rId41"/>
    <p:sldId id="369" r:id="rId42"/>
    <p:sldId id="370" r:id="rId43"/>
    <p:sldId id="302" r:id="rId44"/>
  </p:sldIdLst>
  <p:sldSz cx="12192000" cy="6858000"/>
  <p:notesSz cx="6858000" cy="9144000"/>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9" userDrawn="1">
          <p15:clr>
            <a:srgbClr val="A4A3A4"/>
          </p15:clr>
        </p15:guide>
        <p15:guide id="2" pos="36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BB8"/>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9"/>
        <p:guide pos="364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gs" Target="tags/tag230.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5.png"/><Relationship Id="rId5" Type="http://schemas.openxmlformats.org/officeDocument/2006/relationships/tags" Target="../tags/tag2.xml"/><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image" Target="../media/image5.png"/><Relationship Id="rId5" Type="http://schemas.openxmlformats.org/officeDocument/2006/relationships/tags" Target="../tags/tag8.xml"/><Relationship Id="rId4" Type="http://schemas.openxmlformats.org/officeDocument/2006/relationships/image" Target="../media/image4.png"/><Relationship Id="rId3" Type="http://schemas.openxmlformats.org/officeDocument/2006/relationships/tags" Target="../tags/tag7.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6.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3.png"/><Relationship Id="rId2" Type="http://schemas.openxmlformats.org/officeDocument/2006/relationships/tags" Target="../tags/tag11.xml"/><Relationship Id="rId10"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ags" Target="../tags/tag1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ppt模板"/>
          <p:cNvPicPr>
            <a:picLocks noChangeAspect="1"/>
          </p:cNvPicPr>
          <p:nvPr userDrawn="1"/>
        </p:nvPicPr>
        <p:blipFill>
          <a:blip r:embed="rId2"/>
          <a:stretch>
            <a:fillRect/>
          </a:stretch>
        </p:blipFill>
        <p:spPr>
          <a:xfrm>
            <a:off x="0" y="0"/>
            <a:ext cx="12192000" cy="6858000"/>
          </a:xfrm>
          <a:prstGeom prst="rect">
            <a:avLst/>
          </a:prstGeom>
        </p:spPr>
      </p:pic>
      <p:pic>
        <p:nvPicPr>
          <p:cNvPr id="2" name="图片 1" descr="佛山"/>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8" name="文本框 7"/>
          <p:cNvSpPr txBox="1"/>
          <p:nvPr userDrawn="1">
            <p:custDataLst>
              <p:tags r:id="rId7"/>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r>
              <a:rPr lang="en-US" altLang="zh-CN"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方建伟丨执业编号</a:t>
            </a:r>
            <a:r>
              <a:rPr lang="en-US" altLang="zh-CN"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a:t>
            </a:r>
            <a:r>
              <a:rPr lang="zh-CN" altLang="en-US"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A112061</a:t>
            </a:r>
            <a:r>
              <a:rPr lang="en-US" altLang="zh-CN" sz="11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3090012</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  风险提示:观点基于软件数据和理论模型分析，仅供参考，不构成买卖建议，股市有风险，投资需谨慎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4" name="直接连接符 3"/>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4" name="文本框 3"/>
          <p:cNvSpPr txBox="1"/>
          <p:nvPr userDrawn="1">
            <p:custDataLst>
              <p:tags r:id="rId7"/>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:方建伟丨执业编号:</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  风险提示:观点基于软件数据和理论模型分析，仅供参考，不构成买卖建议，股市有风险，投资需谨慎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5" name="直接连接符 4"/>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4" name="圆角矩形 3"/>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5" name="图片 4"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lstStyle/>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9" name="图片 8" descr="组 2928"/>
          <p:cNvPicPr>
            <a:picLocks noChangeAspect="1"/>
          </p:cNvPicPr>
          <p:nvPr userDrawn="1"/>
        </p:nvPicPr>
        <p:blipFill>
          <a:blip r:embed="rId10"/>
          <a:stretch>
            <a:fillRect/>
          </a:stretch>
        </p:blipFill>
        <p:spPr>
          <a:xfrm>
            <a:off x="274320" y="191770"/>
            <a:ext cx="1551940" cy="355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5" name="图片 4" descr="茂名"/>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19.png"/><Relationship Id="rId4" Type="http://schemas.openxmlformats.org/officeDocument/2006/relationships/tags" Target="../tags/tag71.xml"/><Relationship Id="rId3" Type="http://schemas.openxmlformats.org/officeDocument/2006/relationships/image" Target="../media/image18.png"/><Relationship Id="rId2" Type="http://schemas.openxmlformats.org/officeDocument/2006/relationships/tags" Target="../tags/tag70.xml"/><Relationship Id="rId1" Type="http://schemas.openxmlformats.org/officeDocument/2006/relationships/tags" Target="../tags/tag69.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12.xml.rels><?xml version="1.0" encoding="UTF-8" standalone="yes"?>
<Relationships xmlns="http://schemas.openxmlformats.org/package/2006/relationships"><Relationship Id="rId9" Type="http://schemas.openxmlformats.org/officeDocument/2006/relationships/themeOverride" Target="../theme/themeOverride1.xml"/><Relationship Id="rId8" Type="http://schemas.openxmlformats.org/officeDocument/2006/relationships/tags" Target="../tags/tag80.xml"/><Relationship Id="rId7" Type="http://schemas.openxmlformats.org/officeDocument/2006/relationships/image" Target="../media/image22.png"/><Relationship Id="rId6" Type="http://schemas.openxmlformats.org/officeDocument/2006/relationships/tags" Target="../tags/tag79.xml"/><Relationship Id="rId5" Type="http://schemas.openxmlformats.org/officeDocument/2006/relationships/image" Target="../media/image21.png"/><Relationship Id="rId4" Type="http://schemas.openxmlformats.org/officeDocument/2006/relationships/tags" Target="../tags/tag78.xml"/><Relationship Id="rId3" Type="http://schemas.openxmlformats.org/officeDocument/2006/relationships/image" Target="../media/image20.png"/><Relationship Id="rId2" Type="http://schemas.openxmlformats.org/officeDocument/2006/relationships/tags" Target="../tags/tag77.xml"/><Relationship Id="rId10" Type="http://schemas.openxmlformats.org/officeDocument/2006/relationships/slideLayout" Target="../slideLayouts/slideLayout2.xml"/><Relationship Id="rId1" Type="http://schemas.openxmlformats.org/officeDocument/2006/relationships/tags" Target="../tags/tag76.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3.xml"/><Relationship Id="rId3" Type="http://schemas.openxmlformats.org/officeDocument/2006/relationships/image" Target="../media/image23.png"/><Relationship Id="rId2" Type="http://schemas.openxmlformats.org/officeDocument/2006/relationships/tags" Target="../tags/tag82.xml"/><Relationship Id="rId1" Type="http://schemas.openxmlformats.org/officeDocument/2006/relationships/tags" Target="../tags/tag81.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6.xml"/><Relationship Id="rId3" Type="http://schemas.openxmlformats.org/officeDocument/2006/relationships/image" Target="../media/image24.png"/><Relationship Id="rId2" Type="http://schemas.openxmlformats.org/officeDocument/2006/relationships/tags" Target="../tags/tag85.xml"/><Relationship Id="rId1" Type="http://schemas.openxmlformats.org/officeDocument/2006/relationships/tags" Target="../tags/tag84.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93.xml"/><Relationship Id="rId5" Type="http://schemas.openxmlformats.org/officeDocument/2006/relationships/image" Target="../media/image26.png"/><Relationship Id="rId4" Type="http://schemas.openxmlformats.org/officeDocument/2006/relationships/tags" Target="../tags/tag92.xml"/><Relationship Id="rId3" Type="http://schemas.openxmlformats.org/officeDocument/2006/relationships/image" Target="../media/image25.png"/><Relationship Id="rId2" Type="http://schemas.openxmlformats.org/officeDocument/2006/relationships/tags" Target="../tags/tag91.xml"/><Relationship Id="rId1" Type="http://schemas.openxmlformats.org/officeDocument/2006/relationships/tags" Target="../tags/tag90.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image" Target="../media/image27.png"/><Relationship Id="rId2" Type="http://schemas.openxmlformats.org/officeDocument/2006/relationships/tags" Target="../tags/tag95.xml"/><Relationship Id="rId1" Type="http://schemas.openxmlformats.org/officeDocument/2006/relationships/tags" Target="../tags/tag94.xml"/></Relationships>
</file>

<file path=ppt/slides/_rels/slide18.xml.rels><?xml version="1.0" encoding="UTF-8" standalone="yes"?>
<Relationships xmlns="http://schemas.openxmlformats.org/package/2006/relationships"><Relationship Id="rId9" Type="http://schemas.openxmlformats.org/officeDocument/2006/relationships/themeOverride" Target="../theme/themeOverride2.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image" Target="../media/image28.png"/><Relationship Id="rId2" Type="http://schemas.openxmlformats.org/officeDocument/2006/relationships/tags" Target="../tags/tag102.xml"/><Relationship Id="rId10" Type="http://schemas.openxmlformats.org/officeDocument/2006/relationships/slideLayout" Target="../slideLayouts/slideLayout2.xml"/><Relationship Id="rId1" Type="http://schemas.openxmlformats.org/officeDocument/2006/relationships/tags" Target="../tags/tag10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0.xml"/><Relationship Id="rId3" Type="http://schemas.openxmlformats.org/officeDocument/2006/relationships/image" Target="../media/image29.png"/><Relationship Id="rId2" Type="http://schemas.openxmlformats.org/officeDocument/2006/relationships/tags" Target="../tags/tag109.xml"/><Relationship Id="rId1" Type="http://schemas.openxmlformats.org/officeDocument/2006/relationships/tags" Target="../tags/tag108.xml"/></Relationships>
</file>

<file path=ppt/slides/_rels/slide2.xml.rels><?xml version="1.0" encoding="UTF-8" standalone="yes"?>
<Relationships xmlns="http://schemas.openxmlformats.org/package/2006/relationships"><Relationship Id="rId9" Type="http://schemas.openxmlformats.org/officeDocument/2006/relationships/tags" Target="../tags/tag30.xml"/><Relationship Id="rId8" Type="http://schemas.openxmlformats.org/officeDocument/2006/relationships/image" Target="../media/image10.png"/><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9.png"/><Relationship Id="rId10" Type="http://schemas.openxmlformats.org/officeDocument/2006/relationships/slideLayout" Target="../slideLayouts/slideLayout4.xml"/><Relationship Id="rId1" Type="http://schemas.openxmlformats.org/officeDocument/2006/relationships/tags" Target="../tags/tag24.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image" Target="../media/image30.png"/><Relationship Id="rId2" Type="http://schemas.openxmlformats.org/officeDocument/2006/relationships/tags" Target="../tags/tag112.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0.xml"/><Relationship Id="rId7" Type="http://schemas.openxmlformats.org/officeDocument/2006/relationships/image" Target="../media/image33.png"/><Relationship Id="rId6" Type="http://schemas.openxmlformats.org/officeDocument/2006/relationships/tags" Target="../tags/tag119.xml"/><Relationship Id="rId5" Type="http://schemas.openxmlformats.org/officeDocument/2006/relationships/image" Target="../media/image32.pn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31.png"/><Relationship Id="rId1" Type="http://schemas.openxmlformats.org/officeDocument/2006/relationships/tags" Target="../tags/tag116.xml"/></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24.xml"/><Relationship Id="rId5" Type="http://schemas.openxmlformats.org/officeDocument/2006/relationships/image" Target="../media/image35.png"/><Relationship Id="rId4" Type="http://schemas.openxmlformats.org/officeDocument/2006/relationships/tags" Target="../tags/tag123.xml"/><Relationship Id="rId3" Type="http://schemas.openxmlformats.org/officeDocument/2006/relationships/image" Target="../media/image34.png"/><Relationship Id="rId2" Type="http://schemas.openxmlformats.org/officeDocument/2006/relationships/tags" Target="../tags/tag122.xml"/><Relationship Id="rId1" Type="http://schemas.openxmlformats.org/officeDocument/2006/relationships/tags" Target="../tags/tag121.xml"/></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hemeOverride" Target="../theme/themeOverride3.xml"/><Relationship Id="rId4" Type="http://schemas.openxmlformats.org/officeDocument/2006/relationships/tags" Target="../tags/tag127.xml"/><Relationship Id="rId3" Type="http://schemas.openxmlformats.org/officeDocument/2006/relationships/image" Target="../media/image36.png"/><Relationship Id="rId2" Type="http://schemas.openxmlformats.org/officeDocument/2006/relationships/tags" Target="../tags/tag126.xml"/><Relationship Id="rId1" Type="http://schemas.openxmlformats.org/officeDocument/2006/relationships/tags" Target="../tags/tag125.xml"/></Relationships>
</file>

<file path=ppt/slides/_rels/slide2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image" Target="../media/image37.png"/><Relationship Id="rId2" Type="http://schemas.openxmlformats.org/officeDocument/2006/relationships/tags" Target="../tags/tag129.xml"/><Relationship Id="rId1" Type="http://schemas.openxmlformats.org/officeDocument/2006/relationships/tags" Target="../tags/tag128.xml"/></Relationships>
</file>

<file path=ppt/slides/_rels/slide25.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5" Type="http://schemas.openxmlformats.org/officeDocument/2006/relationships/slideLayout" Target="../slideLayouts/slideLayout2.xml"/><Relationship Id="rId34" Type="http://schemas.openxmlformats.org/officeDocument/2006/relationships/tags" Target="../tags/tag166.xml"/><Relationship Id="rId33" Type="http://schemas.openxmlformats.org/officeDocument/2006/relationships/tags" Target="../tags/tag165.xml"/><Relationship Id="rId32" Type="http://schemas.openxmlformats.org/officeDocument/2006/relationships/tags" Target="../tags/tag164.xml"/><Relationship Id="rId31" Type="http://schemas.openxmlformats.org/officeDocument/2006/relationships/tags" Target="../tags/tag163.xml"/><Relationship Id="rId30" Type="http://schemas.openxmlformats.org/officeDocument/2006/relationships/tags" Target="../tags/tag162.xml"/><Relationship Id="rId3" Type="http://schemas.openxmlformats.org/officeDocument/2006/relationships/tags" Target="../tags/tag135.xml"/><Relationship Id="rId29" Type="http://schemas.openxmlformats.org/officeDocument/2006/relationships/tags" Target="../tags/tag161.xml"/><Relationship Id="rId28" Type="http://schemas.openxmlformats.org/officeDocument/2006/relationships/tags" Target="../tags/tag160.xml"/><Relationship Id="rId27" Type="http://schemas.openxmlformats.org/officeDocument/2006/relationships/tags" Target="../tags/tag159.xml"/><Relationship Id="rId26" Type="http://schemas.openxmlformats.org/officeDocument/2006/relationships/tags" Target="../tags/tag158.xml"/><Relationship Id="rId25" Type="http://schemas.openxmlformats.org/officeDocument/2006/relationships/tags" Target="../tags/tag157.xml"/><Relationship Id="rId24" Type="http://schemas.openxmlformats.org/officeDocument/2006/relationships/tags" Target="../tags/tag156.xml"/><Relationship Id="rId23" Type="http://schemas.openxmlformats.org/officeDocument/2006/relationships/tags" Target="../tags/tag155.xml"/><Relationship Id="rId22" Type="http://schemas.openxmlformats.org/officeDocument/2006/relationships/tags" Target="../tags/tag154.xml"/><Relationship Id="rId21" Type="http://schemas.openxmlformats.org/officeDocument/2006/relationships/tags" Target="../tags/tag153.xml"/><Relationship Id="rId20" Type="http://schemas.openxmlformats.org/officeDocument/2006/relationships/tags" Target="../tags/tag152.xml"/><Relationship Id="rId2" Type="http://schemas.openxmlformats.org/officeDocument/2006/relationships/tags" Target="../tags/tag134.xml"/><Relationship Id="rId19" Type="http://schemas.openxmlformats.org/officeDocument/2006/relationships/tags" Target="../tags/tag151.xml"/><Relationship Id="rId18" Type="http://schemas.openxmlformats.org/officeDocument/2006/relationships/tags" Target="../tags/tag150.xml"/><Relationship Id="rId17" Type="http://schemas.openxmlformats.org/officeDocument/2006/relationships/tags" Target="../tags/tag149.xml"/><Relationship Id="rId16" Type="http://schemas.openxmlformats.org/officeDocument/2006/relationships/tags" Target="../tags/tag148.xml"/><Relationship Id="rId15" Type="http://schemas.openxmlformats.org/officeDocument/2006/relationships/tags" Target="../tags/tag147.xml"/><Relationship Id="rId14" Type="http://schemas.openxmlformats.org/officeDocument/2006/relationships/tags" Target="../tags/tag146.xml"/><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3.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71.xml"/><Relationship Id="rId7" Type="http://schemas.openxmlformats.org/officeDocument/2006/relationships/image" Target="../media/image40.png"/><Relationship Id="rId6" Type="http://schemas.openxmlformats.org/officeDocument/2006/relationships/tags" Target="../tags/tag170.xml"/><Relationship Id="rId5" Type="http://schemas.openxmlformats.org/officeDocument/2006/relationships/image" Target="../media/image39.png"/><Relationship Id="rId4" Type="http://schemas.openxmlformats.org/officeDocument/2006/relationships/tags" Target="../tags/tag169.xml"/><Relationship Id="rId3" Type="http://schemas.openxmlformats.org/officeDocument/2006/relationships/image" Target="../media/image38.png"/><Relationship Id="rId2" Type="http://schemas.openxmlformats.org/officeDocument/2006/relationships/tags" Target="../tags/tag168.xml"/><Relationship Id="rId1" Type="http://schemas.openxmlformats.org/officeDocument/2006/relationships/tags" Target="../tags/tag167.xml"/></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image" Target="../media/image41.png"/><Relationship Id="rId2" Type="http://schemas.openxmlformats.org/officeDocument/2006/relationships/tags" Target="../tags/tag173.xml"/><Relationship Id="rId1" Type="http://schemas.openxmlformats.org/officeDocument/2006/relationships/tags" Target="../tags/tag172.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image" Target="../media/image42.png"/><Relationship Id="rId1" Type="http://schemas.openxmlformats.org/officeDocument/2006/relationships/tags" Target="../tags/tag18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36.xml"/><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image" Target="../media/image12.png"/><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5.xml"/><Relationship Id="rId1" Type="http://schemas.openxmlformats.org/officeDocument/2006/relationships/tags" Target="../tags/tag184.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9.xml"/><Relationship Id="rId4" Type="http://schemas.openxmlformats.org/officeDocument/2006/relationships/tags" Target="../tags/tag188.xml"/><Relationship Id="rId3" Type="http://schemas.openxmlformats.org/officeDocument/2006/relationships/tags" Target="../tags/tag187.xml"/><Relationship Id="rId2" Type="http://schemas.openxmlformats.org/officeDocument/2006/relationships/image" Target="../media/image43.png"/><Relationship Id="rId1" Type="http://schemas.openxmlformats.org/officeDocument/2006/relationships/tags" Target="../tags/tag186.xml"/></Relationships>
</file>

<file path=ppt/slides/_rels/slide32.xml.rels><?xml version="1.0" encoding="UTF-8" standalone="yes"?>
<Relationships xmlns="http://schemas.openxmlformats.org/package/2006/relationships"><Relationship Id="rId9" Type="http://schemas.openxmlformats.org/officeDocument/2006/relationships/tags" Target="../tags/tag195.xml"/><Relationship Id="rId8" Type="http://schemas.openxmlformats.org/officeDocument/2006/relationships/tags" Target="../tags/tag194.xml"/><Relationship Id="rId7" Type="http://schemas.openxmlformats.org/officeDocument/2006/relationships/image" Target="../media/image46.png"/><Relationship Id="rId6" Type="http://schemas.openxmlformats.org/officeDocument/2006/relationships/tags" Target="../tags/tag193.xml"/><Relationship Id="rId5" Type="http://schemas.openxmlformats.org/officeDocument/2006/relationships/image" Target="../media/image45.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image" Target="../media/image44.png"/><Relationship Id="rId13" Type="http://schemas.openxmlformats.org/officeDocument/2006/relationships/slideLayout" Target="../slideLayouts/slideLayout2.xml"/><Relationship Id="rId12" Type="http://schemas.openxmlformats.org/officeDocument/2006/relationships/tags" Target="../tags/tag197.xml"/><Relationship Id="rId11" Type="http://schemas.openxmlformats.org/officeDocument/2006/relationships/tags" Target="../tags/tag196.xml"/><Relationship Id="rId10" Type="http://schemas.openxmlformats.org/officeDocument/2006/relationships/image" Target="../media/image47.png"/><Relationship Id="rId1" Type="http://schemas.openxmlformats.org/officeDocument/2006/relationships/tags" Target="../tags/tag190.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1.xml"/><Relationship Id="rId4" Type="http://schemas.openxmlformats.org/officeDocument/2006/relationships/tags" Target="../tags/tag200.xml"/><Relationship Id="rId3" Type="http://schemas.openxmlformats.org/officeDocument/2006/relationships/tags" Target="../tags/tag199.xml"/><Relationship Id="rId2" Type="http://schemas.openxmlformats.org/officeDocument/2006/relationships/image" Target="../media/image48.png"/><Relationship Id="rId1" Type="http://schemas.openxmlformats.org/officeDocument/2006/relationships/tags" Target="../tags/tag198.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04.xml"/><Relationship Id="rId3" Type="http://schemas.openxmlformats.org/officeDocument/2006/relationships/image" Target="../media/image49.png"/><Relationship Id="rId2" Type="http://schemas.openxmlformats.org/officeDocument/2006/relationships/tags" Target="../tags/tag203.xml"/><Relationship Id="rId1" Type="http://schemas.openxmlformats.org/officeDocument/2006/relationships/tags" Target="../tags/tag202.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07.xml"/><Relationship Id="rId4" Type="http://schemas.openxmlformats.org/officeDocument/2006/relationships/image" Target="../media/image50.png"/><Relationship Id="rId3" Type="http://schemas.openxmlformats.org/officeDocument/2006/relationships/tags" Target="../tags/tag206.xml"/><Relationship Id="rId2" Type="http://schemas.openxmlformats.org/officeDocument/2006/relationships/image" Target="../media/image42.png"/><Relationship Id="rId1" Type="http://schemas.openxmlformats.org/officeDocument/2006/relationships/tags" Target="../tags/tag205.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image" Target="../media/image51.png"/><Relationship Id="rId1" Type="http://schemas.openxmlformats.org/officeDocument/2006/relationships/tags" Target="../tags/tag208.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tags" Target="../tags/tag215.xml"/><Relationship Id="rId4" Type="http://schemas.openxmlformats.org/officeDocument/2006/relationships/tags" Target="../tags/tag214.xml"/><Relationship Id="rId3" Type="http://schemas.openxmlformats.org/officeDocument/2006/relationships/image" Target="../media/image52.png"/><Relationship Id="rId2" Type="http://schemas.openxmlformats.org/officeDocument/2006/relationships/tags" Target="../tags/tag213.xml"/><Relationship Id="rId1" Type="http://schemas.openxmlformats.org/officeDocument/2006/relationships/tags" Target="../tags/tag212.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18.xml"/><Relationship Id="rId2" Type="http://schemas.openxmlformats.org/officeDocument/2006/relationships/tags" Target="../tags/tag217.xml"/><Relationship Id="rId1" Type="http://schemas.openxmlformats.org/officeDocument/2006/relationships/tags" Target="../tags/tag216.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223.xml"/><Relationship Id="rId6" Type="http://schemas.openxmlformats.org/officeDocument/2006/relationships/tags" Target="../tags/tag222.xml"/><Relationship Id="rId5" Type="http://schemas.openxmlformats.org/officeDocument/2006/relationships/image" Target="../media/image54.png"/><Relationship Id="rId4" Type="http://schemas.openxmlformats.org/officeDocument/2006/relationships/tags" Target="../tags/tag221.xml"/><Relationship Id="rId3" Type="http://schemas.openxmlformats.org/officeDocument/2006/relationships/image" Target="../media/image53.png"/><Relationship Id="rId2" Type="http://schemas.openxmlformats.org/officeDocument/2006/relationships/tags" Target="../tags/tag220.xml"/><Relationship Id="rId1" Type="http://schemas.openxmlformats.org/officeDocument/2006/relationships/tags" Target="../tags/tag219.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28.xml"/><Relationship Id="rId7" Type="http://schemas.openxmlformats.org/officeDocument/2006/relationships/image" Target="../media/image57.png"/><Relationship Id="rId6" Type="http://schemas.openxmlformats.org/officeDocument/2006/relationships/tags" Target="../tags/tag227.xml"/><Relationship Id="rId5" Type="http://schemas.openxmlformats.org/officeDocument/2006/relationships/image" Target="../media/image56.png"/><Relationship Id="rId4" Type="http://schemas.openxmlformats.org/officeDocument/2006/relationships/tags" Target="../tags/tag226.xml"/><Relationship Id="rId3" Type="http://schemas.openxmlformats.org/officeDocument/2006/relationships/image" Target="../media/image55.png"/><Relationship Id="rId2" Type="http://schemas.openxmlformats.org/officeDocument/2006/relationships/tags" Target="../tags/tag225.xml"/><Relationship Id="rId1" Type="http://schemas.openxmlformats.org/officeDocument/2006/relationships/tags" Target="../tags/tag224.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29.xml"/></Relationships>
</file>

<file path=ppt/slides/_rels/slide5.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5" Type="http://schemas.openxmlformats.org/officeDocument/2006/relationships/slideLayout" Target="../slideLayouts/slideLayout2.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3.xml"/><Relationship Id="rId5" Type="http://schemas.openxmlformats.org/officeDocument/2006/relationships/image" Target="../media/image14.png"/><Relationship Id="rId4" Type="http://schemas.openxmlformats.org/officeDocument/2006/relationships/tags" Target="../tags/tag62.xml"/><Relationship Id="rId3" Type="http://schemas.openxmlformats.org/officeDocument/2006/relationships/image" Target="../media/image13.png"/><Relationship Id="rId2" Type="http://schemas.openxmlformats.org/officeDocument/2006/relationships/tags" Target="../tags/tag61.xml"/><Relationship Id="rId1" Type="http://schemas.openxmlformats.org/officeDocument/2006/relationships/tags" Target="../tags/tag60.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8.xml"/><Relationship Id="rId7" Type="http://schemas.openxmlformats.org/officeDocument/2006/relationships/image" Target="../media/image17.png"/><Relationship Id="rId6" Type="http://schemas.openxmlformats.org/officeDocument/2006/relationships/tags" Target="../tags/tag67.xml"/><Relationship Id="rId5" Type="http://schemas.openxmlformats.org/officeDocument/2006/relationships/image" Target="../media/image16.png"/><Relationship Id="rId4" Type="http://schemas.openxmlformats.org/officeDocument/2006/relationships/tags" Target="../tags/tag66.xml"/><Relationship Id="rId3" Type="http://schemas.openxmlformats.org/officeDocument/2006/relationships/image" Target="../media/image15.png"/><Relationship Id="rId2" Type="http://schemas.openxmlformats.org/officeDocument/2006/relationships/tags" Target="../tags/tag65.xml"/><Relationship Id="rId1" Type="http://schemas.openxmlformats.org/officeDocument/2006/relationships/tags" Target="../tags/tag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）、涨停打压回踩</a:t>
            </a: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细节讲解</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803910" y="1305560"/>
            <a:ext cx="4374515" cy="5252720"/>
          </a:xfrm>
          <a:prstGeom prst="rect">
            <a:avLst/>
          </a:prstGeom>
        </p:spPr>
      </p:pic>
      <p:sp>
        <p:nvSpPr>
          <p:cNvPr id="9" name="圆角矩形标注 8"/>
          <p:cNvSpPr/>
          <p:nvPr/>
        </p:nvSpPr>
        <p:spPr>
          <a:xfrm>
            <a:off x="2421890" y="2755265"/>
            <a:ext cx="2184400" cy="939165"/>
          </a:xfrm>
          <a:prstGeom prst="wedgeRoundRectCallout">
            <a:avLst>
              <a:gd name="adj1" fmla="val -91191"/>
              <a:gd name="adj2" fmla="val -63116"/>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20cm</a:t>
            </a:r>
            <a:r>
              <a:rPr lang="en-US" altLang="zh-CN">
                <a:sym typeface="+mn-ea"/>
              </a:rPr>
              <a:t>计</a:t>
            </a:r>
            <a:r>
              <a:rPr lang="en-US" altLang="zh-CN">
                <a:sym typeface="+mn-ea"/>
              </a:rPr>
              <a:t>2</a:t>
            </a:r>
            <a:r>
              <a:rPr lang="en-US" altLang="zh-CN">
                <a:sym typeface="+mn-ea"/>
              </a:rPr>
              <a:t>个板</a:t>
            </a:r>
            <a:endParaRPr lang="en-US" altLang="zh-CN">
              <a:sym typeface="+mn-ea"/>
            </a:endParaRPr>
          </a:p>
          <a:p>
            <a:pPr lvl="0" algn="ctr">
              <a:buClrTx/>
              <a:buSzTx/>
              <a:buFontTx/>
            </a:pPr>
            <a:r>
              <a:rPr lang="en-US" altLang="zh-CN">
                <a:sym typeface="+mn-ea"/>
              </a:rPr>
              <a:t>调整可看至</a:t>
            </a:r>
            <a:r>
              <a:rPr lang="en-US" altLang="zh-CN">
                <a:sym typeface="+mn-ea"/>
              </a:rPr>
              <a:t>8</a:t>
            </a:r>
            <a:r>
              <a:rPr lang="en-US" altLang="zh-CN">
                <a:sym typeface="+mn-ea"/>
              </a:rPr>
              <a:t>天</a:t>
            </a:r>
            <a:endParaRPr lang="en-US" altLang="zh-CN">
              <a:sym typeface="+mn-ea"/>
            </a:endParaRPr>
          </a:p>
        </p:txBody>
      </p:sp>
      <p:pic>
        <p:nvPicPr>
          <p:cNvPr id="6" name="图片 5"/>
          <p:cNvPicPr>
            <a:picLocks noChangeAspect="1"/>
          </p:cNvPicPr>
          <p:nvPr>
            <p:custDataLst>
              <p:tags r:id="rId4"/>
            </p:custDataLst>
          </p:nvPr>
        </p:nvPicPr>
        <p:blipFill>
          <a:blip r:embed="rId5"/>
          <a:stretch>
            <a:fillRect/>
          </a:stretch>
        </p:blipFill>
        <p:spPr>
          <a:xfrm>
            <a:off x="6234430" y="1305560"/>
            <a:ext cx="4797425" cy="5253355"/>
          </a:xfrm>
          <a:prstGeom prst="rect">
            <a:avLst/>
          </a:prstGeom>
        </p:spPr>
      </p:pic>
      <p:sp>
        <p:nvSpPr>
          <p:cNvPr id="7" name="圆角矩形标注 6"/>
          <p:cNvSpPr/>
          <p:nvPr/>
        </p:nvSpPr>
        <p:spPr>
          <a:xfrm>
            <a:off x="7619365" y="3601085"/>
            <a:ext cx="2184400" cy="939165"/>
          </a:xfrm>
          <a:prstGeom prst="wedgeRoundRectCallout">
            <a:avLst>
              <a:gd name="adj1" fmla="val 36918"/>
              <a:gd name="adj2" fmla="val -111122"/>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这一天才是买点</a:t>
            </a:r>
            <a:endParaRPr lang="en-US" altLang="zh-CN">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）、两板横盘</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B</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点（无</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B</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点则用金叉）</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custDataLst>
              <p:tags r:id="rId2"/>
            </p:custDataLst>
          </p:nvPr>
        </p:nvSpPr>
        <p:spPr>
          <a:xfrm>
            <a:off x="719173" y="1404440"/>
            <a:ext cx="10752381" cy="4466590"/>
          </a:xfrm>
          <a:prstGeom prst="rect">
            <a:avLst/>
          </a:prstGeom>
          <a:noFill/>
        </p:spPr>
        <p:txBody>
          <a:bodyPr wrap="square" rtlCol="0">
            <a:spAutoFit/>
          </a:bodyPr>
          <a:p>
            <a:pPr lvl="0" algn="l">
              <a:lnSpc>
                <a:spcPct val="90000"/>
              </a:lnSpc>
              <a:buClrTx/>
              <a:buSzTx/>
              <a:buFontTx/>
            </a:pPr>
            <a:r>
              <a:rPr lang="zh-CN" sz="2000" dirty="0">
                <a:solidFill>
                  <a:schemeClr val="bg1"/>
                </a:solidFill>
                <a:latin typeface="思源黑体 CN Medium" panose="020B0600000000000000" pitchFamily="34" charset="-122"/>
                <a:ea typeface="思源黑体 CN Medium" panose="020B0600000000000000" pitchFamily="34" charset="-122"/>
                <a:sym typeface="+mn-ea"/>
              </a:rPr>
              <a:t>策略交易法则：</a:t>
            </a:r>
            <a:endParaRPr 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2-3</a:t>
            </a:r>
            <a:r>
              <a:rPr lang="zh-CN" altLang="en-US" sz="2800" dirty="0">
                <a:solidFill>
                  <a:srgbClr val="FFC000"/>
                </a:solidFill>
                <a:latin typeface="思源黑体 CN Medium" panose="020B0600000000000000" pitchFamily="34" charset="-122"/>
                <a:ea typeface="思源黑体 CN Medium" panose="020B0600000000000000" pitchFamily="34" charset="-122"/>
                <a:sym typeface="+mn-ea"/>
              </a:rPr>
              <a:t>连</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板</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（至少要有一个实体板，科创板及创业板的</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20cm</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计</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个涨停板）</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、涨停的时候，水手突破是黄</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、主力状态处于红</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en-US" alt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4</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、主力动向资金红</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紫色较多；</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zh-CN" altLang="en-US" sz="2800" dirty="0">
                <a:solidFill>
                  <a:srgbClr val="FFC000"/>
                </a:solidFill>
                <a:latin typeface="思源黑体 CN Medium" panose="020B0600000000000000" pitchFamily="34" charset="-122"/>
                <a:ea typeface="思源黑体 CN Medium" panose="020B0600000000000000" pitchFamily="34" charset="-122"/>
                <a:sym typeface="+mn-ea"/>
              </a:rPr>
              <a:t>5、调整过程中水手突破保持黄紫色；</a:t>
            </a:r>
            <a:endParaRPr lang="zh-CN" altLang="en-US" sz="2800" dirty="0">
              <a:solidFill>
                <a:srgbClr val="FFC000"/>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6</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、死叉</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天（含</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天）后的智能交易</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B</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点（捕捞季节日线金叉）为买入时机；</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9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7</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、捕捞季节死叉（短线日线级、超短线</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60</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分钟级）则为卖出止盈时机。</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）、两板横盘</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B</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点案例讲解</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6" name="图片 5"/>
          <p:cNvPicPr>
            <a:picLocks noChangeAspect="1"/>
          </p:cNvPicPr>
          <p:nvPr>
            <p:custDataLst>
              <p:tags r:id="rId2"/>
            </p:custDataLst>
          </p:nvPr>
        </p:nvPicPr>
        <p:blipFill>
          <a:blip r:embed="rId3"/>
          <a:stretch>
            <a:fillRect/>
          </a:stretch>
        </p:blipFill>
        <p:spPr>
          <a:xfrm>
            <a:off x="201295" y="1314450"/>
            <a:ext cx="4107815" cy="5287010"/>
          </a:xfrm>
          <a:prstGeom prst="rect">
            <a:avLst/>
          </a:prstGeom>
        </p:spPr>
      </p:pic>
      <p:pic>
        <p:nvPicPr>
          <p:cNvPr id="7" name="图片 6"/>
          <p:cNvPicPr>
            <a:picLocks noChangeAspect="1"/>
          </p:cNvPicPr>
          <p:nvPr>
            <p:custDataLst>
              <p:tags r:id="rId4"/>
            </p:custDataLst>
          </p:nvPr>
        </p:nvPicPr>
        <p:blipFill>
          <a:blip r:embed="rId5"/>
          <a:stretch>
            <a:fillRect/>
          </a:stretch>
        </p:blipFill>
        <p:spPr>
          <a:xfrm>
            <a:off x="4528820" y="1314450"/>
            <a:ext cx="3889375" cy="528701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8637905" y="1314450"/>
            <a:ext cx="3378835" cy="5287010"/>
          </a:xfrm>
          <a:prstGeom prst="rect">
            <a:avLst/>
          </a:prstGeom>
        </p:spPr>
      </p:pic>
      <p:sp>
        <p:nvSpPr>
          <p:cNvPr id="5" name="矩形 4"/>
          <p:cNvSpPr/>
          <p:nvPr/>
        </p:nvSpPr>
        <p:spPr>
          <a:xfrm>
            <a:off x="861695" y="1873885"/>
            <a:ext cx="565785" cy="112395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nvSpPr>
        <p:spPr>
          <a:xfrm>
            <a:off x="5071745" y="2000885"/>
            <a:ext cx="565785" cy="112395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矩形 2"/>
          <p:cNvSpPr/>
          <p:nvPr/>
        </p:nvSpPr>
        <p:spPr>
          <a:xfrm>
            <a:off x="9432290" y="1933575"/>
            <a:ext cx="288290" cy="112395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861695" y="3946525"/>
            <a:ext cx="3153410" cy="56832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nvSpPr>
        <p:spPr>
          <a:xfrm>
            <a:off x="5071745" y="3946525"/>
            <a:ext cx="3288030" cy="56832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9213850" y="3946525"/>
            <a:ext cx="2560320" cy="56832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上箭头 11"/>
          <p:cNvSpPr/>
          <p:nvPr/>
        </p:nvSpPr>
        <p:spPr>
          <a:xfrm>
            <a:off x="2423795" y="2616835"/>
            <a:ext cx="488950" cy="812165"/>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en-US" altLang="zh-CN"/>
              <a:t>B</a:t>
            </a:r>
            <a:r>
              <a:rPr lang="zh-CN" altLang="en-US"/>
              <a:t>点</a:t>
            </a:r>
            <a:endParaRPr lang="zh-CN" altLang="en-US"/>
          </a:p>
        </p:txBody>
      </p:sp>
      <p:sp>
        <p:nvSpPr>
          <p:cNvPr id="13" name="上箭头 12"/>
          <p:cNvSpPr/>
          <p:nvPr/>
        </p:nvSpPr>
        <p:spPr>
          <a:xfrm>
            <a:off x="6892925" y="2446655"/>
            <a:ext cx="488950" cy="812165"/>
          </a:xfrm>
          <a:prstGeom prst="up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B</a:t>
            </a:r>
            <a:r>
              <a:rPr lang="en-US" altLang="zh-CN">
                <a:sym typeface="+mn-ea"/>
              </a:rPr>
              <a:t>点</a:t>
            </a:r>
            <a:endParaRPr lang="en-US" altLang="zh-CN">
              <a:sym typeface="+mn-ea"/>
            </a:endParaRPr>
          </a:p>
        </p:txBody>
      </p:sp>
      <p:sp>
        <p:nvSpPr>
          <p:cNvPr id="14" name="上箭头 13"/>
          <p:cNvSpPr/>
          <p:nvPr/>
        </p:nvSpPr>
        <p:spPr>
          <a:xfrm>
            <a:off x="10803255" y="2389505"/>
            <a:ext cx="488950" cy="812165"/>
          </a:xfrm>
          <a:prstGeom prst="up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B</a:t>
            </a:r>
            <a:r>
              <a:rPr lang="en-US" altLang="zh-CN">
                <a:sym typeface="+mn-ea"/>
              </a:rPr>
              <a:t>点</a:t>
            </a:r>
            <a:endParaRPr lang="en-US" altLang="zh-CN">
              <a:sym typeface="+mn-ea"/>
            </a:endParaRPr>
          </a:p>
        </p:txBody>
      </p:sp>
    </p:spTree>
    <p:custDataLst>
      <p:tags r:id="rId8"/>
    </p:custData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amond(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amond(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amond(in)">
                                      <p:cBhvr>
                                        <p:cTn id="35" dur="2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amond(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9" grpId="0" animBg="1"/>
      <p:bldP spid="9" grpId="1" animBg="1"/>
      <p:bldP spid="12" grpId="0" bldLvl="0" animBg="1"/>
      <p:bldP spid="12" grpId="1" animBg="1"/>
      <p:bldP spid="2" grpId="0" animBg="1"/>
      <p:bldP spid="2" grpId="1" animBg="1"/>
      <p:bldP spid="10" grpId="0" animBg="1"/>
      <p:bldP spid="10" grpId="1" animBg="1"/>
      <p:bldP spid="13" grpId="0" animBg="1"/>
      <p:bldP spid="13" grpId="1" animBg="1"/>
      <p:bldP spid="3" grpId="0" animBg="1"/>
      <p:bldP spid="3" grpId="1" animBg="1"/>
      <p:bldP spid="11" grpId="0" animBg="1"/>
      <p:bldP spid="11" grpId="1" animBg="1"/>
      <p:bldP spid="14" grpId="0" animBg="1"/>
      <p:bldP spid="1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）、两板横盘</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B</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点案例讲解</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1271270"/>
            <a:ext cx="12191365" cy="5329555"/>
          </a:xfrm>
          <a:prstGeom prst="rect">
            <a:avLst/>
          </a:prstGeom>
        </p:spPr>
      </p:pic>
      <p:sp>
        <p:nvSpPr>
          <p:cNvPr id="5" name="矩形 4"/>
          <p:cNvSpPr/>
          <p:nvPr/>
        </p:nvSpPr>
        <p:spPr>
          <a:xfrm>
            <a:off x="7111365" y="1998345"/>
            <a:ext cx="1045210" cy="112395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上箭头 12"/>
          <p:cNvSpPr/>
          <p:nvPr/>
        </p:nvSpPr>
        <p:spPr>
          <a:xfrm>
            <a:off x="9126220" y="2542540"/>
            <a:ext cx="488950" cy="812165"/>
          </a:xfrm>
          <a:prstGeom prst="up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B</a:t>
            </a:r>
            <a:r>
              <a:rPr lang="en-US" altLang="zh-CN">
                <a:sym typeface="+mn-ea"/>
              </a:rPr>
              <a:t>点</a:t>
            </a:r>
            <a:endParaRPr lang="en-US" altLang="zh-CN">
              <a:sym typeface="+mn-ea"/>
            </a:endParaRPr>
          </a:p>
        </p:txBody>
      </p:sp>
      <p:sp>
        <p:nvSpPr>
          <p:cNvPr id="3" name="矩形 2"/>
          <p:cNvSpPr/>
          <p:nvPr/>
        </p:nvSpPr>
        <p:spPr>
          <a:xfrm>
            <a:off x="7111365" y="3661410"/>
            <a:ext cx="3018790" cy="59690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P spid="3"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二、波</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段策略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174750" y="842645"/>
            <a:ext cx="9842500" cy="5746750"/>
          </a:xfrm>
          <a:prstGeom prst="rect">
            <a:avLst/>
          </a:prstGeom>
        </p:spPr>
      </p:pic>
      <p:sp>
        <p:nvSpPr>
          <p:cNvPr id="2" name="右箭头 1"/>
          <p:cNvSpPr/>
          <p:nvPr/>
        </p:nvSpPr>
        <p:spPr>
          <a:xfrm rot="20280000">
            <a:off x="3286760" y="2127885"/>
            <a:ext cx="6384925" cy="26797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p>
            <a:pPr algn="ctr"/>
            <a:endParaRPr lang="zh-CN" altLang="en-US"/>
          </a:p>
        </p:txBody>
      </p:sp>
      <p:sp>
        <p:nvSpPr>
          <p:cNvPr id="5" name="上箭头 4"/>
          <p:cNvSpPr/>
          <p:nvPr/>
        </p:nvSpPr>
        <p:spPr>
          <a:xfrm>
            <a:off x="5262880" y="3429000"/>
            <a:ext cx="613410" cy="795655"/>
          </a:xfrm>
          <a:prstGeom prst="up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endParaRPr lang="en-US" altLang="zh-CN">
              <a:sym typeface="+mn-ea"/>
            </a:endParaRPr>
          </a:p>
        </p:txBody>
      </p:sp>
      <p:sp>
        <p:nvSpPr>
          <p:cNvPr id="6" name="上箭头 5"/>
          <p:cNvSpPr/>
          <p:nvPr/>
        </p:nvSpPr>
        <p:spPr>
          <a:xfrm>
            <a:off x="9808845" y="2199005"/>
            <a:ext cx="613410" cy="79565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破位</a:t>
            </a:r>
            <a:endParaRPr lang="zh-CN" altLang="en-US"/>
          </a:p>
        </p:txBody>
      </p:sp>
      <p:sp>
        <p:nvSpPr>
          <p:cNvPr id="7" name="圆角矩形标注 6"/>
          <p:cNvSpPr/>
          <p:nvPr/>
        </p:nvSpPr>
        <p:spPr>
          <a:xfrm>
            <a:off x="2078990" y="1348740"/>
            <a:ext cx="2165985" cy="1035050"/>
          </a:xfrm>
          <a:prstGeom prst="wedgeRoundRectCallout">
            <a:avLst>
              <a:gd name="adj1" fmla="val 78320"/>
              <a:gd name="adj2" fmla="val 56993"/>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个股上涨一波</a:t>
            </a:r>
            <a:r>
              <a:rPr lang="en-US" altLang="zh-CN">
                <a:sym typeface="+mn-ea"/>
              </a:rPr>
              <a:t>60%</a:t>
            </a:r>
            <a:endParaRPr lang="en-US" altLang="zh-CN">
              <a:sym typeface="+mn-ea"/>
            </a:endParaRPr>
          </a:p>
          <a:p>
            <a:pPr lvl="0" algn="ctr">
              <a:buClrTx/>
              <a:buSzTx/>
              <a:buFontTx/>
            </a:pPr>
            <a:r>
              <a:rPr lang="en-US" altLang="zh-CN">
                <a:sym typeface="+mn-ea"/>
              </a:rPr>
              <a:t>回踩到破位</a:t>
            </a:r>
            <a:r>
              <a:rPr lang="en-US" altLang="zh-CN">
                <a:sym typeface="+mn-ea"/>
              </a:rPr>
              <a:t>40%</a:t>
            </a:r>
            <a:endParaRPr lang="en-US" altLang="zh-CN">
              <a:sym typeface="+mn-ea"/>
            </a:endParaRPr>
          </a:p>
        </p:txBody>
      </p:sp>
      <p:sp>
        <p:nvSpPr>
          <p:cNvPr id="8" name="矩形 7"/>
          <p:cNvSpPr/>
          <p:nvPr/>
        </p:nvSpPr>
        <p:spPr>
          <a:xfrm>
            <a:off x="1174750" y="2714625"/>
            <a:ext cx="4344670" cy="2003425"/>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9" name="矩形 8"/>
          <p:cNvSpPr/>
          <p:nvPr/>
        </p:nvSpPr>
        <p:spPr>
          <a:xfrm>
            <a:off x="9258300" y="991235"/>
            <a:ext cx="1480185" cy="2003425"/>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amond(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amond(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amond(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diamond(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5" grpId="1" animBg="1"/>
      <p:bldP spid="6" grpId="0" animBg="1"/>
      <p:bldP spid="6" grpId="1" animBg="1"/>
      <p:bldP spid="8" grpId="0" animBg="1"/>
      <p:bldP spid="8" grpId="1" animBg="1"/>
      <p:bldP spid="9" grpId="0" animBg="1"/>
      <p:bldP spid="9" grpId="1" animBg="1"/>
      <p:bldP spid="7" grpId="0" animBg="1"/>
      <p:bldP spid="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二、波</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段策略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custDataLst>
              <p:tags r:id="rId2"/>
            </p:custDataLst>
          </p:nvPr>
        </p:nvSpPr>
        <p:spPr>
          <a:xfrm>
            <a:off x="719173" y="1137740"/>
            <a:ext cx="10752381" cy="4492625"/>
          </a:xfrm>
          <a:prstGeom prst="rect">
            <a:avLst/>
          </a:prstGeom>
          <a:noFill/>
        </p:spPr>
        <p:txBody>
          <a:bodyPr wrap="square" rtlCol="0">
            <a:spAutoFit/>
          </a:bodyPr>
          <a:p>
            <a:pPr lvl="0" algn="l">
              <a:lnSpc>
                <a:spcPct val="110000"/>
              </a:lnSpc>
              <a:buClrTx/>
              <a:buSzTx/>
              <a:buFontTx/>
            </a:pPr>
            <a:r>
              <a:rPr lang="zh-CN" sz="2000" b="1" dirty="0">
                <a:solidFill>
                  <a:schemeClr val="bg1"/>
                </a:solidFill>
                <a:latin typeface="思源黑体 CN Medium" panose="020B0600000000000000" pitchFamily="34" charset="-122"/>
                <a:ea typeface="思源黑体 CN Medium" panose="020B0600000000000000" pitchFamily="34" charset="-122"/>
                <a:sym typeface="+mn-ea"/>
              </a:rPr>
              <a:t>策略交易法则：</a:t>
            </a:r>
            <a:endParaRPr lang="zh-CN"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、主力状态处于红</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黄色</a:t>
            </a: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紫色；</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a:t>
            </a:r>
            <a:r>
              <a:rPr lang="zh-CN" sz="2000" b="1" dirty="0">
                <a:solidFill>
                  <a:schemeClr val="bg1"/>
                </a:solidFill>
                <a:latin typeface="思源黑体 CN Medium" panose="020B0600000000000000" pitchFamily="34" charset="-122"/>
                <a:ea typeface="思源黑体 CN Medium" panose="020B0600000000000000" pitchFamily="34" charset="-122"/>
                <a:sym typeface="+mn-ea"/>
              </a:rPr>
              <a:t>股价站智能线上升，已形成上升通道；</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en-US" altLang="zh-CN"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、回踩智能辅助线为底仓浮仓的买入时机；（涨幅大并捕捞季节顶背离时则浮仓</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谨慎买）</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5</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、底仓的卖出时机是股价跌破智能辅助线下</a:t>
            </a: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6</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a:t>
            </a:r>
            <a:r>
              <a:rPr lang="zh-CN" sz="2000" b="1" dirty="0">
                <a:solidFill>
                  <a:schemeClr val="bg1"/>
                </a:solidFill>
                <a:latin typeface="思源黑体 CN Medium" panose="020B0600000000000000" pitchFamily="34" charset="-122"/>
                <a:ea typeface="思源黑体 CN Medium" panose="020B0600000000000000" pitchFamily="34" charset="-122"/>
                <a:sym typeface="+mn-ea"/>
              </a:rPr>
              <a:t>浮仓的卖出时机是捕捞季节日线死叉；</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7</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、个股止损设置</a:t>
            </a:r>
            <a:r>
              <a:rPr lang="en-US" altLang="zh-CN" sz="2000" b="1" dirty="0">
                <a:solidFill>
                  <a:schemeClr val="bg1"/>
                </a:solidFill>
                <a:latin typeface="思源黑体 CN Medium" panose="020B0600000000000000" pitchFamily="34" charset="-122"/>
                <a:ea typeface="思源黑体 CN Medium" panose="020B0600000000000000" pitchFamily="34" charset="-122"/>
                <a:sym typeface="+mn-ea"/>
              </a:rPr>
              <a:t>-5%</a:t>
            </a:r>
            <a:r>
              <a:rPr lang="zh-CN" altLang="en-US" sz="2000" b="1" dirty="0">
                <a:solidFill>
                  <a:schemeClr val="bg1"/>
                </a:solidFill>
                <a:latin typeface="思源黑体 CN Medium" panose="020B0600000000000000" pitchFamily="34" charset="-122"/>
                <a:ea typeface="思源黑体 CN Medium" panose="020B0600000000000000" pitchFamily="34" charset="-122"/>
                <a:sym typeface="+mn-ea"/>
              </a:rPr>
              <a:t>（持仓亏损比例）。</a:t>
            </a:r>
            <a:endParaRPr lang="zh-CN" altLang="en-US" sz="2000" b="1"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二、波</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段策略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6426835" y="875030"/>
            <a:ext cx="4799965" cy="5608320"/>
          </a:xfrm>
          <a:prstGeom prst="rect">
            <a:avLst/>
          </a:prstGeom>
        </p:spPr>
      </p:pic>
      <p:pic>
        <p:nvPicPr>
          <p:cNvPr id="6" name="图片 5"/>
          <p:cNvPicPr>
            <a:picLocks noChangeAspect="1"/>
          </p:cNvPicPr>
          <p:nvPr>
            <p:custDataLst>
              <p:tags r:id="rId4"/>
            </p:custDataLst>
          </p:nvPr>
        </p:nvPicPr>
        <p:blipFill>
          <a:blip r:embed="rId5"/>
          <a:stretch>
            <a:fillRect/>
          </a:stretch>
        </p:blipFill>
        <p:spPr>
          <a:xfrm>
            <a:off x="892810" y="875030"/>
            <a:ext cx="4314190" cy="5643245"/>
          </a:xfrm>
          <a:prstGeom prst="rect">
            <a:avLst/>
          </a:prstGeom>
        </p:spPr>
      </p:pic>
      <p:sp>
        <p:nvSpPr>
          <p:cNvPr id="7" name="圆角矩形标注 6"/>
          <p:cNvSpPr/>
          <p:nvPr/>
        </p:nvSpPr>
        <p:spPr>
          <a:xfrm>
            <a:off x="2903220" y="1214120"/>
            <a:ext cx="1917065" cy="968375"/>
          </a:xfrm>
          <a:prstGeom prst="wedgeRoundRectCallout">
            <a:avLst>
              <a:gd name="adj1" fmla="val -76300"/>
              <a:gd name="adj2" fmla="val 32819"/>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回踩之后破位</a:t>
            </a:r>
            <a:endParaRPr lang="en-US" altLang="zh-CN">
              <a:sym typeface="+mn-ea"/>
            </a:endParaRPr>
          </a:p>
          <a:p>
            <a:pPr lvl="0" algn="ctr">
              <a:buClrTx/>
              <a:buSzTx/>
              <a:buFontTx/>
            </a:pPr>
            <a:r>
              <a:rPr lang="en-US" altLang="zh-CN">
                <a:sym typeface="+mn-ea"/>
              </a:rPr>
              <a:t>一直下跌</a:t>
            </a:r>
            <a:endParaRPr lang="en-US" altLang="zh-CN">
              <a:sym typeface="+mn-ea"/>
            </a:endParaRPr>
          </a:p>
        </p:txBody>
      </p:sp>
      <p:sp>
        <p:nvSpPr>
          <p:cNvPr id="8" name="圆角矩形标注 7"/>
          <p:cNvSpPr/>
          <p:nvPr/>
        </p:nvSpPr>
        <p:spPr>
          <a:xfrm>
            <a:off x="6576695" y="3712210"/>
            <a:ext cx="1917065" cy="968375"/>
          </a:xfrm>
          <a:prstGeom prst="wedgeRoundRectCallout">
            <a:avLst>
              <a:gd name="adj1" fmla="val 12702"/>
              <a:gd name="adj2" fmla="val 133803"/>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回踩之后破位</a:t>
            </a:r>
            <a:endParaRPr lang="en-US" altLang="zh-CN">
              <a:sym typeface="+mn-ea"/>
            </a:endParaRPr>
          </a:p>
          <a:p>
            <a:pPr lvl="0" algn="ctr">
              <a:buClrTx/>
              <a:buSzTx/>
              <a:buFontTx/>
            </a:pPr>
            <a:r>
              <a:rPr lang="en-US" altLang="zh-CN">
                <a:sym typeface="+mn-ea"/>
              </a:rPr>
              <a:t>重新突破</a:t>
            </a:r>
            <a:endParaRPr lang="en-US" altLang="zh-CN">
              <a:sym typeface="+mn-ea"/>
            </a:endParaRPr>
          </a:p>
          <a:p>
            <a:pPr lvl="0" algn="ctr">
              <a:buClrTx/>
              <a:buSzTx/>
              <a:buFontTx/>
            </a:pPr>
            <a:r>
              <a:rPr lang="en-US" altLang="zh-CN">
                <a:sym typeface="+mn-ea"/>
              </a:rPr>
              <a:t>一路高歌</a:t>
            </a:r>
            <a:endParaRPr lang="en-US" altLang="zh-CN">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）、波</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段策略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861060"/>
            <a:ext cx="12192000" cy="5396865"/>
          </a:xfrm>
          <a:prstGeom prst="rect">
            <a:avLst/>
          </a:prstGeom>
        </p:spPr>
      </p:pic>
      <p:sp>
        <p:nvSpPr>
          <p:cNvPr id="3" name="上箭头标注 2"/>
          <p:cNvSpPr/>
          <p:nvPr/>
        </p:nvSpPr>
        <p:spPr>
          <a:xfrm>
            <a:off x="2203450" y="3658235"/>
            <a:ext cx="987425" cy="479425"/>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r>
              <a:rPr lang="en-US" altLang="zh-CN">
                <a:sym typeface="+mn-ea"/>
              </a:rPr>
              <a:t>1</a:t>
            </a:r>
            <a:endParaRPr lang="en-US" altLang="zh-CN">
              <a:sym typeface="+mn-ea"/>
            </a:endParaRPr>
          </a:p>
        </p:txBody>
      </p:sp>
      <p:sp>
        <p:nvSpPr>
          <p:cNvPr id="5" name="上箭头标注 4"/>
          <p:cNvSpPr/>
          <p:nvPr>
            <p:custDataLst>
              <p:tags r:id="rId4"/>
            </p:custDataLst>
          </p:nvPr>
        </p:nvSpPr>
        <p:spPr>
          <a:xfrm>
            <a:off x="3190875" y="3319780"/>
            <a:ext cx="987425" cy="479425"/>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r>
              <a:rPr lang="en-US" altLang="zh-CN">
                <a:sym typeface="+mn-ea"/>
              </a:rPr>
              <a:t>2</a:t>
            </a:r>
            <a:endParaRPr lang="en-US" altLang="zh-CN">
              <a:sym typeface="+mn-ea"/>
            </a:endParaRPr>
          </a:p>
        </p:txBody>
      </p:sp>
      <p:sp>
        <p:nvSpPr>
          <p:cNvPr id="6" name="上箭头标注 5"/>
          <p:cNvSpPr/>
          <p:nvPr>
            <p:custDataLst>
              <p:tags r:id="rId5"/>
            </p:custDataLst>
          </p:nvPr>
        </p:nvSpPr>
        <p:spPr>
          <a:xfrm>
            <a:off x="4178300" y="3178810"/>
            <a:ext cx="987425" cy="479425"/>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r>
              <a:rPr lang="en-US" altLang="zh-CN">
                <a:sym typeface="+mn-ea"/>
              </a:rPr>
              <a:t>3</a:t>
            </a:r>
            <a:endParaRPr lang="en-US" altLang="zh-CN">
              <a:sym typeface="+mn-ea"/>
            </a:endParaRPr>
          </a:p>
        </p:txBody>
      </p:sp>
      <p:sp>
        <p:nvSpPr>
          <p:cNvPr id="7" name="上箭头标注 6"/>
          <p:cNvSpPr/>
          <p:nvPr>
            <p:custDataLst>
              <p:tags r:id="rId6"/>
            </p:custDataLst>
          </p:nvPr>
        </p:nvSpPr>
        <p:spPr>
          <a:xfrm>
            <a:off x="5165725" y="2922270"/>
            <a:ext cx="987425" cy="479425"/>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r>
              <a:rPr lang="en-US" altLang="zh-CN">
                <a:sym typeface="+mn-ea"/>
              </a:rPr>
              <a:t>4</a:t>
            </a:r>
            <a:endParaRPr lang="en-US" altLang="zh-CN">
              <a:sym typeface="+mn-ea"/>
            </a:endParaRPr>
          </a:p>
        </p:txBody>
      </p:sp>
      <p:sp>
        <p:nvSpPr>
          <p:cNvPr id="9" name="下箭头 8"/>
          <p:cNvSpPr/>
          <p:nvPr/>
        </p:nvSpPr>
        <p:spPr>
          <a:xfrm>
            <a:off x="4121150" y="2009140"/>
            <a:ext cx="498475" cy="1044575"/>
          </a:xfrm>
          <a:prstGeom prst="down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破位</a:t>
            </a:r>
            <a:r>
              <a:rPr lang="en-US" altLang="zh-CN">
                <a:sym typeface="+mn-ea"/>
              </a:rPr>
              <a:t>1</a:t>
            </a:r>
            <a:endParaRPr lang="en-US" altLang="zh-CN">
              <a:sym typeface="+mn-ea"/>
            </a:endParaRPr>
          </a:p>
        </p:txBody>
      </p:sp>
      <p:sp>
        <p:nvSpPr>
          <p:cNvPr id="10" name="下箭头 9"/>
          <p:cNvSpPr/>
          <p:nvPr>
            <p:custDataLst>
              <p:tags r:id="rId7"/>
            </p:custDataLst>
          </p:nvPr>
        </p:nvSpPr>
        <p:spPr>
          <a:xfrm>
            <a:off x="7602855" y="551815"/>
            <a:ext cx="498475" cy="1044575"/>
          </a:xfrm>
          <a:prstGeom prst="downArrow">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破位</a:t>
            </a:r>
            <a:r>
              <a:rPr lang="en-US" altLang="zh-CN">
                <a:sym typeface="+mn-ea"/>
              </a:rPr>
              <a:t>2</a:t>
            </a:r>
            <a:endParaRPr lang="en-US" altLang="zh-CN">
              <a:sym typeface="+mn-ea"/>
            </a:endParaRPr>
          </a:p>
        </p:txBody>
      </p:sp>
    </p:spTree>
    <p:custDataLst>
      <p:tags r:id="rId8"/>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）、波</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段策略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5715" y="993140"/>
            <a:ext cx="12186285" cy="5340985"/>
          </a:xfrm>
          <a:prstGeom prst="rect">
            <a:avLst/>
          </a:prstGeom>
        </p:spPr>
      </p:pic>
      <p:sp>
        <p:nvSpPr>
          <p:cNvPr id="5" name="矩形 4"/>
          <p:cNvSpPr/>
          <p:nvPr/>
        </p:nvSpPr>
        <p:spPr>
          <a:xfrm>
            <a:off x="1791335" y="4011930"/>
            <a:ext cx="862965" cy="157289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custDataLst>
              <p:tags r:id="rId4"/>
            </p:custDataLst>
          </p:nvPr>
        </p:nvSpPr>
        <p:spPr>
          <a:xfrm>
            <a:off x="3078480" y="3304540"/>
            <a:ext cx="862965" cy="157289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custDataLst>
              <p:tags r:id="rId5"/>
            </p:custDataLst>
          </p:nvPr>
        </p:nvSpPr>
        <p:spPr>
          <a:xfrm>
            <a:off x="4365625" y="2180590"/>
            <a:ext cx="929640" cy="183134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6"/>
            </p:custDataLst>
          </p:nvPr>
        </p:nvSpPr>
        <p:spPr>
          <a:xfrm>
            <a:off x="5661660" y="1454785"/>
            <a:ext cx="584835" cy="1362710"/>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形标注 8"/>
          <p:cNvSpPr/>
          <p:nvPr/>
        </p:nvSpPr>
        <p:spPr>
          <a:xfrm>
            <a:off x="133350" y="4011930"/>
            <a:ext cx="1409065" cy="775970"/>
          </a:xfrm>
          <a:prstGeom prst="wedgeEllipseCallout">
            <a:avLst>
              <a:gd name="adj1" fmla="val 21293"/>
              <a:gd name="adj2" fmla="val 100736"/>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2019</a:t>
            </a:r>
            <a:endParaRPr lang="en-US" altLang="zh-CN">
              <a:sym typeface="+mn-ea"/>
            </a:endParaRPr>
          </a:p>
          <a:p>
            <a:pPr lvl="0" algn="ctr">
              <a:buClrTx/>
              <a:buSzTx/>
              <a:buFontTx/>
            </a:pPr>
            <a:r>
              <a:rPr lang="en-US" altLang="zh-CN">
                <a:sym typeface="+mn-ea"/>
              </a:rPr>
              <a:t>第一场</a:t>
            </a:r>
            <a:r>
              <a:rPr lang="en-US" altLang="zh-CN">
                <a:sym typeface="+mn-ea"/>
              </a:rPr>
              <a:t>巡讲</a:t>
            </a:r>
            <a:endParaRPr lang="en-US" altLang="zh-CN">
              <a:sym typeface="+mn-ea"/>
            </a:endParaRPr>
          </a:p>
        </p:txBody>
      </p:sp>
      <p:sp>
        <p:nvSpPr>
          <p:cNvPr id="10" name="椭圆形标注 9"/>
          <p:cNvSpPr/>
          <p:nvPr>
            <p:custDataLst>
              <p:tags r:id="rId7"/>
            </p:custDataLst>
          </p:nvPr>
        </p:nvSpPr>
        <p:spPr>
          <a:xfrm>
            <a:off x="2805430" y="2180590"/>
            <a:ext cx="1409065" cy="775970"/>
          </a:xfrm>
          <a:prstGeom prst="wedgeEllipseCallout">
            <a:avLst>
              <a:gd name="adj1" fmla="val 62122"/>
              <a:gd name="adj2" fmla="val 148936"/>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en-US" altLang="zh-CN"/>
              <a:t>2021</a:t>
            </a:r>
            <a:endParaRPr lang="en-US" altLang="zh-CN"/>
          </a:p>
          <a:p>
            <a:pPr algn="ctr"/>
            <a:r>
              <a:rPr lang="zh-CN" altLang="en-US"/>
              <a:t>第二场</a:t>
            </a:r>
            <a:r>
              <a:rPr lang="zh-CN" altLang="en-US"/>
              <a:t>巡讲</a:t>
            </a:r>
            <a:endParaRPr lang="zh-CN" altLang="en-US"/>
          </a:p>
        </p:txBody>
      </p:sp>
    </p:spTree>
    <p:custDataLst>
      <p:tags r:id="rId8"/>
    </p:custData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）、产业链分析</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7" name="图片 6"/>
          <p:cNvPicPr>
            <a:picLocks noChangeAspect="1"/>
          </p:cNvPicPr>
          <p:nvPr>
            <p:custDataLst>
              <p:tags r:id="rId2"/>
            </p:custDataLst>
          </p:nvPr>
        </p:nvPicPr>
        <p:blipFill>
          <a:blip r:embed="rId3"/>
          <a:stretch>
            <a:fillRect/>
          </a:stretch>
        </p:blipFill>
        <p:spPr>
          <a:xfrm>
            <a:off x="111760" y="880110"/>
            <a:ext cx="11928475" cy="5634355"/>
          </a:xfrm>
          <a:prstGeom prst="rect">
            <a:avLst/>
          </a:prstGeom>
        </p:spPr>
      </p:pic>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3"/>
          <p:cNvPicPr>
            <a:picLocks noChangeAspect="1"/>
          </p:cNvPicPr>
          <p:nvPr>
            <p:custDataLst>
              <p:tags r:id="rId1"/>
            </p:custDataLst>
          </p:nvPr>
        </p:nvPicPr>
        <p:blipFill>
          <a:blip r:embed="rId2"/>
          <a:stretch>
            <a:fillRect/>
          </a:stretch>
        </p:blipFill>
        <p:spPr>
          <a:xfrm>
            <a:off x="1388110" y="3778885"/>
            <a:ext cx="9427210" cy="2113280"/>
          </a:xfrm>
          <a:prstGeom prst="rect">
            <a:avLst/>
          </a:prstGeom>
        </p:spPr>
      </p:pic>
      <p:sp>
        <p:nvSpPr>
          <p:cNvPr id="7" name="文本框 6"/>
          <p:cNvSpPr txBox="1"/>
          <p:nvPr>
            <p:custDataLst>
              <p:tags r:id="rId3"/>
            </p:custDataLst>
          </p:nvPr>
        </p:nvSpPr>
        <p:spPr>
          <a:xfrm>
            <a:off x="4927600" y="3832860"/>
            <a:ext cx="4069080" cy="321945"/>
          </a:xfrm>
          <a:prstGeom prst="rect">
            <a:avLst/>
          </a:prstGeom>
          <a:noFill/>
        </p:spPr>
        <p:txBody>
          <a:bodyPr wrap="square" rtlCol="0">
            <a:spAutoFit/>
          </a:bodyPr>
          <a:p>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方建伟</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执业编号:A1120613090012</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7" name="文本框 16"/>
          <p:cNvSpPr txBox="1"/>
          <p:nvPr>
            <p:custDataLst>
              <p:tags r:id="rId4"/>
            </p:custDataLst>
          </p:nvPr>
        </p:nvSpPr>
        <p:spPr>
          <a:xfrm>
            <a:off x="5241925" y="4384040"/>
            <a:ext cx="5634990" cy="306705"/>
          </a:xfrm>
          <a:prstGeom prst="rect">
            <a:avLst/>
          </a:prstGeom>
          <a:noFill/>
        </p:spPr>
        <p:txBody>
          <a:bodyPr wrap="square" rtlCol="0">
            <a:spAutoFit/>
          </a:bodyPr>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经传多赢资深投顾，经传十大金牌讲师</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5"/>
            </p:custDataLst>
          </p:nvPr>
        </p:nvSpPr>
        <p:spPr>
          <a:xfrm>
            <a:off x="5228590" y="4657725"/>
            <a:ext cx="5103495" cy="1071245"/>
          </a:xfrm>
          <a:prstGeom prst="rect">
            <a:avLst/>
          </a:prstGeom>
          <a:noFill/>
        </p:spPr>
        <p:txBody>
          <a:bodyPr wrap="square" rtlCol="0">
            <a:noAutofit/>
          </a:bodyPr>
          <a:p>
            <a:pPr fontAlgn="auto">
              <a:lnSpc>
                <a:spcPct val="120000"/>
              </a:lnSpc>
            </a:pPr>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从事证券行业10余年，自创一套“股海钓鱼操作系统”，真正教中小投资者能够理解市场，更好的适应市场，在市场当中稳定的获利。</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6"/>
            </p:custDataLst>
          </p:nvPr>
        </p:nvSpPr>
        <p:spPr>
          <a:xfrm>
            <a:off x="4862830" y="1503045"/>
            <a:ext cx="5952490" cy="1253490"/>
          </a:xfrm>
          <a:prstGeom prst="rect">
            <a:avLst/>
          </a:prstGeom>
          <a:noFill/>
        </p:spPr>
        <p:txBody>
          <a:bodyPr wrap="square" rtlCol="0">
            <a:noAutofit/>
          </a:bodyPr>
          <a:p>
            <a:pPr fontAlgn="auto"/>
            <a:r>
              <a:rPr lang="zh-CN" altLang="en-US" sz="7500" b="1">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站未来看现在</a:t>
            </a:r>
            <a:endParaRPr lang="zh-CN" altLang="en-US" sz="7500" b="1">
              <a:gradFill>
                <a:gsLst>
                  <a:gs pos="0">
                    <a:srgbClr val="FFFDE6"/>
                  </a:gs>
                  <a:gs pos="100000">
                    <a:srgbClr val="F8BF87"/>
                  </a:gs>
                </a:gsLst>
                <a:lin ang="5400000" scaled="0"/>
              </a:gradFill>
              <a:latin typeface="思源黑体 CN Bold" panose="020B0800000000000000" charset="-122"/>
              <a:ea typeface="思源黑体 CN Bold" panose="020B0800000000000000" charset="-122"/>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7"/>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pic>
        <p:nvPicPr>
          <p:cNvPr id="2" name="图片 1" descr="画板 9"/>
          <p:cNvPicPr>
            <a:picLocks noChangeAspect="1"/>
          </p:cNvPicPr>
          <p:nvPr/>
        </p:nvPicPr>
        <p:blipFill>
          <a:blip r:embed="rId8"/>
          <a:stretch>
            <a:fillRect/>
          </a:stretch>
        </p:blipFill>
        <p:spPr>
          <a:xfrm flipH="1">
            <a:off x="1605280" y="471805"/>
            <a:ext cx="3185160" cy="5019040"/>
          </a:xfrm>
          <a:prstGeom prst="rect">
            <a:avLst/>
          </a:prstGeom>
        </p:spPr>
      </p:pic>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）、汽车零部件</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248285" y="915670"/>
            <a:ext cx="5839460" cy="3642360"/>
          </a:xfrm>
          <a:prstGeom prst="rect">
            <a:avLst/>
          </a:prstGeom>
        </p:spPr>
      </p:pic>
      <p:sp>
        <p:nvSpPr>
          <p:cNvPr id="10" name="文本框 9"/>
          <p:cNvSpPr txBox="1"/>
          <p:nvPr>
            <p:custDataLst>
              <p:tags r:id="rId4"/>
            </p:custDataLst>
          </p:nvPr>
        </p:nvSpPr>
        <p:spPr>
          <a:xfrm>
            <a:off x="248285" y="4756785"/>
            <a:ext cx="5839460" cy="1851025"/>
          </a:xfrm>
          <a:prstGeom prst="rect">
            <a:avLst/>
          </a:prstGeom>
          <a:noFill/>
        </p:spPr>
        <p:txBody>
          <a:bodyPr wrap="square" rtlCol="0">
            <a:noAutofit/>
          </a:bodyPr>
          <a:p>
            <a:pPr lvl="0" algn="l">
              <a:lnSpc>
                <a:spcPct val="100000"/>
              </a:lnSpc>
              <a:buClrTx/>
              <a:buSzTx/>
              <a:buFontTx/>
            </a:pP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1</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、增量：龙头以价换量刺激需求，多地发布新能源车支持政策。</a:t>
            </a:r>
            <a:endParaRPr lang="zh-CN" altLang="en-US" sz="2000" dirty="0">
              <a:solidFill>
                <a:srgbClr val="FFC000"/>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endParaRPr lang="zh-CN" altLang="en-US" sz="2000" dirty="0">
              <a:solidFill>
                <a:srgbClr val="FFC000"/>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2</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、存量：汽车“保有量+车龄”双效驱动，汽配市场处于高速发展期。</a:t>
            </a:r>
            <a:endParaRPr lang="zh-CN" altLang="en-US" sz="2000" dirty="0">
              <a:solidFill>
                <a:srgbClr val="FFC000"/>
              </a:solidFill>
              <a:latin typeface="思源黑体 CN Medium" panose="020B0600000000000000" pitchFamily="34" charset="-122"/>
              <a:ea typeface="思源黑体 CN Medium" panose="020B0600000000000000" pitchFamily="34" charset="-122"/>
              <a:sym typeface="+mn-ea"/>
            </a:endParaRPr>
          </a:p>
        </p:txBody>
      </p:sp>
      <p:sp>
        <p:nvSpPr>
          <p:cNvPr id="3" name="文本框 2"/>
          <p:cNvSpPr txBox="1"/>
          <p:nvPr>
            <p:custDataLst>
              <p:tags r:id="rId5"/>
            </p:custDataLst>
          </p:nvPr>
        </p:nvSpPr>
        <p:spPr>
          <a:xfrm>
            <a:off x="6214745" y="951230"/>
            <a:ext cx="5839460" cy="5494020"/>
          </a:xfrm>
          <a:prstGeom prst="rect">
            <a:avLst/>
          </a:prstGeom>
          <a:noFill/>
        </p:spPr>
        <p:txBody>
          <a:bodyPr wrap="square" rtlCol="0">
            <a:noAutofit/>
          </a:bodyPr>
          <a:p>
            <a:pPr lvl="0" algn="l">
              <a:lnSpc>
                <a:spcPct val="10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汽车零部件为行业下一轮产能周期主要的投资方向，有望诞生全球龙头企业：</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2011年正值汽车行业SUV渗透率超越10%的关键点，SUV对轿车实现大规模替换性普及开启了行业10年左右的朱格拉周期。</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2021年电动车渗透率快速超过10%</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同时汽车作为重要的智能硬件，电子电气架构正在由分布式到集中转变。十年轮回，智能电动车渗透率快速提升并正在开启中国汽车产业新一轮朱格拉周期。</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0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电动化的前半场已经造就了宁德时代等一批全球龙头公司，智能化的后半场，有望在未来10年造就新一批全球汽车零部件龙头企业，汽车零部件板块为未来10年产能周期主要的投资方向。</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6"/>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6767195" y="4334510"/>
            <a:ext cx="5317490" cy="2484755"/>
          </a:xfrm>
          <a:prstGeom prst="rect">
            <a:avLst/>
          </a:prstGeom>
        </p:spPr>
      </p:pic>
      <p:sp>
        <p:nvSpPr>
          <p:cNvPr id="4" name="文本框 3"/>
          <p:cNvSpPr txBox="1"/>
          <p:nvPr>
            <p:custDataLst>
              <p:tags r:id="rId3"/>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）、汽车零部件</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6" name="图片 5"/>
          <p:cNvPicPr>
            <a:picLocks noChangeAspect="1"/>
          </p:cNvPicPr>
          <p:nvPr>
            <p:custDataLst>
              <p:tags r:id="rId4"/>
            </p:custDataLst>
          </p:nvPr>
        </p:nvPicPr>
        <p:blipFill>
          <a:blip r:embed="rId5"/>
          <a:stretch>
            <a:fillRect/>
          </a:stretch>
        </p:blipFill>
        <p:spPr>
          <a:xfrm>
            <a:off x="6758940" y="775970"/>
            <a:ext cx="5325745" cy="3585210"/>
          </a:xfrm>
          <a:prstGeom prst="rect">
            <a:avLst/>
          </a:prstGeom>
        </p:spPr>
      </p:pic>
      <p:pic>
        <p:nvPicPr>
          <p:cNvPr id="8" name="图片 7"/>
          <p:cNvPicPr>
            <a:picLocks noChangeAspect="1"/>
          </p:cNvPicPr>
          <p:nvPr>
            <p:custDataLst>
              <p:tags r:id="rId6"/>
            </p:custDataLst>
          </p:nvPr>
        </p:nvPicPr>
        <p:blipFill>
          <a:blip r:embed="rId7"/>
          <a:stretch>
            <a:fillRect/>
          </a:stretch>
        </p:blipFill>
        <p:spPr>
          <a:xfrm>
            <a:off x="140335" y="1449070"/>
            <a:ext cx="6511925" cy="4399915"/>
          </a:xfrm>
          <a:prstGeom prst="rect">
            <a:avLst/>
          </a:prstGeom>
        </p:spPr>
      </p:pic>
    </p:spTree>
    <p:custDataLst>
      <p:tags r:id="rId8"/>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）、汽车零部件</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96520" y="1658620"/>
            <a:ext cx="5986145" cy="403479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252845" y="2272030"/>
            <a:ext cx="5845810" cy="2603500"/>
          </a:xfrm>
          <a:prstGeom prst="rect">
            <a:avLst/>
          </a:prstGeom>
        </p:spPr>
      </p:pic>
    </p:spTree>
    <p:custDataLst>
      <p:tags r:id="rId6"/>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）、汽车零部件</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案例讲解</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1217295"/>
            <a:ext cx="12191365" cy="5351145"/>
          </a:xfrm>
          <a:prstGeom prst="rect">
            <a:avLst/>
          </a:prstGeom>
        </p:spPr>
      </p:pic>
      <p:sp>
        <p:nvSpPr>
          <p:cNvPr id="3" name="下箭头标注 2"/>
          <p:cNvSpPr/>
          <p:nvPr/>
        </p:nvSpPr>
        <p:spPr>
          <a:xfrm>
            <a:off x="9037955" y="4251960"/>
            <a:ext cx="1772920" cy="1035685"/>
          </a:xfrm>
          <a:prstGeom prst="down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主力状态</a:t>
            </a:r>
            <a:endParaRPr lang="zh-CN" altLang="en-US">
              <a:sym typeface="+mn-ea"/>
            </a:endParaRPr>
          </a:p>
          <a:p>
            <a:pPr lvl="0" algn="ctr">
              <a:buClrTx/>
              <a:buSzTx/>
              <a:buFontTx/>
            </a:pPr>
            <a:r>
              <a:rPr lang="zh-CN" altLang="en-US">
                <a:sym typeface="+mn-ea"/>
              </a:rPr>
              <a:t>红紫色</a:t>
            </a:r>
            <a:endParaRPr lang="zh-CN" altLang="en-US">
              <a:sym typeface="+mn-ea"/>
            </a:endParaRPr>
          </a:p>
        </p:txBody>
      </p:sp>
      <p:sp>
        <p:nvSpPr>
          <p:cNvPr id="5" name="上箭头标注 4"/>
          <p:cNvSpPr/>
          <p:nvPr/>
        </p:nvSpPr>
        <p:spPr>
          <a:xfrm>
            <a:off x="9114155" y="2508250"/>
            <a:ext cx="1619885" cy="833755"/>
          </a:xfrm>
          <a:prstGeom prst="upArrowCallout">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a:t>上升通道</a:t>
            </a:r>
            <a:endParaRPr lang="zh-CN" altLang="en-US"/>
          </a:p>
        </p:txBody>
      </p:sp>
    </p:spTree>
    <p:custDataLst>
      <p:tags r:id="rId4"/>
    </p:custData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）、汽车零部件</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案例讲解</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1237615"/>
            <a:ext cx="12192000" cy="5336540"/>
          </a:xfrm>
          <a:prstGeom prst="rect">
            <a:avLst/>
          </a:prstGeom>
        </p:spPr>
      </p:pic>
      <p:sp>
        <p:nvSpPr>
          <p:cNvPr id="5" name="上箭头标注 4"/>
          <p:cNvSpPr/>
          <p:nvPr>
            <p:custDataLst>
              <p:tags r:id="rId4"/>
            </p:custDataLst>
          </p:nvPr>
        </p:nvSpPr>
        <p:spPr>
          <a:xfrm>
            <a:off x="9084945" y="3093085"/>
            <a:ext cx="1619885" cy="833755"/>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上升通道</a:t>
            </a:r>
            <a:endParaRPr lang="zh-CN" altLang="en-US">
              <a:sym typeface="+mn-ea"/>
            </a:endParaRPr>
          </a:p>
        </p:txBody>
      </p:sp>
      <p:sp>
        <p:nvSpPr>
          <p:cNvPr id="6" name="下箭头标注 5"/>
          <p:cNvSpPr/>
          <p:nvPr>
            <p:custDataLst>
              <p:tags r:id="rId5"/>
            </p:custDataLst>
          </p:nvPr>
        </p:nvSpPr>
        <p:spPr>
          <a:xfrm>
            <a:off x="9037955" y="4251960"/>
            <a:ext cx="1772920" cy="1035685"/>
          </a:xfrm>
          <a:prstGeom prst="down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主力状态</a:t>
            </a:r>
            <a:endParaRPr lang="zh-CN" altLang="en-US">
              <a:sym typeface="+mn-ea"/>
            </a:endParaRPr>
          </a:p>
          <a:p>
            <a:pPr lvl="0" algn="ctr">
              <a:buClrTx/>
              <a:buSzTx/>
              <a:buFontTx/>
            </a:pPr>
            <a:r>
              <a:rPr lang="zh-CN" altLang="en-US">
                <a:sym typeface="+mn-ea"/>
              </a:rPr>
              <a:t>只有紫色</a:t>
            </a:r>
            <a:endParaRPr lang="zh-CN" altLang="en-US">
              <a:sym typeface="+mn-ea"/>
            </a:endParaRPr>
          </a:p>
        </p:txBody>
      </p:sp>
    </p:spTree>
    <p:custDataLst>
      <p:tags r:id="rId6"/>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）、储能</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2" name="矩形 1"/>
          <p:cNvSpPr/>
          <p:nvPr/>
        </p:nvSpPr>
        <p:spPr>
          <a:xfrm>
            <a:off x="502285" y="1102995"/>
            <a:ext cx="2458085"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上游：原材料</a:t>
            </a:r>
            <a:endParaRPr lang="zh-CN" altLang="en-US"/>
          </a:p>
        </p:txBody>
      </p:sp>
      <p:sp>
        <p:nvSpPr>
          <p:cNvPr id="3" name="矩形 2"/>
          <p:cNvSpPr/>
          <p:nvPr>
            <p:custDataLst>
              <p:tags r:id="rId2"/>
            </p:custDataLst>
          </p:nvPr>
        </p:nvSpPr>
        <p:spPr>
          <a:xfrm>
            <a:off x="3270885" y="1102995"/>
            <a:ext cx="5340985"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中游：储能系统集成安装</a:t>
            </a:r>
            <a:endParaRPr lang="en-US" altLang="zh-CN"/>
          </a:p>
        </p:txBody>
      </p:sp>
      <p:sp>
        <p:nvSpPr>
          <p:cNvPr id="5" name="矩形 4"/>
          <p:cNvSpPr/>
          <p:nvPr>
            <p:custDataLst>
              <p:tags r:id="rId3"/>
            </p:custDataLst>
          </p:nvPr>
        </p:nvSpPr>
        <p:spPr>
          <a:xfrm>
            <a:off x="8916670" y="1102995"/>
            <a:ext cx="2721610" cy="352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下游：应用场景</a:t>
            </a:r>
            <a:endParaRPr lang="zh-CN" altLang="en-US"/>
          </a:p>
        </p:txBody>
      </p:sp>
      <p:sp>
        <p:nvSpPr>
          <p:cNvPr id="6" name="矩形 5"/>
          <p:cNvSpPr/>
          <p:nvPr>
            <p:custDataLst>
              <p:tags r:id="rId4"/>
            </p:custDataLst>
          </p:nvPr>
        </p:nvSpPr>
        <p:spPr>
          <a:xfrm>
            <a:off x="502285" y="1908810"/>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正极材料</a:t>
            </a:r>
            <a:endParaRPr lang="zh-CN" altLang="en-US"/>
          </a:p>
        </p:txBody>
      </p:sp>
      <p:sp>
        <p:nvSpPr>
          <p:cNvPr id="7" name="矩形 6"/>
          <p:cNvSpPr/>
          <p:nvPr>
            <p:custDataLst>
              <p:tags r:id="rId5"/>
            </p:custDataLst>
          </p:nvPr>
        </p:nvSpPr>
        <p:spPr>
          <a:xfrm>
            <a:off x="1772920" y="1908810"/>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负极材料</a:t>
            </a:r>
            <a:endParaRPr lang="zh-CN" altLang="en-US"/>
          </a:p>
        </p:txBody>
      </p:sp>
      <p:sp>
        <p:nvSpPr>
          <p:cNvPr id="8" name="矩形 7"/>
          <p:cNvSpPr/>
          <p:nvPr>
            <p:custDataLst>
              <p:tags r:id="rId6"/>
            </p:custDataLst>
          </p:nvPr>
        </p:nvSpPr>
        <p:spPr>
          <a:xfrm>
            <a:off x="502285" y="2388235"/>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隔膜</a:t>
            </a:r>
            <a:endParaRPr lang="zh-CN" altLang="en-US"/>
          </a:p>
        </p:txBody>
      </p:sp>
      <p:sp>
        <p:nvSpPr>
          <p:cNvPr id="9" name="矩形 8"/>
          <p:cNvSpPr/>
          <p:nvPr>
            <p:custDataLst>
              <p:tags r:id="rId7"/>
            </p:custDataLst>
          </p:nvPr>
        </p:nvSpPr>
        <p:spPr>
          <a:xfrm>
            <a:off x="1772920" y="2388235"/>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电解液</a:t>
            </a:r>
            <a:endParaRPr lang="zh-CN" altLang="en-US"/>
          </a:p>
        </p:txBody>
      </p:sp>
      <p:sp>
        <p:nvSpPr>
          <p:cNvPr id="10" name="矩形 9"/>
          <p:cNvSpPr/>
          <p:nvPr>
            <p:custDataLst>
              <p:tags r:id="rId8"/>
            </p:custDataLst>
          </p:nvPr>
        </p:nvSpPr>
        <p:spPr>
          <a:xfrm>
            <a:off x="1137920" y="2867660"/>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结构件</a:t>
            </a:r>
            <a:endParaRPr lang="zh-CN" altLang="en-US"/>
          </a:p>
        </p:txBody>
      </p:sp>
      <p:sp>
        <p:nvSpPr>
          <p:cNvPr id="11" name="矩形 10"/>
          <p:cNvSpPr/>
          <p:nvPr>
            <p:custDataLst>
              <p:tags r:id="rId9"/>
            </p:custDataLst>
          </p:nvPr>
        </p:nvSpPr>
        <p:spPr>
          <a:xfrm>
            <a:off x="502285" y="3896995"/>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sz="1400"/>
              <a:t>电子元器件</a:t>
            </a:r>
            <a:endParaRPr lang="zh-CN" altLang="en-US" sz="1400"/>
          </a:p>
        </p:txBody>
      </p:sp>
      <p:sp>
        <p:nvSpPr>
          <p:cNvPr id="12" name="矩形 11"/>
          <p:cNvSpPr/>
          <p:nvPr>
            <p:custDataLst>
              <p:tags r:id="rId10"/>
            </p:custDataLst>
          </p:nvPr>
        </p:nvSpPr>
        <p:spPr>
          <a:xfrm>
            <a:off x="1772920" y="3896995"/>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变压器</a:t>
            </a:r>
            <a:endParaRPr lang="zh-CN" altLang="en-US"/>
          </a:p>
        </p:txBody>
      </p:sp>
      <p:sp>
        <p:nvSpPr>
          <p:cNvPr id="13" name="矩形 12"/>
          <p:cNvSpPr/>
          <p:nvPr>
            <p:custDataLst>
              <p:tags r:id="rId11"/>
            </p:custDataLst>
          </p:nvPr>
        </p:nvSpPr>
        <p:spPr>
          <a:xfrm>
            <a:off x="1137920" y="4385310"/>
            <a:ext cx="1187450"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电工器材</a:t>
            </a:r>
            <a:endParaRPr lang="zh-CN" altLang="en-US"/>
          </a:p>
        </p:txBody>
      </p:sp>
      <p:sp>
        <p:nvSpPr>
          <p:cNvPr id="14" name="矩形 13"/>
          <p:cNvSpPr/>
          <p:nvPr/>
        </p:nvSpPr>
        <p:spPr>
          <a:xfrm>
            <a:off x="365125" y="1713865"/>
            <a:ext cx="2724150" cy="166687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矩形 14"/>
          <p:cNvSpPr/>
          <p:nvPr>
            <p:custDataLst>
              <p:tags r:id="rId12"/>
            </p:custDataLst>
          </p:nvPr>
        </p:nvSpPr>
        <p:spPr>
          <a:xfrm>
            <a:off x="365125" y="3728720"/>
            <a:ext cx="2724150" cy="118046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custDataLst>
              <p:tags r:id="rId13"/>
            </p:custDataLst>
          </p:nvPr>
        </p:nvSpPr>
        <p:spPr>
          <a:xfrm>
            <a:off x="3893820" y="2044700"/>
            <a:ext cx="181038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电池组</a:t>
            </a:r>
            <a:endParaRPr lang="zh-CN" altLang="en-US"/>
          </a:p>
        </p:txBody>
      </p:sp>
      <p:sp>
        <p:nvSpPr>
          <p:cNvPr id="17" name="矩形 16"/>
          <p:cNvSpPr/>
          <p:nvPr>
            <p:custDataLst>
              <p:tags r:id="rId14"/>
            </p:custDataLst>
          </p:nvPr>
        </p:nvSpPr>
        <p:spPr>
          <a:xfrm>
            <a:off x="3893820" y="2560320"/>
            <a:ext cx="1810385" cy="5511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电池管理系统</a:t>
            </a:r>
            <a:endParaRPr lang="zh-CN" altLang="en-US"/>
          </a:p>
          <a:p>
            <a:pPr algn="ctr"/>
            <a:r>
              <a:rPr lang="zh-CN" altLang="en-US"/>
              <a:t>（</a:t>
            </a:r>
            <a:r>
              <a:rPr lang="en-US" altLang="zh-CN"/>
              <a:t>BMS</a:t>
            </a:r>
            <a:r>
              <a:rPr lang="zh-CN" altLang="en-US"/>
              <a:t>）</a:t>
            </a:r>
            <a:endParaRPr lang="zh-CN" altLang="en-US"/>
          </a:p>
        </p:txBody>
      </p:sp>
      <p:sp>
        <p:nvSpPr>
          <p:cNvPr id="18" name="矩形 17"/>
          <p:cNvSpPr/>
          <p:nvPr>
            <p:custDataLst>
              <p:tags r:id="rId15"/>
            </p:custDataLst>
          </p:nvPr>
        </p:nvSpPr>
        <p:spPr>
          <a:xfrm>
            <a:off x="3893820" y="3274695"/>
            <a:ext cx="1810385" cy="5511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能量管理系统</a:t>
            </a:r>
            <a:endParaRPr lang="zh-CN" altLang="en-US"/>
          </a:p>
          <a:p>
            <a:pPr algn="ctr"/>
            <a:r>
              <a:rPr lang="zh-CN" altLang="en-US"/>
              <a:t>（</a:t>
            </a:r>
            <a:r>
              <a:rPr lang="en-US" altLang="zh-CN"/>
              <a:t>EMS</a:t>
            </a:r>
            <a:r>
              <a:rPr lang="zh-CN" altLang="en-US"/>
              <a:t>）</a:t>
            </a:r>
            <a:endParaRPr lang="zh-CN" altLang="en-US"/>
          </a:p>
        </p:txBody>
      </p:sp>
      <p:sp>
        <p:nvSpPr>
          <p:cNvPr id="19" name="矩形 18"/>
          <p:cNvSpPr/>
          <p:nvPr>
            <p:custDataLst>
              <p:tags r:id="rId16"/>
            </p:custDataLst>
          </p:nvPr>
        </p:nvSpPr>
        <p:spPr>
          <a:xfrm>
            <a:off x="3893820" y="3989070"/>
            <a:ext cx="1810385" cy="5511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储能逆变器</a:t>
            </a:r>
            <a:endParaRPr lang="zh-CN" altLang="en-US"/>
          </a:p>
          <a:p>
            <a:pPr algn="ctr"/>
            <a:r>
              <a:rPr lang="zh-CN" altLang="en-US"/>
              <a:t>（</a:t>
            </a:r>
            <a:r>
              <a:rPr lang="en-US" altLang="zh-CN"/>
              <a:t>PCS</a:t>
            </a:r>
            <a:r>
              <a:rPr lang="zh-CN" altLang="en-US"/>
              <a:t>）</a:t>
            </a:r>
            <a:endParaRPr lang="zh-CN" altLang="en-US"/>
          </a:p>
        </p:txBody>
      </p:sp>
      <p:sp>
        <p:nvSpPr>
          <p:cNvPr id="20" name="矩形 19"/>
          <p:cNvSpPr/>
          <p:nvPr>
            <p:custDataLst>
              <p:tags r:id="rId17"/>
            </p:custDataLst>
          </p:nvPr>
        </p:nvSpPr>
        <p:spPr>
          <a:xfrm>
            <a:off x="3893820" y="4653280"/>
            <a:ext cx="1810385" cy="4191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其它电器设备</a:t>
            </a:r>
            <a:endParaRPr lang="zh-CN" altLang="en-US"/>
          </a:p>
        </p:txBody>
      </p:sp>
      <p:cxnSp>
        <p:nvCxnSpPr>
          <p:cNvPr id="21" name="直接箭头连接符 20"/>
          <p:cNvCxnSpPr/>
          <p:nvPr/>
        </p:nvCxnSpPr>
        <p:spPr>
          <a:xfrm>
            <a:off x="3246120" y="4261485"/>
            <a:ext cx="488315"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custDataLst>
              <p:tags r:id="rId18"/>
            </p:custDataLst>
          </p:nvPr>
        </p:nvCxnSpPr>
        <p:spPr>
          <a:xfrm>
            <a:off x="3246120" y="2853690"/>
            <a:ext cx="488315"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矩形 22"/>
          <p:cNvSpPr/>
          <p:nvPr>
            <p:custDataLst>
              <p:tags r:id="rId19"/>
            </p:custDataLst>
          </p:nvPr>
        </p:nvSpPr>
        <p:spPr>
          <a:xfrm>
            <a:off x="3741420" y="1908810"/>
            <a:ext cx="2140585" cy="328612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箭头连接符 23"/>
          <p:cNvCxnSpPr/>
          <p:nvPr>
            <p:custDataLst>
              <p:tags r:id="rId20"/>
            </p:custDataLst>
          </p:nvPr>
        </p:nvCxnSpPr>
        <p:spPr>
          <a:xfrm>
            <a:off x="6085840" y="3380740"/>
            <a:ext cx="488315"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矩形 24"/>
          <p:cNvSpPr/>
          <p:nvPr>
            <p:custDataLst>
              <p:tags r:id="rId21"/>
            </p:custDataLst>
          </p:nvPr>
        </p:nvSpPr>
        <p:spPr>
          <a:xfrm>
            <a:off x="6737350" y="2458085"/>
            <a:ext cx="536575" cy="19272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t>储</a:t>
            </a:r>
            <a:endParaRPr lang="zh-CN"/>
          </a:p>
          <a:p>
            <a:pPr algn="ctr"/>
            <a:r>
              <a:rPr lang="zh-CN"/>
              <a:t>能</a:t>
            </a:r>
            <a:endParaRPr lang="zh-CN"/>
          </a:p>
          <a:p>
            <a:pPr algn="ctr"/>
            <a:r>
              <a:rPr lang="zh-CN"/>
              <a:t>系</a:t>
            </a:r>
            <a:endParaRPr lang="zh-CN"/>
          </a:p>
          <a:p>
            <a:pPr algn="ctr"/>
            <a:r>
              <a:rPr lang="zh-CN"/>
              <a:t>统</a:t>
            </a:r>
            <a:endParaRPr lang="zh-CN"/>
          </a:p>
          <a:p>
            <a:pPr algn="ctr"/>
            <a:r>
              <a:rPr lang="zh-CN"/>
              <a:t>集</a:t>
            </a:r>
            <a:endParaRPr lang="zh-CN"/>
          </a:p>
          <a:p>
            <a:pPr algn="ctr"/>
            <a:r>
              <a:rPr lang="zh-CN"/>
              <a:t>成</a:t>
            </a:r>
            <a:endParaRPr lang="en-US" altLang="zh-CN"/>
          </a:p>
        </p:txBody>
      </p:sp>
      <p:sp>
        <p:nvSpPr>
          <p:cNvPr id="26" name="矩形 25"/>
          <p:cNvSpPr/>
          <p:nvPr>
            <p:custDataLst>
              <p:tags r:id="rId22"/>
            </p:custDataLst>
          </p:nvPr>
        </p:nvSpPr>
        <p:spPr>
          <a:xfrm>
            <a:off x="8009890" y="2458085"/>
            <a:ext cx="536575" cy="19272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t>储</a:t>
            </a:r>
            <a:endParaRPr lang="zh-CN"/>
          </a:p>
          <a:p>
            <a:pPr algn="ctr"/>
            <a:r>
              <a:rPr lang="zh-CN"/>
              <a:t>能</a:t>
            </a:r>
            <a:endParaRPr lang="zh-CN"/>
          </a:p>
          <a:p>
            <a:pPr algn="ctr"/>
            <a:r>
              <a:rPr lang="zh-CN"/>
              <a:t>系</a:t>
            </a:r>
            <a:endParaRPr lang="zh-CN"/>
          </a:p>
          <a:p>
            <a:pPr algn="ctr"/>
            <a:r>
              <a:rPr lang="zh-CN"/>
              <a:t>统</a:t>
            </a:r>
            <a:endParaRPr lang="zh-CN"/>
          </a:p>
          <a:p>
            <a:pPr algn="ctr"/>
            <a:r>
              <a:rPr lang="zh-CN" altLang="en-US"/>
              <a:t>安装</a:t>
            </a:r>
            <a:endParaRPr lang="zh-CN" altLang="en-US"/>
          </a:p>
        </p:txBody>
      </p:sp>
      <p:cxnSp>
        <p:nvCxnSpPr>
          <p:cNvPr id="27" name="直接箭头连接符 26"/>
          <p:cNvCxnSpPr/>
          <p:nvPr>
            <p:custDataLst>
              <p:tags r:id="rId23"/>
            </p:custDataLst>
          </p:nvPr>
        </p:nvCxnSpPr>
        <p:spPr>
          <a:xfrm>
            <a:off x="7397750" y="3380740"/>
            <a:ext cx="488315"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custDataLst>
              <p:tags r:id="rId24"/>
            </p:custDataLst>
          </p:nvPr>
        </p:nvSpPr>
        <p:spPr>
          <a:xfrm>
            <a:off x="9531985" y="1908810"/>
            <a:ext cx="158940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新能源电站</a:t>
            </a:r>
            <a:endParaRPr lang="zh-CN" altLang="en-US"/>
          </a:p>
        </p:txBody>
      </p:sp>
      <p:sp>
        <p:nvSpPr>
          <p:cNvPr id="29" name="矩形 28"/>
          <p:cNvSpPr/>
          <p:nvPr>
            <p:custDataLst>
              <p:tags r:id="rId25"/>
            </p:custDataLst>
          </p:nvPr>
        </p:nvSpPr>
        <p:spPr>
          <a:xfrm>
            <a:off x="9531985" y="2388235"/>
            <a:ext cx="158940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传统电站</a:t>
            </a:r>
            <a:endParaRPr lang="zh-CN" altLang="en-US"/>
          </a:p>
        </p:txBody>
      </p:sp>
      <p:sp>
        <p:nvSpPr>
          <p:cNvPr id="30" name="矩形 29"/>
          <p:cNvSpPr/>
          <p:nvPr>
            <p:custDataLst>
              <p:tags r:id="rId26"/>
            </p:custDataLst>
          </p:nvPr>
        </p:nvSpPr>
        <p:spPr>
          <a:xfrm>
            <a:off x="9531985" y="3111500"/>
            <a:ext cx="158940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电网公司</a:t>
            </a:r>
            <a:endParaRPr lang="zh-CN" altLang="en-US"/>
          </a:p>
        </p:txBody>
      </p:sp>
      <p:sp>
        <p:nvSpPr>
          <p:cNvPr id="31" name="矩形 30"/>
          <p:cNvSpPr/>
          <p:nvPr>
            <p:custDataLst>
              <p:tags r:id="rId27"/>
            </p:custDataLst>
          </p:nvPr>
        </p:nvSpPr>
        <p:spPr>
          <a:xfrm>
            <a:off x="9531985" y="3826510"/>
            <a:ext cx="158940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工商业</a:t>
            </a:r>
            <a:endParaRPr lang="zh-CN" altLang="en-US"/>
          </a:p>
        </p:txBody>
      </p:sp>
      <p:sp>
        <p:nvSpPr>
          <p:cNvPr id="32" name="矩形 31"/>
          <p:cNvSpPr/>
          <p:nvPr>
            <p:custDataLst>
              <p:tags r:id="rId28"/>
            </p:custDataLst>
          </p:nvPr>
        </p:nvSpPr>
        <p:spPr>
          <a:xfrm>
            <a:off x="9531985" y="4271010"/>
            <a:ext cx="1589405" cy="35242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p>
            <a:pPr algn="ctr"/>
            <a:r>
              <a:rPr lang="zh-CN" altLang="en-US"/>
              <a:t>家庭</a:t>
            </a:r>
            <a:endParaRPr lang="zh-CN" altLang="en-US"/>
          </a:p>
        </p:txBody>
      </p:sp>
      <p:sp>
        <p:nvSpPr>
          <p:cNvPr id="33" name="矩形 32"/>
          <p:cNvSpPr/>
          <p:nvPr>
            <p:custDataLst>
              <p:tags r:id="rId29"/>
            </p:custDataLst>
          </p:nvPr>
        </p:nvSpPr>
        <p:spPr>
          <a:xfrm>
            <a:off x="9274810" y="1786255"/>
            <a:ext cx="2140585" cy="108140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矩形 33"/>
          <p:cNvSpPr/>
          <p:nvPr>
            <p:custDataLst>
              <p:tags r:id="rId30"/>
            </p:custDataLst>
          </p:nvPr>
        </p:nvSpPr>
        <p:spPr>
          <a:xfrm>
            <a:off x="9274810" y="3673475"/>
            <a:ext cx="2140585" cy="108140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5" name="直接箭头连接符 34"/>
          <p:cNvCxnSpPr/>
          <p:nvPr>
            <p:custDataLst>
              <p:tags r:id="rId31"/>
            </p:custDataLst>
          </p:nvPr>
        </p:nvCxnSpPr>
        <p:spPr>
          <a:xfrm>
            <a:off x="8670290" y="3380740"/>
            <a:ext cx="488315" cy="9525"/>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矩形 35"/>
          <p:cNvSpPr/>
          <p:nvPr>
            <p:custDataLst>
              <p:tags r:id="rId32"/>
            </p:custDataLst>
          </p:nvPr>
        </p:nvSpPr>
        <p:spPr>
          <a:xfrm>
            <a:off x="9282430" y="2964815"/>
            <a:ext cx="2140585" cy="592455"/>
          </a:xfrm>
          <a:prstGeom prst="rect">
            <a:avLst/>
          </a:prstGeom>
          <a:noFill/>
          <a:ln w="63500"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33"/>
            </p:custDataLst>
          </p:nvPr>
        </p:nvSpPr>
        <p:spPr>
          <a:xfrm>
            <a:off x="365125" y="5337175"/>
            <a:ext cx="11272520" cy="1121410"/>
          </a:xfrm>
          <a:prstGeom prst="rect">
            <a:avLst/>
          </a:prstGeom>
          <a:noFill/>
        </p:spPr>
        <p:txBody>
          <a:bodyPr wrap="square" rtlCol="0">
            <a:noAutofit/>
          </a:bodyPr>
          <a:p>
            <a:pPr lvl="0" algn="l">
              <a:lnSpc>
                <a:spcPct val="11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2021年7月15日，国家发改委、国家能源局正式印发《关于加快推动新型储能发展的 指导意见》，明确到2025年新型储能装机规模达30GW以上。截至2020年末中国电化学储能累计装机规模达3.3GW，预计未来五年复合增速超56%，储能行业迎来最大发展机遇期。</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p:txBody>
      </p:sp>
      <p:sp>
        <p:nvSpPr>
          <p:cNvPr id="38" name="椭圆形标注 37"/>
          <p:cNvSpPr/>
          <p:nvPr/>
        </p:nvSpPr>
        <p:spPr>
          <a:xfrm>
            <a:off x="6291580" y="1530350"/>
            <a:ext cx="2395855" cy="642620"/>
          </a:xfrm>
          <a:prstGeom prst="wedgeEllipseCallout">
            <a:avLst>
              <a:gd name="adj1" fmla="val -63649"/>
              <a:gd name="adj2" fmla="val 134189"/>
            </a:avLst>
          </a:prstGeom>
        </p:spPr>
        <p:style>
          <a:lnRef idx="1">
            <a:schemeClr val="accent6"/>
          </a:lnRef>
          <a:fillRef idx="3">
            <a:schemeClr val="accent6"/>
          </a:fillRef>
          <a:effectRef idx="2">
            <a:schemeClr val="accent6"/>
          </a:effectRef>
          <a:fontRef idx="minor">
            <a:schemeClr val="lt1"/>
          </a:fontRef>
        </p:style>
        <p:txBody>
          <a:bodyPr rtlCol="0" anchor="ctr"/>
          <a:p>
            <a:pPr algn="ctr"/>
            <a:r>
              <a:rPr lang="zh-CN" altLang="en-US" b="1"/>
              <a:t>价值最大环节</a:t>
            </a:r>
            <a:endParaRPr lang="zh-CN" altLang="en-US" b="1"/>
          </a:p>
        </p:txBody>
      </p:sp>
    </p:spTree>
    <p:custDataLst>
      <p:tags r:id="rId3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）、储能各龙头</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34620" y="911860"/>
            <a:ext cx="5553710" cy="561657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5817870" y="930275"/>
            <a:ext cx="6212205" cy="2465705"/>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5817870" y="3550285"/>
            <a:ext cx="6212205" cy="2999105"/>
          </a:xfrm>
          <a:prstGeom prst="rect">
            <a:avLst/>
          </a:prstGeom>
        </p:spPr>
      </p:pic>
    </p:spTree>
    <p:custDataLst>
      <p:tags r:id="rId8"/>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二（</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2</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）、储能</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案例讲解</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635" y="1268730"/>
            <a:ext cx="12192635" cy="5332730"/>
          </a:xfrm>
          <a:prstGeom prst="rect">
            <a:avLst/>
          </a:prstGeom>
        </p:spPr>
      </p:pic>
      <p:sp>
        <p:nvSpPr>
          <p:cNvPr id="5" name="上箭头标注 4"/>
          <p:cNvSpPr/>
          <p:nvPr>
            <p:custDataLst>
              <p:tags r:id="rId4"/>
            </p:custDataLst>
          </p:nvPr>
        </p:nvSpPr>
        <p:spPr>
          <a:xfrm>
            <a:off x="9133840" y="3284855"/>
            <a:ext cx="1619885" cy="833755"/>
          </a:xfrm>
          <a:prstGeom prst="upArrowCallout">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zh-CN" altLang="en-US"/>
              <a:t>趋势未转</a:t>
            </a:r>
            <a:endParaRPr lang="zh-CN" altLang="en-US"/>
          </a:p>
        </p:txBody>
      </p:sp>
      <p:sp>
        <p:nvSpPr>
          <p:cNvPr id="6" name="下箭头标注 5"/>
          <p:cNvSpPr/>
          <p:nvPr>
            <p:custDataLst>
              <p:tags r:id="rId5"/>
            </p:custDataLst>
          </p:nvPr>
        </p:nvSpPr>
        <p:spPr>
          <a:xfrm>
            <a:off x="8980805" y="4711700"/>
            <a:ext cx="1772920" cy="1035685"/>
          </a:xfrm>
          <a:prstGeom prst="down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zh-CN" altLang="en-US">
                <a:sym typeface="+mn-ea"/>
              </a:rPr>
              <a:t>主力状态</a:t>
            </a:r>
            <a:endParaRPr lang="zh-CN" altLang="en-US">
              <a:sym typeface="+mn-ea"/>
            </a:endParaRPr>
          </a:p>
          <a:p>
            <a:pPr lvl="0" algn="ctr">
              <a:buClrTx/>
              <a:buSzTx/>
              <a:buFontTx/>
            </a:pPr>
            <a:r>
              <a:rPr lang="zh-CN" altLang="en-US">
                <a:sym typeface="+mn-ea"/>
              </a:rPr>
              <a:t>无红色网状</a:t>
            </a:r>
            <a:endParaRPr lang="zh-CN" altLang="en-US">
              <a:sym typeface="+mn-ea"/>
            </a:endParaRPr>
          </a:p>
        </p:txBody>
      </p:sp>
    </p:spTree>
    <p:custDataLst>
      <p:tags r:id="rId6"/>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三、价投策略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2282190" y="1167130"/>
            <a:ext cx="7455535" cy="395605"/>
          </a:xfrm>
          <a:prstGeom prst="rect">
            <a:avLst/>
          </a:prstGeom>
          <a:noFill/>
        </p:spPr>
        <p:txBody>
          <a:bodyPr wrap="square" rtlCol="0">
            <a:spAutoFit/>
          </a:bodyPr>
          <a:lstStyle/>
          <a:p>
            <a:pPr lvl="0" algn="ctr">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至少</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年，最好</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5</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年作为</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判断周期</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p:txBody>
      </p:sp>
      <p:sp>
        <p:nvSpPr>
          <p:cNvPr id="2" name="文本框 1"/>
          <p:cNvSpPr txBox="1"/>
          <p:nvPr>
            <p:custDataLst>
              <p:tags r:id="rId2"/>
            </p:custDataLst>
          </p:nvPr>
        </p:nvSpPr>
        <p:spPr>
          <a:xfrm>
            <a:off x="568678" y="4837885"/>
            <a:ext cx="10752381" cy="1004570"/>
          </a:xfrm>
          <a:prstGeom prst="rect">
            <a:avLst/>
          </a:prstGeom>
          <a:noFill/>
        </p:spPr>
        <p:txBody>
          <a:bodyPr wrap="square" rtlCol="0">
            <a:spAutoFit/>
          </a:bodyPr>
          <a:p>
            <a:pPr lvl="0" algn="ctr">
              <a:lnSpc>
                <a:spcPct val="110000"/>
              </a:lnSpc>
              <a:buClrTx/>
              <a:buSzTx/>
              <a:buFontTx/>
            </a:pPr>
            <a:r>
              <a:rPr lang="en-US" dirty="0">
                <a:solidFill>
                  <a:schemeClr val="bg1"/>
                </a:solidFill>
                <a:latin typeface="思源黑体 CN Medium" panose="020B0600000000000000" pitchFamily="34" charset="-122"/>
                <a:ea typeface="思源黑体 CN Medium" panose="020B0600000000000000" pitchFamily="34" charset="-122"/>
                <a:sym typeface="+mn-ea"/>
              </a:rPr>
              <a:t>80%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的持仓时间是不赚钱甚至亏钱的，只有</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20%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的持仓时间是赚钱的</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但那</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20%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的上涨带来了最大的回报</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p:txBody>
      </p:sp>
      <p:sp>
        <p:nvSpPr>
          <p:cNvPr id="3" name="椭圆 2"/>
          <p:cNvSpPr/>
          <p:nvPr/>
        </p:nvSpPr>
        <p:spPr>
          <a:xfrm>
            <a:off x="1168400" y="1396365"/>
            <a:ext cx="3239770" cy="30289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7200"/>
              <a:t>等</a:t>
            </a:r>
            <a:endParaRPr lang="zh-CN" altLang="en-US" sz="7200"/>
          </a:p>
        </p:txBody>
      </p:sp>
      <p:sp>
        <p:nvSpPr>
          <p:cNvPr id="5" name="椭圆 4"/>
          <p:cNvSpPr/>
          <p:nvPr>
            <p:custDataLst>
              <p:tags r:id="rId3"/>
            </p:custDataLst>
          </p:nvPr>
        </p:nvSpPr>
        <p:spPr>
          <a:xfrm>
            <a:off x="7660005" y="1396365"/>
            <a:ext cx="3239770" cy="302895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sz="7200"/>
              <a:t>持</a:t>
            </a:r>
            <a:endParaRPr lang="en-US" altLang="zh-CN" sz="7200"/>
          </a:p>
        </p:txBody>
      </p:sp>
    </p:spTree>
    <p:custDataLst>
      <p:tags r:id="rId4"/>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0" y="1050925"/>
            <a:ext cx="12174855" cy="5348605"/>
          </a:xfrm>
          <a:prstGeom prst="rect">
            <a:avLst/>
          </a:prstGeom>
        </p:spPr>
      </p:pic>
      <p:sp>
        <p:nvSpPr>
          <p:cNvPr id="4" name="文本框 3"/>
          <p:cNvSpPr txBox="1"/>
          <p:nvPr>
            <p:custDataLst>
              <p:tags r:id="rId3"/>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三、价投策略（对话）</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2254602"/>
            <a:ext cx="6239510" cy="794385"/>
          </a:xfrm>
          <a:prstGeom prst="rect">
            <a:avLst/>
          </a:prstGeom>
        </p:spPr>
      </p:pic>
      <p:sp>
        <p:nvSpPr>
          <p:cNvPr id="13" name="文本框 12"/>
          <p:cNvSpPr txBox="1"/>
          <p:nvPr>
            <p:custDataLst>
              <p:tags r:id="rId3"/>
            </p:custDataLst>
          </p:nvPr>
        </p:nvSpPr>
        <p:spPr>
          <a:xfrm>
            <a:off x="4926330" y="2311117"/>
            <a:ext cx="1740535" cy="553085"/>
          </a:xfrm>
          <a:prstGeom prst="rect">
            <a:avLst/>
          </a:prstGeom>
          <a:noFill/>
        </p:spPr>
        <p:txBody>
          <a:bodyPr wrap="square" rtlCol="0">
            <a:spAutoFit/>
          </a:bodyPr>
          <a:lstStyle/>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2397477"/>
            <a:ext cx="4064000" cy="553085"/>
          </a:xfrm>
          <a:prstGeom prst="rect">
            <a:avLst/>
          </a:prstGeom>
          <a:noFill/>
        </p:spPr>
        <p:txBody>
          <a:bodyPr wrap="square" rtlCol="0">
            <a:spAutoFit/>
          </a:bodyPr>
          <a:lstStyle/>
          <a:p>
            <a:pPr algn="l">
              <a:buClrTx/>
              <a:buSzTx/>
              <a:buFontTx/>
            </a:pPr>
            <a:r>
              <a:rPr lang="zh-CN" altLang="en-US" sz="3000" dirty="0">
                <a:solidFill>
                  <a:schemeClr val="bg1"/>
                </a:solidFill>
                <a:latin typeface="思源黑体 CN Medium" panose="020B0600000000000000" pitchFamily="34" charset="-122"/>
                <a:ea typeface="思源黑体 CN Medium" panose="020B0600000000000000" pitchFamily="34" charset="-122"/>
              </a:rPr>
              <a:t>策略至上</a:t>
            </a:r>
            <a:endParaRPr lang="zh-CN" altLang="en-US" sz="3000" dirty="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3245202"/>
            <a:ext cx="6239510" cy="794385"/>
          </a:xfrm>
          <a:prstGeom prst="rect">
            <a:avLst/>
          </a:prstGeom>
        </p:spPr>
      </p:pic>
      <p:sp>
        <p:nvSpPr>
          <p:cNvPr id="19" name="文本框 18"/>
          <p:cNvSpPr txBox="1"/>
          <p:nvPr>
            <p:custDataLst>
              <p:tags r:id="rId6"/>
            </p:custDataLst>
          </p:nvPr>
        </p:nvSpPr>
        <p:spPr>
          <a:xfrm>
            <a:off x="4926330" y="3301717"/>
            <a:ext cx="1740535" cy="553085"/>
          </a:xfrm>
          <a:prstGeom prst="rect">
            <a:avLst/>
          </a:prstGeom>
          <a:noFill/>
        </p:spPr>
        <p:txBody>
          <a:bodyPr wrap="square" rtlCol="0">
            <a:spAutoFit/>
          </a:bodyPr>
          <a:lstStyle/>
          <a:p>
            <a:r>
              <a:rPr lang="zh-CN" altLang="en-US" sz="3000" dirty="0">
                <a:solidFill>
                  <a:srgbClr val="241789"/>
                </a:solidFill>
                <a:latin typeface="思源黑体 CN Medium" panose="020B0600000000000000" pitchFamily="34" charset="-122"/>
                <a:ea typeface="思源黑体 CN Medium" panose="020B0600000000000000" pitchFamily="34" charset="-122"/>
              </a:rPr>
              <a:t>第二章</a:t>
            </a:r>
            <a:endParaRPr lang="zh-CN" altLang="en-US" sz="3000" dirty="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3388077"/>
            <a:ext cx="4064000" cy="553085"/>
          </a:xfrm>
          <a:prstGeom prst="rect">
            <a:avLst/>
          </a:prstGeom>
          <a:noFill/>
        </p:spPr>
        <p:txBody>
          <a:bodyPr wrap="square" rtlCol="0">
            <a:spAutoFit/>
          </a:bodyPr>
          <a:lstStyle/>
          <a:p>
            <a:r>
              <a:rPr lang="zh-CN" altLang="en-US" sz="3000" dirty="0">
                <a:solidFill>
                  <a:schemeClr val="bg1"/>
                </a:solidFill>
                <a:latin typeface="思源黑体 CN Medium" panose="020B0600000000000000" pitchFamily="34" charset="-122"/>
                <a:ea typeface="思源黑体 CN Medium" panose="020B0600000000000000" pitchFamily="34" charset="-122"/>
              </a:rPr>
              <a:t>知行合一</a:t>
            </a:r>
            <a:endParaRPr lang="zh-CN" altLang="en-US" sz="3000" dirty="0">
              <a:solidFill>
                <a:schemeClr val="bg1"/>
              </a:solidFill>
              <a:latin typeface="思源黑体 CN Medium" panose="020B0600000000000000" pitchFamily="34" charset="-122"/>
              <a:ea typeface="思源黑体 CN Medium" panose="020B0600000000000000" pitchFamily="34" charset="-122"/>
            </a:endParaRPr>
          </a:p>
        </p:txBody>
      </p:sp>
    </p:spTree>
    <p:custDataLst>
      <p:tags r:id="rId8"/>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三、价投的几大关键</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3025140" y="948055"/>
            <a:ext cx="6141720" cy="4961890"/>
          </a:xfrm>
          <a:prstGeom prst="rect">
            <a:avLst/>
          </a:prstGeom>
          <a:noFill/>
        </p:spPr>
        <p:txBody>
          <a:bodyPr wrap="square" rtlCol="0">
            <a:spAutoFit/>
          </a:bodyPr>
          <a:lstStyle/>
          <a:p>
            <a:pPr lvl="0" algn="ctr">
              <a:lnSpc>
                <a:spcPct val="110000"/>
              </a:lnSpc>
              <a:buClrTx/>
              <a:buSzTx/>
              <a:buFontTx/>
            </a:pPr>
            <a:r>
              <a:rPr lang="en-US" sz="32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、选择好公司</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a:t>
            </a:r>
            <a:r>
              <a:rPr lang="en-US" altLang="zh-CN" sz="3200" dirty="0">
                <a:solidFill>
                  <a:srgbClr val="FFC000"/>
                </a:solidFill>
                <a:latin typeface="思源黑体 CN Medium" panose="020B0600000000000000" pitchFamily="34" charset="-122"/>
                <a:ea typeface="思源黑体 CN Medium" panose="020B0600000000000000" pitchFamily="34" charset="-122"/>
                <a:sym typeface="+mn-ea"/>
              </a:rPr>
              <a:t>1</a:t>
            </a: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）能改变世界的</a:t>
            </a:r>
            <a:endParaRPr lang="zh-CN" altLang="en-US" sz="3200" dirty="0">
              <a:solidFill>
                <a:srgbClr val="FFC000"/>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a:t>
            </a:r>
            <a:r>
              <a:rPr lang="en-US" altLang="zh-CN" sz="3200" dirty="0">
                <a:solidFill>
                  <a:srgbClr val="FFC000"/>
                </a:solidFill>
                <a:latin typeface="思源黑体 CN Medium" panose="020B0600000000000000" pitchFamily="34" charset="-122"/>
                <a:ea typeface="思源黑体 CN Medium" panose="020B0600000000000000" pitchFamily="34" charset="-122"/>
                <a:sym typeface="+mn-ea"/>
              </a:rPr>
              <a:t>2</a:t>
            </a: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）世界改变不了的</a:t>
            </a:r>
            <a:endParaRPr lang="zh-CN" altLang="en-US" sz="3200" dirty="0">
              <a:solidFill>
                <a:srgbClr val="FFC000"/>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en-US" altLang="zh-CN" sz="32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、买得便宜</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buNone/>
            </a:pP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买入要低，跌多了要加</a:t>
            </a:r>
            <a:endParaRPr lang="zh-CN" altLang="en-US" sz="3200" dirty="0">
              <a:solidFill>
                <a:srgbClr val="FFC000"/>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en-US" altLang="zh-CN" sz="32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3200" dirty="0">
                <a:solidFill>
                  <a:schemeClr val="bg1"/>
                </a:solidFill>
                <a:latin typeface="思源黑体 CN Medium" panose="020B0600000000000000" pitchFamily="34" charset="-122"/>
                <a:ea typeface="思源黑体 CN Medium" panose="020B0600000000000000" pitchFamily="34" charset="-122"/>
                <a:sym typeface="+mn-ea"/>
              </a:rPr>
              <a:t>、耐心等待</a:t>
            </a:r>
            <a:endParaRPr lang="zh-CN" altLang="en-US" sz="32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altLang="en-US" sz="3200" dirty="0">
                <a:solidFill>
                  <a:srgbClr val="FFC000"/>
                </a:solidFill>
                <a:latin typeface="思源黑体 CN Medium" panose="020B0600000000000000" pitchFamily="34" charset="-122"/>
                <a:ea typeface="思源黑体 CN Medium" panose="020B0600000000000000" pitchFamily="34" charset="-122"/>
                <a:sym typeface="+mn-ea"/>
              </a:rPr>
              <a:t>不受外界影响</a:t>
            </a:r>
            <a:endParaRPr lang="zh-CN" altLang="en-US" sz="3200" dirty="0">
              <a:solidFill>
                <a:srgbClr val="FFC000"/>
              </a:solidFill>
              <a:latin typeface="思源黑体 CN Medium" panose="020B0600000000000000" pitchFamily="34" charset="-122"/>
              <a:ea typeface="思源黑体 CN Medium" panose="020B0600000000000000" pitchFamily="34" charset="-122"/>
              <a:sym typeface="+mn-ea"/>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三、常用的几个指标</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528320" y="1226185"/>
            <a:ext cx="11355705" cy="4150360"/>
          </a:xfrm>
          <a:prstGeom prst="rect">
            <a:avLst/>
          </a:prstGeom>
          <a:noFill/>
        </p:spPr>
        <p:txBody>
          <a:bodyPr wrap="square" rtlCol="0">
            <a:spAutoFit/>
          </a:bodyPr>
          <a:lstStyle/>
          <a:p>
            <a:pPr lvl="0" algn="l">
              <a:lnSpc>
                <a:spcPct val="110000"/>
              </a:lnSpc>
              <a:buClrTx/>
              <a:buSzTx/>
              <a:buFontTx/>
            </a:pPr>
            <a:r>
              <a:rPr lang="en-US" sz="24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、现金收入比：用来排雷。</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4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、净资产收益率：反映一家公司的盈利能力。（</a:t>
            </a:r>
            <a:r>
              <a:rPr lang="zh-CN" altLang="en-US" sz="2000" dirty="0">
                <a:solidFill>
                  <a:schemeClr val="accent4"/>
                </a:solidFill>
                <a:latin typeface="思源黑体 CN Medium" panose="020B0600000000000000" pitchFamily="34" charset="-122"/>
                <a:ea typeface="思源黑体 CN Medium" panose="020B0600000000000000" pitchFamily="34" charset="-122"/>
                <a:sym typeface="+mn-ea"/>
              </a:rPr>
              <a:t>参考：过去</a:t>
            </a:r>
            <a:r>
              <a:rPr lang="en-US" altLang="zh-CN" sz="2000" dirty="0">
                <a:solidFill>
                  <a:schemeClr val="accent4"/>
                </a:solidFill>
                <a:latin typeface="思源黑体 CN Medium" panose="020B0600000000000000" pitchFamily="34" charset="-122"/>
                <a:ea typeface="思源黑体 CN Medium" panose="020B0600000000000000" pitchFamily="34" charset="-122"/>
                <a:sym typeface="+mn-ea"/>
              </a:rPr>
              <a:t>5</a:t>
            </a:r>
            <a:r>
              <a:rPr lang="zh-CN" altLang="en-US" sz="2000" dirty="0">
                <a:solidFill>
                  <a:schemeClr val="accent4"/>
                </a:solidFill>
                <a:latin typeface="思源黑体 CN Medium" panose="020B0600000000000000" pitchFamily="34" charset="-122"/>
                <a:ea typeface="思源黑体 CN Medium" panose="020B0600000000000000" pitchFamily="34" charset="-122"/>
                <a:sym typeface="+mn-ea"/>
              </a:rPr>
              <a:t>年一直在</a:t>
            </a:r>
            <a:r>
              <a:rPr lang="en-US" altLang="zh-CN" sz="2000" dirty="0">
                <a:solidFill>
                  <a:schemeClr val="accent4"/>
                </a:solidFill>
                <a:latin typeface="思源黑体 CN Medium" panose="020B0600000000000000" pitchFamily="34" charset="-122"/>
                <a:ea typeface="思源黑体 CN Medium" panose="020B0600000000000000" pitchFamily="34" charset="-122"/>
                <a:sym typeface="+mn-ea"/>
              </a:rPr>
              <a:t>15%</a:t>
            </a:r>
            <a:r>
              <a:rPr lang="zh-CN" altLang="en-US" sz="2000" dirty="0">
                <a:solidFill>
                  <a:schemeClr val="accent4"/>
                </a:solidFill>
                <a:latin typeface="思源黑体 CN Medium" panose="020B0600000000000000" pitchFamily="34" charset="-122"/>
                <a:ea typeface="思源黑体 CN Medium" panose="020B0600000000000000" pitchFamily="34" charset="-122"/>
                <a:sym typeface="+mn-ea"/>
              </a:rPr>
              <a:t>以上的公司</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4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、总资产周转率：衡量公司资产变现能力强弱。</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accent4"/>
                </a:solidFill>
                <a:latin typeface="思源黑体 CN Medium" panose="020B0600000000000000" pitchFamily="34" charset="-122"/>
                <a:ea typeface="思源黑体 CN Medium" panose="020B0600000000000000" pitchFamily="34" charset="-122"/>
                <a:sym typeface="+mn-ea"/>
              </a:rPr>
              <a:t>总资产周转率越高，变现能力越强</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400" dirty="0">
                <a:solidFill>
                  <a:schemeClr val="bg1"/>
                </a:solidFill>
                <a:latin typeface="思源黑体 CN Medium" panose="020B0600000000000000" pitchFamily="34" charset="-122"/>
                <a:ea typeface="思源黑体 CN Medium" panose="020B0600000000000000" pitchFamily="34" charset="-122"/>
                <a:sym typeface="+mn-ea"/>
              </a:rPr>
              <a:t>4</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、滚动净利润：滚动（最新的四个季度）的增长更具稳定性。（</a:t>
            </a:r>
            <a:r>
              <a:rPr lang="zh-CN" altLang="en-US" sz="2000" dirty="0">
                <a:solidFill>
                  <a:schemeClr val="accent4"/>
                </a:solidFill>
                <a:latin typeface="思源黑体 CN Medium" panose="020B0600000000000000" pitchFamily="34" charset="-122"/>
                <a:ea typeface="思源黑体 CN Medium" panose="020B0600000000000000" pitchFamily="34" charset="-122"/>
                <a:sym typeface="+mn-ea"/>
              </a:rPr>
              <a:t>持续增长为好</a:t>
            </a: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p:txBody>
      </p:sp>
      <mc:AlternateContent xmlns:mc="http://schemas.openxmlformats.org/markup-compatibility/2006">
        <mc:Choice xmlns:a14="http://schemas.microsoft.com/office/drawing/2010/main" Requires="a14">
          <p:sp>
            <p:nvSpPr>
              <p:cNvPr id="2" name="文本框 1"/>
              <p:cNvSpPr txBox="1"/>
              <p:nvPr/>
            </p:nvSpPr>
            <p:spPr>
              <a:xfrm>
                <a:off x="4775136" y="1143254"/>
                <a:ext cx="4824095" cy="683895"/>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r>
                        <a:rPr lang="en-US" altLang="zh-CN" i="1">
                          <a:solidFill>
                            <a:schemeClr val="accent4"/>
                          </a:solidFill>
                          <a:latin typeface="Cambria Math" panose="02040503050406030204" charset="0"/>
                          <a:cs typeface="Cambria Math" panose="02040503050406030204" charset="0"/>
                        </a:rPr>
                        <m:t>现金收入比=</m:t>
                      </m:r>
                      <m:f>
                        <m:fPr>
                          <m:ctrlPr>
                            <a:rPr lang="en-US" altLang="zh-CN" i="1">
                              <a:solidFill>
                                <a:schemeClr val="accent4"/>
                              </a:solidFill>
                              <a:latin typeface="Cambria Math" panose="02040503050406030204" charset="0"/>
                              <a:cs typeface="Cambria Math" panose="02040503050406030204" charset="0"/>
                            </a:rPr>
                          </m:ctrlPr>
                        </m:fPr>
                        <m:num>
                          <m:r>
                            <a:rPr lang="en-US" altLang="zh-CN" i="1">
                              <a:solidFill>
                                <a:schemeClr val="accent4"/>
                              </a:solidFill>
                              <a:latin typeface="Cambria Math" panose="02040503050406030204" charset="0"/>
                              <a:cs typeface="Cambria Math" panose="02040503050406030204" charset="0"/>
                            </a:rPr>
                            <m:t>销售商品、提供劳务收到的现金</m:t>
                          </m:r>
                        </m:num>
                        <m:den>
                          <m:r>
                            <a:rPr lang="en-US" altLang="zh-CN" i="1">
                              <a:solidFill>
                                <a:schemeClr val="accent4"/>
                              </a:solidFill>
                              <a:latin typeface="Cambria Math" panose="02040503050406030204" charset="0"/>
                              <a:cs typeface="Cambria Math" panose="02040503050406030204" charset="0"/>
                            </a:rPr>
                            <m:t>营业收入</m:t>
                          </m:r>
                        </m:den>
                      </m:f>
                    </m:oMath>
                  </m:oMathPara>
                </a14:m>
                <a:endParaRPr lang="en-US" altLang="zh-CN" i="1">
                  <a:solidFill>
                    <a:schemeClr val="accent4"/>
                  </a:solidFill>
                  <a:latin typeface="Cambria Math" panose="02040503050406030204" charset="0"/>
                  <a:cs typeface="Cambria Math" panose="02040503050406030204"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4775136" y="1143254"/>
                <a:ext cx="4824095" cy="683895"/>
              </a:xfrm>
              <a:prstGeom prst="rect">
                <a:avLst/>
              </a:prstGeom>
              <a:blipFill rotWithShape="1">
                <a:blip r:embed="rId2"/>
                <a:stretch>
                  <a:fillRect l="-12" t="-37" r="12" b="37"/>
                </a:stretch>
              </a:blipFill>
            </p:spPr>
            <p:txBody>
              <a:bodyPr/>
              <a:lstStyle/>
              <a:p>
                <a:r>
                  <a:rPr lang="zh-CN" altLang="en-US">
                    <a:noFill/>
                  </a:rPr>
                  <a:t> </a:t>
                </a:r>
              </a:p>
            </p:txBody>
          </p:sp>
        </mc:Fallback>
      </mc:AlternateContent>
      <p:sp>
        <p:nvSpPr>
          <p:cNvPr id="3" name="矩形 2"/>
          <p:cNvSpPr/>
          <p:nvPr/>
        </p:nvSpPr>
        <p:spPr>
          <a:xfrm>
            <a:off x="10130155" y="1204595"/>
            <a:ext cx="1437640" cy="297180"/>
          </a:xfrm>
          <a:prstGeom prst="rect">
            <a:avLst/>
          </a:prstGeom>
          <a:no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现金流量表</a:t>
            </a:r>
            <a:endParaRPr lang="zh-CN" altLang="en-US"/>
          </a:p>
        </p:txBody>
      </p:sp>
      <p:sp>
        <p:nvSpPr>
          <p:cNvPr id="5" name="矩形 4"/>
          <p:cNvSpPr/>
          <p:nvPr>
            <p:custDataLst>
              <p:tags r:id="rId3"/>
            </p:custDataLst>
          </p:nvPr>
        </p:nvSpPr>
        <p:spPr>
          <a:xfrm>
            <a:off x="10130155" y="1529715"/>
            <a:ext cx="1437640" cy="297180"/>
          </a:xfrm>
          <a:prstGeom prst="rect">
            <a:avLst/>
          </a:prstGeom>
          <a:no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利润表</a:t>
            </a:r>
            <a:endParaRPr lang="zh-CN" altLang="en-US"/>
          </a:p>
        </p:txBody>
      </p:sp>
      <p:sp>
        <p:nvSpPr>
          <p:cNvPr id="6" name="左箭头 5"/>
          <p:cNvSpPr/>
          <p:nvPr/>
        </p:nvSpPr>
        <p:spPr>
          <a:xfrm>
            <a:off x="9622155" y="1319530"/>
            <a:ext cx="36449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左箭头 6"/>
          <p:cNvSpPr/>
          <p:nvPr>
            <p:custDataLst>
              <p:tags r:id="rId4"/>
            </p:custDataLst>
          </p:nvPr>
        </p:nvSpPr>
        <p:spPr>
          <a:xfrm>
            <a:off x="9622155" y="1640840"/>
            <a:ext cx="364490" cy="7556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0" y="883285"/>
            <a:ext cx="12197715" cy="5344795"/>
          </a:xfrm>
          <a:prstGeom prst="rect">
            <a:avLst/>
          </a:prstGeom>
        </p:spPr>
      </p:pic>
      <p:sp>
        <p:nvSpPr>
          <p:cNvPr id="4" name="文本框 3"/>
          <p:cNvSpPr txBox="1"/>
          <p:nvPr>
            <p:custDataLst>
              <p:tags r:id="rId3"/>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三、财务指标讲解</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5" name="图片 4"/>
          <p:cNvPicPr>
            <a:picLocks noChangeAspect="1"/>
          </p:cNvPicPr>
          <p:nvPr>
            <p:custDataLst>
              <p:tags r:id="rId4"/>
            </p:custDataLst>
          </p:nvPr>
        </p:nvPicPr>
        <p:blipFill>
          <a:blip r:embed="rId5"/>
          <a:stretch>
            <a:fillRect/>
          </a:stretch>
        </p:blipFill>
        <p:spPr>
          <a:xfrm>
            <a:off x="0" y="883285"/>
            <a:ext cx="3387090" cy="1043940"/>
          </a:xfrm>
          <a:prstGeom prst="rect">
            <a:avLst/>
          </a:prstGeom>
        </p:spPr>
      </p:pic>
      <p:pic>
        <p:nvPicPr>
          <p:cNvPr id="6" name="图片 5"/>
          <p:cNvPicPr>
            <a:picLocks noChangeAspect="1"/>
          </p:cNvPicPr>
          <p:nvPr>
            <p:custDataLst>
              <p:tags r:id="rId6"/>
            </p:custDataLst>
          </p:nvPr>
        </p:nvPicPr>
        <p:blipFill>
          <a:blip r:embed="rId7"/>
          <a:stretch>
            <a:fillRect/>
          </a:stretch>
        </p:blipFill>
        <p:spPr>
          <a:xfrm>
            <a:off x="-9525" y="2055495"/>
            <a:ext cx="3387090" cy="1403985"/>
          </a:xfrm>
          <a:prstGeom prst="rect">
            <a:avLst/>
          </a:prstGeom>
        </p:spPr>
      </p:pic>
      <mc:AlternateContent xmlns:mc="http://schemas.openxmlformats.org/markup-compatibility/2006">
        <mc:Choice xmlns:a14="http://schemas.microsoft.com/office/drawing/2010/main" Requires="a14">
          <p:sp>
            <p:nvSpPr>
              <p:cNvPr id="7" name="文本框 6"/>
              <p:cNvSpPr txBox="1"/>
              <p:nvPr>
                <p:custDataLst>
                  <p:tags r:id="rId8"/>
                </p:custDataLst>
              </p:nvPr>
            </p:nvSpPr>
            <p:spPr>
              <a:xfrm>
                <a:off x="3538855" y="1574165"/>
                <a:ext cx="3425825" cy="605155"/>
              </a:xfrm>
              <a:prstGeom prst="rect">
                <a:avLst/>
              </a:prstGeom>
              <a:noFill/>
            </p:spPr>
            <p:txBody>
              <a:bodyPr wrap="square" rtlCol="0" anchor="t">
                <a:spAutoFit/>
              </a:bodyPr>
              <a:p>
                <a:pPr algn="l"/>
                <a14:m>
                  <m:oMathPara xmlns:m="http://schemas.openxmlformats.org/officeDocument/2006/math">
                    <m:oMathParaPr>
                      <m:jc m:val="centerGroup"/>
                    </m:oMathParaPr>
                    <m:oMath xmlns:m="http://schemas.openxmlformats.org/officeDocument/2006/math">
                      <m:r>
                        <a:rPr lang="en-US" altLang="zh-CN" i="1">
                          <a:solidFill>
                            <a:srgbClr val="FF0000"/>
                          </a:solidFill>
                          <a:latin typeface="Cambria Math" panose="02040503050406030204" charset="0"/>
                          <a:cs typeface="Cambria Math" panose="02040503050406030204" charset="0"/>
                        </a:rPr>
                        <m:t>现金收入比=</m:t>
                      </m:r>
                      <m:f>
                        <m:fPr>
                          <m:ctrlPr>
                            <a:rPr lang="en-US" altLang="zh-CN" i="1">
                              <a:solidFill>
                                <a:srgbClr val="FF0000"/>
                              </a:solidFill>
                              <a:latin typeface="Cambria Math" panose="02040503050406030204" charset="0"/>
                              <a:cs typeface="Cambria Math" panose="02040503050406030204" charset="0"/>
                            </a:rPr>
                          </m:ctrlPr>
                        </m:fPr>
                        <m:num>
                          <m:r>
                            <a:rPr lang="en-US" altLang="zh-CN" i="1">
                              <a:solidFill>
                                <a:srgbClr val="FF0000"/>
                              </a:solidFill>
                              <a:latin typeface="Cambria Math" panose="02040503050406030204" charset="0"/>
                              <a:cs typeface="Cambria Math" panose="02040503050406030204" charset="0"/>
                            </a:rPr>
                            <m:t>1407</m:t>
                          </m:r>
                        </m:num>
                        <m:den>
                          <m:r>
                            <a:rPr lang="en-US" altLang="zh-CN" i="1">
                              <a:solidFill>
                                <a:srgbClr val="FF0000"/>
                              </a:solidFill>
                              <a:latin typeface="Cambria Math" panose="02040503050406030204" charset="0"/>
                              <a:cs typeface="Cambria Math" panose="02040503050406030204" charset="0"/>
                            </a:rPr>
                            <m:t>1241</m:t>
                          </m:r>
                        </m:den>
                      </m:f>
                      <m:r>
                        <a:rPr lang="en-US" altLang="zh-CN" i="1">
                          <a:solidFill>
                            <a:srgbClr val="FF0000"/>
                          </a:solidFill>
                          <a:latin typeface="Cambria Math" panose="02040503050406030204" charset="0"/>
                          <a:cs typeface="Cambria Math" panose="02040503050406030204" charset="0"/>
                        </a:rPr>
                        <m:t>=</m:t>
                      </m:r>
                      <m:r>
                        <a:rPr lang="en-US" altLang="zh-CN" i="1">
                          <a:solidFill>
                            <a:srgbClr val="FF0000"/>
                          </a:solidFill>
                          <a:latin typeface="Cambria Math" panose="02040503050406030204" charset="0"/>
                          <a:cs typeface="Cambria Math" panose="02040503050406030204" charset="0"/>
                        </a:rPr>
                        <m:t>113</m:t>
                      </m:r>
                      <m:r>
                        <a:rPr lang="en-US" altLang="zh-CN" i="1">
                          <a:solidFill>
                            <a:srgbClr val="FF0000"/>
                          </a:solidFill>
                          <a:latin typeface="Cambria Math" panose="02040503050406030204" charset="0"/>
                          <a:cs typeface="Cambria Math" panose="02040503050406030204" charset="0"/>
                        </a:rPr>
                        <m:t>%</m:t>
                      </m:r>
                    </m:oMath>
                  </m:oMathPara>
                </a14:m>
                <a:endParaRPr lang="en-US" altLang="zh-CN" i="1">
                  <a:solidFill>
                    <a:srgbClr val="FF0000"/>
                  </a:solidFill>
                  <a:latin typeface="Cambria Math" panose="02040503050406030204" charset="0"/>
                  <a:cs typeface="Cambria Math" panose="02040503050406030204" charset="0"/>
                </a:endParaRPr>
              </a:p>
            </p:txBody>
          </p:sp>
        </mc:Choice>
        <mc:Fallback>
          <p:sp>
            <p:nvSpPr>
              <p:cNvPr id="7" name="文本框 6"/>
              <p:cNvSpPr txBox="1">
                <a:spLocks noRot="1" noChangeAspect="1" noMove="1" noResize="1" noEditPoints="1" noAdjustHandles="1" noChangeArrowheads="1" noChangeShapeType="1" noTextEdit="1"/>
              </p:cNvSpPr>
              <p:nvPr>
                <p:custDataLst>
                  <p:tags r:id="rId9"/>
                </p:custDataLst>
              </p:nvPr>
            </p:nvSpPr>
            <p:spPr>
              <a:xfrm>
                <a:off x="3538855" y="1574165"/>
                <a:ext cx="3425825" cy="605155"/>
              </a:xfrm>
              <a:prstGeom prst="rect">
                <a:avLst/>
              </a:prstGeom>
              <a:blipFill rotWithShape="1">
                <a:blip r:embed="rId10"/>
                <a:stretch>
                  <a:fillRect/>
                </a:stretch>
              </a:blipFill>
            </p:spPr>
            <p:txBody>
              <a:bodyPr/>
              <a:lstStyle/>
              <a:p>
                <a:r>
                  <a:rPr lang="zh-CN" altLang="en-US">
                    <a:noFill/>
                  </a:rPr>
                  <a:t> </a:t>
                </a:r>
              </a:p>
            </p:txBody>
          </p:sp>
        </mc:Fallback>
      </mc:AlternateContent>
      <p:sp>
        <p:nvSpPr>
          <p:cNvPr id="8" name="圆角矩形 7"/>
          <p:cNvSpPr/>
          <p:nvPr/>
        </p:nvSpPr>
        <p:spPr>
          <a:xfrm>
            <a:off x="2826385" y="1712595"/>
            <a:ext cx="556260" cy="210820"/>
          </a:xfrm>
          <a:prstGeom prst="roundRect">
            <a:avLst/>
          </a:prstGeom>
          <a:solidFill>
            <a:schemeClr val="accent4">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custDataLst>
              <p:tags r:id="rId11"/>
            </p:custDataLst>
          </p:nvPr>
        </p:nvSpPr>
        <p:spPr>
          <a:xfrm>
            <a:off x="2821305" y="3248660"/>
            <a:ext cx="556260" cy="210820"/>
          </a:xfrm>
          <a:prstGeom prst="roundRect">
            <a:avLst/>
          </a:prstGeom>
          <a:solidFill>
            <a:schemeClr val="accent4">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0" name="曲线连接符 9"/>
          <p:cNvCxnSpPr/>
          <p:nvPr/>
        </p:nvCxnSpPr>
        <p:spPr>
          <a:xfrm flipV="1">
            <a:off x="3382645" y="1653540"/>
            <a:ext cx="1687195" cy="164465"/>
          </a:xfrm>
          <a:prstGeom prst="curvedConnector3">
            <a:avLst>
              <a:gd name="adj1" fmla="val 5001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曲线连接符 10"/>
          <p:cNvCxnSpPr/>
          <p:nvPr/>
        </p:nvCxnSpPr>
        <p:spPr>
          <a:xfrm flipV="1">
            <a:off x="3538855" y="2179320"/>
            <a:ext cx="1874520" cy="1174750"/>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838200" y="1371600"/>
            <a:ext cx="10515600" cy="4114800"/>
          </a:xfrm>
          <a:prstGeom prst="rect">
            <a:avLst/>
          </a:prstGeom>
        </p:spPr>
      </p:pic>
      <p:sp>
        <p:nvSpPr>
          <p:cNvPr id="4" name="文本框 3"/>
          <p:cNvSpPr txBox="1"/>
          <p:nvPr>
            <p:custDataLst>
              <p:tags r:id="rId3"/>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三、净资产收益率</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9" name="圆角矩形 8"/>
          <p:cNvSpPr/>
          <p:nvPr>
            <p:custDataLst>
              <p:tags r:id="rId4"/>
            </p:custDataLst>
          </p:nvPr>
        </p:nvSpPr>
        <p:spPr>
          <a:xfrm>
            <a:off x="942975" y="3891280"/>
            <a:ext cx="9719310" cy="258445"/>
          </a:xfrm>
          <a:prstGeom prst="roundRect">
            <a:avLst/>
          </a:prstGeom>
          <a:solidFill>
            <a:schemeClr val="accent4">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014980" y="69215"/>
            <a:ext cx="624903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三、业绩带来的股价变化</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0" y="953135"/>
            <a:ext cx="12192000" cy="5464175"/>
          </a:xfrm>
          <a:prstGeom prst="rect">
            <a:avLst/>
          </a:prstGeom>
        </p:spPr>
      </p:pic>
      <p:sp>
        <p:nvSpPr>
          <p:cNvPr id="5" name="云形标注 4"/>
          <p:cNvSpPr/>
          <p:nvPr/>
        </p:nvSpPr>
        <p:spPr>
          <a:xfrm>
            <a:off x="6488430" y="2949575"/>
            <a:ext cx="2443480" cy="909955"/>
          </a:xfrm>
          <a:prstGeom prst="cloudCallout">
            <a:avLst>
              <a:gd name="adj1" fmla="val 65571"/>
              <a:gd name="adj2" fmla="val 170097"/>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zh-CN" altLang="en-US"/>
              <a:t>被砍单</a:t>
            </a:r>
            <a:endParaRPr lang="zh-CN" altLang="en-US"/>
          </a:p>
          <a:p>
            <a:pPr algn="ctr"/>
            <a:r>
              <a:rPr lang="zh-CN" altLang="en-US"/>
              <a:t>业绩大幅下滑</a:t>
            </a:r>
            <a:endParaRPr lang="zh-CN" altLang="en-US"/>
          </a:p>
        </p:txBody>
      </p:sp>
    </p:spTree>
    <p:custDataLst>
      <p:tags r:id="rId4"/>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1050925"/>
            <a:ext cx="12174855" cy="5348605"/>
          </a:xfrm>
          <a:prstGeom prst="rect">
            <a:avLst/>
          </a:prstGeom>
        </p:spPr>
      </p:pic>
      <p:sp>
        <p:nvSpPr>
          <p:cNvPr id="4" name="文本框 3"/>
          <p:cNvSpPr txBox="1"/>
          <p:nvPr>
            <p:custDataLst>
              <p:tags r:id="rId3"/>
            </p:custDataLst>
          </p:nvPr>
        </p:nvSpPr>
        <p:spPr>
          <a:xfrm>
            <a:off x="2803525" y="69215"/>
            <a:ext cx="6671310"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三、买得好（便宜）很重要！</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2655570" y="1465580"/>
            <a:ext cx="4925695" cy="902970"/>
          </a:xfrm>
          <a:prstGeom prst="rect">
            <a:avLst/>
          </a:prstGeom>
          <a:solidFill>
            <a:schemeClr val="bg2">
              <a:lumMod val="75000"/>
            </a:schemeClr>
          </a:solidFill>
          <a:ln w="28575" cmpd="dbl">
            <a:solidFill>
              <a:schemeClr val="accent1">
                <a:shade val="50000"/>
              </a:schemeClr>
            </a:solidFill>
            <a:prstDash val="sysDot"/>
          </a:ln>
        </p:spPr>
        <p:txBody>
          <a:bodyPr wrap="square" rtlCol="0">
            <a:spAutoFit/>
          </a:bodyPr>
          <a:lstStyle/>
          <a:p>
            <a:pPr lvl="0" algn="ctr">
              <a:lnSpc>
                <a:spcPct val="110000"/>
              </a:lnSpc>
              <a:buClrTx/>
              <a:buSzTx/>
              <a:buFontTx/>
            </a:pP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10</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元买的股票，涨到</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20</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元是</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100%</a:t>
            </a:r>
            <a:endParaRPr lang="en-US" altLang="zh-CN" sz="2400" dirty="0">
              <a:solidFill>
                <a:srgbClr val="FF0000"/>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5</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元买的股票，涨到</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20</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元是</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300%</a:t>
            </a:r>
            <a:endParaRPr lang="en-US" altLang="zh-CN" sz="2400" dirty="0">
              <a:solidFill>
                <a:srgbClr val="FF0000"/>
              </a:solidFill>
              <a:latin typeface="思源黑体 CN Medium" panose="020B0600000000000000" pitchFamily="34" charset="-122"/>
              <a:ea typeface="思源黑体 CN Medium" panose="020B0600000000000000" pitchFamily="34" charset="-122"/>
              <a:sym typeface="+mn-ea"/>
            </a:endParaRPr>
          </a:p>
        </p:txBody>
      </p:sp>
      <mc:AlternateContent xmlns:mc="http://schemas.openxmlformats.org/markup-compatibility/2006">
        <mc:Choice xmlns:a14="http://schemas.microsoft.com/office/drawing/2010/main" Requires="a14">
          <p:sp>
            <p:nvSpPr>
              <p:cNvPr id="6" name="文本框 5"/>
              <p:cNvSpPr txBox="1"/>
              <p:nvPr/>
            </p:nvSpPr>
            <p:spPr>
              <a:xfrm>
                <a:off x="4333811" y="2598039"/>
                <a:ext cx="2561590" cy="831215"/>
              </a:xfrm>
              <a:prstGeom prst="rect">
                <a:avLst/>
              </a:prstGeom>
              <a:noFill/>
            </p:spPr>
            <p:txBody>
              <a:bodyPr wrap="none" rtlCol="0" anchor="t">
                <a:spAutoFit/>
              </a:bodyPr>
              <a:p>
                <a:pPr algn="l"/>
                <a14:m>
                  <m:oMathPara xmlns:m="http://schemas.openxmlformats.org/officeDocument/2006/math">
                    <m:oMathParaPr>
                      <m:jc m:val="centerGroup"/>
                    </m:oMathParaPr>
                    <m:oMath xmlns:m="http://schemas.openxmlformats.org/officeDocument/2006/math">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4</m:t>
                          </m:r>
                        </m:num>
                        <m:den>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5</m:t>
                              </m:r>
                              <m:r>
                                <a:rPr lang="en-US" altLang="zh-CN" i="1">
                                  <a:latin typeface="Cambria Math" panose="02040503050406030204" charset="0"/>
                                  <a:cs typeface="Cambria Math" panose="02040503050406030204" charset="0"/>
                                </a:rPr>
                                <m:t>8</m:t>
                              </m:r>
                            </m:den>
                          </m:f>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48</m:t>
                              </m:r>
                            </m:den>
                          </m:f>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37</m:t>
                              </m:r>
                            </m:den>
                          </m:f>
                          <m:r>
                            <a:rPr lang="en-US" altLang="zh-CN" i="1">
                              <a:latin typeface="Cambria Math" panose="02040503050406030204" charset="0"/>
                              <a:cs typeface="Cambria Math" panose="02040503050406030204" charset="0"/>
                            </a:rPr>
                            <m:t>+</m:t>
                          </m:r>
                          <m:f>
                            <m:fPr>
                              <m:ctrlPr>
                                <a:rPr lang="en-US" altLang="zh-CN" i="1">
                                  <a:latin typeface="Cambria Math" panose="02040503050406030204" charset="0"/>
                                  <a:cs typeface="Cambria Math" panose="02040503050406030204" charset="0"/>
                                </a:rPr>
                              </m:ctrlPr>
                            </m:fPr>
                            <m:num>
                              <m:r>
                                <a:rPr lang="en-US" altLang="zh-CN" i="1">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37</m:t>
                              </m:r>
                            </m:den>
                          </m:f>
                        </m:den>
                      </m:f>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43</m:t>
                      </m:r>
                    </m:oMath>
                  </m:oMathPara>
                </a14:m>
                <a:endParaRPr lang="zh-CN" altLang="en-US"/>
              </a:p>
            </p:txBody>
          </p:sp>
        </mc:Choice>
        <mc:Fallback>
          <p:sp>
            <p:nvSpPr>
              <p:cNvPr id="6" name="文本框 5"/>
              <p:cNvSpPr txBox="1">
                <a:spLocks noRot="1" noChangeAspect="1" noMove="1" noResize="1" noEditPoints="1" noAdjustHandles="1" noChangeArrowheads="1" noChangeShapeType="1" noTextEdit="1"/>
              </p:cNvSpPr>
              <p:nvPr/>
            </p:nvSpPr>
            <p:spPr>
              <a:xfrm>
                <a:off x="4333811" y="2598039"/>
                <a:ext cx="2561590" cy="831215"/>
              </a:xfrm>
              <a:prstGeom prst="rect">
                <a:avLst/>
              </a:prstGeom>
              <a:blipFill rotWithShape="1">
                <a:blip r:embed="rId4"/>
                <a:stretch>
                  <a:fillRect l="-22" t="-31" r="22" b="31"/>
                </a:stretch>
              </a:blipFill>
            </p:spPr>
            <p:txBody>
              <a:bodyPr/>
              <a:lstStyle/>
              <a:p>
                <a:r>
                  <a:rPr lang="zh-CN" altLang="en-US">
                    <a:noFill/>
                  </a:rPr>
                  <a:t> </a:t>
                </a:r>
              </a:p>
            </p:txBody>
          </p:sp>
        </mc:Fallback>
      </mc:AlternateContent>
      <p:sp>
        <p:nvSpPr>
          <p:cNvPr id="5" name="爆炸形 1 4"/>
          <p:cNvSpPr/>
          <p:nvPr/>
        </p:nvSpPr>
        <p:spPr>
          <a:xfrm>
            <a:off x="497205" y="3907155"/>
            <a:ext cx="3470275" cy="1610360"/>
          </a:xfrm>
          <a:prstGeom prst="irregularSeal1">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zh-CN" altLang="en-US" sz="2400" b="1"/>
              <a:t>买卖分明</a:t>
            </a:r>
            <a:endParaRPr lang="zh-CN" altLang="en-US" sz="2400" b="1"/>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bldLvl="0" animBg="1"/>
      <p:bldP spid="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942340"/>
            <a:ext cx="12190095" cy="5351145"/>
          </a:xfrm>
          <a:prstGeom prst="rect">
            <a:avLst/>
          </a:prstGeom>
        </p:spPr>
      </p:pic>
      <p:sp>
        <p:nvSpPr>
          <p:cNvPr id="4" name="文本框 3"/>
          <p:cNvSpPr txBox="1"/>
          <p:nvPr>
            <p:custDataLst>
              <p:tags r:id="rId3"/>
            </p:custDataLst>
          </p:nvPr>
        </p:nvSpPr>
        <p:spPr>
          <a:xfrm>
            <a:off x="3014980" y="69215"/>
            <a:ext cx="624903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三、买入技巧</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custDataLst>
              <p:tags r:id="rId4"/>
            </p:custDataLst>
          </p:nvPr>
        </p:nvSpPr>
        <p:spPr>
          <a:xfrm>
            <a:off x="2875915" y="1475105"/>
            <a:ext cx="6296660" cy="497205"/>
          </a:xfrm>
          <a:prstGeom prst="rect">
            <a:avLst/>
          </a:prstGeom>
          <a:solidFill>
            <a:schemeClr val="bg2">
              <a:lumMod val="75000"/>
            </a:schemeClr>
          </a:solidFill>
          <a:ln w="28575" cmpd="dbl">
            <a:solidFill>
              <a:schemeClr val="accent1">
                <a:shade val="50000"/>
              </a:schemeClr>
            </a:solidFill>
            <a:prstDash val="sysDot"/>
          </a:ln>
        </p:spPr>
        <p:txBody>
          <a:bodyPr wrap="square" rtlCol="0">
            <a:spAutoFit/>
          </a:bodyPr>
          <a:p>
            <a:pPr lvl="0" algn="ctr">
              <a:lnSpc>
                <a:spcPct val="110000"/>
              </a:lnSpc>
              <a:buClrTx/>
              <a:buSzTx/>
              <a:buFontTx/>
            </a:pPr>
            <a:r>
              <a:rPr lang="zh-CN" sz="2400" dirty="0">
                <a:solidFill>
                  <a:srgbClr val="FF0000"/>
                </a:solidFill>
                <a:latin typeface="思源黑体 CN Medium" panose="020B0600000000000000" pitchFamily="34" charset="-122"/>
                <a:ea typeface="思源黑体 CN Medium" panose="020B0600000000000000" pitchFamily="34" charset="-122"/>
                <a:sym typeface="+mn-ea"/>
              </a:rPr>
              <a:t>蓝色低估区</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低市盈率高度</a:t>
            </a:r>
            <a:r>
              <a:rPr lang="en-US" altLang="zh-CN" sz="2400" dirty="0">
                <a:solidFill>
                  <a:srgbClr val="FF0000"/>
                </a:solidFill>
                <a:latin typeface="思源黑体 CN Medium" panose="020B0600000000000000" pitchFamily="34" charset="-122"/>
                <a:ea typeface="思源黑体 CN Medium" panose="020B0600000000000000" pitchFamily="34" charset="-122"/>
                <a:sym typeface="+mn-ea"/>
              </a:rPr>
              <a:t>+</a:t>
            </a:r>
            <a:r>
              <a:rPr lang="zh-CN" altLang="en-US" sz="2400" dirty="0">
                <a:solidFill>
                  <a:srgbClr val="FF0000"/>
                </a:solidFill>
                <a:latin typeface="思源黑体 CN Medium" panose="020B0600000000000000" pitchFamily="34" charset="-122"/>
                <a:ea typeface="思源黑体 CN Medium" panose="020B0600000000000000" pitchFamily="34" charset="-122"/>
                <a:sym typeface="+mn-ea"/>
              </a:rPr>
              <a:t>海洋状态绿线下</a:t>
            </a:r>
            <a:endParaRPr lang="zh-CN" altLang="en-US" sz="2400" dirty="0">
              <a:solidFill>
                <a:srgbClr val="FF0000"/>
              </a:solidFill>
              <a:latin typeface="思源黑体 CN Medium" panose="020B0600000000000000" pitchFamily="34" charset="-122"/>
              <a:ea typeface="思源黑体 CN Medium" panose="020B0600000000000000" pitchFamily="34" charset="-122"/>
              <a:sym typeface="+mn-ea"/>
            </a:endParaRPr>
          </a:p>
        </p:txBody>
      </p:sp>
      <p:sp>
        <p:nvSpPr>
          <p:cNvPr id="7" name="矩形 6"/>
          <p:cNvSpPr/>
          <p:nvPr/>
        </p:nvSpPr>
        <p:spPr>
          <a:xfrm>
            <a:off x="7825105" y="3429000"/>
            <a:ext cx="250825" cy="2713355"/>
          </a:xfrm>
          <a:prstGeom prst="rect">
            <a:avLst/>
          </a:prstGeom>
          <a:solidFill>
            <a:schemeClr val="accent6">
              <a:alpha val="21000"/>
            </a:schemeClr>
          </a:solidFill>
          <a:ln w="28575" cmpd="dbl">
            <a:solidFill>
              <a:schemeClr val="accent1">
                <a:shade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左箭头 4"/>
          <p:cNvSpPr/>
          <p:nvPr/>
        </p:nvSpPr>
        <p:spPr>
          <a:xfrm>
            <a:off x="8138795" y="3629660"/>
            <a:ext cx="594360" cy="277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左箭头 8"/>
          <p:cNvSpPr/>
          <p:nvPr/>
        </p:nvSpPr>
        <p:spPr>
          <a:xfrm>
            <a:off x="8138795" y="4983480"/>
            <a:ext cx="594360" cy="277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左箭头 10"/>
          <p:cNvSpPr/>
          <p:nvPr/>
        </p:nvSpPr>
        <p:spPr>
          <a:xfrm>
            <a:off x="8138795" y="5932805"/>
            <a:ext cx="594360" cy="27749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 grpId="0" animBg="1"/>
      <p:bldP spid="9" grpId="0" animBg="1"/>
      <p:bldP spid="11" grpId="0" animBg="1"/>
      <p:bldP spid="5" grpId="1" animBg="1"/>
      <p:bldP spid="9" grpId="1" animBg="1"/>
      <p:bldP spid="11"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模仿巴菲特的人</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4210050" y="1177925"/>
            <a:ext cx="7454900" cy="3777615"/>
          </a:xfrm>
          <a:prstGeom prst="rect">
            <a:avLst/>
          </a:prstGeom>
          <a:noFill/>
        </p:spPr>
        <p:txBody>
          <a:bodyPr wrap="square" rtlCol="0">
            <a:noAutofit/>
          </a:bodyPr>
          <a:lstStyle/>
          <a:p>
            <a:pPr lvl="0" algn="l">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莫尼什·帕伯莱（Mohnish Pabrai）：</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偶然从一书中知道巴菲特</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44</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年（</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1950-1994</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）时间年化回报率高达</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31%</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他被复利强大的力量震惊到了，也就是说</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美元变成了</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14.4</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万美元。</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至此决定玩一个</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在</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30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年内将</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100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万美元变成</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10</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亿美元的游戏。</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a:t>
            </a:r>
            <a:endParaRPr lang="en-US" altLang="zh-CN"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从2000年到2018年，18年期间，所执掌的对冲基金的收益率高达1204%，（年化收益率约</a:t>
            </a:r>
            <a:r>
              <a:rPr lang="en-US" altLang="zh-CN" dirty="0">
                <a:solidFill>
                  <a:schemeClr val="bg1"/>
                </a:solidFill>
                <a:latin typeface="思源黑体 CN Medium" panose="020B0600000000000000" pitchFamily="34" charset="-122"/>
                <a:ea typeface="思源黑体 CN Medium" panose="020B0600000000000000" pitchFamily="34" charset="-122"/>
                <a:sym typeface="+mn-ea"/>
              </a:rPr>
              <a:t>31%</a:t>
            </a:r>
            <a:r>
              <a:rPr lang="zh-CN" altLang="en-US" dirty="0">
                <a:solidFill>
                  <a:schemeClr val="bg1"/>
                </a:solidFill>
                <a:latin typeface="思源黑体 CN Medium" panose="020B0600000000000000" pitchFamily="34" charset="-122"/>
                <a:ea typeface="思源黑体 CN Medium" panose="020B0600000000000000" pitchFamily="34" charset="-122"/>
                <a:sym typeface="+mn-ea"/>
              </a:rPr>
              <a:t>），而同期标普500指数的收益率仅为159%。</a:t>
            </a:r>
            <a:endParaRPr lang="zh-CN" altLang="en-US" dirty="0">
              <a:solidFill>
                <a:schemeClr val="bg1"/>
              </a:solidFill>
              <a:latin typeface="思源黑体 CN Medium" panose="020B0600000000000000" pitchFamily="34" charset="-122"/>
              <a:ea typeface="思源黑体 CN Medium" panose="020B0600000000000000" pitchFamily="34"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377825" y="1177925"/>
            <a:ext cx="3590925" cy="2717165"/>
          </a:xfrm>
          <a:prstGeom prst="rect">
            <a:avLst/>
          </a:prstGeom>
        </p:spPr>
      </p:pic>
      <p:sp>
        <p:nvSpPr>
          <p:cNvPr id="3" name="文本框 2"/>
          <p:cNvSpPr txBox="1"/>
          <p:nvPr>
            <p:custDataLst>
              <p:tags r:id="rId4"/>
            </p:custDataLst>
          </p:nvPr>
        </p:nvSpPr>
        <p:spPr>
          <a:xfrm>
            <a:off x="512445" y="4471670"/>
            <a:ext cx="11259820" cy="1308735"/>
          </a:xfrm>
          <a:prstGeom prst="rect">
            <a:avLst/>
          </a:prstGeom>
          <a:noFill/>
        </p:spPr>
        <p:txBody>
          <a:bodyPr wrap="square" rtlCol="0">
            <a:spAutoFit/>
          </a:bodyPr>
          <a:p>
            <a:pPr lvl="0" algn="l">
              <a:lnSpc>
                <a:spcPct val="110000"/>
              </a:lnSpc>
              <a:buClrTx/>
              <a:buSzTx/>
              <a:buFontTx/>
            </a:pP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1</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、如果我不觉得这只股票在短时间内（</a:t>
            </a: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2-3</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年）不能翻</a:t>
            </a: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1</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倍的话，我看都不会看。</a:t>
            </a:r>
            <a:endParaRPr lang="zh-CN" altLang="en-US" sz="2400" dirty="0">
              <a:solidFill>
                <a:srgbClr val="FFC000"/>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400" dirty="0">
              <a:solidFill>
                <a:srgbClr val="FFC000"/>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2</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、要有极度的耐心，不要盲目跟风。（</a:t>
            </a: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2011</a:t>
            </a:r>
            <a:r>
              <a:rPr lang="en-US" sz="2400" dirty="0">
                <a:solidFill>
                  <a:srgbClr val="FFC000"/>
                </a:solidFill>
                <a:latin typeface="思源黑体 CN Medium" panose="020B0600000000000000" pitchFamily="34" charset="-122"/>
                <a:ea typeface="思源黑体 CN Medium" panose="020B0600000000000000" pitchFamily="34" charset="-122"/>
                <a:sym typeface="+mn-ea"/>
              </a:rPr>
              <a:t>-2013</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年三年只买了</a:t>
            </a:r>
            <a:r>
              <a:rPr lang="en-US" altLang="zh-CN" sz="2400" dirty="0">
                <a:solidFill>
                  <a:srgbClr val="FFC000"/>
                </a:solidFill>
                <a:latin typeface="思源黑体 CN Medium" panose="020B0600000000000000" pitchFamily="34" charset="-122"/>
                <a:ea typeface="思源黑体 CN Medium" panose="020B0600000000000000" pitchFamily="34" charset="-122"/>
                <a:sym typeface="+mn-ea"/>
              </a:rPr>
              <a:t>5</a:t>
            </a:r>
            <a:r>
              <a:rPr lang="zh-CN" altLang="en-US" sz="2400" dirty="0">
                <a:solidFill>
                  <a:srgbClr val="FFC000"/>
                </a:solidFill>
                <a:latin typeface="思源黑体 CN Medium" panose="020B0600000000000000" pitchFamily="34" charset="-122"/>
                <a:ea typeface="思源黑体 CN Medium" panose="020B0600000000000000" pitchFamily="34" charset="-122"/>
                <a:sym typeface="+mn-ea"/>
              </a:rPr>
              <a:t>只股票）</a:t>
            </a:r>
            <a:endParaRPr lang="zh-CN" altLang="en-US" sz="2400" dirty="0">
              <a:solidFill>
                <a:srgbClr val="FFC000"/>
              </a:solidFill>
              <a:latin typeface="思源黑体 CN Medium" panose="020B0600000000000000" pitchFamily="34" charset="-122"/>
              <a:ea typeface="思源黑体 CN Medium" panose="020B0600000000000000" pitchFamily="34" charset="-122"/>
              <a:sym typeface="+mn-ea"/>
            </a:endParaRPr>
          </a:p>
        </p:txBody>
      </p:sp>
    </p:spTree>
    <p:custDataLst>
      <p:tags r:id="rId5"/>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1844025" y="2828835"/>
            <a:ext cx="8503950" cy="1198880"/>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知行合一</a:t>
            </a:r>
            <a:endPar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王阳明</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0" y="775970"/>
            <a:ext cx="8966200" cy="5796280"/>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8966200" y="775970"/>
            <a:ext cx="3226435" cy="5796280"/>
          </a:xfrm>
          <a:prstGeom prst="rect">
            <a:avLst/>
          </a:prstGeom>
        </p:spPr>
      </p:pic>
      <p:sp>
        <p:nvSpPr>
          <p:cNvPr id="10" name="文本框 9"/>
          <p:cNvSpPr txBox="1"/>
          <p:nvPr>
            <p:custDataLst>
              <p:tags r:id="rId6"/>
            </p:custDataLst>
          </p:nvPr>
        </p:nvSpPr>
        <p:spPr>
          <a:xfrm>
            <a:off x="4995545" y="1258570"/>
            <a:ext cx="7082155" cy="4286885"/>
          </a:xfrm>
          <a:prstGeom prst="rect">
            <a:avLst/>
          </a:prstGeom>
          <a:noFill/>
        </p:spPr>
        <p:txBody>
          <a:bodyPr wrap="square" rtlCol="0">
            <a:spAutoFit/>
          </a:bodyPr>
          <a:p>
            <a:pPr lvl="0" algn="ctr">
              <a:lnSpc>
                <a:spcPct val="110000"/>
              </a:lnSpc>
              <a:buClrTx/>
              <a:buSzTx/>
              <a:buFontTx/>
            </a:pPr>
            <a:r>
              <a:rPr lang="en-US" altLang="zh-CN" sz="2400" dirty="0">
                <a:solidFill>
                  <a:schemeClr val="bg1"/>
                </a:solidFill>
                <a:latin typeface="思源黑体 CN Medium" panose="020B0600000000000000" pitchFamily="34" charset="-122"/>
                <a:ea typeface="思源黑体 CN Medium" panose="020B0600000000000000" pitchFamily="34" charset="-122"/>
                <a:sym typeface="+mn-ea"/>
              </a:rPr>
              <a:t>“</a:t>
            </a:r>
            <a:r>
              <a:rPr lang="zh-CN" sz="2400" dirty="0">
                <a:solidFill>
                  <a:schemeClr val="bg1"/>
                </a:solidFill>
                <a:latin typeface="思源黑体 CN Medium" panose="020B0600000000000000" pitchFamily="34" charset="-122"/>
                <a:ea typeface="思源黑体 CN Medium" panose="020B0600000000000000" pitchFamily="34" charset="-122"/>
                <a:sym typeface="+mn-ea"/>
              </a:rPr>
              <a:t>圣人之道，吾性自足，向之求理于事物者误也。</a:t>
            </a:r>
            <a:r>
              <a:rPr lang="en-US" altLang="zh-CN" sz="2400" dirty="0">
                <a:solidFill>
                  <a:schemeClr val="bg1"/>
                </a:solidFill>
                <a:latin typeface="思源黑体 CN Medium" panose="020B0600000000000000" pitchFamily="34" charset="-122"/>
                <a:ea typeface="思源黑体 CN Medium" panose="020B0600000000000000" pitchFamily="34" charset="-122"/>
                <a:sym typeface="+mn-ea"/>
              </a:rPr>
              <a:t>”</a:t>
            </a: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“知是行的主意，行是知的工夫；</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知是行之始，行是知之成”</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无</a:t>
            </a:r>
            <a:r>
              <a:rPr lang="zh-CN" sz="2400" dirty="0">
                <a:solidFill>
                  <a:schemeClr val="bg1"/>
                </a:solidFill>
                <a:latin typeface="思源黑体 CN Medium" panose="020B0600000000000000" pitchFamily="34" charset="-122"/>
                <a:ea typeface="思源黑体 CN Medium" panose="020B0600000000000000" pitchFamily="34" charset="-122"/>
                <a:sym typeface="+mn-ea"/>
              </a:rPr>
              <a:t>善</a:t>
            </a:r>
            <a:r>
              <a:rPr lang="zh-CN" sz="2400" dirty="0">
                <a:solidFill>
                  <a:schemeClr val="bg1"/>
                </a:solidFill>
                <a:latin typeface="思源黑体 CN Medium" panose="020B0600000000000000" pitchFamily="34" charset="-122"/>
                <a:ea typeface="思源黑体 CN Medium" panose="020B0600000000000000" pitchFamily="34" charset="-122"/>
                <a:sym typeface="+mn-ea"/>
              </a:rPr>
              <a:t>无</a:t>
            </a:r>
            <a:r>
              <a:rPr lang="zh-CN" sz="2400" dirty="0">
                <a:solidFill>
                  <a:schemeClr val="bg1"/>
                </a:solidFill>
                <a:latin typeface="思源黑体 CN Medium" panose="020B0600000000000000" pitchFamily="34" charset="-122"/>
                <a:ea typeface="思源黑体 CN Medium" panose="020B0600000000000000" pitchFamily="34" charset="-122"/>
                <a:sym typeface="+mn-ea"/>
              </a:rPr>
              <a:t>恶心之体，</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有善有恶意之动，</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知</a:t>
            </a:r>
            <a:r>
              <a:rPr lang="zh-CN" sz="2400" dirty="0">
                <a:solidFill>
                  <a:schemeClr val="bg1"/>
                </a:solidFill>
                <a:latin typeface="思源黑体 CN Medium" panose="020B0600000000000000" pitchFamily="34" charset="-122"/>
                <a:ea typeface="思源黑体 CN Medium" panose="020B0600000000000000" pitchFamily="34" charset="-122"/>
                <a:sym typeface="+mn-ea"/>
              </a:rPr>
              <a:t>善知恶是良知，</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2400" dirty="0">
                <a:solidFill>
                  <a:schemeClr val="bg1"/>
                </a:solidFill>
                <a:latin typeface="思源黑体 CN Medium" panose="020B0600000000000000" pitchFamily="34" charset="-122"/>
                <a:ea typeface="思源黑体 CN Medium" panose="020B0600000000000000" pitchFamily="34" charset="-122"/>
                <a:sym typeface="+mn-ea"/>
              </a:rPr>
              <a:t>为</a:t>
            </a:r>
            <a:r>
              <a:rPr lang="zh-CN" sz="2400" dirty="0">
                <a:solidFill>
                  <a:schemeClr val="bg1"/>
                </a:solidFill>
                <a:latin typeface="思源黑体 CN Medium" panose="020B0600000000000000" pitchFamily="34" charset="-122"/>
                <a:ea typeface="思源黑体 CN Medium" panose="020B0600000000000000" pitchFamily="34" charset="-122"/>
                <a:sym typeface="+mn-ea"/>
              </a:rPr>
              <a:t>善去恶是格物。</a:t>
            </a:r>
            <a:endParaRPr lang="zh-CN" sz="2400"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7"/>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1</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1852651" y="2828835"/>
            <a:ext cx="8486698" cy="1198880"/>
          </a:xfrm>
          <a:prstGeom prst="rect">
            <a:avLst/>
          </a:prstGeom>
          <a:noFill/>
        </p:spPr>
        <p:txBody>
          <a:bodyPr wrap="square" rtlCol="0">
            <a:spAutoFit/>
          </a:bodyPr>
          <a:lstStyle/>
          <a:p>
            <a:pPr algn="ctr" fontAlgn="auto"/>
            <a:r>
              <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策略至上</a:t>
            </a:r>
            <a:endParaRPr lang="zh-CN" altLang="en-US" sz="72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425" y="69215"/>
            <a:ext cx="5913755" cy="706755"/>
          </a:xfrm>
          <a:prstGeom prst="rect">
            <a:avLst/>
          </a:prstGeom>
          <a:noFill/>
        </p:spPr>
        <p:txBody>
          <a:bodyPr wrap="square" rtlCol="0">
            <a:spAutoFit/>
          </a:bodyPr>
          <a:lstStyle/>
          <a:p>
            <a:pPr algn="ctr">
              <a:defRPr/>
            </a:pP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技术重要，心态也很重要</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nvSpPr>
        <p:spPr>
          <a:xfrm>
            <a:off x="293370" y="1297940"/>
            <a:ext cx="6574155" cy="4831080"/>
          </a:xfrm>
          <a:prstGeom prst="rect">
            <a:avLst/>
          </a:prstGeom>
          <a:noFill/>
        </p:spPr>
        <p:txBody>
          <a:bodyPr wrap="square" rtlCol="0">
            <a:spAutoFit/>
          </a:bodyPr>
          <a:lstStyle/>
          <a:p>
            <a:pPr lvl="0" algn="ctr">
              <a:lnSpc>
                <a:spcPct val="110000"/>
              </a:lnSpc>
              <a:buClrTx/>
              <a:buSzTx/>
              <a:buFontTx/>
            </a:pPr>
            <a:r>
              <a:rPr lang="zh-CN" sz="4000" dirty="0">
                <a:solidFill>
                  <a:schemeClr val="bg1"/>
                </a:solidFill>
                <a:latin typeface="思源黑体 CN Medium" panose="020B0600000000000000" pitchFamily="34" charset="-122"/>
                <a:ea typeface="思源黑体 CN Medium" panose="020B0600000000000000" pitchFamily="34" charset="-122"/>
                <a:sym typeface="+mn-ea"/>
              </a:rPr>
              <a:t>短线像吃饭</a:t>
            </a: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4000" dirty="0">
                <a:solidFill>
                  <a:schemeClr val="bg1"/>
                </a:solidFill>
                <a:latin typeface="思源黑体 CN Medium" panose="020B0600000000000000" pitchFamily="34" charset="-122"/>
                <a:ea typeface="思源黑体 CN Medium" panose="020B0600000000000000" pitchFamily="34" charset="-122"/>
                <a:sym typeface="+mn-ea"/>
              </a:rPr>
              <a:t>中线像游泳</a:t>
            </a: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sz="4000" dirty="0">
                <a:solidFill>
                  <a:schemeClr val="bg1"/>
                </a:solidFill>
                <a:latin typeface="思源黑体 CN Medium" panose="020B0600000000000000" pitchFamily="34" charset="-122"/>
                <a:ea typeface="思源黑体 CN Medium" panose="020B0600000000000000" pitchFamily="34" charset="-122"/>
                <a:sym typeface="+mn-ea"/>
              </a:rPr>
              <a:t>价投像种树</a:t>
            </a:r>
            <a:endParaRPr lang="zh-CN" sz="4000" dirty="0">
              <a:solidFill>
                <a:schemeClr val="bg1"/>
              </a:solidFill>
              <a:latin typeface="思源黑体 CN Medium" panose="020B0600000000000000" pitchFamily="34" charset="-122"/>
              <a:ea typeface="思源黑体 CN Medium" panose="020B0600000000000000" pitchFamily="34" charset="-122"/>
              <a:sym typeface="+mn-ea"/>
            </a:endParaRPr>
          </a:p>
        </p:txBody>
      </p:sp>
      <p:pic>
        <p:nvPicPr>
          <p:cNvPr id="2" name="图片 1"/>
          <p:cNvPicPr>
            <a:picLocks noChangeAspect="1"/>
          </p:cNvPicPr>
          <p:nvPr>
            <p:custDataLst>
              <p:tags r:id="rId2"/>
            </p:custDataLst>
          </p:nvPr>
        </p:nvPicPr>
        <p:blipFill>
          <a:blip r:embed="rId3"/>
          <a:stretch>
            <a:fillRect/>
          </a:stretch>
        </p:blipFill>
        <p:spPr>
          <a:xfrm>
            <a:off x="6096000" y="854710"/>
            <a:ext cx="2908935" cy="192341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096000" y="2895600"/>
            <a:ext cx="2933065" cy="1651000"/>
          </a:xfrm>
          <a:prstGeom prst="rect">
            <a:avLst/>
          </a:prstGeom>
        </p:spPr>
      </p:pic>
      <p:pic>
        <p:nvPicPr>
          <p:cNvPr id="5" name="图片 4"/>
          <p:cNvPicPr>
            <a:picLocks noChangeAspect="1"/>
          </p:cNvPicPr>
          <p:nvPr>
            <p:custDataLst>
              <p:tags r:id="rId6"/>
            </p:custDataLst>
          </p:nvPr>
        </p:nvPicPr>
        <p:blipFill>
          <a:blip r:embed="rId7"/>
          <a:stretch>
            <a:fillRect/>
          </a:stretch>
        </p:blipFill>
        <p:spPr>
          <a:xfrm>
            <a:off x="6096000" y="4664075"/>
            <a:ext cx="2908935" cy="1868805"/>
          </a:xfrm>
          <a:prstGeom prst="rect">
            <a:avLst/>
          </a:prstGeom>
        </p:spPr>
      </p:pic>
    </p:spTree>
    <p:custDataLst>
      <p:tags r:id="rId8"/>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36756"/>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三大策略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7" name="文本框 6"/>
          <p:cNvSpPr txBox="1"/>
          <p:nvPr/>
        </p:nvSpPr>
        <p:spPr>
          <a:xfrm>
            <a:off x="719170" y="4701234"/>
            <a:ext cx="10752381" cy="902970"/>
          </a:xfrm>
          <a:prstGeom prst="rect">
            <a:avLst/>
          </a:prstGeom>
          <a:noFill/>
        </p:spPr>
        <p:txBody>
          <a:bodyPr wrap="square" rtlCol="0">
            <a:spAutoFit/>
          </a:bodyPr>
          <a:lstStyle/>
          <a:p>
            <a:pPr lvl="0" algn="ctr">
              <a:lnSpc>
                <a:spcPct val="110000"/>
              </a:lnSpc>
              <a:buClrTx/>
              <a:buSzTx/>
              <a:buFontTx/>
            </a:pP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每一个策略都有对应的交易规则，不要混合</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a:p>
            <a:pPr lvl="0" algn="ctr">
              <a:lnSpc>
                <a:spcPct val="110000"/>
              </a:lnSpc>
              <a:buClrTx/>
              <a:buSzTx/>
              <a:buFontTx/>
            </a:pPr>
            <a:r>
              <a:rPr lang="zh-CN" altLang="en-US" sz="2400" dirty="0">
                <a:solidFill>
                  <a:schemeClr val="bg1"/>
                </a:solidFill>
                <a:latin typeface="思源黑体 CN Medium" panose="020B0600000000000000" pitchFamily="34" charset="-122"/>
                <a:ea typeface="思源黑体 CN Medium" panose="020B0600000000000000" pitchFamily="34" charset="-122"/>
                <a:sym typeface="+mn-ea"/>
              </a:rPr>
              <a:t>专注于某一个有兴趣且能执行的策略，贯彻到底</a:t>
            </a:r>
            <a:endParaRPr lang="zh-CN" altLang="en-US" sz="2400" dirty="0">
              <a:solidFill>
                <a:schemeClr val="bg1"/>
              </a:solidFill>
              <a:latin typeface="思源黑体 CN Medium" panose="020B0600000000000000" pitchFamily="34" charset="-122"/>
              <a:ea typeface="思源黑体 CN Medium" panose="020B0600000000000000" pitchFamily="34" charset="-122"/>
              <a:sym typeface="+mn-ea"/>
            </a:endParaRPr>
          </a:p>
        </p:txBody>
      </p:sp>
      <p:sp>
        <p:nvSpPr>
          <p:cNvPr id="14" name="任意多边形 13"/>
          <p:cNvSpPr/>
          <p:nvPr>
            <p:custDataLst>
              <p:tags r:id="rId2"/>
            </p:custDataLst>
          </p:nvPr>
        </p:nvSpPr>
        <p:spPr>
          <a:xfrm>
            <a:off x="1233198" y="1645951"/>
            <a:ext cx="2821485" cy="1757059"/>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ln>
            <a:noFill/>
          </a:ln>
        </p:spPr>
        <p:style>
          <a:lnRef idx="2">
            <a:srgbClr val="F99F7B">
              <a:shade val="50000"/>
            </a:srgbClr>
          </a:lnRef>
          <a:fillRef idx="1">
            <a:srgbClr val="F99F7B"/>
          </a:fillRef>
          <a:effectRef idx="0">
            <a:srgbClr val="F99F7B"/>
          </a:effectRef>
          <a:fontRef idx="minor">
            <a:srgbClr val="FFFFFF"/>
          </a:fontRef>
        </p:style>
        <p:txBody>
          <a:bodyPr lIns="180000" bIns="180000" rtlCol="0" anchor="ctr">
            <a:normAutofit/>
          </a:bodyPr>
          <a:lstStyle/>
          <a:p>
            <a:pPr algn="ctr">
              <a:lnSpc>
                <a:spcPct val="150000"/>
              </a:lnSpc>
            </a:pPr>
            <a:endParaRPr lang="zh-CN" altLang="en-US" dirty="0">
              <a:solidFill>
                <a:srgbClr val="FFFFFF"/>
              </a:solidFill>
              <a:latin typeface="微软雅黑" panose="020B0503020204020204" pitchFamily="34" charset="-122"/>
              <a:ea typeface="微软雅黑" panose="020B0503020204020204" pitchFamily="34" charset="-122"/>
            </a:endParaRPr>
          </a:p>
        </p:txBody>
      </p:sp>
      <p:cxnSp>
        <p:nvCxnSpPr>
          <p:cNvPr id="16" name="直接连接符 15"/>
          <p:cNvCxnSpPr/>
          <p:nvPr>
            <p:custDataLst>
              <p:tags r:id="rId3"/>
            </p:custDataLst>
          </p:nvPr>
        </p:nvCxnSpPr>
        <p:spPr>
          <a:xfrm>
            <a:off x="1072921" y="3011911"/>
            <a:ext cx="549739" cy="562129"/>
          </a:xfrm>
          <a:prstGeom prst="line">
            <a:avLst/>
          </a:prstGeom>
        </p:spPr>
        <p:style>
          <a:lnRef idx="1">
            <a:srgbClr val="F99F7B"/>
          </a:lnRef>
          <a:fillRef idx="0">
            <a:srgbClr val="F99F7B"/>
          </a:fillRef>
          <a:effectRef idx="0">
            <a:srgbClr val="F99F7B"/>
          </a:effectRef>
          <a:fontRef idx="minor">
            <a:srgbClr val="3F4143"/>
          </a:fontRef>
        </p:style>
      </p:cxnSp>
      <p:sp>
        <p:nvSpPr>
          <p:cNvPr id="6" name="文本框 5"/>
          <p:cNvSpPr txBox="1"/>
          <p:nvPr>
            <p:custDataLst>
              <p:tags r:id="rId4"/>
            </p:custDataLst>
          </p:nvPr>
        </p:nvSpPr>
        <p:spPr>
          <a:xfrm>
            <a:off x="879268" y="2647361"/>
            <a:ext cx="1098400" cy="1097709"/>
          </a:xfrm>
          <a:prstGeom prst="rect">
            <a:avLst/>
          </a:prstGeom>
          <a:noFill/>
        </p:spPr>
        <p:txBody>
          <a:bodyPr wrap="square" rtlCol="0" anchor="ctr">
            <a:normAutofit fontScale="80000"/>
          </a:bodyPr>
          <a:lstStyle/>
          <a:p>
            <a:pPr algn="ctr"/>
            <a:r>
              <a:rPr lang="en-US" altLang="zh-CN"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rPr>
              <a:t>1</a:t>
            </a:r>
            <a:endParaRPr lang="zh-CN" altLang="en-US"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endParaRPr>
          </a:p>
        </p:txBody>
      </p:sp>
      <p:sp>
        <p:nvSpPr>
          <p:cNvPr id="21" name="任意多边形 20"/>
          <p:cNvSpPr/>
          <p:nvPr>
            <p:custDataLst>
              <p:tags r:id="rId5"/>
            </p:custDataLst>
          </p:nvPr>
        </p:nvSpPr>
        <p:spPr>
          <a:xfrm>
            <a:off x="4805073" y="1645951"/>
            <a:ext cx="2821485" cy="1757059"/>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ln>
            <a:noFill/>
          </a:ln>
        </p:spPr>
        <p:style>
          <a:lnRef idx="2">
            <a:srgbClr val="F99F7B">
              <a:shade val="50000"/>
            </a:srgbClr>
          </a:lnRef>
          <a:fillRef idx="1">
            <a:srgbClr val="F99F7B"/>
          </a:fillRef>
          <a:effectRef idx="0">
            <a:srgbClr val="F99F7B"/>
          </a:effectRef>
          <a:fontRef idx="minor">
            <a:srgbClr val="FFFFFF"/>
          </a:fontRef>
        </p:style>
        <p:txBody>
          <a:bodyPr lIns="180000" bIns="180000" rtlCol="0" anchor="ctr">
            <a:normAutofit/>
          </a:bodyPr>
          <a:lstStyle/>
          <a:p>
            <a:pPr algn="ctr">
              <a:lnSpc>
                <a:spcPct val="150000"/>
              </a:lnSpc>
            </a:pPr>
            <a:endParaRPr lang="zh-CN" altLang="en-US" dirty="0">
              <a:solidFill>
                <a:srgbClr val="FFFFFF"/>
              </a:solidFill>
              <a:latin typeface="微软雅黑" panose="020B0503020204020204" pitchFamily="34" charset="-122"/>
              <a:ea typeface="微软雅黑" panose="020B0503020204020204" pitchFamily="34" charset="-122"/>
            </a:endParaRPr>
          </a:p>
        </p:txBody>
      </p:sp>
      <p:cxnSp>
        <p:nvCxnSpPr>
          <p:cNvPr id="22" name="直接连接符 21"/>
          <p:cNvCxnSpPr/>
          <p:nvPr>
            <p:custDataLst>
              <p:tags r:id="rId6"/>
            </p:custDataLst>
          </p:nvPr>
        </p:nvCxnSpPr>
        <p:spPr>
          <a:xfrm>
            <a:off x="4644796" y="3011911"/>
            <a:ext cx="549739" cy="562129"/>
          </a:xfrm>
          <a:prstGeom prst="line">
            <a:avLst/>
          </a:prstGeom>
        </p:spPr>
        <p:style>
          <a:lnRef idx="1">
            <a:srgbClr val="F99F7B"/>
          </a:lnRef>
          <a:fillRef idx="0">
            <a:srgbClr val="F99F7B"/>
          </a:fillRef>
          <a:effectRef idx="0">
            <a:srgbClr val="F99F7B"/>
          </a:effectRef>
          <a:fontRef idx="minor">
            <a:srgbClr val="3F4143"/>
          </a:fontRef>
        </p:style>
      </p:cxnSp>
      <p:sp>
        <p:nvSpPr>
          <p:cNvPr id="20" name="文本框 19"/>
          <p:cNvSpPr txBox="1"/>
          <p:nvPr>
            <p:custDataLst>
              <p:tags r:id="rId7"/>
            </p:custDataLst>
          </p:nvPr>
        </p:nvSpPr>
        <p:spPr>
          <a:xfrm>
            <a:off x="4451143" y="2647361"/>
            <a:ext cx="1098400" cy="1097709"/>
          </a:xfrm>
          <a:prstGeom prst="rect">
            <a:avLst/>
          </a:prstGeom>
          <a:noFill/>
        </p:spPr>
        <p:txBody>
          <a:bodyPr wrap="square" rtlCol="0" anchor="ctr">
            <a:normAutofit fontScale="80000"/>
          </a:bodyPr>
          <a:lstStyle/>
          <a:p>
            <a:pPr algn="ctr"/>
            <a:r>
              <a:rPr lang="en-US" altLang="zh-CN"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rPr>
              <a:t>2</a:t>
            </a:r>
            <a:endParaRPr lang="zh-CN" altLang="en-US"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endParaRPr>
          </a:p>
        </p:txBody>
      </p:sp>
      <p:sp>
        <p:nvSpPr>
          <p:cNvPr id="25" name="任意多边形 24"/>
          <p:cNvSpPr/>
          <p:nvPr>
            <p:custDataLst>
              <p:tags r:id="rId8"/>
            </p:custDataLst>
          </p:nvPr>
        </p:nvSpPr>
        <p:spPr>
          <a:xfrm>
            <a:off x="8376948" y="1645951"/>
            <a:ext cx="2821485" cy="1757059"/>
          </a:xfrm>
          <a:custGeom>
            <a:avLst/>
            <a:gdLst>
              <a:gd name="connsiteX0" fmla="*/ 637773 w 3085254"/>
              <a:gd name="connsiteY0" fmla="*/ 1852859 h 1921319"/>
              <a:gd name="connsiteX1" fmla="*/ 637773 w 3085254"/>
              <a:gd name="connsiteY1" fmla="*/ 1856166 h 1921319"/>
              <a:gd name="connsiteX2" fmla="*/ 639447 w 3085254"/>
              <a:gd name="connsiteY2" fmla="*/ 1854513 h 1921319"/>
              <a:gd name="connsiteX3" fmla="*/ 29611 w 3085254"/>
              <a:gd name="connsiteY3" fmla="*/ 35560 h 1921319"/>
              <a:gd name="connsiteX4" fmla="*/ 29611 w 3085254"/>
              <a:gd name="connsiteY4" fmla="*/ 1260091 h 1921319"/>
              <a:gd name="connsiteX5" fmla="*/ 66389 w 3085254"/>
              <a:gd name="connsiteY5" fmla="*/ 1260091 h 1921319"/>
              <a:gd name="connsiteX6" fmla="*/ 66389 w 3085254"/>
              <a:gd name="connsiteY6" fmla="*/ 66554 h 1921319"/>
              <a:gd name="connsiteX7" fmla="*/ 3027183 w 3085254"/>
              <a:gd name="connsiteY7" fmla="*/ 66554 h 1921319"/>
              <a:gd name="connsiteX8" fmla="*/ 3027183 w 3085254"/>
              <a:gd name="connsiteY8" fmla="*/ 1859230 h 1921319"/>
              <a:gd name="connsiteX9" fmla="*/ 637773 w 3085254"/>
              <a:gd name="connsiteY9" fmla="*/ 1859230 h 1921319"/>
              <a:gd name="connsiteX10" fmla="*/ 637773 w 3085254"/>
              <a:gd name="connsiteY10" fmla="*/ 1890225 h 1921319"/>
              <a:gd name="connsiteX11" fmla="*/ 3055643 w 3085254"/>
              <a:gd name="connsiteY11" fmla="*/ 1890225 h 1921319"/>
              <a:gd name="connsiteX12" fmla="*/ 3055643 w 3085254"/>
              <a:gd name="connsiteY12" fmla="*/ 35560 h 1921319"/>
              <a:gd name="connsiteX13" fmla="*/ 0 w 3085254"/>
              <a:gd name="connsiteY13" fmla="*/ 0 h 1921319"/>
              <a:gd name="connsiteX14" fmla="*/ 3085254 w 3085254"/>
              <a:gd name="connsiteY14" fmla="*/ 0 h 1921319"/>
              <a:gd name="connsiteX15" fmla="*/ 3085254 w 3085254"/>
              <a:gd name="connsiteY15" fmla="*/ 1921319 h 1921319"/>
              <a:gd name="connsiteX16" fmla="*/ 592170 w 3085254"/>
              <a:gd name="connsiteY16" fmla="*/ 1921319 h 1921319"/>
              <a:gd name="connsiteX17" fmla="*/ 597146 w 3085254"/>
              <a:gd name="connsiteY17" fmla="*/ 1916263 h 1921319"/>
              <a:gd name="connsiteX18" fmla="*/ 0 w 3085254"/>
              <a:gd name="connsiteY18" fmla="*/ 1309531 h 19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5254" h="1921319">
                <a:moveTo>
                  <a:pt x="637773" y="1852859"/>
                </a:moveTo>
                <a:lnTo>
                  <a:pt x="637773" y="1856166"/>
                </a:lnTo>
                <a:lnTo>
                  <a:pt x="639447" y="1854513"/>
                </a:lnTo>
                <a:close/>
                <a:moveTo>
                  <a:pt x="29611" y="35560"/>
                </a:moveTo>
                <a:lnTo>
                  <a:pt x="29611" y="1260091"/>
                </a:lnTo>
                <a:lnTo>
                  <a:pt x="66389" y="1260091"/>
                </a:lnTo>
                <a:lnTo>
                  <a:pt x="66389" y="66554"/>
                </a:lnTo>
                <a:lnTo>
                  <a:pt x="3027183" y="66554"/>
                </a:lnTo>
                <a:lnTo>
                  <a:pt x="3027183" y="1859230"/>
                </a:lnTo>
                <a:lnTo>
                  <a:pt x="637773" y="1859230"/>
                </a:lnTo>
                <a:lnTo>
                  <a:pt x="637773" y="1890225"/>
                </a:lnTo>
                <a:lnTo>
                  <a:pt x="3055643" y="1890225"/>
                </a:lnTo>
                <a:lnTo>
                  <a:pt x="3055643" y="35560"/>
                </a:lnTo>
                <a:close/>
                <a:moveTo>
                  <a:pt x="0" y="0"/>
                </a:moveTo>
                <a:lnTo>
                  <a:pt x="3085254" y="0"/>
                </a:lnTo>
                <a:lnTo>
                  <a:pt x="3085254" y="1921319"/>
                </a:lnTo>
                <a:lnTo>
                  <a:pt x="592170" y="1921319"/>
                </a:lnTo>
                <a:lnTo>
                  <a:pt x="597146" y="1916263"/>
                </a:lnTo>
                <a:lnTo>
                  <a:pt x="0" y="1309531"/>
                </a:lnTo>
                <a:close/>
              </a:path>
            </a:pathLst>
          </a:custGeom>
          <a:ln>
            <a:noFill/>
          </a:ln>
        </p:spPr>
        <p:style>
          <a:lnRef idx="2">
            <a:srgbClr val="F99F7B">
              <a:shade val="50000"/>
            </a:srgbClr>
          </a:lnRef>
          <a:fillRef idx="1">
            <a:srgbClr val="F99F7B"/>
          </a:fillRef>
          <a:effectRef idx="0">
            <a:srgbClr val="F99F7B"/>
          </a:effectRef>
          <a:fontRef idx="minor">
            <a:srgbClr val="FFFFFF"/>
          </a:fontRef>
        </p:style>
        <p:txBody>
          <a:bodyPr lIns="180000" bIns="180000" rtlCol="0" anchor="ctr">
            <a:normAutofit/>
          </a:bodyPr>
          <a:lstStyle/>
          <a:p>
            <a:pPr algn="ctr">
              <a:lnSpc>
                <a:spcPct val="150000"/>
              </a:lnSpc>
            </a:pPr>
            <a:endParaRPr lang="zh-CN" altLang="en-US" dirty="0">
              <a:solidFill>
                <a:srgbClr val="FFFFFF"/>
              </a:solidFill>
              <a:latin typeface="微软雅黑" panose="020B0503020204020204" pitchFamily="34" charset="-122"/>
              <a:ea typeface="微软雅黑" panose="020B0503020204020204" pitchFamily="34" charset="-122"/>
            </a:endParaRPr>
          </a:p>
        </p:txBody>
      </p:sp>
      <p:cxnSp>
        <p:nvCxnSpPr>
          <p:cNvPr id="26" name="直接连接符 25"/>
          <p:cNvCxnSpPr/>
          <p:nvPr>
            <p:custDataLst>
              <p:tags r:id="rId9"/>
            </p:custDataLst>
          </p:nvPr>
        </p:nvCxnSpPr>
        <p:spPr>
          <a:xfrm>
            <a:off x="8216671" y="3011911"/>
            <a:ext cx="549739" cy="562129"/>
          </a:xfrm>
          <a:prstGeom prst="line">
            <a:avLst/>
          </a:prstGeom>
        </p:spPr>
        <p:style>
          <a:lnRef idx="1">
            <a:srgbClr val="F99F7B"/>
          </a:lnRef>
          <a:fillRef idx="0">
            <a:srgbClr val="F99F7B"/>
          </a:fillRef>
          <a:effectRef idx="0">
            <a:srgbClr val="F99F7B"/>
          </a:effectRef>
          <a:fontRef idx="minor">
            <a:srgbClr val="3F4143"/>
          </a:fontRef>
        </p:style>
      </p:cxnSp>
      <p:sp>
        <p:nvSpPr>
          <p:cNvPr id="24" name="文本框 23"/>
          <p:cNvSpPr txBox="1"/>
          <p:nvPr>
            <p:custDataLst>
              <p:tags r:id="rId10"/>
            </p:custDataLst>
          </p:nvPr>
        </p:nvSpPr>
        <p:spPr>
          <a:xfrm>
            <a:off x="8023018" y="2647361"/>
            <a:ext cx="1098400" cy="1097709"/>
          </a:xfrm>
          <a:prstGeom prst="rect">
            <a:avLst/>
          </a:prstGeom>
          <a:noFill/>
        </p:spPr>
        <p:txBody>
          <a:bodyPr wrap="square" rtlCol="0" anchor="ctr">
            <a:normAutofit fontScale="80000"/>
          </a:bodyPr>
          <a:lstStyle/>
          <a:p>
            <a:pPr algn="ctr"/>
            <a:r>
              <a:rPr lang="en-US" altLang="zh-CN"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rPr>
              <a:t>3</a:t>
            </a:r>
            <a:endParaRPr lang="zh-CN" altLang="en-US" sz="7200" b="1" dirty="0">
              <a:ln w="6600">
                <a:solidFill>
                  <a:srgbClr val="F5CA73"/>
                </a:solidFill>
                <a:prstDash val="solid"/>
              </a:ln>
              <a:solidFill>
                <a:srgbClr val="FFFFFF"/>
              </a:solidFill>
              <a:effectLst>
                <a:outerShdw dist="38100" dir="2700000" algn="tl" rotWithShape="0">
                  <a:srgbClr val="F5CA73"/>
                </a:outerShdw>
              </a:effectLst>
              <a:latin typeface="微软雅黑" panose="020B0503020204020204" pitchFamily="34" charset="-122"/>
              <a:ea typeface="微软雅黑" panose="020B0503020204020204" pitchFamily="34" charset="-122"/>
            </a:endParaRPr>
          </a:p>
        </p:txBody>
      </p:sp>
      <p:sp>
        <p:nvSpPr>
          <p:cNvPr id="28" name="文本框 27"/>
          <p:cNvSpPr txBox="1"/>
          <p:nvPr>
            <p:custDataLst>
              <p:tags r:id="rId11"/>
            </p:custDataLst>
          </p:nvPr>
        </p:nvSpPr>
        <p:spPr>
          <a:xfrm>
            <a:off x="1332758" y="2319654"/>
            <a:ext cx="2622365" cy="409652"/>
          </a:xfrm>
          <a:prstGeom prst="rect">
            <a:avLst/>
          </a:prstGeom>
          <a:noFill/>
        </p:spPr>
        <p:txBody>
          <a:bodyPr wrap="square" rtlCol="0" anchor="ctr">
            <a:noAutofit/>
          </a:bodyPr>
          <a:lstStyle/>
          <a:p>
            <a:pPr algn="ctr">
              <a:lnSpc>
                <a:spcPct val="120000"/>
              </a:lnSpc>
            </a:pPr>
            <a:r>
              <a:rPr lang="zh-CN" altLang="en-US" sz="3200" spc="150" dirty="0">
                <a:solidFill>
                  <a:srgbClr val="FFFFFF"/>
                </a:solidFill>
                <a:latin typeface="微软雅黑" panose="020B0503020204020204" pitchFamily="34" charset="-122"/>
                <a:ea typeface="微软雅黑" panose="020B0503020204020204" pitchFamily="34" charset="-122"/>
              </a:rPr>
              <a:t>短线策略</a:t>
            </a:r>
            <a:endParaRPr lang="zh-CN" altLang="en-US" sz="3200" spc="150" dirty="0">
              <a:solidFill>
                <a:srgbClr val="FFFFFF"/>
              </a:solidFill>
              <a:latin typeface="微软雅黑" panose="020B0503020204020204" pitchFamily="34" charset="-122"/>
              <a:ea typeface="微软雅黑" panose="020B0503020204020204" pitchFamily="34" charset="-122"/>
            </a:endParaRPr>
          </a:p>
        </p:txBody>
      </p:sp>
      <p:sp>
        <p:nvSpPr>
          <p:cNvPr id="30" name="文本框 29"/>
          <p:cNvSpPr txBox="1"/>
          <p:nvPr>
            <p:custDataLst>
              <p:tags r:id="rId12"/>
            </p:custDataLst>
          </p:nvPr>
        </p:nvSpPr>
        <p:spPr>
          <a:xfrm>
            <a:off x="4904633" y="2319654"/>
            <a:ext cx="2622365" cy="409652"/>
          </a:xfrm>
          <a:prstGeom prst="rect">
            <a:avLst/>
          </a:prstGeom>
          <a:noFill/>
        </p:spPr>
        <p:txBody>
          <a:bodyPr wrap="square" rtlCol="0" anchor="ctr">
            <a:noAutofit/>
          </a:bodyPr>
          <a:lstStyle/>
          <a:p>
            <a:pPr algn="ctr">
              <a:lnSpc>
                <a:spcPct val="120000"/>
              </a:lnSpc>
            </a:pPr>
            <a:r>
              <a:rPr lang="zh-CN" altLang="en-US" sz="3200" spc="150" dirty="0">
                <a:solidFill>
                  <a:srgbClr val="FFFFFF"/>
                </a:solidFill>
                <a:latin typeface="微软雅黑" panose="020B0503020204020204" pitchFamily="34" charset="-122"/>
                <a:ea typeface="微软雅黑" panose="020B0503020204020204" pitchFamily="34" charset="-122"/>
              </a:rPr>
              <a:t>波</a:t>
            </a:r>
            <a:r>
              <a:rPr lang="zh-CN" altLang="en-US" sz="3200" spc="150" dirty="0">
                <a:solidFill>
                  <a:srgbClr val="FFFFFF"/>
                </a:solidFill>
                <a:latin typeface="微软雅黑" panose="020B0503020204020204" pitchFamily="34" charset="-122"/>
                <a:ea typeface="微软雅黑" panose="020B0503020204020204" pitchFamily="34" charset="-122"/>
              </a:rPr>
              <a:t>段策略</a:t>
            </a:r>
            <a:endParaRPr lang="zh-CN" altLang="en-US" sz="3200" spc="150" dirty="0">
              <a:solidFill>
                <a:srgbClr val="FFFFFF"/>
              </a:solidFill>
              <a:latin typeface="微软雅黑" panose="020B0503020204020204" pitchFamily="34" charset="-122"/>
              <a:ea typeface="微软雅黑" panose="020B0503020204020204" pitchFamily="34" charset="-122"/>
            </a:endParaRPr>
          </a:p>
        </p:txBody>
      </p:sp>
      <p:sp>
        <p:nvSpPr>
          <p:cNvPr id="34" name="文本框 33"/>
          <p:cNvSpPr txBox="1"/>
          <p:nvPr>
            <p:custDataLst>
              <p:tags r:id="rId13"/>
            </p:custDataLst>
          </p:nvPr>
        </p:nvSpPr>
        <p:spPr>
          <a:xfrm>
            <a:off x="8476508" y="2319654"/>
            <a:ext cx="2622365" cy="409652"/>
          </a:xfrm>
          <a:prstGeom prst="rect">
            <a:avLst/>
          </a:prstGeom>
          <a:noFill/>
        </p:spPr>
        <p:txBody>
          <a:bodyPr wrap="square" rtlCol="0" anchor="ctr">
            <a:noAutofit/>
          </a:bodyPr>
          <a:lstStyle/>
          <a:p>
            <a:pPr algn="ctr">
              <a:lnSpc>
                <a:spcPct val="120000"/>
              </a:lnSpc>
            </a:pPr>
            <a:r>
              <a:rPr lang="zh-CN" altLang="en-US" sz="3200" spc="150" dirty="0">
                <a:solidFill>
                  <a:srgbClr val="FFFFFF"/>
                </a:solidFill>
                <a:latin typeface="微软雅黑" panose="020B0503020204020204" pitchFamily="34" charset="-122"/>
                <a:ea typeface="微软雅黑" panose="020B0503020204020204" pitchFamily="34" charset="-122"/>
              </a:rPr>
              <a:t>价投策略</a:t>
            </a:r>
            <a:endParaRPr lang="zh-CN" altLang="en-US" sz="3200" spc="150" dirty="0">
              <a:solidFill>
                <a:srgbClr val="FFFFFF"/>
              </a:solidFill>
              <a:latin typeface="微软雅黑" panose="020B0503020204020204" pitchFamily="34" charset="-122"/>
              <a:ea typeface="微软雅黑" panose="020B0503020204020204" pitchFamily="34" charset="-122"/>
            </a:endParaRPr>
          </a:p>
        </p:txBody>
      </p:sp>
    </p:spTree>
    <p:custDataLst>
      <p:tags r:id="rId1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一、短线策略</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custDataLst>
              <p:tags r:id="rId2"/>
            </p:custDataLst>
          </p:nvPr>
        </p:nvSpPr>
        <p:spPr>
          <a:xfrm>
            <a:off x="575310" y="1510030"/>
            <a:ext cx="11096625" cy="3815080"/>
          </a:xfrm>
          <a:prstGeom prst="rect">
            <a:avLst/>
          </a:prstGeom>
          <a:noFill/>
        </p:spPr>
        <p:txBody>
          <a:bodyPr wrap="square" rtlCol="0">
            <a:spAutoFit/>
          </a:bodyPr>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    </a:t>
            </a:r>
            <a:r>
              <a:rPr lang="zh-CN" sz="2000" dirty="0">
                <a:solidFill>
                  <a:srgbClr val="FFC000"/>
                </a:solidFill>
                <a:latin typeface="思源黑体 CN Medium" panose="020B0600000000000000" pitchFamily="34" charset="-122"/>
                <a:ea typeface="思源黑体 CN Medium" panose="020B0600000000000000" pitchFamily="34" charset="-122"/>
                <a:sym typeface="+mn-ea"/>
              </a:rPr>
              <a:t>短线是一种买卖时间周期比较短的方式，没有标准的答案。一般在股民交流的过程中，短线都是指</a:t>
            </a: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1</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天至</a:t>
            </a: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2</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周以内的操作，短线操作一定要会空仓，选择性操作。短线尽可能是在平均股价的大盘分析</a:t>
            </a: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B</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点区域下操作，</a:t>
            </a:r>
            <a:r>
              <a:rPr lang="en-US" altLang="zh-CN" sz="2000" dirty="0">
                <a:solidFill>
                  <a:srgbClr val="FFC000"/>
                </a:solidFill>
                <a:latin typeface="思源黑体 CN Medium" panose="020B0600000000000000" pitchFamily="34" charset="-122"/>
                <a:ea typeface="思源黑体 CN Medium" panose="020B0600000000000000" pitchFamily="34" charset="-122"/>
                <a:sym typeface="+mn-ea"/>
              </a:rPr>
              <a:t>S</a:t>
            </a:r>
            <a:r>
              <a:rPr lang="zh-CN" altLang="en-US" sz="2000" dirty="0">
                <a:solidFill>
                  <a:srgbClr val="FFC000"/>
                </a:solidFill>
                <a:latin typeface="思源黑体 CN Medium" panose="020B0600000000000000" pitchFamily="34" charset="-122"/>
                <a:ea typeface="思源黑体 CN Medium" panose="020B0600000000000000" pitchFamily="34" charset="-122"/>
                <a:sym typeface="+mn-ea"/>
              </a:rPr>
              <a:t>点尽量观望为主。</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以下三类人不适合做短线：</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en-US" alt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、有恐高症的，短线操作一般都是追随领涨龙头或者当时的热点强势个股，强者恒强；（有涨停）</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优柔寡断的，总是前怕狼后怕虎的，对买卖信号执行不坚决，实盘操作时总是犹豫不决的；</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、不守纪律的，股民常常抱</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侥幸心理、不甘心报复心理，导致该买没买，该卖没卖。</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706755"/>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）、涨停打压回踩</a:t>
            </a:r>
            <a:endPar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10" name="文本框 9"/>
          <p:cNvSpPr txBox="1"/>
          <p:nvPr>
            <p:custDataLst>
              <p:tags r:id="rId2"/>
            </p:custDataLst>
          </p:nvPr>
        </p:nvSpPr>
        <p:spPr>
          <a:xfrm>
            <a:off x="719173" y="915490"/>
            <a:ext cx="10752381" cy="4627880"/>
          </a:xfrm>
          <a:prstGeom prst="rect">
            <a:avLst/>
          </a:prstGeom>
          <a:noFill/>
        </p:spPr>
        <p:txBody>
          <a:bodyPr wrap="square" rtlCol="0">
            <a:spAutoFit/>
          </a:bodyPr>
          <a:p>
            <a:pPr lvl="0" algn="l">
              <a:lnSpc>
                <a:spcPct val="110000"/>
              </a:lnSpc>
              <a:buClrTx/>
              <a:buSzTx/>
              <a:buFontTx/>
            </a:pPr>
            <a:r>
              <a:rPr lang="zh-CN" sz="2000" dirty="0">
                <a:solidFill>
                  <a:schemeClr val="bg1"/>
                </a:solidFill>
                <a:latin typeface="思源黑体 CN Medium" panose="020B0600000000000000" pitchFamily="34" charset="-122"/>
                <a:ea typeface="思源黑体 CN Medium" panose="020B0600000000000000" pitchFamily="34" charset="-122"/>
                <a:sym typeface="+mn-ea"/>
              </a:rPr>
              <a:t>策略交易法则：</a:t>
            </a:r>
            <a:endParaRPr 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、实体涨停</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1-2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个涨停板（实体板，科创板及创业板的</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20cm</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计</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个涨停板）</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、涨停的时候，水手突破是黄</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紫色（调整时不要求）；</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3</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、主力状态处于红</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en-US" altLang="zh-CN"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4</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、主力动向资金红</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紫色较多；</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5</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、回踩（</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1</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板</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5</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天内，</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2</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板</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8</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天内）智能辅助线</a:t>
            </a:r>
            <a:r>
              <a:rPr lang="zh-CN" altLang="en-US" sz="2800" dirty="0">
                <a:solidFill>
                  <a:srgbClr val="FFC000"/>
                </a:solidFill>
                <a:latin typeface="思源黑体 CN Medium" panose="020B0600000000000000" pitchFamily="34" charset="-122"/>
                <a:ea typeface="思源黑体 CN Medium" panose="020B0600000000000000" pitchFamily="34" charset="-122"/>
                <a:sym typeface="+mn-ea"/>
              </a:rPr>
              <a:t>并</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小阳小阴则为买入时机；</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a:p>
            <a:pPr lvl="0" algn="l">
              <a:lnSpc>
                <a:spcPct val="110000"/>
              </a:lnSpc>
              <a:buClrTx/>
              <a:buSzTx/>
              <a:buFontTx/>
            </a:pP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6</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、捕捞季节死叉（短线日线级、超短线</a:t>
            </a:r>
            <a:r>
              <a:rPr lang="en-US" altLang="zh-CN" sz="2000" dirty="0">
                <a:solidFill>
                  <a:schemeClr val="bg1"/>
                </a:solidFill>
                <a:latin typeface="思源黑体 CN Medium" panose="020B0600000000000000" pitchFamily="34" charset="-122"/>
                <a:ea typeface="思源黑体 CN Medium" panose="020B0600000000000000" pitchFamily="34" charset="-122"/>
                <a:sym typeface="+mn-ea"/>
              </a:rPr>
              <a:t>60</a:t>
            </a:r>
            <a:r>
              <a:rPr lang="zh-CN" altLang="en-US" sz="2000" dirty="0">
                <a:solidFill>
                  <a:schemeClr val="bg1"/>
                </a:solidFill>
                <a:latin typeface="思源黑体 CN Medium" panose="020B0600000000000000" pitchFamily="34" charset="-122"/>
                <a:ea typeface="思源黑体 CN Medium" panose="020B0600000000000000" pitchFamily="34" charset="-122"/>
                <a:sym typeface="+mn-ea"/>
              </a:rPr>
              <a:t>分钟级）则为卖出止盈时机。</a:t>
            </a:r>
            <a:endParaRPr lang="zh-CN" altLang="en-US" sz="2000" dirty="0">
              <a:solidFill>
                <a:schemeClr val="bg1"/>
              </a:solidFill>
              <a:latin typeface="思源黑体 CN Medium" panose="020B0600000000000000" pitchFamily="34" charset="-122"/>
              <a:ea typeface="思源黑体 CN Medium" panose="020B0600000000000000" pitchFamily="34"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）、涨停打压回踩案例讲解</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endPar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889635" y="1311275"/>
            <a:ext cx="4714875" cy="5230495"/>
          </a:xfrm>
          <a:prstGeom prst="rect">
            <a:avLst/>
          </a:prstGeom>
        </p:spPr>
      </p:pic>
      <p:pic>
        <p:nvPicPr>
          <p:cNvPr id="3" name="图片 2"/>
          <p:cNvPicPr>
            <a:picLocks noChangeAspect="1"/>
          </p:cNvPicPr>
          <p:nvPr>
            <p:custDataLst>
              <p:tags r:id="rId4"/>
            </p:custDataLst>
          </p:nvPr>
        </p:nvPicPr>
        <p:blipFill>
          <a:blip r:embed="rId5"/>
          <a:stretch>
            <a:fillRect/>
          </a:stretch>
        </p:blipFill>
        <p:spPr>
          <a:xfrm>
            <a:off x="6798310" y="1311275"/>
            <a:ext cx="4275455" cy="5213985"/>
          </a:xfrm>
          <a:prstGeom prst="rect">
            <a:avLst/>
          </a:prstGeom>
        </p:spPr>
      </p:pic>
      <p:sp>
        <p:nvSpPr>
          <p:cNvPr id="5" name="上箭头标注 4"/>
          <p:cNvSpPr/>
          <p:nvPr/>
        </p:nvSpPr>
        <p:spPr>
          <a:xfrm>
            <a:off x="2999740" y="2727960"/>
            <a:ext cx="1763395" cy="958850"/>
          </a:xfrm>
          <a:prstGeom prst="upArrowCallout">
            <a:avLst/>
          </a:prstGeom>
        </p:spPr>
        <p:style>
          <a:lnRef idx="1">
            <a:schemeClr val="accent2"/>
          </a:lnRef>
          <a:fillRef idx="2">
            <a:schemeClr val="accent2"/>
          </a:fillRef>
          <a:effectRef idx="1">
            <a:schemeClr val="accent2"/>
          </a:effectRef>
          <a:fontRef idx="minor">
            <a:schemeClr val="dk1"/>
          </a:fontRef>
        </p:style>
        <p:txBody>
          <a:bodyPr rtlCol="0" anchor="ctr"/>
          <a:p>
            <a:pPr algn="ctr"/>
            <a:r>
              <a:rPr lang="en-US" altLang="zh-CN"/>
              <a:t>5</a:t>
            </a:r>
            <a:r>
              <a:rPr lang="zh-CN" altLang="en-US"/>
              <a:t>天内回踩</a:t>
            </a:r>
            <a:endParaRPr lang="zh-CN" altLang="en-US"/>
          </a:p>
          <a:p>
            <a:pPr algn="ctr"/>
            <a:r>
              <a:rPr lang="zh-CN" altLang="en-US"/>
              <a:t>小阳小阴</a:t>
            </a:r>
            <a:endParaRPr lang="zh-CN" altLang="en-US"/>
          </a:p>
        </p:txBody>
      </p:sp>
      <p:sp>
        <p:nvSpPr>
          <p:cNvPr id="6" name="上箭头标注 5"/>
          <p:cNvSpPr/>
          <p:nvPr/>
        </p:nvSpPr>
        <p:spPr>
          <a:xfrm>
            <a:off x="7507605" y="2727960"/>
            <a:ext cx="1763395" cy="958850"/>
          </a:xfrm>
          <a:prstGeom prst="upArrowCallou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5</a:t>
            </a:r>
            <a:r>
              <a:rPr lang="en-US" altLang="zh-CN">
                <a:sym typeface="+mn-ea"/>
              </a:rPr>
              <a:t>天内回踩</a:t>
            </a:r>
            <a:endParaRPr lang="en-US" altLang="zh-CN">
              <a:sym typeface="+mn-ea"/>
            </a:endParaRPr>
          </a:p>
          <a:p>
            <a:pPr lvl="0" algn="ctr">
              <a:buClrTx/>
              <a:buSzTx/>
              <a:buFontTx/>
            </a:pPr>
            <a:r>
              <a:rPr lang="en-US" altLang="zh-CN">
                <a:sym typeface="+mn-ea"/>
              </a:rPr>
              <a:t>小阳小阴</a:t>
            </a:r>
            <a:endParaRPr lang="en-US" altLang="zh-CN">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animBg="1"/>
      <p:bldP spid="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273108" y="69030"/>
            <a:ext cx="5645785" cy="1322070"/>
          </a:xfrm>
          <a:prstGeom prst="rect">
            <a:avLst/>
          </a:prstGeom>
          <a:noFill/>
        </p:spPr>
        <p:txBody>
          <a:bodyPr wrap="square" rtlCol="0">
            <a:spAutoFit/>
          </a:bodyPr>
          <a:lstStyle/>
          <a:p>
            <a:pPr algn="ctr">
              <a:defRPr/>
            </a:pP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一（</a:t>
            </a:r>
            <a:r>
              <a:rPr lang="en-US" alt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1</a:t>
            </a:r>
            <a:r>
              <a:rPr lang="zh-CN" altLang="en-US"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）、涨停打压回踩</a:t>
            </a:r>
            <a:r>
              <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注意事项</a:t>
            </a:r>
            <a:endParaRPr lang="zh-CN" sz="4000" dirty="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pic>
        <p:nvPicPr>
          <p:cNvPr id="7" name="图片 6"/>
          <p:cNvPicPr>
            <a:picLocks noChangeAspect="1"/>
          </p:cNvPicPr>
          <p:nvPr>
            <p:custDataLst>
              <p:tags r:id="rId2"/>
            </p:custDataLst>
          </p:nvPr>
        </p:nvPicPr>
        <p:blipFill>
          <a:blip r:embed="rId3"/>
          <a:stretch>
            <a:fillRect/>
          </a:stretch>
        </p:blipFill>
        <p:spPr>
          <a:xfrm>
            <a:off x="118110" y="1651000"/>
            <a:ext cx="4448175" cy="4645660"/>
          </a:xfrm>
          <a:prstGeom prst="rect">
            <a:avLst/>
          </a:prstGeom>
        </p:spPr>
      </p:pic>
      <p:sp>
        <p:nvSpPr>
          <p:cNvPr id="6" name="圆角矩形标注 5"/>
          <p:cNvSpPr/>
          <p:nvPr/>
        </p:nvSpPr>
        <p:spPr>
          <a:xfrm>
            <a:off x="1714500" y="2139315"/>
            <a:ext cx="2184400" cy="939165"/>
          </a:xfrm>
          <a:prstGeom prst="wedgeRoundRectCallout">
            <a:avLst>
              <a:gd name="adj1" fmla="val -4709"/>
              <a:gd name="adj2" fmla="val 124645"/>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回踩调整超</a:t>
            </a:r>
            <a:r>
              <a:rPr lang="en-US" altLang="zh-CN">
                <a:sym typeface="+mn-ea"/>
              </a:rPr>
              <a:t>5</a:t>
            </a:r>
            <a:r>
              <a:rPr lang="en-US" altLang="zh-CN">
                <a:sym typeface="+mn-ea"/>
              </a:rPr>
              <a:t>天</a:t>
            </a:r>
            <a:endParaRPr lang="en-US" altLang="zh-CN">
              <a:sym typeface="+mn-ea"/>
            </a:endParaRPr>
          </a:p>
        </p:txBody>
      </p:sp>
      <p:pic>
        <p:nvPicPr>
          <p:cNvPr id="8" name="图片 7"/>
          <p:cNvPicPr>
            <a:picLocks noChangeAspect="1"/>
          </p:cNvPicPr>
          <p:nvPr>
            <p:custDataLst>
              <p:tags r:id="rId4"/>
            </p:custDataLst>
          </p:nvPr>
        </p:nvPicPr>
        <p:blipFill>
          <a:blip r:embed="rId5"/>
          <a:stretch>
            <a:fillRect/>
          </a:stretch>
        </p:blipFill>
        <p:spPr>
          <a:xfrm>
            <a:off x="4853305" y="1651000"/>
            <a:ext cx="2822575" cy="4609465"/>
          </a:xfrm>
          <a:prstGeom prst="rect">
            <a:avLst/>
          </a:prstGeom>
        </p:spPr>
      </p:pic>
      <p:sp>
        <p:nvSpPr>
          <p:cNvPr id="9" name="圆角矩形标注 8"/>
          <p:cNvSpPr/>
          <p:nvPr/>
        </p:nvSpPr>
        <p:spPr>
          <a:xfrm>
            <a:off x="4853305" y="4471035"/>
            <a:ext cx="2184400" cy="939165"/>
          </a:xfrm>
          <a:prstGeom prst="wedgeRoundRectCallout">
            <a:avLst>
              <a:gd name="adj1" fmla="val 42209"/>
              <a:gd name="adj2" fmla="val -136612"/>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回踩</a:t>
            </a:r>
            <a:r>
              <a:rPr lang="en-US" altLang="zh-CN">
                <a:sym typeface="+mn-ea"/>
              </a:rPr>
              <a:t>非小阳小阴</a:t>
            </a:r>
            <a:endParaRPr lang="en-US" altLang="zh-CN">
              <a:sym typeface="+mn-ea"/>
            </a:endParaRPr>
          </a:p>
        </p:txBody>
      </p:sp>
      <p:pic>
        <p:nvPicPr>
          <p:cNvPr id="10" name="图片 9"/>
          <p:cNvPicPr>
            <a:picLocks noChangeAspect="1"/>
          </p:cNvPicPr>
          <p:nvPr>
            <p:custDataLst>
              <p:tags r:id="rId6"/>
            </p:custDataLst>
          </p:nvPr>
        </p:nvPicPr>
        <p:blipFill>
          <a:blip r:embed="rId7"/>
          <a:stretch>
            <a:fillRect/>
          </a:stretch>
        </p:blipFill>
        <p:spPr>
          <a:xfrm>
            <a:off x="7963535" y="1651000"/>
            <a:ext cx="3982085" cy="4609465"/>
          </a:xfrm>
          <a:prstGeom prst="rect">
            <a:avLst/>
          </a:prstGeom>
        </p:spPr>
      </p:pic>
      <p:sp>
        <p:nvSpPr>
          <p:cNvPr id="11" name="圆角矩形标注 10"/>
          <p:cNvSpPr/>
          <p:nvPr/>
        </p:nvSpPr>
        <p:spPr>
          <a:xfrm>
            <a:off x="9575165" y="4051300"/>
            <a:ext cx="2184400" cy="939165"/>
          </a:xfrm>
          <a:prstGeom prst="wedgeRoundRectCallout">
            <a:avLst>
              <a:gd name="adj1" fmla="val -85465"/>
              <a:gd name="adj2" fmla="val 113421"/>
              <a:gd name="adj3" fmla="val 16667"/>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p>
            <a:pPr lvl="0" algn="ctr">
              <a:buClrTx/>
              <a:buSzTx/>
              <a:buFontTx/>
            </a:pPr>
            <a:r>
              <a:rPr lang="en-US" altLang="zh-CN">
                <a:sym typeface="+mn-ea"/>
              </a:rPr>
              <a:t>涨停时水手突破</a:t>
            </a:r>
            <a:endParaRPr lang="en-US" altLang="zh-CN">
              <a:sym typeface="+mn-ea"/>
            </a:endParaRPr>
          </a:p>
          <a:p>
            <a:pPr lvl="0" algn="ctr">
              <a:buClrTx/>
              <a:buSzTx/>
              <a:buFontTx/>
            </a:pPr>
            <a:r>
              <a:rPr lang="en-US" altLang="zh-CN">
                <a:sym typeface="+mn-ea"/>
              </a:rPr>
              <a:t>非黄色</a:t>
            </a:r>
            <a:r>
              <a:rPr lang="en-US" altLang="zh-CN">
                <a:sym typeface="+mn-ea"/>
              </a:rPr>
              <a:t>/</a:t>
            </a:r>
            <a:r>
              <a:rPr lang="en-US" altLang="zh-CN">
                <a:sym typeface="+mn-ea"/>
              </a:rPr>
              <a:t>紫色</a:t>
            </a:r>
            <a:endParaRPr lang="en-US" altLang="zh-CN">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1" grpId="0" animBg="1"/>
      <p:bldP spid="11" grpId="1"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SPECIAL_SOURCE" val="bdnul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SPECIAL_SOURCE" val="bdnul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SPECIAL_SOURCE" val="bdnul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SPECIAL_SOURCE" val="bdnul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 name="KSO_WM_UNIT_PLACING_PICTURE_USER_VIEWPORT" val="{&quot;height&quot;:6929,&quot;width&quot;:10255}"/>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SPECIAL_SOURCE" val="bdnul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SPECIAL_SOURCE" val="bdnul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SPECIAL_SOURCE" val="bdnul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SPECIAL_SOURCE" val="bdnul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SPECIAL_SOURCE" val="bdnul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SPECIAL_SOURCE" val="bdnul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SPECIAL_SOURCE" val="bdnul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0.xml><?xml version="1.0" encoding="utf-8"?>
<p:tagLst xmlns:p="http://schemas.openxmlformats.org/presentationml/2006/main">
  <p:tag name="KSO_WM_SPECIAL_SOURCE" val="bdnul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SPECIAL_SOURCE" val="bdnul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SPECIAL_SOURCE" val="bdnul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0.xml><?xml version="1.0" encoding="utf-8"?>
<p:tagLst xmlns:p="http://schemas.openxmlformats.org/presentationml/2006/main">
  <p:tag name="KSO_WM_BEAUTIFY_FLAG" val=""/>
  <p:tag name="KSO_WM_UNIT_PLACING_PICTURE_USER_VIEWPORT" val="{&quot;height&quot;:12600,&quot;width&quot;:28755}"/>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SPECIAL_SOURCE" val="bdnul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SPECIAL_SOURCE" val="bdnul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SPECIAL_SOURCE" val="bdnul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SPECIAL_SOURCE" val="bdnul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SPECIAL_SOURCE" val="bdnul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SPECIAL_SOURCE" val="bdnul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SPECIAL_SOURCE" val="bdnul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SPECIAL_SOURCE" val="bdnull"/>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SPECIAL_SOURCE" val="bdnull"/>
</p:tagLst>
</file>

<file path=ppt/tags/tag230.xml><?xml version="1.0" encoding="utf-8"?>
<p:tagLst xmlns:p="http://schemas.openxmlformats.org/presentationml/2006/main">
  <p:tag name="KSO_WPP_MARK_KEY" val="5d6e9262-ca8a-4070-8ad5-698f89e303ea"/>
  <p:tag name="COMMONDATA" val="eyJoZGlkIjoiOGE4MmM3N2M1Njg0N2RlMTM3NDgxNjk5YmFiZDMxNTIifQ=="/>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1_3"/>
  <p:tag name="KSO_WM_UNIT_ID" val="diagram747_3*m_h_i*1_1_3"/>
  <p:tag name="KSO_WM_UNIT_LAYERLEVEL" val="1_1_1"/>
  <p:tag name="KSO_WM_UNIT_HIGHLIGHT" val="0"/>
  <p:tag name="KSO_WM_UNIT_COMPATIBLE" val="0"/>
  <p:tag name="KSO_WM_DIAGRAM_GROUP_CODE" val="m1-1"/>
  <p:tag name="KSO_WM_UNIT_NOCLEAR" val="0"/>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Lst>
</file>

<file path=ppt/tags/tag42.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1_1"/>
  <p:tag name="KSO_WM_UNIT_ID" val="diagram747_3*m_h_i*1_1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Lst>
</file>

<file path=ppt/tags/tag43.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1_2"/>
  <p:tag name="KSO_WM_UNIT_ID" val="diagram747_3*m_h_i*1_1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Lst>
</file>

<file path=ppt/tags/tag44.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2_3"/>
  <p:tag name="KSO_WM_UNIT_ID" val="diagram747_3*m_h_i*1_2_3"/>
  <p:tag name="KSO_WM_UNIT_LAYERLEVEL" val="1_1_1"/>
  <p:tag name="KSO_WM_UNIT_HIGHLIGHT" val="0"/>
  <p:tag name="KSO_WM_UNIT_COMPATIBLE" val="0"/>
  <p:tag name="KSO_WM_DIAGRAM_GROUP_CODE" val="m1-1"/>
  <p:tag name="KSO_WM_UNIT_NOCLEAR" val="0"/>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2_1"/>
  <p:tag name="KSO_WM_UNIT_ID" val="diagram747_3*m_h_i*1_2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Lst>
</file>

<file path=ppt/tags/tag46.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2_2"/>
  <p:tag name="KSO_WM_UNIT_ID" val="diagram747_3*m_h_i*1_2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Lst>
</file>

<file path=ppt/tags/tag47.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3_3"/>
  <p:tag name="KSO_WM_UNIT_ID" val="diagram747_3*m_h_i*1_3_3"/>
  <p:tag name="KSO_WM_UNIT_LAYERLEVEL" val="1_1_1"/>
  <p:tag name="KSO_WM_UNIT_HIGHLIGHT" val="0"/>
  <p:tag name="KSO_WM_UNIT_COMPATIBLE" val="0"/>
  <p:tag name="KSO_WM_DIAGRAM_GROUP_CODE" val="m1-1"/>
  <p:tag name="KSO_WM_UNIT_NOCLEAR" val="0"/>
  <p:tag name="KSO_WM_UNIT_DIAGRAM_ISNUMVISUAL" val="0"/>
  <p:tag name="KSO_WM_UNIT_DIAGRAM_ISREFERUNIT" val="0"/>
  <p:tag name="KSO_WM_UNIT_DIAGRAM_IS_NEED_ADD_PATH_ANIM" val="0"/>
  <p:tag name="KSO_WM_UNIT_FILL_FORE_SCHEMECOLOR_INDEX" val="5"/>
  <p:tag name="KSO_WM_UNIT_FILL_TYPE" val="1"/>
  <p:tag name="KSO_WM_UNIT_TEXT_FILL_FORE_SCHEMECOLOR_INDEX" val="14"/>
  <p:tag name="KSO_WM_UNIT_TEXT_FILL_TYPE" val="1"/>
</p:tagLst>
</file>

<file path=ppt/tags/tag48.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3_2"/>
  <p:tag name="KSO_WM_UNIT_ID" val="diagram747_3*m_h_i*1_3_2"/>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LINE_FORE_SCHEMECOLOR_INDEX" val="5"/>
  <p:tag name="KSO_WM_UNIT_LINE_FILL_TYPE" val="2"/>
</p:tagLst>
</file>

<file path=ppt/tags/tag49.xml><?xml version="1.0" encoding="utf-8"?>
<p:tagLst xmlns:p="http://schemas.openxmlformats.org/presentationml/2006/main">
  <p:tag name="KSO_WM_TAG_VERSION" val="1.0"/>
  <p:tag name="KSO_WM_BEAUTIFY_FLAG" val="#wm#"/>
  <p:tag name="KSO_WM_TEMPLATE_CATEGORY" val="diagram"/>
  <p:tag name="KSO_WM_TEMPLATE_INDEX" val="747"/>
  <p:tag name="KSO_WM_UNIT_TYPE" val="m_h_i"/>
  <p:tag name="KSO_WM_UNIT_INDEX" val="1_3_1"/>
  <p:tag name="KSO_WM_UNIT_ID" val="diagram747_3*m_h_i*1_3_1"/>
  <p:tag name="KSO_WM_UNIT_LAYERLEVEL" val="1_1_1"/>
  <p:tag name="KSO_WM_DIAGRAM_GROUP_CODE" val="m1-1"/>
  <p:tag name="KSO_WM_UNIT_HIGHLIGHT" val="0"/>
  <p:tag name="KSO_WM_UNIT_COMPATIBLE" val="0"/>
  <p:tag name="KSO_WM_UNIT_DIAGRAM_ISNUMVISUAL" val="0"/>
  <p:tag name="KSO_WM_UNIT_DIAGRAM_ISREFERUNIT" val="0"/>
  <p:tag name="KSO_WM_UNIT_DIAGRAM_IS_NEED_ADD_PATH_ANIM" val="0"/>
  <p:tag name="KSO_WM_UNIT_TEXT_FILL_FORE_SCHEMECOLOR_INDEX" val="14"/>
  <p:tag name="KSO_WM_UNIT_TEXT_FILL_TYPE" val="1"/>
  <p:tag name="KSO_WM_UNIT_TEXT_FORE_SCHEMECOLOR_INDEX" val="6"/>
  <p:tag name="KSO_WM_UNIT_TEXT_LINE_FILL_TYPE" val="2"/>
  <p:tag name="KSO_WM_UNIT_TEXT_SHADOW_SCHEMECOLOR_INDEX" val="6"/>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747_3*m_h_f*1_1_2"/>
  <p:tag name="KSO_WM_TEMPLATE_CATEGORY" val="diagram"/>
  <p:tag name="KSO_WM_TEMPLATE_INDEX" val="747"/>
  <p:tag name="KSO_WM_UNIT_LAYERLEVEL" val="1_1_1"/>
  <p:tag name="KSO_WM_TAG_VERSION" val="1.0"/>
  <p:tag name="KSO_WM_BEAUTIFY_FLAG" val="#wm#"/>
  <p:tag name="KSO_WM_UNIT_NOCLEAR" val="0"/>
  <p:tag name="KSO_WM_UNIT_VALUE" val="13"/>
  <p:tag name="KSO_WM_UNIT_TYPE" val="m_h_f"/>
  <p:tag name="KSO_WM_UNIT_INDEX" val="1_1_2"/>
  <p:tag name="KSO_WM_UNIT_PRESET_TEXT" val="单击此处添加文本具体内容"/>
  <p:tag name="KSO_WM_UNIT_DIAGRAM_IS_NEED_ADD_PATH_ANIM" val="0"/>
  <p:tag name="KSO_WM_UNIT_TEXT_FILL_FORE_SCHEMECOLOR_INDEX" val="14"/>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747_3*m_h_f*1_2_2"/>
  <p:tag name="KSO_WM_TEMPLATE_CATEGORY" val="diagram"/>
  <p:tag name="KSO_WM_TEMPLATE_INDEX" val="747"/>
  <p:tag name="KSO_WM_UNIT_LAYERLEVEL" val="1_1_1"/>
  <p:tag name="KSO_WM_TAG_VERSION" val="1.0"/>
  <p:tag name="KSO_WM_BEAUTIFY_FLAG" val="#wm#"/>
  <p:tag name="KSO_WM_UNIT_NOCLEAR" val="0"/>
  <p:tag name="KSO_WM_UNIT_VALUE" val="13"/>
  <p:tag name="KSO_WM_UNIT_TYPE" val="m_h_f"/>
  <p:tag name="KSO_WM_UNIT_INDEX" val="1_2_2"/>
  <p:tag name="KSO_WM_UNIT_PRESET_TEXT" val="单击此处添加文本具体内容"/>
  <p:tag name="KSO_WM_UNIT_DIAGRAM_IS_NEED_ADD_PATH_ANIM" val="0"/>
  <p:tag name="KSO_WM_UNIT_TEXT_FILL_FORE_SCHEMECOLOR_INDEX" val="14"/>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747_3*m_h_f*1_3_2"/>
  <p:tag name="KSO_WM_TEMPLATE_CATEGORY" val="diagram"/>
  <p:tag name="KSO_WM_TEMPLATE_INDEX" val="747"/>
  <p:tag name="KSO_WM_UNIT_LAYERLEVEL" val="1_1_1"/>
  <p:tag name="KSO_WM_TAG_VERSION" val="1.0"/>
  <p:tag name="KSO_WM_BEAUTIFY_FLAG" val="#wm#"/>
  <p:tag name="KSO_WM_UNIT_NOCLEAR" val="0"/>
  <p:tag name="KSO_WM_UNIT_VALUE" val="13"/>
  <p:tag name="KSO_WM_UNIT_TYPE" val="m_h_f"/>
  <p:tag name="KSO_WM_UNIT_INDEX" val="1_3_2"/>
  <p:tag name="KSO_WM_UNIT_PRESET_TEXT" val="单击此处添加文本具体内容"/>
  <p:tag name="KSO_WM_UNIT_DIAGRAM_IS_NEED_ADD_PATH_ANIM" val="0"/>
  <p:tag name="KSO_WM_UNIT_TEXT_FILL_FORE_SCHEMECOLOR_INDEX" val="14"/>
  <p:tag name="KSO_WM_UNIT_TEXT_FILL_TYPE" val="1"/>
</p:tagLst>
</file>

<file path=ppt/tags/tag53.xml><?xml version="1.0" encoding="utf-8"?>
<p:tagLst xmlns:p="http://schemas.openxmlformats.org/presentationml/2006/main">
  <p:tag name="KSO_WM_SPECIAL_SOURCE" val="bdnul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SPECIAL_SOURCE" val="bdnul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SPECIAL_SOURCE" val="bdnul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SPECIAL_SOURCE" val="bdnul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SPECIAL_SOURCE" val="bdnul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SPECIAL_SOURCE" val="bdnul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ppt/theme/themeOverride2.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ppt/theme/themeOverride3.xml><?xml version="1.0" encoding="utf-8"?>
<a:themeOverride xmlns:a="http://schemas.openxmlformats.org/drawingml/2006/main">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0</TotalTime>
  <Words>2837</Words>
  <Application>WPS 演示</Application>
  <PresentationFormat>宽屏</PresentationFormat>
  <Paragraphs>400</Paragraphs>
  <Slides>41</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41</vt:i4>
      </vt:variant>
    </vt:vector>
  </HeadingPairs>
  <TitlesOfParts>
    <vt:vector size="55" baseType="lpstr">
      <vt:lpstr>Arial</vt:lpstr>
      <vt:lpstr>宋体</vt:lpstr>
      <vt:lpstr>Wingdings</vt:lpstr>
      <vt:lpstr>微软雅黑</vt:lpstr>
      <vt:lpstr>Wingdings</vt:lpstr>
      <vt:lpstr>思源黑体 CN Light</vt:lpstr>
      <vt:lpstr>黑体</vt:lpstr>
      <vt:lpstr>思源黑体 CN Medium</vt:lpstr>
      <vt:lpstr>思源黑体 CN Bold</vt:lpstr>
      <vt:lpstr>思源黑体 CN Normal</vt:lpstr>
      <vt:lpstr>Arial Unicode MS</vt:lpstr>
      <vt:lpstr>Calibri</vt:lpstr>
      <vt:lpstr>Cambria Math</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302</cp:revision>
  <dcterms:created xsi:type="dcterms:W3CDTF">2022-12-31T05:43:00Z</dcterms:created>
  <dcterms:modified xsi:type="dcterms:W3CDTF">2023-05-26T10:13:22Z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BDD55F31F92F485E846338AD9D7356B7_13</vt:lpwstr>
  </property>
</Properties>
</file>