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92" r:id="rId4"/>
    <p:sldId id="287" r:id="rId5"/>
    <p:sldId id="286" r:id="rId6"/>
    <p:sldId id="306" r:id="rId7"/>
    <p:sldId id="310" r:id="rId8"/>
    <p:sldId id="311" r:id="rId9"/>
    <p:sldId id="312" r:id="rId10"/>
    <p:sldId id="313" r:id="rId11"/>
    <p:sldId id="309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8" userDrawn="1">
          <p15:clr>
            <a:srgbClr val="A4A3A4"/>
          </p15:clr>
        </p15:guide>
        <p15:guide id="2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B8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68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59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tags" Target="../tags/tag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tags" Target="../tags/tag6.xml"/><Relationship Id="rId4" Type="http://schemas.openxmlformats.org/officeDocument/2006/relationships/image" Target="../media/image3.png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5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1" Type="http://schemas.openxmlformats.org/officeDocument/2006/relationships/image" Target="../media/image6.png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天津站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>
            <p:custDataLst>
              <p:tags r:id="rId8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 :孙硌丨执业编号: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A1120613090005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>
            <p:custDataLst>
              <p:tags r:id="rId8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:冯竟成丨执业编号: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A1120622070005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>
            <p:custDataLst>
              <p:tags r:id="rId7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gradFill flip="none" rotWithShape="1">
              <a:gsLst>
                <a:gs pos="0">
                  <a:srgbClr val="EABB80"/>
                </a:gs>
                <a:gs pos="100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>
            <p:custDataLst>
              <p:tags r:id="rId8"/>
            </p:custDataLst>
          </p:nvPr>
        </p:nvSpPr>
        <p:spPr>
          <a:xfrm>
            <a:off x="0" y="6586146"/>
            <a:ext cx="12192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首创证券天津分公司首席投顾 :魏征丨执业编号: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S0110623040007</a:t>
            </a:r>
            <a:r>
              <a:rPr lang="zh-CN" altLang="en-US" sz="110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风险提示:观点基于软件数据和理论模型分析，仅供参考，不构成买卖建议，股市有风险，投资需谨慎</a:t>
            </a:r>
            <a:endParaRPr lang="zh-CN" altLang="en-US" sz="1100" dirty="0">
              <a:ln>
                <a:noFill/>
              </a:ln>
              <a:solidFill>
                <a:schemeClr val="bg1">
                  <a:lumMod val="7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5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9" name="图片 8" descr="组 292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8.png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4.xml"/><Relationship Id="rId7" Type="http://schemas.openxmlformats.org/officeDocument/2006/relationships/image" Target="../media/image13.png"/><Relationship Id="rId6" Type="http://schemas.openxmlformats.org/officeDocument/2006/relationships/tags" Target="../tags/tag53.xml"/><Relationship Id="rId5" Type="http://schemas.openxmlformats.org/officeDocument/2006/relationships/image" Target="../media/image12.png"/><Relationship Id="rId4" Type="http://schemas.openxmlformats.org/officeDocument/2006/relationships/tags" Target="../tags/tag52.xml"/><Relationship Id="rId3" Type="http://schemas.openxmlformats.org/officeDocument/2006/relationships/image" Target="../media/image11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3" Type="http://schemas.openxmlformats.org/officeDocument/2006/relationships/image" Target="../media/image14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037455" y="431292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024120" y="458660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科班出身，有过硬的专业基础功底。从业20年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75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把握底层逻辑精耕操作技巧</a:t>
            </a:r>
            <a:endParaRPr lang="zh-CN" altLang="en-US" sz="75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孙硌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 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|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 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执业编号:A1120613090005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画板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0335" y="592455"/>
            <a:ext cx="3418840" cy="53879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829175" y="425005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4829175" y="456438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40601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246253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254889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投资的底层逻辑有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什么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39661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345313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353949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操作体系和操作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技巧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投资的底层逻辑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有什么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什么是底层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8000" y="116649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底层逻辑：是一种思维方式，是能够看到问题产生的最本质的原因，</a:t>
            </a:r>
            <a:r>
              <a:rPr lang="zh-CN" altLang="en-US">
                <a:solidFill>
                  <a:srgbClr val="FFFF00"/>
                </a:solidFill>
              </a:rPr>
              <a:t>并且学</a:t>
            </a:r>
            <a:r>
              <a:rPr lang="zh-CN" altLang="en-US">
                <a:solidFill>
                  <a:srgbClr val="FFFF00"/>
                </a:solidFill>
              </a:rPr>
              <a:t>会透过现象看本质的能力。</a:t>
            </a:r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21940" y="2576830"/>
            <a:ext cx="65481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底层逻辑</a:t>
            </a:r>
            <a:r>
              <a:rPr lang="en-US" altLang="zh-CN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zh-CN" altLang="en-US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环境变量</a:t>
            </a:r>
            <a:r>
              <a:rPr lang="en-US" altLang="zh-CN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zh-CN" altLang="en-US" sz="4000" b="1" i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方法论</a:t>
            </a:r>
            <a:endParaRPr lang="zh-CN" altLang="en-US" sz="4000" b="1" i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37510" y="4048760"/>
            <a:ext cx="637540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</a:rPr>
              <a:t>干货（方法论）</a:t>
            </a:r>
            <a:r>
              <a:rPr lang="en-US" altLang="zh-CN" sz="2400">
                <a:solidFill>
                  <a:srgbClr val="FFFF00"/>
                </a:solidFill>
              </a:rPr>
              <a:t>——</a:t>
            </a:r>
            <a:r>
              <a:rPr lang="zh-CN" altLang="en-US" sz="2400">
                <a:solidFill>
                  <a:srgbClr val="FFFF00"/>
                </a:solidFill>
              </a:rPr>
              <a:t>授人以鱼</a:t>
            </a:r>
            <a:endParaRPr lang="zh-CN" altLang="en-US" sz="240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rgbClr val="FFFF00"/>
                </a:solidFill>
              </a:rPr>
              <a:t>底层逻辑</a:t>
            </a:r>
            <a:r>
              <a:rPr lang="en-US" altLang="zh-CN" sz="2400">
                <a:solidFill>
                  <a:srgbClr val="FFFF00"/>
                </a:solidFill>
              </a:rPr>
              <a:t>——</a:t>
            </a:r>
            <a:r>
              <a:rPr lang="zh-CN" altLang="en-US" sz="2400">
                <a:solidFill>
                  <a:srgbClr val="FFFF00"/>
                </a:solidFill>
              </a:rPr>
              <a:t>授人以渔</a:t>
            </a:r>
            <a:endParaRPr lang="zh-CN" altLang="en-US" sz="2400">
              <a:solidFill>
                <a:srgbClr val="FFFF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投资有哪些常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用底层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8300" y="1315720"/>
            <a:ext cx="6375400" cy="4225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</a:rPr>
              <a:t>投资的本质是赚</a:t>
            </a:r>
            <a:r>
              <a:rPr lang="zh-CN" altLang="en-US" sz="2400" b="1">
                <a:solidFill>
                  <a:srgbClr val="FFFF00"/>
                </a:solidFill>
              </a:rPr>
              <a:t>预期</a:t>
            </a:r>
            <a:r>
              <a:rPr lang="zh-CN" altLang="en-US" sz="2400">
                <a:solidFill>
                  <a:schemeClr val="bg1"/>
                </a:solidFill>
              </a:rPr>
              <a:t>的钱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</a:rPr>
              <a:t>趋势</a:t>
            </a:r>
            <a:r>
              <a:rPr lang="zh-CN" altLang="en-US" sz="2400">
                <a:solidFill>
                  <a:schemeClr val="bg1"/>
                </a:solidFill>
              </a:rPr>
              <a:t>的形成与变化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</a:rPr>
              <a:t>外力（</a:t>
            </a:r>
            <a:r>
              <a:rPr lang="zh-CN" altLang="en-US" sz="2400" b="1">
                <a:solidFill>
                  <a:srgbClr val="FFFF00"/>
                </a:solidFill>
              </a:rPr>
              <a:t>资金</a:t>
            </a:r>
            <a:r>
              <a:rPr lang="zh-CN" altLang="en-US" sz="2400">
                <a:solidFill>
                  <a:schemeClr val="bg1"/>
                </a:solidFill>
              </a:rPr>
              <a:t>）如何影响趋势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</a:rPr>
              <a:t>信息</a:t>
            </a:r>
            <a:r>
              <a:rPr lang="zh-CN" altLang="en-US" sz="2400">
                <a:solidFill>
                  <a:schemeClr val="bg1"/>
                </a:solidFill>
              </a:rPr>
              <a:t>如何影响资金的操作决策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</a:rPr>
              <a:t>价格与价值</a:t>
            </a:r>
            <a:r>
              <a:rPr lang="zh-CN" altLang="en-US" sz="2400">
                <a:solidFill>
                  <a:schemeClr val="bg1"/>
                </a:solidFill>
              </a:rPr>
              <a:t>代表长期短期博弈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>
                <a:solidFill>
                  <a:schemeClr val="bg1"/>
                </a:solidFill>
              </a:rPr>
              <a:t>选择不同</a:t>
            </a:r>
            <a:r>
              <a:rPr lang="zh-CN" altLang="en-US" sz="2400" b="1">
                <a:solidFill>
                  <a:srgbClr val="FFFF00"/>
                </a:solidFill>
              </a:rPr>
              <a:t>买卖时机</a:t>
            </a:r>
            <a:r>
              <a:rPr lang="zh-CN" altLang="en-US" sz="2400">
                <a:solidFill>
                  <a:schemeClr val="bg1"/>
                </a:solidFill>
              </a:rPr>
              <a:t>是选择赚不同类型的钱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</a:rPr>
              <a:t>胜率和赔率</a:t>
            </a:r>
            <a:r>
              <a:rPr lang="zh-CN" altLang="en-US" sz="2400">
                <a:solidFill>
                  <a:schemeClr val="bg1"/>
                </a:solidFill>
              </a:rPr>
              <a:t>共同决定一次交易的好坏</a:t>
            </a:r>
            <a:endParaRPr lang="zh-CN" altLang="en-US" sz="240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zh-CN" altLang="en-US" sz="2400" b="1">
                <a:solidFill>
                  <a:srgbClr val="FFFF00"/>
                </a:solidFill>
              </a:rPr>
              <a:t>情绪管理能力</a:t>
            </a:r>
            <a:r>
              <a:rPr lang="zh-CN" altLang="en-US" sz="2400">
                <a:solidFill>
                  <a:schemeClr val="bg1"/>
                </a:solidFill>
              </a:rPr>
              <a:t>决定所有技术能力的兑现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操作体系和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操作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技巧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怎么理解操作体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系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03325" y="1090930"/>
            <a:ext cx="4554220" cy="2917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03325" y="4099560"/>
            <a:ext cx="2228850" cy="1911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02660" y="4099560"/>
            <a:ext cx="2254885" cy="19113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17005" y="1146810"/>
            <a:ext cx="447167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操作体系不在于宏大、豪华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而在于它是相对完整的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结构清晰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有里有面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同时</a:t>
            </a:r>
            <a:r>
              <a:rPr lang="en-US" altLang="zh-CN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最重要的是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它属于你</a:t>
            </a:r>
            <a:endParaRPr lang="zh-CN" alt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操作技巧如何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落实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7590" y="1028065"/>
            <a:ext cx="757745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FF00"/>
                </a:solidFill>
              </a:rPr>
              <a:t>      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 lang="zh-CN" altLang="en-US">
                <a:solidFill>
                  <a:schemeClr val="bg1"/>
                </a:solidFill>
              </a:rPr>
              <a:t>理解清楚操作技巧是操作体系中不同的</a:t>
            </a:r>
            <a:r>
              <a:rPr lang="en-US" altLang="zh-CN" b="1">
                <a:solidFill>
                  <a:srgbClr val="FFFF00"/>
                </a:solidFill>
              </a:rPr>
              <a:t>“</a:t>
            </a:r>
            <a:r>
              <a:rPr lang="zh-CN" altLang="en-US" b="1">
                <a:solidFill>
                  <a:srgbClr val="FFFF00"/>
                </a:solidFill>
              </a:rPr>
              <a:t>结构件</a:t>
            </a:r>
            <a:r>
              <a:rPr lang="en-US" altLang="zh-CN" b="1">
                <a:solidFill>
                  <a:srgbClr val="FFFF00"/>
                </a:solidFill>
              </a:rPr>
              <a:t>”</a:t>
            </a:r>
            <a:r>
              <a:rPr lang="zh-CN" altLang="en-US">
                <a:solidFill>
                  <a:schemeClr val="bg1"/>
                </a:solidFill>
              </a:rPr>
              <a:t>，考虑结构件的搭配，然后分别去打磨每一个结构件，而不是碰到任何问题就彻底的推倒重来。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1270" y="2321560"/>
            <a:ext cx="288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b="1">
                <a:solidFill>
                  <a:srgbClr val="FFFF00"/>
                </a:solidFill>
              </a:rPr>
              <a:t>以一个</a:t>
            </a:r>
            <a:r>
              <a:rPr lang="en-US" altLang="zh-CN" b="1">
                <a:solidFill>
                  <a:srgbClr val="FFFF00"/>
                </a:solidFill>
              </a:rPr>
              <a:t>“战法”来举例说明</a:t>
            </a:r>
            <a:endParaRPr lang="en-US" altLang="zh-CN" b="1">
              <a:solidFill>
                <a:srgbClr val="FFFF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8780" y="2886710"/>
            <a:ext cx="4631055" cy="2604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42280" y="2331085"/>
            <a:ext cx="615696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</a:rPr>
              <a:t>AI</a:t>
            </a:r>
            <a:r>
              <a:rPr lang="zh-CN" altLang="en-US">
                <a:solidFill>
                  <a:schemeClr val="bg1"/>
                </a:solidFill>
              </a:rPr>
              <a:t>超预期</a:t>
            </a:r>
            <a:r>
              <a:rPr lang="en-US" altLang="zh-CN">
                <a:solidFill>
                  <a:schemeClr val="bg1"/>
                </a:solidFill>
              </a:rPr>
              <a:t>-</a:t>
            </a:r>
            <a:r>
              <a:rPr lang="zh-CN" altLang="en-US">
                <a:solidFill>
                  <a:schemeClr val="bg1"/>
                </a:solidFill>
              </a:rPr>
              <a:t>净利润断层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选股</a:t>
            </a:r>
            <a:r>
              <a:rPr lang="en-US" altLang="zh-CN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业绩超预期个股（如何理解不同场景的超预期）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择时</a:t>
            </a:r>
            <a:r>
              <a:rPr lang="en-US" altLang="zh-CN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跳空高开（是追买还是等回踩）</a:t>
            </a:r>
            <a:endParaRPr lang="zh-CN" altLang="en-US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  <a:p>
            <a:r>
              <a:rPr lang="zh-CN" altLang="en-US">
                <a:solidFill>
                  <a:schemeClr val="bg1"/>
                </a:solidFill>
              </a:rPr>
              <a:t>可用性</a:t>
            </a:r>
            <a:r>
              <a:rPr lang="en-US" altLang="zh-CN">
                <a:solidFill>
                  <a:schemeClr val="bg1"/>
                </a:solidFill>
              </a:rPr>
              <a:t>——</a:t>
            </a:r>
            <a:r>
              <a:rPr lang="zh-CN" altLang="en-US">
                <a:solidFill>
                  <a:schemeClr val="bg1"/>
                </a:solidFill>
              </a:rPr>
              <a:t>一年四次财报发布窗口期（没有的时候怎么办）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51145" y="4890135"/>
            <a:ext cx="625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FF00"/>
                </a:solidFill>
              </a:rPr>
              <a:t>结构件的可组合性和可变化性</a:t>
            </a:r>
            <a:endParaRPr lang="zh-CN" altLang="en-US" sz="3200" b="1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7.xml><?xml version="1.0" encoding="utf-8"?>
<p:tagLst xmlns:p="http://schemas.openxmlformats.org/presentationml/2006/main">
  <p:tag name="KSO_WM_SPECIAL_SOURCE" val="bdnull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PP_MARK_KEY" val="5d6e9262-ca8a-4070-8ad5-698f89e303ea"/>
  <p:tag name="COMMONDATA" val="eyJoZGlkIjoiM2I3NDIyNjZhODdjNDBiNzFhNTYyOTJiY2UyMWE3NmY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WPS 演示</Application>
  <PresentationFormat>宽屏</PresentationFormat>
  <Paragraphs>74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248</cp:revision>
  <dcterms:created xsi:type="dcterms:W3CDTF">2022-12-31T05:43:00Z</dcterms:created>
  <dcterms:modified xsi:type="dcterms:W3CDTF">2023-06-11T01:55:07Z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9483410270224F49A685FF696A17F788</vt:lpwstr>
  </property>
</Properties>
</file>