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83" r:id="rId3"/>
    <p:sldId id="317" r:id="rId4"/>
    <p:sldId id="287" r:id="rId5"/>
    <p:sldId id="286" r:id="rId6"/>
    <p:sldId id="299" r:id="rId7"/>
    <p:sldId id="312" r:id="rId8"/>
    <p:sldId id="322" r:id="rId9"/>
    <p:sldId id="324" r:id="rId10"/>
    <p:sldId id="323" r:id="rId11"/>
    <p:sldId id="326" r:id="rId12"/>
    <p:sldId id="325" r:id="rId13"/>
    <p:sldId id="327" r:id="rId14"/>
    <p:sldId id="328" r:id="rId15"/>
    <p:sldId id="329" r:id="rId17"/>
    <p:sldId id="330" r:id="rId18"/>
    <p:sldId id="331" r:id="rId19"/>
    <p:sldId id="332" r:id="rId20"/>
    <p:sldId id="333" r:id="rId21"/>
    <p:sldId id="334" r:id="rId22"/>
    <p:sldId id="340" r:id="rId23"/>
    <p:sldId id="341" r:id="rId24"/>
    <p:sldId id="342" r:id="rId25"/>
    <p:sldId id="335" r:id="rId26"/>
    <p:sldId id="336" r:id="rId27"/>
    <p:sldId id="343" r:id="rId28"/>
    <p:sldId id="337" r:id="rId29"/>
    <p:sldId id="338" r:id="rId30"/>
    <p:sldId id="339" r:id="rId31"/>
    <p:sldId id="344" r:id="rId32"/>
    <p:sldId id="289" r:id="rId33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6" userDrawn="1">
          <p15:clr>
            <a:srgbClr val="A4A3A4"/>
          </p15:clr>
        </p15:guide>
        <p15:guide id="2" pos="36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7BFD"/>
    <a:srgbClr val="4B58ED"/>
    <a:srgbClr val="1E38B8"/>
    <a:srgbClr val="B77DFE"/>
    <a:srgbClr val="171DA6"/>
    <a:srgbClr val="210BB8"/>
    <a:srgbClr val="241789"/>
    <a:srgbClr val="4A4A4A"/>
    <a:srgbClr val="FFFEEB"/>
    <a:srgbClr val="FFF4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76"/>
        <p:guide pos="361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gs" Target="tags/tag117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ags" Target="../tags/tag6.xml"/><Relationship Id="rId3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tags" Target="../tags/tag9.xml"/><Relationship Id="rId5" Type="http://schemas.openxmlformats.org/officeDocument/2006/relationships/image" Target="../media/image5.png"/><Relationship Id="rId4" Type="http://schemas.openxmlformats.org/officeDocument/2006/relationships/tags" Target="../tags/tag8.xml"/><Relationship Id="rId3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主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时间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主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2 拷贝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5" name="直接连接符 14"/>
          <p:cNvCxnSpPr/>
          <p:nvPr userDrawn="1">
            <p:custDataLst>
              <p:tags r:id="rId3"/>
            </p:custDataLst>
          </p:nvPr>
        </p:nvCxnSpPr>
        <p:spPr>
          <a:xfrm flipV="1">
            <a:off x="1917700" y="766445"/>
            <a:ext cx="8630920" cy="13335"/>
          </a:xfrm>
          <a:prstGeom prst="line">
            <a:avLst/>
          </a:prstGeom>
          <a:ln w="12700" cmpd="sng">
            <a:solidFill>
              <a:srgbClr val="FFFFFF"/>
            </a:soli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" name="图片 5" descr="vip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74320" y="243840"/>
            <a:ext cx="1660525" cy="43307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718165" y="327025"/>
            <a:ext cx="1220470" cy="2603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2 拷贝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2 拷贝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vip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74320" y="243840"/>
            <a:ext cx="1660525" cy="433070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718165" y="327025"/>
            <a:ext cx="1220470" cy="2603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画板 2 拷贝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635" y="767080"/>
            <a:ext cx="12188825" cy="6094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vip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74320" y="243840"/>
            <a:ext cx="1660525" cy="43307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718165" y="327025"/>
            <a:ext cx="1220470" cy="26035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8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1.xml"/><Relationship Id="rId3" Type="http://schemas.openxmlformats.org/officeDocument/2006/relationships/image" Target="../media/image18.png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tags" Target="../tags/tag6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tags" Target="../tags/tag68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image" Target="../media/image25.png"/><Relationship Id="rId1" Type="http://schemas.openxmlformats.org/officeDocument/2006/relationships/tags" Target="../tags/tag71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tags" Target="../tags/tag77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image" Target="../media/image30.png"/><Relationship Id="rId1" Type="http://schemas.openxmlformats.org/officeDocument/2006/relationships/tags" Target="../tags/tag80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image" Target="../media/image31.png"/><Relationship Id="rId1" Type="http://schemas.openxmlformats.org/officeDocument/2006/relationships/tags" Target="../tags/tag8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tags" Target="../tags/tag21.xml"/><Relationship Id="rId6" Type="http://schemas.openxmlformats.org/officeDocument/2006/relationships/image" Target="../media/image8.png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image" Target="../media/image32.png"/><Relationship Id="rId1" Type="http://schemas.openxmlformats.org/officeDocument/2006/relationships/tags" Target="../tags/tag86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image" Target="../media/image33.png"/><Relationship Id="rId1" Type="http://schemas.openxmlformats.org/officeDocument/2006/relationships/tags" Target="../tags/tag89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image" Target="../media/image34.png"/><Relationship Id="rId1" Type="http://schemas.openxmlformats.org/officeDocument/2006/relationships/tags" Target="../tags/tag92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image" Target="../media/image35.png"/><Relationship Id="rId1" Type="http://schemas.openxmlformats.org/officeDocument/2006/relationships/tags" Target="../tags/tag95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image" Target="../media/image36.png"/><Relationship Id="rId1" Type="http://schemas.openxmlformats.org/officeDocument/2006/relationships/tags" Target="../tags/tag98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image" Target="../media/image37.png"/><Relationship Id="rId1" Type="http://schemas.openxmlformats.org/officeDocument/2006/relationships/tags" Target="../tags/tag101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image" Target="../media/image38.png"/><Relationship Id="rId1" Type="http://schemas.openxmlformats.org/officeDocument/2006/relationships/tags" Target="../tags/tag104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image" Target="../media/image39.png"/><Relationship Id="rId1" Type="http://schemas.openxmlformats.org/officeDocument/2006/relationships/tags" Target="../tags/tag107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image" Target="../media/image40.png"/><Relationship Id="rId1" Type="http://schemas.openxmlformats.org/officeDocument/2006/relationships/tags" Target="../tags/tag110.xml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image" Target="../media/image41.png"/><Relationship Id="rId1" Type="http://schemas.openxmlformats.org/officeDocument/2006/relationships/tags" Target="../tags/tag11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image" Target="../media/image10.png"/><Relationship Id="rId3" Type="http://schemas.openxmlformats.org/officeDocument/2006/relationships/tags" Target="../tags/tag23.xml"/><Relationship Id="rId20" Type="http://schemas.openxmlformats.org/officeDocument/2006/relationships/slideLayout" Target="../slideLayouts/slideLayout4.xml"/><Relationship Id="rId2" Type="http://schemas.openxmlformats.org/officeDocument/2006/relationships/tags" Target="../tags/tag22.xml"/><Relationship Id="rId19" Type="http://schemas.openxmlformats.org/officeDocument/2006/relationships/tags" Target="../tags/tag38.xml"/><Relationship Id="rId18" Type="http://schemas.openxmlformats.org/officeDocument/2006/relationships/tags" Target="../tags/tag37.xml"/><Relationship Id="rId17" Type="http://schemas.openxmlformats.org/officeDocument/2006/relationships/tags" Target="../tags/tag36.xml"/><Relationship Id="rId16" Type="http://schemas.openxmlformats.org/officeDocument/2006/relationships/tags" Target="../tags/tag35.xml"/><Relationship Id="rId15" Type="http://schemas.openxmlformats.org/officeDocument/2006/relationships/tags" Target="../tags/tag34.xml"/><Relationship Id="rId14" Type="http://schemas.openxmlformats.org/officeDocument/2006/relationships/tags" Target="../tags/tag33.xml"/><Relationship Id="rId13" Type="http://schemas.openxmlformats.org/officeDocument/2006/relationships/tags" Target="../tags/tag32.xml"/><Relationship Id="rId12" Type="http://schemas.openxmlformats.org/officeDocument/2006/relationships/tags" Target="../tags/tag31.xml"/><Relationship Id="rId11" Type="http://schemas.openxmlformats.org/officeDocument/2006/relationships/tags" Target="../tags/tag30.xml"/><Relationship Id="rId10" Type="http://schemas.openxmlformats.org/officeDocument/2006/relationships/tags" Target="../tags/tag29.xml"/><Relationship Id="rId1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6.xml"/><Relationship Id="rId1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44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3.png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2.xml"/><Relationship Id="rId3" Type="http://schemas.openxmlformats.org/officeDocument/2006/relationships/image" Target="../media/image14.png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5.xml"/><Relationship Id="rId3" Type="http://schemas.openxmlformats.org/officeDocument/2006/relationships/image" Target="../media/image15.png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93265" y="15240"/>
            <a:ext cx="69259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进攻周期即将到来二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26110" y="642112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:王延龙丨执业编号: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A1120615060002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85" y="1149985"/>
            <a:ext cx="6976110" cy="46799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24555" y="401057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已经在熊线附近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5080" y="783590"/>
            <a:ext cx="3836035" cy="58483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93265" y="15240"/>
            <a:ext cx="69259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进攻来临的预期强吗？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26110" y="642112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:王延龙丨执业编号: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A1120615060002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905" y="933450"/>
            <a:ext cx="8120380" cy="42252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06905" y="5308600"/>
            <a:ext cx="7364095" cy="11988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月线死叉成立可以有背离预期，更好。</a:t>
            </a:r>
            <a:endParaRPr lang="zh-CN" altLang="en-US" sz="180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r>
              <a:rPr lang="zh-CN" altLang="en-US" sz="180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不成立的话，就是一个正常周线级别的顶部结构调整也是到尾声。</a:t>
            </a:r>
            <a:endParaRPr lang="zh-CN" altLang="en-US" sz="180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r>
              <a:rPr lang="zh-CN" altLang="en-US" sz="180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当上攻来临上方收敛三角形压力</a:t>
            </a:r>
            <a:r>
              <a:rPr lang="en-US" altLang="zh-CN" sz="180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3400</a:t>
            </a:r>
            <a:r>
              <a:rPr lang="zh-CN" altLang="en-US" sz="180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点。也没有多大，选对方向和是否调仓更重要。</a:t>
            </a:r>
            <a:endParaRPr lang="zh-CN" altLang="en-US" sz="180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26560" y="171608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3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Medium" panose="020B0600000000000000" charset="-122"/>
              <a:ea typeface="思源黑体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3064510"/>
            <a:ext cx="7955915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76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新国九条下的改变</a:t>
            </a:r>
            <a:endParaRPr lang="en-US" altLang="zh-CN" sz="76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279015" y="2635250"/>
            <a:ext cx="7641590" cy="0"/>
          </a:xfrm>
          <a:prstGeom prst="line">
            <a:avLst/>
          </a:prstGeom>
          <a:ln>
            <a:gradFill>
              <a:gsLst>
                <a:gs pos="0">
                  <a:srgbClr val="1E38B8"/>
                </a:gs>
                <a:gs pos="50000">
                  <a:srgbClr val="B77DFE"/>
                </a:gs>
                <a:gs pos="100000">
                  <a:srgbClr val="1E38B8"/>
                </a:gs>
              </a:gsLst>
              <a:lin ang="0" scaled="0"/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93265" y="15240"/>
            <a:ext cx="69259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国九条和市场</a:t>
            </a:r>
            <a:endParaRPr kumimoji="0" lang="zh-CN" altLang="en-US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3013075" y="836930"/>
            <a:ext cx="6165850" cy="1844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3"/>
          <a:stretch>
            <a:fillRect/>
          </a:stretch>
        </p:blipFill>
        <p:spPr>
          <a:xfrm>
            <a:off x="1923415" y="2757805"/>
            <a:ext cx="8128000" cy="393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 userDrawn="1">
            <p:custDataLst>
              <p:tags r:id="rId4"/>
            </p:custDataLst>
          </p:nvPr>
        </p:nvSpPr>
        <p:spPr>
          <a:xfrm>
            <a:off x="626110" y="6649085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:王延龙丨执业编号: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A1120615060002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93265" y="15240"/>
            <a:ext cx="69259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选股模板一</a:t>
            </a:r>
            <a:endParaRPr kumimoji="0" lang="zh-CN" altLang="en-US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95" y="786130"/>
            <a:ext cx="3305175" cy="1200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445" y="1032510"/>
            <a:ext cx="3324225" cy="7429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640" y="935355"/>
            <a:ext cx="3524250" cy="990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8545" y="2061210"/>
            <a:ext cx="7708900" cy="40112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882390" y="6120765"/>
            <a:ext cx="613727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上述案例不构成推荐股票，仅供盈利模式教学</a:t>
            </a:r>
            <a:endParaRPr lang="zh-CN" altLang="en-US" sz="1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 userDrawn="1">
            <p:custDataLst>
              <p:tags r:id="rId6"/>
            </p:custDataLst>
          </p:nvPr>
        </p:nvSpPr>
        <p:spPr>
          <a:xfrm>
            <a:off x="626110" y="642112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:王延龙丨执业编号: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A1120615060002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93265" y="15240"/>
            <a:ext cx="69259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国九条下的不同参考</a:t>
            </a:r>
            <a:endParaRPr kumimoji="0" lang="zh-CN" altLang="en-US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" y="922655"/>
            <a:ext cx="10378378" cy="5400000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>
            <p:custDataLst>
              <p:tags r:id="rId3"/>
            </p:custDataLst>
          </p:nvPr>
        </p:nvSpPr>
        <p:spPr>
          <a:xfrm>
            <a:off x="626110" y="642112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:王延龙丨执业编号: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A1120615060002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26560" y="171608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4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Medium" panose="020B0600000000000000" charset="-122"/>
              <a:ea typeface="思源黑体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3064510"/>
            <a:ext cx="7955915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76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短期策略和方向</a:t>
            </a:r>
            <a:endParaRPr lang="en-US" altLang="zh-CN" sz="76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279015" y="2635250"/>
            <a:ext cx="7641590" cy="0"/>
          </a:xfrm>
          <a:prstGeom prst="line">
            <a:avLst/>
          </a:prstGeom>
          <a:ln>
            <a:gradFill>
              <a:gsLst>
                <a:gs pos="0">
                  <a:srgbClr val="1E38B8"/>
                </a:gs>
                <a:gs pos="50000">
                  <a:srgbClr val="B77DFE"/>
                </a:gs>
                <a:gs pos="100000">
                  <a:srgbClr val="1E38B8"/>
                </a:gs>
              </a:gsLst>
              <a:lin ang="0" scaled="0"/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93265" y="15240"/>
            <a:ext cx="69259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矫正后也往往有个筑底过程</a:t>
            </a:r>
            <a:endParaRPr kumimoji="0" lang="zh-CN" altLang="en-US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102" name="图片 101"/>
          <p:cNvPicPr/>
          <p:nvPr/>
        </p:nvPicPr>
        <p:blipFill>
          <a:blip r:embed="rId2"/>
          <a:stretch>
            <a:fillRect/>
          </a:stretch>
        </p:blipFill>
        <p:spPr>
          <a:xfrm>
            <a:off x="693420" y="828040"/>
            <a:ext cx="4808855" cy="48463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85" y="5719445"/>
            <a:ext cx="4433570" cy="1048385"/>
          </a:xfrm>
          <a:prstGeom prst="rect">
            <a:avLst/>
          </a:prstGeom>
        </p:spPr>
      </p:pic>
      <p:pic>
        <p:nvPicPr>
          <p:cNvPr id="103" name="图片 102"/>
          <p:cNvPicPr/>
          <p:nvPr/>
        </p:nvPicPr>
        <p:blipFill>
          <a:blip r:embed="rId4"/>
          <a:stretch>
            <a:fillRect/>
          </a:stretch>
        </p:blipFill>
        <p:spPr>
          <a:xfrm>
            <a:off x="6421120" y="810260"/>
            <a:ext cx="3841750" cy="2613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图片 103"/>
          <p:cNvPicPr/>
          <p:nvPr/>
        </p:nvPicPr>
        <p:blipFill>
          <a:blip r:embed="rId5"/>
          <a:stretch>
            <a:fillRect/>
          </a:stretch>
        </p:blipFill>
        <p:spPr>
          <a:xfrm>
            <a:off x="6421120" y="3465830"/>
            <a:ext cx="3841750" cy="3024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 userDrawn="1">
            <p:custDataLst>
              <p:tags r:id="rId6"/>
            </p:custDataLst>
          </p:nvPr>
        </p:nvSpPr>
        <p:spPr>
          <a:xfrm>
            <a:off x="626110" y="642112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:王延龙丨执业编号: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A1120615060002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93265" y="15240"/>
            <a:ext cx="69259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短期技术形态</a:t>
            </a:r>
            <a:endParaRPr kumimoji="0" lang="zh-CN" altLang="en-US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455" y="810260"/>
            <a:ext cx="7209790" cy="561911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>
            <p:custDataLst>
              <p:tags r:id="rId3"/>
            </p:custDataLst>
          </p:nvPr>
        </p:nvSpPr>
        <p:spPr>
          <a:xfrm>
            <a:off x="626110" y="642112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:王延龙丨执业编号: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A1120615060002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93265" y="15240"/>
            <a:ext cx="69259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短期消息</a:t>
            </a:r>
            <a:endParaRPr kumimoji="0" lang="zh-CN" altLang="en-US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3905" y="4730750"/>
            <a:ext cx="10664825" cy="1265555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白酒：茅台拖累。黄牛和电商平台的掐架。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传闻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6</a:t>
            </a: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月降息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——</a:t>
            </a: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地产有反应。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陆家嘴论坛，6月19日上午，吴清将出席论坛开幕式暨全体大会，并围绕“以金融高质量发展推动世界经济增长”发表主题演讲。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——</a:t>
            </a: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券商和资本金融方向有反应。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910" y="981075"/>
            <a:ext cx="7620000" cy="3705225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>
            <p:custDataLst>
              <p:tags r:id="rId3"/>
            </p:custDataLst>
          </p:nvPr>
        </p:nvSpPr>
        <p:spPr>
          <a:xfrm>
            <a:off x="626110" y="642112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:王延龙丨执业编号: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A1120615060002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6480" y="3359785"/>
            <a:ext cx="10088880" cy="2813050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5374640" y="4244340"/>
            <a:ext cx="526923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经传多赢资深投顾。</a:t>
            </a:r>
            <a:endParaRPr lang="zh-CN" altLang="en-US" sz="150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5361305" y="4518025"/>
            <a:ext cx="5282565" cy="13188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 fontAlgn="auto">
              <a:lnSpc>
                <a:spcPct val="140000"/>
              </a:lnSpc>
            </a:pPr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长期从事金融服务行业，擅长把握市场节奏、筹码理论、热点跟踪及板块分析和龙头晋级、淘汰、卡位等细节判断。独创盈利模式《钝化转势法》、《分金弱转强》、《一眼看高点》等，深受广大股民用户的认可。</a:t>
            </a:r>
            <a:endParaRPr lang="zh-CN" altLang="en-US" sz="150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4521200" y="1581150"/>
            <a:ext cx="7251700" cy="24415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00000"/>
              </a:lnSpc>
            </a:pPr>
            <a:r>
              <a:rPr lang="zh-CN" altLang="en-US" sz="75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病树前头万木春</a:t>
            </a:r>
            <a:endParaRPr lang="zh-CN" altLang="en-US" sz="75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66360" y="4163695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5166360" y="4478020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308600" y="3583940"/>
            <a:ext cx="5335270" cy="50990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B58ED"/>
              </a:gs>
              <a:gs pos="100000">
                <a:srgbClr val="B47BF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875020" y="3639185"/>
            <a:ext cx="4653915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9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王延龙</a:t>
            </a:r>
            <a:r>
              <a:rPr lang="en-US" altLang="zh-CN" sz="19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  |  </a:t>
            </a:r>
            <a:r>
              <a:rPr lang="zh-CN" altLang="en-US" sz="19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执业编号</a:t>
            </a:r>
            <a:r>
              <a:rPr lang="en-US" altLang="zh-CN" sz="19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:A1120615060002</a:t>
            </a:r>
            <a:endParaRPr lang="en-US" altLang="zh-CN" sz="1900">
              <a:solidFill>
                <a:schemeClr val="bg1"/>
              </a:soli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pic>
        <p:nvPicPr>
          <p:cNvPr id="2" name="图片 1" descr="曲线 77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085" y="788035"/>
            <a:ext cx="3968115" cy="518223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93265" y="15240"/>
            <a:ext cx="69259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拥抱入水券商</a:t>
            </a:r>
            <a:endParaRPr kumimoji="0" lang="zh-CN" altLang="en-US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240" y="902335"/>
            <a:ext cx="10378378" cy="5400000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>
            <p:custDataLst>
              <p:tags r:id="rId3"/>
            </p:custDataLst>
          </p:nvPr>
        </p:nvSpPr>
        <p:spPr>
          <a:xfrm>
            <a:off x="626110" y="642112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:王延龙丨执业编号: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A1120615060002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93265" y="15240"/>
            <a:ext cx="69259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资本金融</a:t>
            </a:r>
            <a:endParaRPr kumimoji="0" lang="zh-CN" altLang="en-US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80" y="902335"/>
            <a:ext cx="10378378" cy="540000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>
            <p:custDataLst>
              <p:tags r:id="rId3"/>
            </p:custDataLst>
          </p:nvPr>
        </p:nvSpPr>
        <p:spPr>
          <a:xfrm>
            <a:off x="626110" y="642112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:王延龙丨执业编号: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A1120615060002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93265" y="15240"/>
            <a:ext cx="69259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资本金融</a:t>
            </a:r>
            <a:endParaRPr kumimoji="0" lang="zh-CN" altLang="en-US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20" y="981710"/>
            <a:ext cx="10378378" cy="5400000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>
            <p:custDataLst>
              <p:tags r:id="rId3"/>
            </p:custDataLst>
          </p:nvPr>
        </p:nvSpPr>
        <p:spPr>
          <a:xfrm>
            <a:off x="626110" y="642112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:王延龙丨执业编号: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A1120615060002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93265" y="15240"/>
            <a:ext cx="69259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芯片短期最为活跃</a:t>
            </a:r>
            <a:endParaRPr kumimoji="0" lang="zh-CN" altLang="en-US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25" y="1256030"/>
            <a:ext cx="9558020" cy="4973320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>
            <p:custDataLst>
              <p:tags r:id="rId3"/>
            </p:custDataLst>
          </p:nvPr>
        </p:nvSpPr>
        <p:spPr>
          <a:xfrm>
            <a:off x="626110" y="642112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:王延龙丨执业编号: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A1120615060002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93265" y="15240"/>
            <a:ext cx="69259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主线仍然分金弱转强</a:t>
            </a:r>
            <a:endParaRPr kumimoji="0" lang="zh-CN" altLang="en-US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590" y="1050925"/>
            <a:ext cx="8797290" cy="495490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>
            <p:custDataLst>
              <p:tags r:id="rId3"/>
            </p:custDataLst>
          </p:nvPr>
        </p:nvSpPr>
        <p:spPr>
          <a:xfrm>
            <a:off x="626110" y="642112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:王延龙丨执业编号: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A1120615060002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93265" y="15240"/>
            <a:ext cx="69259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芯片第一枪的龙头等待</a:t>
            </a:r>
            <a:r>
              <a:rPr kumimoji="0" lang="en-US" altLang="zh-CN" sz="44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124</a:t>
            </a:r>
            <a:endParaRPr kumimoji="0" lang="en-US" alt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465" y="1115060"/>
            <a:ext cx="10250805" cy="4627245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>
            <p:custDataLst>
              <p:tags r:id="rId3"/>
            </p:custDataLst>
          </p:nvPr>
        </p:nvSpPr>
        <p:spPr>
          <a:xfrm>
            <a:off x="626110" y="642112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:王延龙丨执业编号: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A1120615060002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93265" y="15240"/>
            <a:ext cx="69259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PCB</a:t>
            </a:r>
            <a:r>
              <a:rPr kumimoji="0" lang="zh-CN" altLang="en-US" sz="44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和铜缆受到影响</a:t>
            </a:r>
            <a:endParaRPr kumimoji="0" lang="zh-CN" altLang="en-US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260" y="876300"/>
            <a:ext cx="9300845" cy="48393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413635" y="5883910"/>
            <a:ext cx="7326630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提前走出趋势，沃尔核材就是提前走出趋势后铜缆利好直接加速。</a:t>
            </a:r>
            <a:endParaRPr lang="zh-CN" altLang="en-US" sz="1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3"/>
            </p:custDataLst>
          </p:nvPr>
        </p:nvSpPr>
        <p:spPr>
          <a:xfrm>
            <a:off x="626110" y="642112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:王延龙丨执业编号: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A1120615060002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93265" y="15240"/>
            <a:ext cx="69259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688</a:t>
            </a:r>
            <a:r>
              <a:rPr kumimoji="0" lang="zh-CN" altLang="en-US" sz="44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较多</a:t>
            </a:r>
            <a:endParaRPr kumimoji="0" lang="zh-CN" altLang="en-US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85" y="1021080"/>
            <a:ext cx="10378378" cy="540000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>
            <p:custDataLst>
              <p:tags r:id="rId3"/>
            </p:custDataLst>
          </p:nvPr>
        </p:nvSpPr>
        <p:spPr>
          <a:xfrm>
            <a:off x="626110" y="642112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:王延龙丨执业编号: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A1120615060002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93265" y="15240"/>
            <a:ext cx="69259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底部出现后个股修复规律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410" y="902335"/>
            <a:ext cx="9289415" cy="49936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48410" y="6014720"/>
            <a:ext cx="8055610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克来机电、东方精工；科森科技、天元智能等不同类型的高标。</a:t>
            </a:r>
            <a:endParaRPr lang="zh-CN" altLang="en-US" sz="1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3"/>
            </p:custDataLst>
          </p:nvPr>
        </p:nvSpPr>
        <p:spPr>
          <a:xfrm>
            <a:off x="626110" y="642112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:王延龙丨执业编号: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A1120615060002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378075" y="15240"/>
            <a:ext cx="69259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底部出现后个股修复规律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39265" y="6109970"/>
            <a:ext cx="8055610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是否借东风突破？</a:t>
            </a:r>
            <a:endParaRPr lang="zh-CN" altLang="en-US" sz="1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145" y="1035050"/>
            <a:ext cx="8966200" cy="489712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>
            <p:custDataLst>
              <p:tags r:id="rId3"/>
            </p:custDataLst>
          </p:nvPr>
        </p:nvSpPr>
        <p:spPr>
          <a:xfrm>
            <a:off x="626110" y="642112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:王延龙丨执业编号: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A1120615060002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目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2555" y="1383030"/>
            <a:ext cx="1457325" cy="3444240"/>
          </a:xfrm>
          <a:prstGeom prst="rect">
            <a:avLst/>
          </a:prstGeom>
        </p:spPr>
      </p:pic>
      <p:grpSp>
        <p:nvGrpSpPr>
          <p:cNvPr id="16" name="组合 15"/>
          <p:cNvGrpSpPr/>
          <p:nvPr>
            <p:custDataLst>
              <p:tags r:id="rId2"/>
            </p:custDataLst>
          </p:nvPr>
        </p:nvGrpSpPr>
        <p:grpSpPr>
          <a:xfrm>
            <a:off x="4187825" y="1383030"/>
            <a:ext cx="6595745" cy="808355"/>
            <a:chOff x="6595" y="2178"/>
            <a:chExt cx="10387" cy="1273"/>
          </a:xfrm>
        </p:grpSpPr>
        <p:pic>
          <p:nvPicPr>
            <p:cNvPr id="11" name="图片 10" descr="第一章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595" y="2178"/>
              <a:ext cx="10387" cy="1273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>
              <p:custDataLst>
                <p:tags r:id="rId5"/>
              </p:custDataLst>
            </p:nvPr>
          </p:nvSpPr>
          <p:spPr>
            <a:xfrm>
              <a:off x="7216" y="2404"/>
              <a:ext cx="234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171DA6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第一章</a:t>
              </a:r>
              <a:endParaRPr lang="zh-CN" altLang="en-US" sz="2800">
                <a:solidFill>
                  <a:srgbClr val="171DA6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6"/>
              </p:custDataLst>
            </p:nvPr>
          </p:nvSpPr>
          <p:spPr>
            <a:xfrm>
              <a:off x="10006" y="2474"/>
              <a:ext cx="625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防守的根本目的是进攻</a:t>
              </a:r>
              <a:endParaRPr lang="zh-CN" altLang="en-US" sz="28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7"/>
            </p:custDataLst>
          </p:nvPr>
        </p:nvGrpSpPr>
        <p:grpSpPr>
          <a:xfrm>
            <a:off x="4187825" y="2487930"/>
            <a:ext cx="6595745" cy="808355"/>
            <a:chOff x="6595" y="2178"/>
            <a:chExt cx="10387" cy="1273"/>
          </a:xfrm>
        </p:grpSpPr>
        <p:pic>
          <p:nvPicPr>
            <p:cNvPr id="22" name="图片 21" descr="第一章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595" y="2178"/>
              <a:ext cx="10387" cy="1273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>
              <p:custDataLst>
                <p:tags r:id="rId9"/>
              </p:custDataLst>
            </p:nvPr>
          </p:nvSpPr>
          <p:spPr>
            <a:xfrm>
              <a:off x="7216" y="2404"/>
              <a:ext cx="234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171DA6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第二章</a:t>
              </a:r>
              <a:endParaRPr lang="zh-CN" altLang="en-US" sz="2800">
                <a:solidFill>
                  <a:srgbClr val="171DA6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10"/>
              </p:custDataLst>
            </p:nvPr>
          </p:nvSpPr>
          <p:spPr>
            <a:xfrm>
              <a:off x="10006" y="2474"/>
              <a:ext cx="625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静待花开</a:t>
              </a:r>
              <a:endParaRPr lang="zh-CN" altLang="en-US" sz="28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</p:grpSp>
      <p:grpSp>
        <p:nvGrpSpPr>
          <p:cNvPr id="26" name="组合 25"/>
          <p:cNvGrpSpPr/>
          <p:nvPr>
            <p:custDataLst>
              <p:tags r:id="rId11"/>
            </p:custDataLst>
          </p:nvPr>
        </p:nvGrpSpPr>
        <p:grpSpPr>
          <a:xfrm>
            <a:off x="4187825" y="3592830"/>
            <a:ext cx="6595745" cy="808355"/>
            <a:chOff x="6595" y="2178"/>
            <a:chExt cx="10387" cy="1273"/>
          </a:xfrm>
        </p:grpSpPr>
        <p:pic>
          <p:nvPicPr>
            <p:cNvPr id="27" name="图片 26" descr="第一章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595" y="2178"/>
              <a:ext cx="10387" cy="1273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>
              <p:custDataLst>
                <p:tags r:id="rId13"/>
              </p:custDataLst>
            </p:nvPr>
          </p:nvSpPr>
          <p:spPr>
            <a:xfrm>
              <a:off x="7216" y="2404"/>
              <a:ext cx="234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171DA6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第三章</a:t>
              </a:r>
              <a:endParaRPr lang="zh-CN" altLang="en-US" sz="2800">
                <a:solidFill>
                  <a:srgbClr val="171DA6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14"/>
              </p:custDataLst>
            </p:nvPr>
          </p:nvSpPr>
          <p:spPr>
            <a:xfrm>
              <a:off x="10006" y="2474"/>
              <a:ext cx="625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新国九条下的改变</a:t>
              </a:r>
              <a:endParaRPr lang="zh-CN" altLang="en-US" sz="28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</p:grpSp>
      <p:grpSp>
        <p:nvGrpSpPr>
          <p:cNvPr id="30" name="组合 29"/>
          <p:cNvGrpSpPr/>
          <p:nvPr>
            <p:custDataLst>
              <p:tags r:id="rId15"/>
            </p:custDataLst>
          </p:nvPr>
        </p:nvGrpSpPr>
        <p:grpSpPr>
          <a:xfrm>
            <a:off x="4187825" y="4697730"/>
            <a:ext cx="6595745" cy="808355"/>
            <a:chOff x="6595" y="2178"/>
            <a:chExt cx="10387" cy="1273"/>
          </a:xfrm>
        </p:grpSpPr>
        <p:pic>
          <p:nvPicPr>
            <p:cNvPr id="31" name="图片 30" descr="第一章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595" y="2178"/>
              <a:ext cx="10387" cy="1273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>
              <p:custDataLst>
                <p:tags r:id="rId17"/>
              </p:custDataLst>
            </p:nvPr>
          </p:nvSpPr>
          <p:spPr>
            <a:xfrm>
              <a:off x="7216" y="2404"/>
              <a:ext cx="234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171DA6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第四章</a:t>
              </a:r>
              <a:endParaRPr lang="zh-CN" altLang="en-US" sz="2800">
                <a:solidFill>
                  <a:srgbClr val="171DA6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37" name="文本框 36"/>
            <p:cNvSpPr txBox="1"/>
            <p:nvPr>
              <p:custDataLst>
                <p:tags r:id="rId18"/>
              </p:custDataLst>
            </p:nvPr>
          </p:nvSpPr>
          <p:spPr>
            <a:xfrm>
              <a:off x="10006" y="2474"/>
              <a:ext cx="625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短期策略和方向</a:t>
              </a:r>
              <a:endParaRPr lang="zh-CN" altLang="en-US" sz="28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</p:grpSp>
    </p:spTree>
    <p:custDataLst>
      <p:tags r:id="rId19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30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9748" y="1723390"/>
            <a:ext cx="8612505" cy="34112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26560" y="171608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PART 01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Medium" panose="020B0600000000000000" charset="-122"/>
              <a:ea typeface="思源黑体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3064510"/>
            <a:ext cx="7955915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76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防守的目的是进攻</a:t>
            </a:r>
            <a:endParaRPr lang="en-US" altLang="zh-CN" sz="76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279015" y="2635250"/>
            <a:ext cx="7641590" cy="0"/>
          </a:xfrm>
          <a:prstGeom prst="line">
            <a:avLst/>
          </a:prstGeom>
          <a:ln>
            <a:gradFill>
              <a:gsLst>
                <a:gs pos="0">
                  <a:srgbClr val="1E38B8"/>
                </a:gs>
                <a:gs pos="50000">
                  <a:srgbClr val="B77DFE"/>
                </a:gs>
                <a:gs pos="100000">
                  <a:srgbClr val="1E38B8"/>
                </a:gs>
              </a:gsLst>
              <a:lin ang="0" scaled="0"/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93265" y="15240"/>
            <a:ext cx="69259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防守的核心目的是进攻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26110" y="642112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:王延龙丨执业编号: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A1120615060002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475" y="1637030"/>
            <a:ext cx="7204075" cy="37484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058025" y="3798485"/>
            <a:ext cx="4064000" cy="64516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连续建议小仓位不操作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选股视频都停更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0" y="1006475"/>
            <a:ext cx="4848225" cy="50101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273108" y="15240"/>
            <a:ext cx="564578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仓位调节带来的心态变化</a:t>
            </a:r>
            <a:endParaRPr kumimoji="0" lang="zh-CN" altLang="en-US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590868" y="6421120"/>
            <a:ext cx="110102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:王延龙丨执业编号:A1120615060002</a:t>
            </a: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风险提示:观点基于软件数据和理论模型分析，仅供参考，不构成买卖建议，股市有风险，投资需谨慎</a:t>
            </a:r>
            <a:endParaRPr lang="zh-CN" altLang="en-US" sz="1200">
              <a:solidFill>
                <a:schemeClr val="bg1">
                  <a:lumMod val="6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81100" y="1718310"/>
            <a:ext cx="6948805" cy="396748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r>
              <a:rPr lang="en-US" altLang="zh-CN" sz="2400">
                <a:latin typeface="Arial" panose="020B0604020202020204" pitchFamily="34" charset="0"/>
                <a:ea typeface="微软雅黑" panose="020B0503020204020204" pitchFamily="34" charset="-122"/>
              </a:rPr>
              <a:t>100 -15% -20% +20%=81.6</a:t>
            </a:r>
            <a:endParaRPr lang="en-US" altLang="zh-CN" sz="24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r>
              <a:rPr lang="en-US" altLang="zh-CN" sz="2400">
                <a:latin typeface="Arial" panose="020B0604020202020204" pitchFamily="34" charset="0"/>
                <a:ea typeface="微软雅黑" panose="020B0503020204020204" pitchFamily="34" charset="-122"/>
              </a:rPr>
              <a:t>100 -15% 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pitchFamily="34" charset="-122"/>
              </a:rPr>
              <a:t>两层</a:t>
            </a:r>
            <a:r>
              <a:rPr lang="en-US" altLang="zh-CN" sz="2400">
                <a:latin typeface="Arial" panose="020B0604020202020204" pitchFamily="34" charset="0"/>
                <a:ea typeface="微软雅黑" panose="020B0503020204020204" pitchFamily="34" charset="-122"/>
              </a:rPr>
              <a:t>-20% +20%=97.92</a:t>
            </a:r>
            <a:endParaRPr lang="en-US" altLang="zh-CN" sz="24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endParaRPr lang="en-US" altLang="zh-CN" sz="24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r>
              <a:rPr lang="zh-CN" altLang="en-US" sz="2400">
                <a:latin typeface="Arial" panose="020B0604020202020204" pitchFamily="34" charset="0"/>
                <a:ea typeface="微软雅黑" panose="020B0503020204020204" pitchFamily="34" charset="-122"/>
              </a:rPr>
              <a:t>重点心态上的起起伏伏</a:t>
            </a:r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r>
              <a:rPr lang="zh-CN" altLang="en-US" sz="2400">
                <a:latin typeface="Arial" panose="020B0604020202020204" pitchFamily="34" charset="0"/>
                <a:ea typeface="微软雅黑" panose="020B0503020204020204" pitchFamily="34" charset="-122"/>
              </a:rPr>
              <a:t>还有底部来临时间的抄底执行力</a:t>
            </a:r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r>
              <a:rPr lang="zh-CN" altLang="en-US" sz="2400">
                <a:latin typeface="Arial" panose="020B0604020202020204" pitchFamily="34" charset="0"/>
                <a:ea typeface="微软雅黑" panose="020B0503020204020204" pitchFamily="34" charset="-122"/>
              </a:rPr>
              <a:t>以及对下跌的感受</a:t>
            </a:r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r>
              <a:rPr lang="zh-CN" altLang="en-US" sz="2400">
                <a:latin typeface="Arial" panose="020B0604020202020204" pitchFamily="34" charset="0"/>
                <a:ea typeface="微软雅黑" panose="020B0503020204020204" pitchFamily="34" charset="-122"/>
              </a:rPr>
              <a:t>核心：止损和控仓</a:t>
            </a:r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3"/>
          <a:stretch>
            <a:fillRect/>
          </a:stretch>
        </p:blipFill>
        <p:spPr>
          <a:xfrm>
            <a:off x="6854825" y="1047433"/>
            <a:ext cx="4762500" cy="5076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26560" y="171608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2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Medium" panose="020B0600000000000000" charset="-122"/>
              <a:ea typeface="思源黑体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3064510"/>
            <a:ext cx="7955915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76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静待花开</a:t>
            </a:r>
            <a:endParaRPr lang="en-US" altLang="zh-CN" sz="76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279015" y="2635250"/>
            <a:ext cx="7641590" cy="0"/>
          </a:xfrm>
          <a:prstGeom prst="line">
            <a:avLst/>
          </a:prstGeom>
          <a:ln>
            <a:gradFill>
              <a:gsLst>
                <a:gs pos="0">
                  <a:srgbClr val="1E38B8"/>
                </a:gs>
                <a:gs pos="50000">
                  <a:srgbClr val="B77DFE"/>
                </a:gs>
                <a:gs pos="100000">
                  <a:srgbClr val="1E38B8"/>
                </a:gs>
              </a:gsLst>
              <a:lin ang="0" scaled="0"/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93265" y="15240"/>
            <a:ext cx="79216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不要悲观，市场没有大跌预期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26110" y="642112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:王延龙丨执业编号: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A1120615060002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80" y="938530"/>
            <a:ext cx="10378378" cy="5400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93265" y="15240"/>
            <a:ext cx="69259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进攻周期即将到来一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26110" y="642112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:王延龙丨执业编号: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A1120615060002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10" y="955675"/>
            <a:ext cx="10378378" cy="5400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26110" y="3613700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继续走低即将入水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00.xml><?xml version="1.0" encoding="utf-8"?>
<p:tagLst xmlns:p="http://schemas.openxmlformats.org/presentationml/2006/main">
  <p:tag name="KSO_WM_SPECIAL_SOURCE" val="bdnull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SPECIAL_SOURCE" val="bdnull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SPECIAL_SOURCE" val="bdnull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SPECIAL_SOURCE" val="bdnull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SPECIAL_SOURCE" val="bdnull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SPECIAL_SOURCE" val="bdnull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17.xml><?xml version="1.0" encoding="utf-8"?>
<p:tagLst xmlns:p="http://schemas.openxmlformats.org/presentationml/2006/main">
  <p:tag name="KSO_WPP_MARK_KEY" val="5d6e9262-ca8a-4070-8ad5-698f89e303ea"/>
  <p:tag name="COMMONDATA" val="eyJoZGlkIjoiMTMzZGI2MjkwNzI0NGI5MzY0NzUwYzMxOTRjZGRmN2UifQ=="/>
  <p:tag name="commondata" val="eyJoZGlkIjoiOWY4MjQyNDc1NWE5NGE3YmJhMmZmNzIzZDc5YmE1NGIifQ==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6.xml><?xml version="1.0" encoding="utf-8"?>
<p:tagLst xmlns:p="http://schemas.openxmlformats.org/presentationml/2006/main"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2.xml><?xml version="1.0" encoding="utf-8"?>
<p:tagLst xmlns:p="http://schemas.openxmlformats.org/presentationml/2006/main">
  <p:tag name="KSO_WM_DIAGRAM_VIRTUALLY_FRAME" val="{&quot;height&quot;:324.6,&quot;left&quot;:329.75,&quot;top&quot;:108.9,&quot;width&quot;:519.35}"/>
</p:tagLst>
</file>

<file path=ppt/tags/tag23.xml><?xml version="1.0" encoding="utf-8"?>
<p:tagLst xmlns:p="http://schemas.openxmlformats.org/presentationml/2006/main">
  <p:tag name="KSO_WM_DIAGRAM_VIRTUALLY_FRAME" val="{&quot;height&quot;:324.6,&quot;left&quot;:329.75,&quot;top&quot;:108.9,&quot;width&quot;:519.35}"/>
</p:tagLst>
</file>

<file path=ppt/tags/tag24.xml><?xml version="1.0" encoding="utf-8"?>
<p:tagLst xmlns:p="http://schemas.openxmlformats.org/presentationml/2006/main">
  <p:tag name="KSO_WM_DIAGRAM_VIRTUALLY_FRAME" val="{&quot;height&quot;:324.6,&quot;left&quot;:329.75,&quot;top&quot;:108.9,&quot;width&quot;:519.35}"/>
</p:tagLst>
</file>

<file path=ppt/tags/tag25.xml><?xml version="1.0" encoding="utf-8"?>
<p:tagLst xmlns:p="http://schemas.openxmlformats.org/presentationml/2006/main">
  <p:tag name="KSO_WM_BEAUTIFY_FLAG" val=""/>
  <p:tag name="KSO_WM_DIAGRAM_VIRTUALLY_FRAME" val="{&quot;height&quot;:324.6,&quot;left&quot;:329.75,&quot;top&quot;:108.9,&quot;width&quot;:519.35}"/>
</p:tagLst>
</file>

<file path=ppt/tags/tag26.xml><?xml version="1.0" encoding="utf-8"?>
<p:tagLst xmlns:p="http://schemas.openxmlformats.org/presentationml/2006/main">
  <p:tag name="KSO_WM_DIAGRAM_VIRTUALLY_FRAME" val="{&quot;height&quot;:324.6,&quot;left&quot;:329.75,&quot;top&quot;:108.9,&quot;width&quot;:519.35}"/>
</p:tagLst>
</file>

<file path=ppt/tags/tag27.xml><?xml version="1.0" encoding="utf-8"?>
<p:tagLst xmlns:p="http://schemas.openxmlformats.org/presentationml/2006/main">
  <p:tag name="KSO_WM_BEAUTIFY_FLAG" val=""/>
  <p:tag name="KSO_WM_DIAGRAM_VIRTUALLY_FRAME" val="{&quot;height&quot;:324.6,&quot;left&quot;:329.75,&quot;top&quot;:108.9,&quot;width&quot;:519.35}"/>
</p:tagLst>
</file>

<file path=ppt/tags/tag28.xml><?xml version="1.0" encoding="utf-8"?>
<p:tagLst xmlns:p="http://schemas.openxmlformats.org/presentationml/2006/main">
  <p:tag name="KSO_WM_BEAUTIFY_FLAG" val=""/>
  <p:tag name="KSO_WM_DIAGRAM_VIRTUALLY_FRAME" val="{&quot;height&quot;:324.6,&quot;left&quot;:329.75,&quot;top&quot;:108.9,&quot;width&quot;:519.35}"/>
</p:tagLst>
</file>

<file path=ppt/tags/tag29.xml><?xml version="1.0" encoding="utf-8"?>
<p:tagLst xmlns:p="http://schemas.openxmlformats.org/presentationml/2006/main">
  <p:tag name="KSO_WM_BEAUTIFY_FLAG" val=""/>
  <p:tag name="KSO_WM_DIAGRAM_VIRTUALLY_FRAME" val="{&quot;height&quot;:324.6,&quot;left&quot;:329.75,&quot;top&quot;:108.9,&quot;width&quot;:519.35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324.6,&quot;left&quot;:329.75,&quot;top&quot;:108.9,&quot;width&quot;:519.35}"/>
</p:tagLst>
</file>

<file path=ppt/tags/tag31.xml><?xml version="1.0" encoding="utf-8"?>
<p:tagLst xmlns:p="http://schemas.openxmlformats.org/presentationml/2006/main">
  <p:tag name="KSO_WM_BEAUTIFY_FLAG" val=""/>
  <p:tag name="KSO_WM_DIAGRAM_VIRTUALLY_FRAME" val="{&quot;height&quot;:324.6,&quot;left&quot;:329.75,&quot;top&quot;:108.9,&quot;width&quot;:519.35}"/>
</p:tagLst>
</file>

<file path=ppt/tags/tag32.xml><?xml version="1.0" encoding="utf-8"?>
<p:tagLst xmlns:p="http://schemas.openxmlformats.org/presentationml/2006/main">
  <p:tag name="KSO_WM_BEAUTIFY_FLAG" val=""/>
  <p:tag name="KSO_WM_DIAGRAM_VIRTUALLY_FRAME" val="{&quot;height&quot;:324.6,&quot;left&quot;:329.75,&quot;top&quot;:108.9,&quot;width&quot;:519.35}"/>
</p:tagLst>
</file>

<file path=ppt/tags/tag33.xml><?xml version="1.0" encoding="utf-8"?>
<p:tagLst xmlns:p="http://schemas.openxmlformats.org/presentationml/2006/main">
  <p:tag name="KSO_WM_BEAUTIFY_FLAG" val=""/>
  <p:tag name="KSO_WM_DIAGRAM_VIRTUALLY_FRAME" val="{&quot;height&quot;:324.6,&quot;left&quot;:329.75,&quot;top&quot;:108.9,&quot;width&quot;:519.35}"/>
</p:tagLst>
</file>

<file path=ppt/tags/tag34.xml><?xml version="1.0" encoding="utf-8"?>
<p:tagLst xmlns:p="http://schemas.openxmlformats.org/presentationml/2006/main">
  <p:tag name="KSO_WM_DIAGRAM_VIRTUALLY_FRAME" val="{&quot;height&quot;:324.6,&quot;left&quot;:329.75,&quot;top&quot;:108.9,&quot;width&quot;:519.35}"/>
</p:tagLst>
</file>

<file path=ppt/tags/tag35.xml><?xml version="1.0" encoding="utf-8"?>
<p:tagLst xmlns:p="http://schemas.openxmlformats.org/presentationml/2006/main">
  <p:tag name="KSO_WM_BEAUTIFY_FLAG" val=""/>
  <p:tag name="KSO_WM_DIAGRAM_VIRTUALLY_FRAME" val="{&quot;height&quot;:324.6,&quot;left&quot;:329.75,&quot;top&quot;:108.9,&quot;width&quot;:519.35}"/>
</p:tagLst>
</file>

<file path=ppt/tags/tag36.xml><?xml version="1.0" encoding="utf-8"?>
<p:tagLst xmlns:p="http://schemas.openxmlformats.org/presentationml/2006/main">
  <p:tag name="KSO_WM_BEAUTIFY_FLAG" val=""/>
  <p:tag name="KSO_WM_DIAGRAM_VIRTUALLY_FRAME" val="{&quot;height&quot;:324.6,&quot;left&quot;:329.75,&quot;top&quot;:108.9,&quot;width&quot;:519.35}"/>
</p:tagLst>
</file>

<file path=ppt/tags/tag37.xml><?xml version="1.0" encoding="utf-8"?>
<p:tagLst xmlns:p="http://schemas.openxmlformats.org/presentationml/2006/main">
  <p:tag name="KSO_WM_BEAUTIFY_FLAG" val=""/>
  <p:tag name="KSO_WM_DIAGRAM_VIRTUALLY_FRAME" val="{&quot;height&quot;:324.6,&quot;left&quot;:329.75,&quot;top&quot;:108.9,&quot;width&quot;:519.35}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SPECIAL_SOURCE" val="bdnull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SPECIAL_SOURCE" val="bdnull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SPECIAL_SOURCE" val="bdnull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SPECIAL_SOURCE" val="bdnull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SPECIAL_SOURCE" val="bdnull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SPECIAL_SOURCE" val="bdnull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SPECIAL_SOURCE" val="bdnull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SPECIAL_SOURCE" val="bdnull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SPECIAL_SOURCE" val="bdnull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SPECIAL_SOURCE" val="bdnull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SPECIAL_SOURCE" val="bdnull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SPECIAL_SOURCE" val="bdnull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2598</Words>
  <Application>WPS 演示</Application>
  <PresentationFormat>宽屏</PresentationFormat>
  <Paragraphs>168</Paragraphs>
  <Slides>30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Wingdings</vt:lpstr>
      <vt:lpstr>思源黑体 CN Light</vt:lpstr>
      <vt:lpstr>黑体</vt:lpstr>
      <vt:lpstr>思源黑体 CN Bold</vt:lpstr>
      <vt:lpstr>思源黑体 CN Medium</vt:lpstr>
      <vt:lpstr>思源黑体 Medium</vt:lpstr>
      <vt:lpstr>思源黑体 CN Normal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</cp:lastModifiedBy>
  <cp:revision>267</cp:revision>
  <dcterms:created xsi:type="dcterms:W3CDTF">2022-12-31T05:43:00Z</dcterms:created>
  <dcterms:modified xsi:type="dcterms:W3CDTF">2024-06-15T02:55:48Z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7D868DEB10AE4BEAA8A4C23A9DEFF644_13</vt:lpwstr>
  </property>
</Properties>
</file>