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2"/>
    <p:sldId id="306" r:id="rId3"/>
    <p:sldId id="287" r:id="rId4"/>
    <p:sldId id="286" r:id="rId5"/>
    <p:sldId id="299" r:id="rId6"/>
    <p:sldId id="307" r:id="rId7"/>
    <p:sldId id="308" r:id="rId8"/>
    <p:sldId id="309" r:id="rId9"/>
    <p:sldId id="312" r:id="rId10"/>
    <p:sldId id="311" r:id="rId11"/>
    <p:sldId id="313" r:id="rId12"/>
    <p:sldId id="317" r:id="rId13"/>
    <p:sldId id="315" r:id="rId14"/>
    <p:sldId id="314" r:id="rId15"/>
    <p:sldId id="316" r:id="rId16"/>
    <p:sldId id="318" r:id="rId17"/>
    <p:sldId id="319" r:id="rId18"/>
    <p:sldId id="320" r:id="rId19"/>
    <p:sldId id="322" r:id="rId20"/>
    <p:sldId id="323" r:id="rId21"/>
    <p:sldId id="324" r:id="rId22"/>
    <p:sldId id="321" r:id="rId23"/>
    <p:sldId id="289" r:id="rId24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6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16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7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1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12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image" Target="../media/image21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24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tags" Target="../tags/tag36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" Type="http://schemas.openxmlformats.org/officeDocument/2006/relationships/tags" Target="../tags/tag25.xml"/><Relationship Id="rId16" Type="http://schemas.openxmlformats.org/officeDocument/2006/relationships/tags" Target="../tags/tag39.xml"/><Relationship Id="rId20" Type="http://schemas.openxmlformats.org/officeDocument/2006/relationships/image" Target="../media/image11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10" Type="http://schemas.openxmlformats.org/officeDocument/2006/relationships/tags" Target="../tags/tag33.xml"/><Relationship Id="rId19" Type="http://schemas.openxmlformats.org/officeDocument/2006/relationships/image" Target="../media/image10.png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image" Target="../media/image18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二季度缩量的背后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88365" y="5903707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4-5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月大量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ST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，以及各种问询函等，小盘股打假故事，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游资情绪低迷，市场缩量，短线情绪低迷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01" y="808174"/>
            <a:ext cx="7068059" cy="506073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548" y="808173"/>
            <a:ext cx="3644392" cy="25391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3548" y="3362710"/>
            <a:ext cx="3644392" cy="25061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4056116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稀缺为主，大盘为王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04" y="832779"/>
            <a:ext cx="5748883" cy="2726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504" y="3604148"/>
            <a:ext cx="5748883" cy="288910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345" y="832779"/>
            <a:ext cx="5849096" cy="345792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325268" y="4461930"/>
            <a:ext cx="7187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发展到安全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行政垄断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特许经营成为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股的稀缺资产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稀缺资产集中于：石油，有色，电力，煤炭，通信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公共事业等</a:t>
            </a:r>
            <a:r>
              <a:rPr lang="zh-CN" altLang="en-US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稀缺龙头</a:t>
            </a:r>
            <a:endParaRPr lang="en-US" altLang="zh-CN" b="1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股息，低估值龙头品种不断被资金持续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关注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电力设备，通信，公用事业，钢铁等补涨需求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5890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大盘股高分红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866" y="846364"/>
            <a:ext cx="9220048" cy="499419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88365" y="5903707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业绩是股价的长期方向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合理估值，等待机会，跟随趋势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9210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0</a:t>
            </a:r>
            <a:r>
              <a:rPr lang="en-US" altLang="zh-CN" sz="6000" dirty="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647839" y="3019038"/>
            <a:ext cx="88963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关注业绩，跟随主力</a:t>
            </a:r>
            <a:endParaRPr lang="zh-CN" altLang="en-US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23867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机构主力的切换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7" name="文本框 6"/>
          <p:cNvSpPr txBox="1"/>
          <p:nvPr/>
        </p:nvSpPr>
        <p:spPr>
          <a:xfrm>
            <a:off x="626110" y="5549179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机构大资金在</a:t>
            </a:r>
            <a:r>
              <a:rPr lang="zh-CN" altLang="en-US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大市值中切换，形成长期趋势，形成稳健风格</a:t>
            </a:r>
            <a:endParaRPr lang="en-US" altLang="zh-CN" b="1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经济增速：增值和保值左右大资金的抱团，资金不会轮空，风格持续存在</a:t>
            </a:r>
            <a:endParaRPr lang="en-US" altLang="zh-CN" b="1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中线上</a:t>
            </a:r>
            <a:r>
              <a:rPr lang="zh-CN" altLang="en-US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攻观察机构抱团方向，机构抱团，趋势震荡向上</a:t>
            </a:r>
            <a:endParaRPr lang="zh-CN" altLang="en-US" b="1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80" y="1167252"/>
            <a:ext cx="5556391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984" y="1161248"/>
            <a:ext cx="5545236" cy="4079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336727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机构抱团的趋势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88366" y="595586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业绩是股价的长期方向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合理估值，熊线首次上移，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新一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轮趋势的开始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，跟随趋势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152" y="815962"/>
            <a:ext cx="9462332" cy="5125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995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游资扎堆定热点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02499" y="5412679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热点的形成是中短期资金集中流入的结果</a:t>
            </a:r>
            <a:endParaRPr lang="en-US" altLang="zh-CN" b="1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受概念，利好，政策，风口等影响较大，中期为主，击鼓传花</a:t>
            </a:r>
            <a:endParaRPr lang="en-US" altLang="zh-CN" b="1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反复炒作的热点是政策持续发酵的</a:t>
            </a:r>
            <a:r>
              <a:rPr lang="zh-CN" altLang="en-US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过程，大政策，大热点</a:t>
            </a:r>
            <a:endParaRPr lang="zh-CN" altLang="en-US" b="1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927" y="1122122"/>
            <a:ext cx="5557676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398" y="1120508"/>
            <a:ext cx="5547010" cy="40753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635421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仓位决定质量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51789" y="5431467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业绩不稳定，适合短线博弈（少部分仓位），业绩稳定，适合投资（大部分仓位）</a:t>
            </a: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88" y="1092512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3889" y="1092512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714983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0</a:t>
            </a:r>
            <a:r>
              <a:rPr lang="en-US" altLang="zh-CN" sz="6000" noProof="0" dirty="0" smtClean="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647839" y="3019038"/>
            <a:ext cx="88963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追踪资金，顺势而为</a:t>
            </a:r>
            <a:endParaRPr lang="zh-CN" altLang="en-US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47930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跟主题，选风口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88366" y="595586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风口热点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=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涨停集中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=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短期资金扎堆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=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短线空间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芯片，消费电子，电力设备系列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979" y="828429"/>
            <a:ext cx="9466042" cy="5127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801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框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75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行稳致远</a:t>
            </a:r>
            <a:endParaRPr lang="en-US" altLang="zh-CN" sz="7500" dirty="0" smtClean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稳中求进</a:t>
            </a:r>
            <a:endParaRPr lang="zh-CN" altLang="en-US" sz="75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</a:p>
        </p:txBody>
      </p:sp>
      <p:pic>
        <p:nvPicPr>
          <p:cNvPr id="2" name="图片 1" descr="杨春虎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跟主题，选风口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88366" y="595586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选对热点，关注业绩，跟踪资金，等待机会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业绩增加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红肥绿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瘦，关注下个熊线上移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金叉的机会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508" y="847419"/>
            <a:ext cx="9430984" cy="510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161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跟主题，选风口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88366" y="595586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选对热点，关注业绩，跟踪资金，等待机会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业绩增加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红肥绿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瘦，关注下个熊线上移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金叉的机会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332" y="778035"/>
            <a:ext cx="9569336" cy="5183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648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稳健波段，价值龙头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135" y="842682"/>
            <a:ext cx="9439729" cy="511318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88366" y="595586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行业龙头，业绩增加，估值合理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基本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面背离，等待启动机会，等待熊线上移的启动机会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2529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110" cy="807720"/>
            <a:chOff x="6595" y="2178"/>
            <a:chExt cx="10386" cy="1272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内外共振，稳中求进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跟随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政策，顺应市场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4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关注业绩，跟随主力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</a:p>
          </p:txBody>
        </p:sp>
        <p:sp>
          <p:nvSpPr>
            <p:cNvPr id="37" name="文本框 36"/>
            <p:cNvSpPr txBox="1"/>
            <p:nvPr>
              <p:custDataLst>
                <p:tags r:id="rId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追踪资金，顺势而为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647839" y="3019038"/>
            <a:ext cx="88963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内外共振，稳中求进</a:t>
            </a:r>
            <a:endParaRPr lang="zh-CN" altLang="en-US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市场的价值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55392" y="594814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指数年线调整末端，上证指数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线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点的机会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创业板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指年线三连阴，投资机会明显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656" y="824693"/>
            <a:ext cx="9458688" cy="51234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043" y="1417851"/>
            <a:ext cx="2827892" cy="24316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多指数的周期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55392" y="594814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22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个指数季线金叉区域，季线金叉，开启季度投资机会</a:t>
            </a:r>
            <a:endParaRPr lang="en-US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少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部分指数的投资机会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587" y="808340"/>
            <a:ext cx="9488878" cy="5139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4215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市场的两极分化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55392" y="594814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短线资金关注短线上攻，稳健资金关注中线上攻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政策引导，中期稳健，资金背离，调整就是机会，参照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763" y="846476"/>
            <a:ext cx="9418474" cy="5101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775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0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647839" y="3019038"/>
            <a:ext cx="88963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跟随政策，顺应市场</a:t>
            </a:r>
            <a:endParaRPr lang="zh-CN" altLang="en-US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86882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风格分化，大盘主导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88365" y="5970211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2024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年超大盘，大盘股引领市场，微盘股，小盘股持续领跌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涨幅与振幅差距小，适合大趋势跟踪，涨幅与振幅差距大，只能波段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0" y="815962"/>
            <a:ext cx="9474973" cy="51322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/>
          <a:srcRect b="42963"/>
          <a:stretch/>
        </p:blipFill>
        <p:spPr>
          <a:xfrm>
            <a:off x="8099222" y="815962"/>
            <a:ext cx="3951263" cy="25756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/>
          <a:srcRect b="43264"/>
          <a:stretch/>
        </p:blipFill>
        <p:spPr>
          <a:xfrm>
            <a:off x="8099222" y="3391556"/>
            <a:ext cx="3951263" cy="25620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509593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5d6e9262-ca8a-4070-8ad5-698f89e303ea"/>
  <p:tag name="COMMONDATA" val="eyJoZGlkIjoiZWQzZmNjMDY2MmQ2NmIyZjMyMjBjZGE5MGI3Y2EzNT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65,&quot;left&quot;:329.75,&quot;top&quot;:108.9,&quot;width&quot;:519.3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65,&quot;left&quot;:329.75,&quot;top&quot;:108.9,&quot;width&quot;:519.3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1332</Words>
  <Application>Microsoft Office PowerPoint</Application>
  <PresentationFormat>宽屏</PresentationFormat>
  <Paragraphs>92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黑体</vt:lpstr>
      <vt:lpstr>思源黑体 CN Bold</vt:lpstr>
      <vt:lpstr>思源黑体 CN Light</vt:lpstr>
      <vt:lpstr>思源黑体 CN Medium</vt:lpstr>
      <vt:lpstr>思源黑体 CN Normal</vt:lpstr>
      <vt:lpstr>思源黑体 Medium</vt:lpstr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278</cp:revision>
  <dcterms:created xsi:type="dcterms:W3CDTF">2022-12-31T05:43:00Z</dcterms:created>
  <dcterms:modified xsi:type="dcterms:W3CDTF">2024-06-15T02:49:35Z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402F87D374524AC39C12D85A90FAAE47_13</vt:lpwstr>
  </property>
</Properties>
</file>