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83" r:id="rId3"/>
    <p:sldId id="323" r:id="rId4"/>
    <p:sldId id="321" r:id="rId5"/>
    <p:sldId id="322" r:id="rId6"/>
    <p:sldId id="324" r:id="rId7"/>
    <p:sldId id="328" r:id="rId8"/>
    <p:sldId id="329" r:id="rId9"/>
    <p:sldId id="330" r:id="rId10"/>
    <p:sldId id="331" r:id="rId11"/>
    <p:sldId id="332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27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6" userDrawn="1">
          <p15:clr>
            <a:srgbClr val="A4A3A4"/>
          </p15:clr>
        </p15:guide>
        <p15:guide id="2" pos="35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26"/>
        <p:guide pos="357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1" Type="http://schemas.openxmlformats.org/officeDocument/2006/relationships/commentAuthors" Target="commentAuthors.xml"/><Relationship Id="rId50" Type="http://schemas.openxmlformats.org/officeDocument/2006/relationships/tableStyles" Target="tableStyles.xml"/><Relationship Id="rId5" Type="http://schemas.openxmlformats.org/officeDocument/2006/relationships/slide" Target="slides/slide3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notesMaster" Target="notesMasters/notesMaster1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9.xml"/><Relationship Id="rId3" Type="http://schemas.openxmlformats.org/officeDocument/2006/relationships/image" Target="../media/image18.png"/><Relationship Id="rId2" Type="http://schemas.openxmlformats.org/officeDocument/2006/relationships/tags" Target="../tags/tag58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1.xml"/><Relationship Id="rId3" Type="http://schemas.openxmlformats.org/officeDocument/2006/relationships/image" Target="../media/image19.png"/><Relationship Id="rId2" Type="http://schemas.openxmlformats.org/officeDocument/2006/relationships/tags" Target="../tags/tag60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3.xml"/><Relationship Id="rId3" Type="http://schemas.openxmlformats.org/officeDocument/2006/relationships/image" Target="../media/image20.png"/><Relationship Id="rId2" Type="http://schemas.openxmlformats.org/officeDocument/2006/relationships/tags" Target="../tags/tag62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5.xml"/><Relationship Id="rId3" Type="http://schemas.openxmlformats.org/officeDocument/2006/relationships/image" Target="../media/image21.png"/><Relationship Id="rId2" Type="http://schemas.openxmlformats.org/officeDocument/2006/relationships/tags" Target="../tags/tag64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image" Target="../media/image10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image" Target="../media/image9.png"/><Relationship Id="rId2" Type="http://schemas.openxmlformats.org/officeDocument/2006/relationships/tags" Target="../tags/tag20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0.xml"/><Relationship Id="rId3" Type="http://schemas.openxmlformats.org/officeDocument/2006/relationships/image" Target="../media/image22.png"/><Relationship Id="rId2" Type="http://schemas.openxmlformats.org/officeDocument/2006/relationships/tags" Target="../tags/tag79.xml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81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7.xml"/><Relationship Id="rId3" Type="http://schemas.openxmlformats.org/officeDocument/2006/relationships/image" Target="../media/image25.png"/><Relationship Id="rId2" Type="http://schemas.openxmlformats.org/officeDocument/2006/relationships/tags" Target="../tags/tag86.xml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9.xml"/><Relationship Id="rId3" Type="http://schemas.openxmlformats.org/officeDocument/2006/relationships/image" Target="../media/image26.png"/><Relationship Id="rId2" Type="http://schemas.openxmlformats.org/officeDocument/2006/relationships/tags" Target="../tags/tag88.xml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1.xml"/><Relationship Id="rId3" Type="http://schemas.openxmlformats.org/officeDocument/2006/relationships/image" Target="../media/image27.png"/><Relationship Id="rId2" Type="http://schemas.openxmlformats.org/officeDocument/2006/relationships/tags" Target="../tags/tag90.xml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3.xml"/><Relationship Id="rId3" Type="http://schemas.openxmlformats.org/officeDocument/2006/relationships/image" Target="../media/image28.png"/><Relationship Id="rId2" Type="http://schemas.openxmlformats.org/officeDocument/2006/relationships/tags" Target="../tags/tag92.xml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5.xml"/><Relationship Id="rId3" Type="http://schemas.openxmlformats.org/officeDocument/2006/relationships/image" Target="../media/image29.png"/><Relationship Id="rId2" Type="http://schemas.openxmlformats.org/officeDocument/2006/relationships/tags" Target="../tags/tag94.xml"/><Relationship Id="rId1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7.xml"/><Relationship Id="rId3" Type="http://schemas.openxmlformats.org/officeDocument/2006/relationships/image" Target="../media/image30.png"/><Relationship Id="rId2" Type="http://schemas.openxmlformats.org/officeDocument/2006/relationships/tags" Target="../tags/tag96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2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2.xml"/><Relationship Id="rId2" Type="http://schemas.openxmlformats.org/officeDocument/2006/relationships/image" Target="../media/image11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9.xml"/><Relationship Id="rId3" Type="http://schemas.openxmlformats.org/officeDocument/2006/relationships/image" Target="../media/image31.png"/><Relationship Id="rId2" Type="http://schemas.openxmlformats.org/officeDocument/2006/relationships/tags" Target="../tags/tag98.xml"/><Relationship Id="rId1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1.xml"/><Relationship Id="rId3" Type="http://schemas.openxmlformats.org/officeDocument/2006/relationships/image" Target="../media/image31.png"/><Relationship Id="rId2" Type="http://schemas.openxmlformats.org/officeDocument/2006/relationships/tags" Target="../tags/tag100.xml"/><Relationship Id="rId1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3.xml"/><Relationship Id="rId3" Type="http://schemas.openxmlformats.org/officeDocument/2006/relationships/image" Target="../media/image32.png"/><Relationship Id="rId2" Type="http://schemas.openxmlformats.org/officeDocument/2006/relationships/tags" Target="../tags/tag102.xml"/><Relationship Id="rId1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5.xml"/><Relationship Id="rId3" Type="http://schemas.openxmlformats.org/officeDocument/2006/relationships/image" Target="../media/image33.png"/><Relationship Id="rId2" Type="http://schemas.openxmlformats.org/officeDocument/2006/relationships/tags" Target="../tags/tag104.xml"/><Relationship Id="rId1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1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tags" Target="../tags/tag111.xml"/><Relationship Id="rId1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4.xml"/><Relationship Id="rId3" Type="http://schemas.openxmlformats.org/officeDocument/2006/relationships/image" Target="../media/image37.png"/><Relationship Id="rId2" Type="http://schemas.openxmlformats.org/officeDocument/2006/relationships/tags" Target="../tags/tag113.xml"/><Relationship Id="rId1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6.xml"/><Relationship Id="rId3" Type="http://schemas.openxmlformats.org/officeDocument/2006/relationships/image" Target="../media/image38.png"/><Relationship Id="rId2" Type="http://schemas.openxmlformats.org/officeDocument/2006/relationships/tags" Target="../tags/tag115.xml"/><Relationship Id="rId1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8.xml"/><Relationship Id="rId3" Type="http://schemas.openxmlformats.org/officeDocument/2006/relationships/image" Target="../media/image39.png"/><Relationship Id="rId2" Type="http://schemas.openxmlformats.org/officeDocument/2006/relationships/tags" Target="../tags/tag117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0.xml"/><Relationship Id="rId3" Type="http://schemas.openxmlformats.org/officeDocument/2006/relationships/image" Target="../media/image40.png"/><Relationship Id="rId2" Type="http://schemas.openxmlformats.org/officeDocument/2006/relationships/tags" Target="../tags/tag119.xml"/><Relationship Id="rId1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22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tags" Target="../tags/tag121.xml"/><Relationship Id="rId1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4.xml"/><Relationship Id="rId3" Type="http://schemas.openxmlformats.org/officeDocument/2006/relationships/image" Target="../media/image43.png"/><Relationship Id="rId2" Type="http://schemas.openxmlformats.org/officeDocument/2006/relationships/tags" Target="../tags/tag123.xml"/><Relationship Id="rId1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6.xml"/><Relationship Id="rId3" Type="http://schemas.openxmlformats.org/officeDocument/2006/relationships/image" Target="../media/image44.png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7.xml"/><Relationship Id="rId2" Type="http://schemas.openxmlformats.org/officeDocument/2006/relationships/image" Target="../media/image45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7.xml"/><Relationship Id="rId3" Type="http://schemas.openxmlformats.org/officeDocument/2006/relationships/image" Target="../media/image13.png"/><Relationship Id="rId2" Type="http://schemas.openxmlformats.org/officeDocument/2006/relationships/tags" Target="../tags/tag46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9.xml"/><Relationship Id="rId3" Type="http://schemas.openxmlformats.org/officeDocument/2006/relationships/image" Target="../media/image14.png"/><Relationship Id="rId2" Type="http://schemas.openxmlformats.org/officeDocument/2006/relationships/tags" Target="../tags/tag48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1.xml"/><Relationship Id="rId3" Type="http://schemas.openxmlformats.org/officeDocument/2006/relationships/image" Target="../media/image15.png"/><Relationship Id="rId2" Type="http://schemas.openxmlformats.org/officeDocument/2006/relationships/tags" Target="../tags/tag50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image" Target="../media/image16.png"/><Relationship Id="rId2" Type="http://schemas.openxmlformats.org/officeDocument/2006/relationships/tags" Target="../tags/tag5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image" Target="../media/image17.png"/><Relationship Id="rId2" Type="http://schemas.openxmlformats.org/officeDocument/2006/relationships/tags" Target="../tags/tag54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济南地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25545" y="109220"/>
            <a:ext cx="119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总结</a:t>
            </a:r>
            <a:endParaRPr lang="zh-CN" sz="40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25930" y="1344930"/>
            <a:ext cx="862711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牛市</a:t>
            </a:r>
            <a:r>
              <a:rPr lang="en-US" altLang="zh-CN" sz="2800">
                <a:solidFill>
                  <a:schemeClr val="bg1"/>
                </a:solidFill>
              </a:rPr>
              <a:t>——</a:t>
            </a:r>
            <a:r>
              <a:rPr lang="zh-CN" altLang="en-US" sz="2800">
                <a:solidFill>
                  <a:schemeClr val="bg1"/>
                </a:solidFill>
              </a:rPr>
              <a:t>买方市场，多头市场。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珍惜下跌，下跌中主动买套。尤其是短期加速大阴线。高位经常延后下跌。也就是海洋状态顶背离后有个加速下跌。低位不要想着买到最低点，容易错过趋势性机会。</a:t>
            </a:r>
            <a:endParaRPr lang="zh-CN" altLang="en-US" sz="2000">
              <a:solidFill>
                <a:schemeClr val="bg1"/>
              </a:solidFill>
            </a:endParaRPr>
          </a:p>
          <a:p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熊市</a:t>
            </a:r>
            <a:r>
              <a:rPr lang="en-US" altLang="zh-CN" sz="2800">
                <a:solidFill>
                  <a:schemeClr val="bg1"/>
                </a:solidFill>
              </a:rPr>
              <a:t>——</a:t>
            </a:r>
            <a:r>
              <a:rPr lang="zh-CN" altLang="en-US" sz="2800">
                <a:solidFill>
                  <a:schemeClr val="bg1"/>
                </a:solidFill>
              </a:rPr>
              <a:t>卖方市场，空头市场。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卖在阳线，上涨中急流勇退。尤其是顶部结构的阳线加速拉升，是给你逃跑的机会。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低位，容易在一层才是有效低点。也就是海洋状态经常性的底背离金叉后机会更强。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25545" y="109220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时间对比</a:t>
            </a:r>
            <a:endParaRPr lang="zh-CN" sz="40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" y="921385"/>
            <a:ext cx="10378378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25545" y="109220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空间判断</a:t>
            </a:r>
            <a:endParaRPr lang="zh-CN" sz="40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" y="998855"/>
            <a:ext cx="10378378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17695" y="99695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支撑判断</a:t>
            </a:r>
            <a:endParaRPr lang="zh-CN" sz="40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70" y="932815"/>
            <a:ext cx="9530080" cy="51625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3830" y="6214110"/>
            <a:ext cx="11689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黄金分割半分位为</a:t>
            </a:r>
            <a:r>
              <a:rPr lang="en-US" altLang="zh-CN" b="1">
                <a:solidFill>
                  <a:schemeClr val="bg1"/>
                </a:solidFill>
              </a:rPr>
              <a:t>3222.91</a:t>
            </a:r>
            <a:r>
              <a:rPr lang="zh-CN" altLang="en-US" b="1">
                <a:solidFill>
                  <a:schemeClr val="bg1"/>
                </a:solidFill>
              </a:rPr>
              <a:t>；</a:t>
            </a:r>
            <a:r>
              <a:rPr lang="en-US" altLang="zh-CN" b="1">
                <a:solidFill>
                  <a:schemeClr val="bg1"/>
                </a:solidFill>
              </a:rPr>
              <a:t>0.382</a:t>
            </a:r>
            <a:r>
              <a:rPr lang="zh-CN" altLang="en-US" b="1">
                <a:solidFill>
                  <a:schemeClr val="bg1"/>
                </a:solidFill>
              </a:rPr>
              <a:t>为</a:t>
            </a:r>
            <a:r>
              <a:rPr lang="en-US" altLang="zh-CN" b="1">
                <a:solidFill>
                  <a:schemeClr val="bg1"/>
                </a:solidFill>
              </a:rPr>
              <a:t>3178.67.</a:t>
            </a:r>
            <a:r>
              <a:rPr lang="zh-CN" altLang="en-US" b="1">
                <a:solidFill>
                  <a:schemeClr val="bg1"/>
                </a:solidFill>
              </a:rPr>
              <a:t>时机中间差值很小，</a:t>
            </a:r>
            <a:r>
              <a:rPr lang="en-US" altLang="zh-CN" b="1">
                <a:solidFill>
                  <a:schemeClr val="bg1"/>
                </a:solidFill>
              </a:rPr>
              <a:t>40</a:t>
            </a:r>
            <a:r>
              <a:rPr lang="zh-CN" altLang="en-US" b="1">
                <a:solidFill>
                  <a:schemeClr val="bg1"/>
                </a:solidFill>
              </a:rPr>
              <a:t>个点而已。如果到</a:t>
            </a:r>
            <a:r>
              <a:rPr lang="en-US" altLang="zh-CN" b="1">
                <a:solidFill>
                  <a:schemeClr val="bg1"/>
                </a:solidFill>
              </a:rPr>
              <a:t>3178</a:t>
            </a:r>
            <a:r>
              <a:rPr lang="zh-CN" altLang="en-US" b="1">
                <a:solidFill>
                  <a:schemeClr val="bg1"/>
                </a:solidFill>
              </a:rPr>
              <a:t>止跌则看作为头肩底。</a:t>
            </a:r>
            <a:endParaRPr lang="zh-CN" altLang="en-US" b="1">
              <a:solidFill>
                <a:schemeClr val="bg1"/>
              </a:solidFill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3403600" y="2350135"/>
            <a:ext cx="1094740" cy="117538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4571365" y="2292985"/>
            <a:ext cx="680720" cy="28384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5243830" y="2001520"/>
            <a:ext cx="875665" cy="69723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6208395" y="1944370"/>
            <a:ext cx="900430" cy="38925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7165340" y="1985010"/>
            <a:ext cx="1013460" cy="41338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17695" y="99695"/>
            <a:ext cx="27800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>
                <a:solidFill>
                  <a:schemeClr val="bg1"/>
                </a:solidFill>
              </a:rPr>
              <a:t>18</a:t>
            </a:r>
            <a:r>
              <a:rPr lang="zh-CN" altLang="en-US" sz="4000">
                <a:solidFill>
                  <a:schemeClr val="bg1"/>
                </a:solidFill>
              </a:rPr>
              <a:t>慢牛对比</a:t>
            </a:r>
            <a:endParaRPr lang="zh-CN" altLang="en-US" sz="400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205" y="824230"/>
            <a:ext cx="9732645" cy="52717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777490" y="6214110"/>
            <a:ext cx="67564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chemeClr val="bg1"/>
                </a:solidFill>
              </a:rPr>
              <a:t>19</a:t>
            </a:r>
            <a:r>
              <a:rPr lang="zh-CN" altLang="en-US" sz="2000" b="1">
                <a:solidFill>
                  <a:schemeClr val="bg1"/>
                </a:solidFill>
              </a:rPr>
              <a:t>年旗面调整周期</a:t>
            </a:r>
            <a:r>
              <a:rPr lang="en-US" altLang="zh-CN" sz="2000" b="1">
                <a:solidFill>
                  <a:schemeClr val="bg1"/>
                </a:solidFill>
              </a:rPr>
              <a:t>11</a:t>
            </a:r>
            <a:r>
              <a:rPr lang="zh-CN" altLang="en-US" sz="2000" b="1">
                <a:solidFill>
                  <a:schemeClr val="bg1"/>
                </a:solidFill>
              </a:rPr>
              <a:t>个月。八月底为</a:t>
            </a:r>
            <a:r>
              <a:rPr lang="en-US" altLang="zh-CN" sz="2000" b="1">
                <a:solidFill>
                  <a:schemeClr val="bg1"/>
                </a:solidFill>
              </a:rPr>
              <a:t>924</a:t>
            </a:r>
            <a:r>
              <a:rPr lang="zh-CN" altLang="en-US" sz="2000" b="1">
                <a:solidFill>
                  <a:schemeClr val="bg1"/>
                </a:solidFill>
              </a:rPr>
              <a:t>行情高点</a:t>
            </a:r>
            <a:r>
              <a:rPr lang="en-US" altLang="zh-CN" sz="2000" b="1">
                <a:solidFill>
                  <a:schemeClr val="bg1"/>
                </a:solidFill>
              </a:rPr>
              <a:t>11</a:t>
            </a:r>
            <a:r>
              <a:rPr lang="zh-CN" altLang="en-US" sz="2000" b="1">
                <a:solidFill>
                  <a:schemeClr val="bg1"/>
                </a:solidFill>
              </a:rPr>
              <a:t>个月。</a:t>
            </a:r>
            <a:endParaRPr lang="zh-CN" altLang="en-US" sz="20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25545" y="109220"/>
            <a:ext cx="4246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大三浪何时来总结</a:t>
            </a:r>
            <a:endParaRPr lang="zh-CN" sz="40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0590" y="1129665"/>
            <a:ext cx="10161905" cy="51390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一、牛市</a:t>
            </a:r>
            <a:r>
              <a:rPr lang="en-US" altLang="zh-CN" sz="2800">
                <a:solidFill>
                  <a:schemeClr val="bg1"/>
                </a:solidFill>
              </a:rPr>
              <a:t>——</a:t>
            </a:r>
            <a:r>
              <a:rPr lang="zh-CN" altLang="en-US" sz="2800">
                <a:solidFill>
                  <a:schemeClr val="bg1"/>
                </a:solidFill>
              </a:rPr>
              <a:t>买方市场，多头市场。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珍惜下跌，下跌中主动买套。尤其是短期加速大阴线。高位经常延后下跌。也就是海洋状态顶背离后有个加速下跌。低位不要想着买到最低点，容易错过趋势性机会。</a:t>
            </a:r>
            <a:endParaRPr lang="zh-CN" altLang="en-US" sz="2000">
              <a:solidFill>
                <a:schemeClr val="bg1"/>
              </a:solidFill>
            </a:endParaRPr>
          </a:p>
          <a:p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二、空间：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下方</a:t>
            </a:r>
            <a:r>
              <a:rPr lang="en-US" altLang="zh-CN" sz="2000">
                <a:solidFill>
                  <a:schemeClr val="bg1"/>
                </a:solidFill>
              </a:rPr>
              <a:t>3200</a:t>
            </a:r>
            <a:r>
              <a:rPr lang="zh-CN" altLang="en-US" sz="2000">
                <a:solidFill>
                  <a:schemeClr val="bg1"/>
                </a:solidFill>
              </a:rPr>
              <a:t>点附近为强支撑。国家队成本区域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三浪一的</a:t>
            </a:r>
            <a:r>
              <a:rPr lang="en-US" altLang="zh-CN" sz="2000">
                <a:solidFill>
                  <a:schemeClr val="bg1"/>
                </a:solidFill>
              </a:rPr>
              <a:t>0.5</a:t>
            </a:r>
            <a:r>
              <a:rPr lang="zh-CN" altLang="en-US" sz="2000">
                <a:solidFill>
                  <a:schemeClr val="bg1"/>
                </a:solidFill>
              </a:rPr>
              <a:t>（</a:t>
            </a:r>
            <a:r>
              <a:rPr lang="en-US" altLang="zh-CN" sz="2000">
                <a:solidFill>
                  <a:schemeClr val="bg1"/>
                </a:solidFill>
              </a:rPr>
              <a:t>3220</a:t>
            </a:r>
            <a:r>
              <a:rPr lang="zh-CN" altLang="en-US" sz="2000">
                <a:solidFill>
                  <a:schemeClr val="bg1"/>
                </a:solidFill>
              </a:rPr>
              <a:t>）和</a:t>
            </a:r>
            <a:r>
              <a:rPr lang="en-US" altLang="zh-CN" sz="2000">
                <a:solidFill>
                  <a:schemeClr val="bg1"/>
                </a:solidFill>
              </a:rPr>
              <a:t>0.382</a:t>
            </a:r>
            <a:r>
              <a:rPr lang="zh-CN" altLang="en-US" sz="2000">
                <a:solidFill>
                  <a:schemeClr val="bg1"/>
                </a:solidFill>
              </a:rPr>
              <a:t>（</a:t>
            </a:r>
            <a:r>
              <a:rPr lang="en-US" altLang="zh-CN" sz="2000">
                <a:solidFill>
                  <a:schemeClr val="bg1"/>
                </a:solidFill>
              </a:rPr>
              <a:t>3180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  <a:r>
              <a:rPr lang="zh-CN" altLang="en-US" sz="2000">
                <a:solidFill>
                  <a:schemeClr val="bg1"/>
                </a:solidFill>
              </a:rPr>
              <a:t>附近。</a:t>
            </a:r>
            <a:endParaRPr lang="zh-CN" altLang="en-US" sz="2000">
              <a:solidFill>
                <a:schemeClr val="bg1"/>
              </a:solidFill>
            </a:endParaRPr>
          </a:p>
          <a:p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三、破净率观察：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上证指数：</a:t>
            </a:r>
            <a:r>
              <a:rPr lang="en-US" altLang="zh-CN" sz="2000">
                <a:solidFill>
                  <a:schemeClr val="bg1"/>
                </a:solidFill>
              </a:rPr>
              <a:t>14%</a:t>
            </a:r>
            <a:r>
              <a:rPr lang="zh-CN" altLang="en-US" sz="2000">
                <a:solidFill>
                  <a:schemeClr val="bg1"/>
                </a:solidFill>
              </a:rPr>
              <a:t>；平均股价</a:t>
            </a:r>
            <a:r>
              <a:rPr lang="en-US" altLang="zh-CN" sz="2000">
                <a:solidFill>
                  <a:schemeClr val="bg1"/>
                </a:solidFill>
              </a:rPr>
              <a:t>10%</a:t>
            </a:r>
            <a:r>
              <a:rPr lang="zh-CN" altLang="en-US" sz="2000">
                <a:solidFill>
                  <a:schemeClr val="bg1"/>
                </a:solidFill>
              </a:rPr>
              <a:t>。</a:t>
            </a:r>
            <a:endParaRPr lang="zh-CN" altLang="en-US" sz="2000">
              <a:solidFill>
                <a:schemeClr val="bg1"/>
              </a:solidFill>
            </a:endParaRPr>
          </a:p>
          <a:p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四、时间观察：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en-US" altLang="zh-CN" sz="2000">
                <a:solidFill>
                  <a:schemeClr val="bg1"/>
                </a:solidFill>
              </a:rPr>
              <a:t>24</a:t>
            </a:r>
            <a:r>
              <a:rPr lang="zh-CN" altLang="en-US" sz="2000">
                <a:solidFill>
                  <a:schemeClr val="bg1"/>
                </a:solidFill>
              </a:rPr>
              <a:t>个周期为</a:t>
            </a:r>
            <a:r>
              <a:rPr lang="en-US" altLang="zh-CN" sz="2000">
                <a:solidFill>
                  <a:schemeClr val="bg1"/>
                </a:solidFill>
              </a:rPr>
              <a:t>7</a:t>
            </a:r>
            <a:r>
              <a:rPr lang="zh-CN" altLang="en-US" sz="2000">
                <a:solidFill>
                  <a:schemeClr val="bg1"/>
                </a:solidFill>
              </a:rPr>
              <a:t>月底；</a:t>
            </a:r>
            <a:r>
              <a:rPr lang="en-US" altLang="zh-CN" sz="2000">
                <a:solidFill>
                  <a:schemeClr val="bg1"/>
                </a:solidFill>
              </a:rPr>
              <a:t>19</a:t>
            </a:r>
            <a:r>
              <a:rPr lang="zh-CN" altLang="en-US" sz="2000">
                <a:solidFill>
                  <a:schemeClr val="bg1"/>
                </a:solidFill>
              </a:rPr>
              <a:t>旗面一年周期为</a:t>
            </a:r>
            <a:r>
              <a:rPr lang="en-US" altLang="zh-CN" sz="2000">
                <a:solidFill>
                  <a:schemeClr val="bg1"/>
                </a:solidFill>
              </a:rPr>
              <a:t>8</a:t>
            </a:r>
            <a:r>
              <a:rPr lang="zh-CN" altLang="en-US" sz="2000">
                <a:solidFill>
                  <a:schemeClr val="bg1"/>
                </a:solidFill>
              </a:rPr>
              <a:t>月底。</a:t>
            </a:r>
            <a:endParaRPr lang="zh-CN" altLang="en-US" sz="2000">
              <a:solidFill>
                <a:schemeClr val="bg1"/>
              </a:solidFill>
            </a:endParaRPr>
          </a:p>
          <a:p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五、三浪三空间逻辑：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en-US" altLang="zh-CN" sz="2000">
                <a:solidFill>
                  <a:schemeClr val="bg1"/>
                </a:solidFill>
              </a:rPr>
              <a:t>3180</a:t>
            </a:r>
            <a:r>
              <a:rPr lang="zh-CN" altLang="en-US" sz="2000">
                <a:solidFill>
                  <a:schemeClr val="bg1"/>
                </a:solidFill>
              </a:rPr>
              <a:t>头肩底突破颈线</a:t>
            </a:r>
            <a:r>
              <a:rPr lang="en-US" altLang="zh-CN" sz="2000">
                <a:solidFill>
                  <a:schemeClr val="bg1"/>
                </a:solidFill>
              </a:rPr>
              <a:t>3440</a:t>
            </a:r>
            <a:r>
              <a:rPr lang="zh-CN" altLang="en-US" sz="2000">
                <a:solidFill>
                  <a:schemeClr val="bg1"/>
                </a:solidFill>
              </a:rPr>
              <a:t>等高原理为</a:t>
            </a:r>
            <a:r>
              <a:rPr lang="en-US" altLang="zh-CN" sz="2000">
                <a:solidFill>
                  <a:schemeClr val="bg1"/>
                </a:solidFill>
              </a:rPr>
              <a:t>3700</a:t>
            </a:r>
            <a:r>
              <a:rPr lang="zh-CN" altLang="en-US" sz="2000">
                <a:solidFill>
                  <a:schemeClr val="bg1"/>
                </a:solidFill>
              </a:rPr>
              <a:t>；一浪的</a:t>
            </a:r>
            <a:r>
              <a:rPr lang="en-US" altLang="zh-CN" sz="2000">
                <a:solidFill>
                  <a:schemeClr val="bg1"/>
                </a:solidFill>
              </a:rPr>
              <a:t>0.618-2</a:t>
            </a:r>
            <a:r>
              <a:rPr lang="zh-CN" altLang="en-US" sz="2000">
                <a:solidFill>
                  <a:schemeClr val="bg1"/>
                </a:solidFill>
              </a:rPr>
              <a:t>倍为（</a:t>
            </a:r>
            <a:r>
              <a:rPr lang="en-US" altLang="zh-CN" sz="2000">
                <a:solidFill>
                  <a:schemeClr val="bg1"/>
                </a:solidFill>
              </a:rPr>
              <a:t>3674-2689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  <a:r>
              <a:rPr lang="en-US" altLang="zh-CN" sz="2000">
                <a:solidFill>
                  <a:schemeClr val="bg1"/>
                </a:solidFill>
              </a:rPr>
              <a:t>*1.618/2=3040=4630-5000</a:t>
            </a:r>
            <a:r>
              <a:rPr lang="zh-CN" altLang="en-US" sz="2000">
                <a:solidFill>
                  <a:schemeClr val="bg1"/>
                </a:solidFill>
              </a:rPr>
              <a:t>点。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三浪预中报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25545" y="109220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关于中报</a:t>
            </a:r>
            <a:endParaRPr lang="zh-CN" sz="40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0590" y="1129665"/>
            <a:ext cx="1016190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根据《上市公司信息披露管理办法》，第十三条，年度报告应当在每个会计年度结束之日起四个月内，中期报告应当在每个会计年度的上半年结束之日起两个月内，编制完成并披露。我们可以得知，</a:t>
            </a:r>
            <a:r>
              <a:rPr lang="zh-CN" altLang="en-US" sz="2400" b="1">
                <a:solidFill>
                  <a:schemeClr val="bg1"/>
                </a:solidFill>
              </a:rPr>
              <a:t>上市公司的中期财务报表披露时间是在：</a:t>
            </a:r>
            <a:r>
              <a:rPr lang="en-US" altLang="zh-CN" sz="2400" b="1">
                <a:solidFill>
                  <a:schemeClr val="bg1"/>
                </a:solidFill>
              </a:rPr>
              <a:t>7</a:t>
            </a:r>
            <a:r>
              <a:rPr lang="zh-CN" altLang="en-US" sz="2400" b="1">
                <a:solidFill>
                  <a:schemeClr val="bg1"/>
                </a:solidFill>
              </a:rPr>
              <a:t>月</a:t>
            </a:r>
            <a:r>
              <a:rPr lang="en-US" altLang="zh-CN" sz="2400" b="1">
                <a:solidFill>
                  <a:schemeClr val="bg1"/>
                </a:solidFill>
              </a:rPr>
              <a:t>1</a:t>
            </a:r>
            <a:r>
              <a:rPr lang="zh-CN" altLang="en-US" sz="2400" b="1">
                <a:solidFill>
                  <a:schemeClr val="bg1"/>
                </a:solidFill>
              </a:rPr>
              <a:t>日</a:t>
            </a:r>
            <a:r>
              <a:rPr lang="en-US" altLang="zh-CN" sz="2400" b="1">
                <a:solidFill>
                  <a:schemeClr val="bg1"/>
                </a:solidFill>
              </a:rPr>
              <a:t>—8</a:t>
            </a:r>
            <a:r>
              <a:rPr lang="zh-CN" altLang="en-US" sz="2400" b="1">
                <a:solidFill>
                  <a:schemeClr val="bg1"/>
                </a:solidFill>
              </a:rPr>
              <a:t>月</a:t>
            </a:r>
            <a:r>
              <a:rPr lang="en-US" altLang="zh-CN" sz="2400" b="1">
                <a:solidFill>
                  <a:schemeClr val="bg1"/>
                </a:solidFill>
              </a:rPr>
              <a:t>31</a:t>
            </a:r>
            <a:r>
              <a:rPr lang="zh-CN" altLang="en-US" sz="2400" b="1">
                <a:solidFill>
                  <a:schemeClr val="bg1"/>
                </a:solidFill>
              </a:rPr>
              <a:t>日。</a:t>
            </a:r>
            <a:endParaRPr lang="zh-CN" altLang="en-US" sz="2400" b="1">
              <a:solidFill>
                <a:schemeClr val="bg1"/>
              </a:solidFill>
            </a:endParaRPr>
          </a:p>
          <a:p>
            <a:endParaRPr lang="en-US" altLang="zh-CN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而根据相关规定，当主板上市公司预计半年度经营业绩将出现【净利润为负值】、【净利润实现扭亏为盈】、【实现盈利，且净利润与上年同期相比上升或下降</a:t>
            </a:r>
            <a:r>
              <a:rPr lang="en-US" altLang="zh-CN" sz="2000">
                <a:solidFill>
                  <a:schemeClr val="bg1"/>
                </a:solidFill>
              </a:rPr>
              <a:t>50%</a:t>
            </a:r>
            <a:r>
              <a:rPr lang="zh-CN" altLang="en-US" sz="2000">
                <a:solidFill>
                  <a:schemeClr val="bg1"/>
                </a:solidFill>
              </a:rPr>
              <a:t>以上】，三个情形之一，应当在半年度结束之日起十五日内进行预告。创业板和科创板无强制要求，但鼓励上市公司进行预披露。所以我们可以得知，上市公司如果要公布中报预告的话，时间是：</a:t>
            </a:r>
            <a:r>
              <a:rPr lang="en-US" altLang="zh-CN" sz="2000">
                <a:solidFill>
                  <a:schemeClr val="bg1"/>
                </a:solidFill>
              </a:rPr>
              <a:t>7</a:t>
            </a:r>
            <a:r>
              <a:rPr lang="zh-CN" altLang="en-US" sz="2000">
                <a:solidFill>
                  <a:schemeClr val="bg1"/>
                </a:solidFill>
              </a:rPr>
              <a:t>月</a:t>
            </a:r>
            <a:r>
              <a:rPr lang="en-US" altLang="zh-CN" sz="2000">
                <a:solidFill>
                  <a:schemeClr val="bg1"/>
                </a:solidFill>
              </a:rPr>
              <a:t>15</a:t>
            </a:r>
            <a:r>
              <a:rPr lang="zh-CN" altLang="en-US" sz="2000">
                <a:solidFill>
                  <a:schemeClr val="bg1"/>
                </a:solidFill>
              </a:rPr>
              <a:t>日之前。</a:t>
            </a:r>
            <a:endParaRPr lang="zh-CN" altLang="en-US" sz="2000">
              <a:solidFill>
                <a:schemeClr val="bg1"/>
              </a:solidFill>
            </a:endParaRPr>
          </a:p>
          <a:p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400" b="1">
                <a:solidFill>
                  <a:schemeClr val="bg1"/>
                </a:solidFill>
              </a:rPr>
              <a:t>那么也就是说，只要是</a:t>
            </a:r>
            <a:r>
              <a:rPr lang="en-US" altLang="zh-CN" sz="2400" b="1">
                <a:solidFill>
                  <a:schemeClr val="bg1"/>
                </a:solidFill>
              </a:rPr>
              <a:t>7</a:t>
            </a:r>
            <a:r>
              <a:rPr lang="zh-CN" altLang="en-US" sz="2400" b="1">
                <a:solidFill>
                  <a:schemeClr val="bg1"/>
                </a:solidFill>
              </a:rPr>
              <a:t>月</a:t>
            </a:r>
            <a:r>
              <a:rPr lang="en-US" altLang="zh-CN" sz="2400" b="1">
                <a:solidFill>
                  <a:schemeClr val="bg1"/>
                </a:solidFill>
              </a:rPr>
              <a:t>15</a:t>
            </a:r>
            <a:r>
              <a:rPr lang="zh-CN" altLang="en-US" sz="2400" b="1">
                <a:solidFill>
                  <a:schemeClr val="bg1"/>
                </a:solidFill>
              </a:rPr>
              <a:t>日之前披露了业绩预告的上市公司，他们的中报业绩肯定是有较大幅度变动的，要么增长幅度较大，要么就是下滑幅度较大。</a:t>
            </a:r>
            <a:endParaRPr lang="zh-CN" altLang="en-US" sz="24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25545" y="109220"/>
            <a:ext cx="18770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关于</a:t>
            </a:r>
            <a:r>
              <a:rPr lang="en-US" altLang="zh-CN" sz="4000">
                <a:solidFill>
                  <a:schemeClr val="bg1"/>
                </a:solidFill>
              </a:rPr>
              <a:t>PE</a:t>
            </a:r>
            <a:endParaRPr lang="en-US" altLang="zh-CN" sz="40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0595" y="1417320"/>
            <a:ext cx="10161905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chemeClr val="bg1"/>
                </a:solidFill>
              </a:rPr>
              <a:t>PE</a:t>
            </a:r>
            <a:r>
              <a:rPr lang="zh-CN" altLang="en-US" sz="2000">
                <a:solidFill>
                  <a:schemeClr val="bg1"/>
                </a:solidFill>
              </a:rPr>
              <a:t>就是市盈率。</a:t>
            </a:r>
            <a:endParaRPr lang="zh-CN" altLang="en-US" sz="2000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市盈率</a:t>
            </a:r>
            <a:r>
              <a:rPr lang="en-US" altLang="zh-CN" sz="2000" b="1">
                <a:solidFill>
                  <a:schemeClr val="bg1"/>
                </a:solidFill>
              </a:rPr>
              <a:t>=</a:t>
            </a:r>
            <a:r>
              <a:rPr lang="zh-CN" altLang="en-US" sz="2000" b="1">
                <a:solidFill>
                  <a:schemeClr val="bg1"/>
                </a:solidFill>
              </a:rPr>
              <a:t>股价</a:t>
            </a:r>
            <a:r>
              <a:rPr lang="en-US" altLang="zh-CN" sz="2000" b="1">
                <a:solidFill>
                  <a:schemeClr val="bg1"/>
                </a:solidFill>
              </a:rPr>
              <a:t>\</a:t>
            </a:r>
            <a:r>
              <a:rPr lang="zh-CN" altLang="en-US" sz="2000" b="1">
                <a:solidFill>
                  <a:schemeClr val="bg1"/>
                </a:solidFill>
              </a:rPr>
              <a:t>每股收益。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很多人的误区市盈率低的股票容易涨，其实是误区。因为业绩披露滞后因素导致。</a:t>
            </a:r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如</a:t>
            </a:r>
            <a:r>
              <a:rPr lang="en-US" altLang="zh-CN" sz="2000" b="1">
                <a:solidFill>
                  <a:schemeClr val="bg1"/>
                </a:solidFill>
              </a:rPr>
              <a:t>20</a:t>
            </a:r>
            <a:r>
              <a:rPr lang="zh-CN" altLang="en-US" sz="2000" b="1">
                <a:solidFill>
                  <a:schemeClr val="bg1"/>
                </a:solidFill>
              </a:rPr>
              <a:t>年疫情，英科医疗、蓝帆医药因为业绩大涨导致每股收益大涨，然后市盈率就很低。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但后续个股连续跌了</a:t>
            </a:r>
            <a:r>
              <a:rPr lang="en-US" altLang="zh-CN" sz="2000" b="1">
                <a:solidFill>
                  <a:schemeClr val="bg1"/>
                </a:solidFill>
              </a:rPr>
              <a:t>5</a:t>
            </a:r>
            <a:r>
              <a:rPr lang="zh-CN" altLang="en-US" sz="2000" b="1">
                <a:solidFill>
                  <a:schemeClr val="bg1"/>
                </a:solidFill>
              </a:rPr>
              <a:t>年。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真正的市盈率逻辑是目前业绩改善，但是股价还没涨才是核心。</a:t>
            </a:r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戴维斯双击的逻辑就是这样，比如</a:t>
            </a:r>
            <a:r>
              <a:rPr lang="en-US" altLang="zh-CN" sz="2000" b="1">
                <a:solidFill>
                  <a:schemeClr val="bg1"/>
                </a:solidFill>
              </a:rPr>
              <a:t>24</a:t>
            </a:r>
            <a:r>
              <a:rPr lang="zh-CN" altLang="en-US" sz="2000" b="1">
                <a:solidFill>
                  <a:schemeClr val="bg1"/>
                </a:solidFill>
              </a:rPr>
              <a:t>年</a:t>
            </a:r>
            <a:r>
              <a:rPr lang="en-US" altLang="zh-CN" sz="2000" b="1">
                <a:solidFill>
                  <a:schemeClr val="bg1"/>
                </a:solidFill>
              </a:rPr>
              <a:t>9</a:t>
            </a:r>
            <a:r>
              <a:rPr lang="zh-CN" altLang="en-US" sz="2000" b="1">
                <a:solidFill>
                  <a:schemeClr val="bg1"/>
                </a:solidFill>
              </a:rPr>
              <a:t>月的妙可蓝多、隆盛科技等。</a:t>
            </a:r>
            <a:endParaRPr lang="zh-CN" altLang="en-US" sz="20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25545" y="109220"/>
            <a:ext cx="2722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中报的担忧</a:t>
            </a:r>
            <a:endParaRPr lang="zh-CN" sz="40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8690" y="815975"/>
            <a:ext cx="10161905" cy="5877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相对估值角度：由于</a:t>
            </a:r>
            <a:r>
              <a:rPr lang="en-US" altLang="zh-CN" sz="2000" b="1">
                <a:solidFill>
                  <a:schemeClr val="bg1"/>
                </a:solidFill>
              </a:rPr>
              <a:t>wind</a:t>
            </a:r>
            <a:r>
              <a:rPr lang="zh-CN" altLang="en-US" sz="2000" b="1">
                <a:solidFill>
                  <a:schemeClr val="bg1"/>
                </a:solidFill>
              </a:rPr>
              <a:t>微盘的市盈率是</a:t>
            </a:r>
            <a:r>
              <a:rPr lang="en-US" altLang="zh-CN" sz="2000" b="1">
                <a:solidFill>
                  <a:schemeClr val="bg1"/>
                </a:solidFill>
              </a:rPr>
              <a:t>-50.5</a:t>
            </a:r>
            <a:r>
              <a:rPr lang="zh-CN" altLang="en-US" sz="2000" b="1">
                <a:solidFill>
                  <a:schemeClr val="bg1"/>
                </a:solidFill>
              </a:rPr>
              <a:t>，因此我们用中证</a:t>
            </a:r>
            <a:r>
              <a:rPr lang="en-US" altLang="zh-CN" sz="2000" b="1">
                <a:solidFill>
                  <a:schemeClr val="bg1"/>
                </a:solidFill>
              </a:rPr>
              <a:t>1000</a:t>
            </a:r>
            <a:r>
              <a:rPr lang="zh-CN" altLang="en-US" sz="2000" b="1">
                <a:solidFill>
                  <a:schemeClr val="bg1"/>
                </a:solidFill>
              </a:rPr>
              <a:t>和中证</a:t>
            </a:r>
            <a:r>
              <a:rPr lang="en-US" altLang="zh-CN" sz="2000" b="1">
                <a:solidFill>
                  <a:schemeClr val="bg1"/>
                </a:solidFill>
              </a:rPr>
              <a:t>2000</a:t>
            </a:r>
            <a:r>
              <a:rPr lang="zh-CN" altLang="en-US" sz="2000" b="1">
                <a:solidFill>
                  <a:schemeClr val="bg1"/>
                </a:solidFill>
              </a:rPr>
              <a:t>的市盈率平均值来和沪深</a:t>
            </a:r>
            <a:r>
              <a:rPr lang="en-US" altLang="zh-CN" sz="2000" b="1">
                <a:solidFill>
                  <a:schemeClr val="bg1"/>
                </a:solidFill>
              </a:rPr>
              <a:t>300</a:t>
            </a:r>
            <a:r>
              <a:rPr lang="zh-CN" altLang="en-US" sz="2000" b="1">
                <a:solidFill>
                  <a:schemeClr val="bg1"/>
                </a:solidFill>
              </a:rPr>
              <a:t>市盈率对比，创业板指数</a:t>
            </a:r>
            <a:r>
              <a:rPr lang="en-US" altLang="zh-CN" sz="2000" b="1">
                <a:solidFill>
                  <a:schemeClr val="bg1"/>
                </a:solidFill>
              </a:rPr>
              <a:t>PE</a:t>
            </a:r>
            <a:r>
              <a:rPr lang="zh-CN" altLang="en-US" sz="2000" b="1">
                <a:solidFill>
                  <a:schemeClr val="bg1"/>
                </a:solidFill>
              </a:rPr>
              <a:t>相对沪深</a:t>
            </a:r>
            <a:r>
              <a:rPr lang="en-US" altLang="zh-CN" sz="2000" b="1">
                <a:solidFill>
                  <a:schemeClr val="bg1"/>
                </a:solidFill>
              </a:rPr>
              <a:t>300PE</a:t>
            </a:r>
            <a:r>
              <a:rPr lang="zh-CN" altLang="en-US" sz="2000" b="1">
                <a:solidFill>
                  <a:schemeClr val="bg1"/>
                </a:solidFill>
              </a:rPr>
              <a:t>在</a:t>
            </a:r>
            <a:r>
              <a:rPr lang="en-US" altLang="zh-CN" sz="2000" b="1">
                <a:solidFill>
                  <a:schemeClr val="bg1"/>
                </a:solidFill>
              </a:rPr>
              <a:t>2015</a:t>
            </a:r>
            <a:r>
              <a:rPr lang="zh-CN" altLang="en-US" sz="2000" b="1">
                <a:solidFill>
                  <a:schemeClr val="bg1"/>
                </a:solidFill>
              </a:rPr>
              <a:t>年</a:t>
            </a:r>
            <a:r>
              <a:rPr lang="en-US" altLang="zh-CN" sz="2000" b="1">
                <a:solidFill>
                  <a:schemeClr val="bg1"/>
                </a:solidFill>
              </a:rPr>
              <a:t>6</a:t>
            </a:r>
            <a:r>
              <a:rPr lang="zh-CN" altLang="en-US" sz="2000" b="1">
                <a:solidFill>
                  <a:schemeClr val="bg1"/>
                </a:solidFill>
              </a:rPr>
              <a:t>月</a:t>
            </a:r>
            <a:r>
              <a:rPr lang="en-US" altLang="zh-CN" sz="2000" b="1">
                <a:solidFill>
                  <a:schemeClr val="bg1"/>
                </a:solidFill>
              </a:rPr>
              <a:t>12</a:t>
            </a:r>
            <a:r>
              <a:rPr lang="zh-CN" altLang="en-US" sz="2000" b="1">
                <a:solidFill>
                  <a:schemeClr val="bg1"/>
                </a:solidFill>
              </a:rPr>
              <a:t>日的时候达到</a:t>
            </a:r>
            <a:r>
              <a:rPr lang="en-US" altLang="zh-CN" sz="2000" b="1">
                <a:solidFill>
                  <a:schemeClr val="bg1"/>
                </a:solidFill>
              </a:rPr>
              <a:t>7.20</a:t>
            </a:r>
            <a:r>
              <a:rPr lang="zh-CN" altLang="en-US" sz="2000" b="1">
                <a:solidFill>
                  <a:schemeClr val="bg1"/>
                </a:solidFill>
              </a:rPr>
              <a:t>：</a:t>
            </a:r>
            <a:r>
              <a:rPr lang="en-US" altLang="zh-CN" sz="2000" b="1">
                <a:solidFill>
                  <a:schemeClr val="bg1"/>
                </a:solidFill>
              </a:rPr>
              <a:t>1</a:t>
            </a:r>
            <a:r>
              <a:rPr lang="zh-CN" altLang="en-US" sz="2000" b="1">
                <a:solidFill>
                  <a:schemeClr val="bg1"/>
                </a:solidFill>
              </a:rPr>
              <a:t>，随后创业板出现持续的暴跌（叠加技术形态有前面的杠杆牛，所以暴跌），目前中证</a:t>
            </a:r>
            <a:r>
              <a:rPr lang="en-US" altLang="zh-CN" sz="2000" b="1">
                <a:solidFill>
                  <a:schemeClr val="bg1"/>
                </a:solidFill>
              </a:rPr>
              <a:t>1000</a:t>
            </a:r>
            <a:r>
              <a:rPr lang="zh-CN" altLang="en-US" sz="2000" b="1">
                <a:solidFill>
                  <a:schemeClr val="bg1"/>
                </a:solidFill>
              </a:rPr>
              <a:t>和中证</a:t>
            </a:r>
            <a:r>
              <a:rPr lang="en-US" altLang="zh-CN" sz="2000" b="1">
                <a:solidFill>
                  <a:schemeClr val="bg1"/>
                </a:solidFill>
              </a:rPr>
              <a:t>2000</a:t>
            </a:r>
            <a:r>
              <a:rPr lang="zh-CN" altLang="en-US" sz="2000" b="1">
                <a:solidFill>
                  <a:schemeClr val="bg1"/>
                </a:solidFill>
              </a:rPr>
              <a:t>的平均市盈率相对沪深</a:t>
            </a:r>
            <a:r>
              <a:rPr lang="en-US" altLang="zh-CN" sz="2000" b="1">
                <a:solidFill>
                  <a:schemeClr val="bg1"/>
                </a:solidFill>
              </a:rPr>
              <a:t>300</a:t>
            </a:r>
            <a:r>
              <a:rPr lang="zh-CN" altLang="en-US" sz="2000" b="1">
                <a:solidFill>
                  <a:schemeClr val="bg1"/>
                </a:solidFill>
              </a:rPr>
              <a:t>市盈率是</a:t>
            </a:r>
            <a:r>
              <a:rPr lang="en-US" altLang="zh-CN" sz="2000" b="1">
                <a:solidFill>
                  <a:schemeClr val="bg1"/>
                </a:solidFill>
              </a:rPr>
              <a:t>7.17</a:t>
            </a:r>
            <a:r>
              <a:rPr lang="zh-CN" altLang="en-US" sz="2000" b="1">
                <a:solidFill>
                  <a:schemeClr val="bg1"/>
                </a:solidFill>
              </a:rPr>
              <a:t>：</a:t>
            </a:r>
            <a:r>
              <a:rPr lang="en-US" altLang="zh-CN" sz="2000" b="1">
                <a:solidFill>
                  <a:schemeClr val="bg1"/>
                </a:solidFill>
              </a:rPr>
              <a:t>1</a:t>
            </a:r>
            <a:r>
              <a:rPr lang="zh-CN" altLang="en-US" sz="2000" b="1">
                <a:solidFill>
                  <a:schemeClr val="bg1"/>
                </a:solidFill>
              </a:rPr>
              <a:t>，距离</a:t>
            </a:r>
            <a:r>
              <a:rPr lang="en-US" altLang="zh-CN" sz="2000" b="1">
                <a:solidFill>
                  <a:schemeClr val="bg1"/>
                </a:solidFill>
              </a:rPr>
              <a:t>7.20:1</a:t>
            </a:r>
            <a:r>
              <a:rPr lang="zh-CN" altLang="en-US" sz="2000" b="1">
                <a:solidFill>
                  <a:schemeClr val="bg1"/>
                </a:solidFill>
              </a:rPr>
              <a:t>只有</a:t>
            </a:r>
            <a:r>
              <a:rPr lang="en-US" altLang="zh-CN" sz="2000" b="1">
                <a:solidFill>
                  <a:schemeClr val="bg1"/>
                </a:solidFill>
              </a:rPr>
              <a:t>0.40%</a:t>
            </a:r>
            <a:r>
              <a:rPr lang="zh-CN" altLang="en-US" sz="2000" b="1">
                <a:solidFill>
                  <a:schemeClr val="bg1"/>
                </a:solidFill>
              </a:rPr>
              <a:t>的距离！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去年</a:t>
            </a:r>
            <a:r>
              <a:rPr lang="en-US" altLang="zh-CN" sz="2000" b="1">
                <a:solidFill>
                  <a:schemeClr val="bg1"/>
                </a:solidFill>
              </a:rPr>
              <a:t>9.24</a:t>
            </a:r>
            <a:r>
              <a:rPr lang="zh-CN" altLang="en-US" sz="2000" b="1">
                <a:solidFill>
                  <a:schemeClr val="bg1"/>
                </a:solidFill>
              </a:rPr>
              <a:t>以来，中证</a:t>
            </a:r>
            <a:r>
              <a:rPr lang="en-US" altLang="zh-CN" sz="2000" b="1">
                <a:solidFill>
                  <a:schemeClr val="bg1"/>
                </a:solidFill>
              </a:rPr>
              <a:t>1000</a:t>
            </a:r>
            <a:r>
              <a:rPr lang="zh-CN" altLang="en-US" sz="2000" b="1">
                <a:solidFill>
                  <a:schemeClr val="bg1"/>
                </a:solidFill>
              </a:rPr>
              <a:t>、中证</a:t>
            </a:r>
            <a:r>
              <a:rPr lang="en-US" altLang="zh-CN" sz="2000" b="1">
                <a:solidFill>
                  <a:schemeClr val="bg1"/>
                </a:solidFill>
              </a:rPr>
              <a:t>2000</a:t>
            </a:r>
            <a:r>
              <a:rPr lang="zh-CN" altLang="en-US" sz="2000" b="1">
                <a:solidFill>
                  <a:schemeClr val="bg1"/>
                </a:solidFill>
              </a:rPr>
              <a:t>、科创</a:t>
            </a:r>
            <a:r>
              <a:rPr lang="en-US" altLang="zh-CN" sz="2000" b="1">
                <a:solidFill>
                  <a:schemeClr val="bg1"/>
                </a:solidFill>
              </a:rPr>
              <a:t>50</a:t>
            </a:r>
            <a:r>
              <a:rPr lang="zh-CN" altLang="en-US" sz="2000" b="1">
                <a:solidFill>
                  <a:schemeClr val="bg1"/>
                </a:solidFill>
              </a:rPr>
              <a:t>的上涨很多是资金堆起来的吹泡沫的游戏，实际盈利增速非常低，以中证</a:t>
            </a:r>
            <a:r>
              <a:rPr lang="en-US" altLang="zh-CN" sz="2000" b="1">
                <a:solidFill>
                  <a:schemeClr val="bg1"/>
                </a:solidFill>
              </a:rPr>
              <a:t>2000</a:t>
            </a:r>
            <a:r>
              <a:rPr lang="zh-CN" altLang="en-US" sz="2000" b="1">
                <a:solidFill>
                  <a:schemeClr val="bg1"/>
                </a:solidFill>
              </a:rPr>
              <a:t>为例，期间涨幅估值贡献了</a:t>
            </a:r>
            <a:r>
              <a:rPr lang="en-US" altLang="zh-CN" sz="2000" b="1">
                <a:solidFill>
                  <a:schemeClr val="bg1"/>
                </a:solidFill>
              </a:rPr>
              <a:t>112.41%</a:t>
            </a:r>
            <a:r>
              <a:rPr lang="zh-CN" altLang="en-US" sz="2000" b="1">
                <a:solidFill>
                  <a:schemeClr val="bg1"/>
                </a:solidFill>
              </a:rPr>
              <a:t>，但是</a:t>
            </a:r>
            <a:r>
              <a:rPr lang="en-US" altLang="zh-CN" sz="2000" b="1">
                <a:solidFill>
                  <a:schemeClr val="bg1"/>
                </a:solidFill>
              </a:rPr>
              <a:t>2024</a:t>
            </a:r>
            <a:r>
              <a:rPr lang="zh-CN" altLang="en-US" sz="2000" b="1">
                <a:solidFill>
                  <a:schemeClr val="bg1"/>
                </a:solidFill>
              </a:rPr>
              <a:t>年归母净利润下滑了</a:t>
            </a:r>
            <a:r>
              <a:rPr lang="en-US" altLang="zh-CN" sz="2000" b="1">
                <a:solidFill>
                  <a:schemeClr val="bg1"/>
                </a:solidFill>
              </a:rPr>
              <a:t>-62.18%</a:t>
            </a:r>
            <a:r>
              <a:rPr lang="zh-CN" altLang="en-US" sz="2000" b="1">
                <a:solidFill>
                  <a:schemeClr val="bg1"/>
                </a:solidFill>
              </a:rPr>
              <a:t>，这种估值变动和归母净利润变动的严重背离必将修正。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截止</a:t>
            </a:r>
            <a:r>
              <a:rPr lang="en-US" altLang="zh-CN" sz="2000" b="1">
                <a:solidFill>
                  <a:schemeClr val="bg1"/>
                </a:solidFill>
              </a:rPr>
              <a:t>2025/05/30</a:t>
            </a:r>
            <a:r>
              <a:rPr lang="zh-CN" altLang="en-US" sz="2000" b="1">
                <a:solidFill>
                  <a:schemeClr val="bg1"/>
                </a:solidFill>
              </a:rPr>
              <a:t>，剔除亏损股票，</a:t>
            </a:r>
            <a:r>
              <a:rPr lang="en-US" altLang="zh-CN" sz="2000" b="1">
                <a:solidFill>
                  <a:schemeClr val="bg1"/>
                </a:solidFill>
              </a:rPr>
              <a:t>wind</a:t>
            </a:r>
            <a:r>
              <a:rPr lang="zh-CN" altLang="en-US" sz="2000" b="1">
                <a:solidFill>
                  <a:schemeClr val="bg1"/>
                </a:solidFill>
              </a:rPr>
              <a:t>全</a:t>
            </a:r>
            <a:r>
              <a:rPr lang="en-US" altLang="zh-CN" sz="2000" b="1">
                <a:solidFill>
                  <a:schemeClr val="bg1"/>
                </a:solidFill>
              </a:rPr>
              <a:t>A</a:t>
            </a:r>
            <a:r>
              <a:rPr lang="zh-CN" altLang="en-US" sz="2000" b="1">
                <a:solidFill>
                  <a:schemeClr val="bg1"/>
                </a:solidFill>
              </a:rPr>
              <a:t>（剔除沪深</a:t>
            </a:r>
            <a:r>
              <a:rPr lang="en-US" altLang="zh-CN" sz="2000" b="1">
                <a:solidFill>
                  <a:schemeClr val="bg1"/>
                </a:solidFill>
              </a:rPr>
              <a:t>300</a:t>
            </a:r>
            <a:r>
              <a:rPr lang="zh-CN" altLang="en-US" sz="2000" b="1">
                <a:solidFill>
                  <a:schemeClr val="bg1"/>
                </a:solidFill>
              </a:rPr>
              <a:t>）算术平均市盈率：</a:t>
            </a:r>
            <a:r>
              <a:rPr lang="en-US" altLang="zh-CN" sz="2000" b="1">
                <a:solidFill>
                  <a:schemeClr val="bg1"/>
                </a:solidFill>
              </a:rPr>
              <a:t>119.50</a:t>
            </a:r>
            <a:r>
              <a:rPr lang="zh-CN" altLang="en-US" sz="2000" b="1">
                <a:solidFill>
                  <a:schemeClr val="bg1"/>
                </a:solidFill>
              </a:rPr>
              <a:t>倍，</a:t>
            </a:r>
            <a:r>
              <a:rPr lang="en-US" altLang="zh-CN" sz="2000" b="1">
                <a:solidFill>
                  <a:schemeClr val="bg1"/>
                </a:solidFill>
              </a:rPr>
              <a:t>2021/12/31</a:t>
            </a:r>
            <a:r>
              <a:rPr lang="zh-CN" altLang="en-US" sz="2000" b="1">
                <a:solidFill>
                  <a:schemeClr val="bg1"/>
                </a:solidFill>
              </a:rPr>
              <a:t>，剔除亏损股票，</a:t>
            </a:r>
            <a:r>
              <a:rPr lang="en-US" altLang="zh-CN" sz="2000" b="1">
                <a:solidFill>
                  <a:schemeClr val="bg1"/>
                </a:solidFill>
              </a:rPr>
              <a:t>wind</a:t>
            </a:r>
            <a:r>
              <a:rPr lang="zh-CN" altLang="en-US" sz="2000" b="1">
                <a:solidFill>
                  <a:schemeClr val="bg1"/>
                </a:solidFill>
              </a:rPr>
              <a:t>全</a:t>
            </a:r>
            <a:r>
              <a:rPr lang="en-US" altLang="zh-CN" sz="2000" b="1">
                <a:solidFill>
                  <a:schemeClr val="bg1"/>
                </a:solidFill>
              </a:rPr>
              <a:t>A</a:t>
            </a:r>
            <a:r>
              <a:rPr lang="zh-CN" altLang="en-US" sz="2000" b="1">
                <a:solidFill>
                  <a:schemeClr val="bg1"/>
                </a:solidFill>
              </a:rPr>
              <a:t>（剔除沪深</a:t>
            </a:r>
            <a:r>
              <a:rPr lang="en-US" altLang="zh-CN" sz="2000" b="1">
                <a:solidFill>
                  <a:schemeClr val="bg1"/>
                </a:solidFill>
              </a:rPr>
              <a:t>300</a:t>
            </a:r>
            <a:r>
              <a:rPr lang="zh-CN" altLang="en-US" sz="2000" b="1">
                <a:solidFill>
                  <a:schemeClr val="bg1"/>
                </a:solidFill>
              </a:rPr>
              <a:t>）算术平均市盈率：</a:t>
            </a:r>
            <a:r>
              <a:rPr lang="en-US" altLang="zh-CN" sz="2000" b="1">
                <a:solidFill>
                  <a:schemeClr val="bg1"/>
                </a:solidFill>
              </a:rPr>
              <a:t>95.60</a:t>
            </a:r>
            <a:r>
              <a:rPr lang="zh-CN" altLang="en-US" sz="2000" b="1">
                <a:solidFill>
                  <a:schemeClr val="bg1"/>
                </a:solidFill>
              </a:rPr>
              <a:t>倍，夸张的高估必然带来持续的下跌。</a:t>
            </a:r>
            <a:r>
              <a:rPr lang="en-US" altLang="zh-CN" sz="2000" b="1">
                <a:solidFill>
                  <a:schemeClr val="bg1"/>
                </a:solidFill>
              </a:rPr>
              <a:t>21.12.31</a:t>
            </a:r>
            <a:r>
              <a:rPr lang="zh-CN" altLang="en-US" sz="2000" b="1">
                <a:solidFill>
                  <a:schemeClr val="bg1"/>
                </a:solidFill>
              </a:rPr>
              <a:t>日后小票进入下跌。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400" b="1">
                <a:solidFill>
                  <a:schemeClr val="bg1"/>
                </a:solidFill>
              </a:rPr>
              <a:t>修复逻辑只有两点：</a:t>
            </a:r>
            <a:endParaRPr lang="zh-CN" altLang="en-US" sz="2400" b="1">
              <a:solidFill>
                <a:schemeClr val="bg1"/>
              </a:solidFill>
            </a:endParaRPr>
          </a:p>
          <a:p>
            <a:r>
              <a:rPr lang="en-US" altLang="zh-CN" sz="2400" b="1">
                <a:solidFill>
                  <a:schemeClr val="bg1"/>
                </a:solidFill>
              </a:rPr>
              <a:t>1</a:t>
            </a:r>
            <a:r>
              <a:rPr lang="zh-CN" altLang="en-US" sz="2400" b="1">
                <a:solidFill>
                  <a:schemeClr val="bg1"/>
                </a:solidFill>
              </a:rPr>
              <a:t>、下跌造成股价回归，市盈率回归。</a:t>
            </a:r>
            <a:endParaRPr lang="zh-CN" altLang="en-US" sz="2400" b="1">
              <a:solidFill>
                <a:schemeClr val="bg1"/>
              </a:solidFill>
            </a:endParaRPr>
          </a:p>
          <a:p>
            <a:r>
              <a:rPr lang="en-US" altLang="zh-CN" sz="2400" b="1">
                <a:solidFill>
                  <a:schemeClr val="bg1"/>
                </a:solidFill>
              </a:rPr>
              <a:t>2</a:t>
            </a:r>
            <a:r>
              <a:rPr lang="zh-CN" altLang="en-US" sz="2400" b="1">
                <a:solidFill>
                  <a:schemeClr val="bg1"/>
                </a:solidFill>
              </a:rPr>
              <a:t>、中报业绩改善，估值重估。</a:t>
            </a:r>
            <a:endParaRPr lang="zh-CN" altLang="en-US" sz="2400" b="1">
              <a:solidFill>
                <a:schemeClr val="bg1"/>
              </a:solidFill>
            </a:endParaRPr>
          </a:p>
          <a:p>
            <a:r>
              <a:rPr lang="zh-CN" altLang="en-US" sz="2400" b="1">
                <a:solidFill>
                  <a:schemeClr val="bg1"/>
                </a:solidFill>
              </a:rPr>
              <a:t>利空落地就是利好</a:t>
            </a:r>
            <a:r>
              <a:rPr lang="en-US" altLang="zh-CN" sz="2400" b="1">
                <a:solidFill>
                  <a:schemeClr val="bg1"/>
                </a:solidFill>
              </a:rPr>
              <a:t>——</a:t>
            </a:r>
            <a:r>
              <a:rPr lang="zh-CN" altLang="en-US" sz="2400" b="1">
                <a:solidFill>
                  <a:schemeClr val="bg1"/>
                </a:solidFill>
              </a:rPr>
              <a:t>去年</a:t>
            </a:r>
            <a:r>
              <a:rPr lang="en-US" altLang="zh-CN" sz="2400" b="1">
                <a:solidFill>
                  <a:schemeClr val="bg1"/>
                </a:solidFill>
              </a:rPr>
              <a:t>8</a:t>
            </a:r>
            <a:r>
              <a:rPr lang="zh-CN" altLang="en-US" sz="2400" b="1">
                <a:solidFill>
                  <a:schemeClr val="bg1"/>
                </a:solidFill>
              </a:rPr>
              <a:t>月后见底的预判依据之一。</a:t>
            </a:r>
            <a:endParaRPr lang="zh-CN" altLang="en-US" sz="24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6" name="图片 5" descr="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4222115" y="1581150"/>
            <a:ext cx="700532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大三浪翻倍计划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93360" y="4290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5293360" y="4605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王延龙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16" name="图片 15" descr="曲线 7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085" y="788035"/>
            <a:ext cx="3968115" cy="5182235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长期从事金融服务行业，擅长把握市场节奏、筹码理论、热点跟踪及板块分析和龙头晋级、淘汰、卡位等细节判断。独创盈利模式《钝化转势法》、《分金弱转强》、《一眼看高点》等，深受广大股民用户的认可。</a:t>
            </a:r>
            <a:endParaRPr lang="en-US" altLang="zh-CN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25545" y="109220"/>
            <a:ext cx="323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科创板新制度</a:t>
            </a:r>
            <a:endParaRPr lang="zh-CN" sz="40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5030" y="1228725"/>
            <a:ext cx="1016190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扩大第五套标准适用范围，支持人工智能、商业航天、低空经济等更多前沿科技领域企业适用；</a:t>
            </a:r>
            <a:endParaRPr lang="zh-CN" altLang="en-US" sz="2800" b="1">
              <a:solidFill>
                <a:schemeClr val="bg1"/>
              </a:solidFill>
            </a:endParaRPr>
          </a:p>
          <a:p>
            <a:endParaRPr lang="zh-CN" altLang="en-US" sz="2800" b="1">
              <a:solidFill>
                <a:schemeClr val="bg1"/>
              </a:solidFill>
            </a:endParaRPr>
          </a:p>
          <a:p>
            <a:r>
              <a:rPr lang="zh-CN" altLang="en-US" sz="2800" b="1">
                <a:solidFill>
                  <a:schemeClr val="bg1"/>
                </a:solidFill>
              </a:rPr>
              <a:t>未盈利可以上市。</a:t>
            </a:r>
            <a:endParaRPr lang="zh-CN" altLang="en-US" sz="2800" b="1">
              <a:solidFill>
                <a:schemeClr val="bg1"/>
              </a:solidFill>
            </a:endParaRPr>
          </a:p>
          <a:p>
            <a:endParaRPr lang="zh-CN" altLang="en-US" sz="2800" b="1">
              <a:solidFill>
                <a:schemeClr val="bg1"/>
              </a:solidFill>
            </a:endParaRPr>
          </a:p>
          <a:p>
            <a:r>
              <a:rPr lang="zh-CN" altLang="en-US" sz="2800" b="1">
                <a:solidFill>
                  <a:schemeClr val="bg1"/>
                </a:solidFill>
              </a:rPr>
              <a:t>重启新制度让市场理解</a:t>
            </a:r>
            <a:r>
              <a:rPr lang="en-US" altLang="zh-CN" sz="2800" b="1">
                <a:solidFill>
                  <a:schemeClr val="bg1"/>
                </a:solidFill>
              </a:rPr>
              <a:t>IPO</a:t>
            </a:r>
            <a:r>
              <a:rPr lang="zh-CN" altLang="en-US" sz="2800" b="1">
                <a:solidFill>
                  <a:schemeClr val="bg1"/>
                </a:solidFill>
              </a:rPr>
              <a:t>要加速，当做利空，所以周四的调整加速。</a:t>
            </a:r>
            <a:endParaRPr lang="zh-CN" altLang="en-US" sz="2800" b="1">
              <a:solidFill>
                <a:schemeClr val="bg1"/>
              </a:solidFill>
            </a:endParaRPr>
          </a:p>
          <a:p>
            <a:endParaRPr lang="zh-CN" altLang="en-US" sz="2800" b="1">
              <a:solidFill>
                <a:schemeClr val="bg1"/>
              </a:solidFill>
            </a:endParaRPr>
          </a:p>
          <a:p>
            <a:r>
              <a:rPr lang="zh-CN" altLang="en-US" sz="2800" b="1">
                <a:solidFill>
                  <a:schemeClr val="bg1"/>
                </a:solidFill>
              </a:rPr>
              <a:t>目前高市盈率的问题有新制度的因素在。所以不是单纯的高市盈率。重点是你需要辨别出来哪些个股是高的。</a:t>
            </a:r>
            <a:endParaRPr lang="zh-CN" altLang="en-US" sz="28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25545" y="109220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技术形态</a:t>
            </a:r>
            <a:endParaRPr lang="zh-CN" sz="40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40" y="815975"/>
            <a:ext cx="9094736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25545" y="109220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技术形态</a:t>
            </a:r>
            <a:endParaRPr lang="zh-CN" sz="40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481455"/>
            <a:ext cx="5010150" cy="35496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20440" y="5801360"/>
            <a:ext cx="4697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周线顶背离死叉</a:t>
            </a:r>
            <a:r>
              <a:rPr lang="en-US" altLang="zh-CN" sz="2400">
                <a:solidFill>
                  <a:schemeClr val="bg1"/>
                </a:solidFill>
              </a:rPr>
              <a:t>+</a:t>
            </a:r>
            <a:r>
              <a:rPr lang="zh-CN" altLang="en-US" sz="2400">
                <a:solidFill>
                  <a:schemeClr val="bg1"/>
                </a:solidFill>
              </a:rPr>
              <a:t>大盘分析</a:t>
            </a:r>
            <a:r>
              <a:rPr lang="en-US" altLang="zh-CN" sz="2400">
                <a:solidFill>
                  <a:schemeClr val="bg1"/>
                </a:solidFill>
              </a:rPr>
              <a:t>s</a:t>
            </a:r>
            <a:r>
              <a:rPr lang="zh-CN" altLang="en-US" sz="2400">
                <a:solidFill>
                  <a:schemeClr val="bg1"/>
                </a:solidFill>
              </a:rPr>
              <a:t>点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665" y="1303655"/>
            <a:ext cx="6343650" cy="40100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这种戴维斯是重点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033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01615" y="162560"/>
            <a:ext cx="119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业绩</a:t>
            </a:r>
            <a:endParaRPr lang="zh-CN" sz="40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820" y="997585"/>
            <a:ext cx="9094736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033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475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戴维斯双击选股策略</a:t>
            </a:r>
            <a:endParaRPr lang="en-US" altLang="zh-CN" sz="40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810" y="768985"/>
            <a:ext cx="9297670" cy="55206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033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2722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戴维斯双击</a:t>
            </a:r>
            <a:endParaRPr lang="en-US" altLang="zh-CN" sz="40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795" y="815340"/>
            <a:ext cx="8659495" cy="5141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20035" y="61893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戴维斯双击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月线金叉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周线金叉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033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2722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戴维斯双击</a:t>
            </a:r>
            <a:endParaRPr lang="en-US" altLang="zh-CN" sz="40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0035" y="61893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戴维斯双击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月线金叉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415" y="958850"/>
            <a:ext cx="8488421" cy="504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033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2722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戴维斯双击</a:t>
            </a:r>
            <a:endParaRPr lang="en-US" altLang="zh-CN" sz="40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0035" y="61893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戴维斯双击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月线金叉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070" y="728980"/>
            <a:ext cx="9094736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033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2722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戴维斯双击</a:t>
            </a:r>
            <a:endParaRPr lang="en-US" altLang="zh-CN" sz="40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66390" y="60896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戴维斯双击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月线金叉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765" y="768985"/>
            <a:ext cx="8488421" cy="504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何时大三浪？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三浪遇中报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这种戴维斯是重点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三浪的资金分配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033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373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>
                <a:solidFill>
                  <a:schemeClr val="bg1"/>
                </a:solidFill>
              </a:rPr>
              <a:t>中报机会的寻找</a:t>
            </a:r>
            <a:endParaRPr lang="zh-CN" altLang="en-US" sz="40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415" y="850900"/>
            <a:ext cx="9094736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033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373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>
                <a:solidFill>
                  <a:schemeClr val="bg1"/>
                </a:solidFill>
              </a:rPr>
              <a:t>中报机会的寻找</a:t>
            </a:r>
            <a:endParaRPr lang="zh-CN" altLang="en-US" sz="40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415" y="850900"/>
            <a:ext cx="9094736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033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373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>
                <a:solidFill>
                  <a:schemeClr val="bg1"/>
                </a:solidFill>
              </a:rPr>
              <a:t>中报机会的寻找</a:t>
            </a:r>
            <a:endParaRPr lang="zh-CN" altLang="en-US" sz="400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140" y="768985"/>
            <a:ext cx="8447405" cy="50158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3530" y="5849620"/>
            <a:ext cx="1073023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r>
              <a:rPr lang="zh-CN" altLang="en-US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日发布年报业绩预告，业绩预告超市场预期</a:t>
            </a:r>
            <a:r>
              <a:rPr lang="en-US" altLang="zh-CN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92.21%</a:t>
            </a:r>
            <a:r>
              <a:rPr lang="zh-CN" altLang="en-US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，那么从</a:t>
            </a:r>
            <a:r>
              <a:rPr lang="en-US" altLang="zh-CN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r>
              <a:rPr lang="zh-CN" altLang="en-US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日一直到最终【美力科技】在</a:t>
            </a:r>
            <a:r>
              <a:rPr lang="en-US" altLang="zh-CN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日公布正式年报的这段时间里，其股价上涨了</a:t>
            </a:r>
            <a:r>
              <a:rPr lang="en-US" altLang="zh-CN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190.60%</a:t>
            </a:r>
            <a:r>
              <a:rPr lang="zh-CN" altLang="en-US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。鸿泉物联，</a:t>
            </a:r>
            <a:r>
              <a:rPr lang="en-US" altLang="zh-CN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日发布年报业绩预告，超市场预期</a:t>
            </a:r>
            <a:r>
              <a:rPr lang="en-US" altLang="zh-CN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90.89%</a:t>
            </a:r>
            <a:r>
              <a:rPr lang="zh-CN" altLang="en-US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，后续股价最高拉升了</a:t>
            </a:r>
            <a:r>
              <a:rPr lang="en-US" altLang="zh-CN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116.10%</a:t>
            </a:r>
            <a:r>
              <a:rPr lang="zh-CN" altLang="en-US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033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323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>
                <a:solidFill>
                  <a:schemeClr val="bg1"/>
                </a:solidFill>
              </a:rPr>
              <a:t>中报选股方案</a:t>
            </a:r>
            <a:endParaRPr lang="zh-CN" altLang="en-US" sz="40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3995" y="1296035"/>
            <a:ext cx="10730230" cy="439991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sz="28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en-US" altLang="zh-CN" sz="28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7.1-7.15</a:t>
            </a:r>
            <a:r>
              <a:rPr lang="zh-CN" altLang="en-US" sz="28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进入价投</a:t>
            </a:r>
            <a:endParaRPr lang="zh-CN" altLang="en-US" sz="28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zh-CN" altLang="en-US" sz="28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财报潜伏。</a:t>
            </a:r>
            <a:endParaRPr lang="zh-CN" altLang="en-US" sz="28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endParaRPr lang="zh-CN" altLang="en-US" sz="28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zh-CN" altLang="en-US" sz="28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二、选中预告单季超预期。</a:t>
            </a:r>
            <a:endParaRPr lang="zh-CN" altLang="en-US" sz="28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endParaRPr lang="zh-CN" altLang="en-US" sz="28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zh-CN" altLang="en-US" sz="28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三、寻找超预期比例大并且</a:t>
            </a:r>
            <a:endParaRPr lang="zh-CN" altLang="en-US" sz="28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zh-CN" altLang="en-US" sz="28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前期股价没有上涨的类型。</a:t>
            </a:r>
            <a:endParaRPr lang="zh-CN" altLang="en-US" sz="28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endParaRPr lang="zh-CN" altLang="en-US" sz="28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zh-CN" altLang="en-US" sz="28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四、根据技术指标进行</a:t>
            </a:r>
            <a:endParaRPr lang="zh-CN" altLang="en-US" sz="28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zh-CN" altLang="en-US" sz="28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择时操作。</a:t>
            </a:r>
            <a:endParaRPr lang="zh-CN" altLang="en-US" sz="28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515" y="1429385"/>
            <a:ext cx="6764655" cy="41332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三浪的资金分配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033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>
                <a:solidFill>
                  <a:schemeClr val="bg1"/>
                </a:solidFill>
              </a:rPr>
              <a:t>一、股票</a:t>
            </a:r>
            <a:endParaRPr lang="zh-CN" altLang="en-US" sz="40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58545" y="1635760"/>
            <a:ext cx="10730230" cy="30460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牛市不做短，熊市不做中。现在你的理解是牛市还是熊市？如果这里是三浪二的话，下跌是大机会。</a:t>
            </a:r>
            <a:endParaRPr lang="zh-CN" sz="24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endParaRPr lang="zh-CN" sz="24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zh-CN" altLang="en-US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中长线仓</a:t>
            </a:r>
            <a:r>
              <a:rPr lang="en-US" altLang="zh-CN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戴维斯双击。</a:t>
            </a:r>
            <a:endParaRPr lang="zh-CN" altLang="en-US" sz="24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endParaRPr lang="zh-CN" altLang="en-US" sz="24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zh-CN" altLang="en-US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短线仓</a:t>
            </a:r>
            <a:r>
              <a:rPr lang="en-US" altLang="zh-CN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需要市场适配环境，需要一个健康的土壤。</a:t>
            </a:r>
            <a:endParaRPr lang="zh-CN" altLang="en-US" sz="24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en-US" altLang="zh-CN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、每一轮低点的</a:t>
            </a:r>
            <a:r>
              <a:rPr lang="en-US" altLang="zh-CN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124</a:t>
            </a:r>
            <a:r>
              <a:rPr lang="zh-CN" altLang="en-US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买入法。</a:t>
            </a:r>
            <a:endParaRPr lang="zh-CN" altLang="en-US" sz="24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en-US" altLang="zh-CN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、每一轮上攻带有短线上攻的龙头股。</a:t>
            </a:r>
            <a:endParaRPr lang="zh-CN" altLang="en-US" sz="24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033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255460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>
                <a:solidFill>
                  <a:schemeClr val="bg1"/>
                </a:solidFill>
              </a:rPr>
              <a:t>124</a:t>
            </a:r>
            <a:r>
              <a:rPr lang="zh-CN" altLang="en-US" sz="4000">
                <a:solidFill>
                  <a:schemeClr val="bg1"/>
                </a:solidFill>
              </a:rPr>
              <a:t>买入法</a:t>
            </a:r>
            <a:endParaRPr lang="zh-CN" altLang="en-US" sz="40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11555" y="1034415"/>
            <a:ext cx="10730230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大盘底部拐点。如</a:t>
            </a:r>
            <a:r>
              <a:rPr lang="en-US" altLang="zh-CN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25.1.13</a:t>
            </a:r>
            <a:r>
              <a:rPr lang="zh-CN" altLang="en-US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日和</a:t>
            </a:r>
            <a:r>
              <a:rPr lang="en-US" altLang="zh-CN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25.4.9</a:t>
            </a:r>
            <a:r>
              <a:rPr lang="zh-CN" altLang="en-US" sz="24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日大盘底部直接可以开干。</a:t>
            </a:r>
            <a:endParaRPr lang="zh-CN" altLang="en-US" sz="24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955" y="1894205"/>
            <a:ext cx="2876550" cy="18910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680" y="4301490"/>
            <a:ext cx="2705100" cy="790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485" y="1718945"/>
            <a:ext cx="5973445" cy="35471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11985" y="5660390"/>
            <a:ext cx="85775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如果七月或者八月进入三浪三，那么就是再一次见到</a:t>
            </a:r>
            <a:r>
              <a:rPr lang="en-US" altLang="zh-CN" b="1">
                <a:solidFill>
                  <a:schemeClr val="bg1"/>
                </a:solidFill>
              </a:rPr>
              <a:t>1.13</a:t>
            </a:r>
            <a:r>
              <a:rPr lang="zh-CN" altLang="en-US" b="1">
                <a:solidFill>
                  <a:schemeClr val="bg1"/>
                </a:solidFill>
              </a:rPr>
              <a:t>日和</a:t>
            </a:r>
            <a:r>
              <a:rPr lang="en-US" altLang="zh-CN" b="1">
                <a:solidFill>
                  <a:schemeClr val="bg1"/>
                </a:solidFill>
              </a:rPr>
              <a:t>4.9</a:t>
            </a:r>
            <a:r>
              <a:rPr lang="zh-CN" altLang="en-US" b="1">
                <a:solidFill>
                  <a:schemeClr val="bg1"/>
                </a:solidFill>
              </a:rPr>
              <a:t>日的主动买套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届时就会出现</a:t>
            </a:r>
            <a:r>
              <a:rPr lang="en-US" altLang="zh-CN" b="1">
                <a:solidFill>
                  <a:schemeClr val="bg1"/>
                </a:solidFill>
              </a:rPr>
              <a:t>124</a:t>
            </a:r>
            <a:r>
              <a:rPr lang="zh-CN" altLang="en-US" b="1">
                <a:solidFill>
                  <a:schemeClr val="bg1"/>
                </a:solidFill>
              </a:rPr>
              <a:t>买入法的套利土壤。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9690" y="-10033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458660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>
                <a:solidFill>
                  <a:schemeClr val="bg1"/>
                </a:solidFill>
              </a:rPr>
              <a:t>124</a:t>
            </a:r>
            <a:r>
              <a:rPr lang="zh-CN" altLang="en-US" sz="4000">
                <a:solidFill>
                  <a:schemeClr val="bg1"/>
                </a:solidFill>
              </a:rPr>
              <a:t>买入法自选积累</a:t>
            </a:r>
            <a:endParaRPr lang="zh-CN" altLang="en-US" sz="400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69950" y="1650365"/>
            <a:ext cx="40640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一、涨停打板高标单独加入自选做积累。</a:t>
            </a:r>
            <a:endParaRPr lang="zh-CN" altLang="en-US" sz="2400" b="1">
              <a:solidFill>
                <a:schemeClr val="bg1"/>
              </a:solidFill>
            </a:endParaRPr>
          </a:p>
          <a:p>
            <a:endParaRPr lang="zh-CN" altLang="en-US" sz="2400" b="1">
              <a:solidFill>
                <a:schemeClr val="bg1"/>
              </a:solidFill>
            </a:endParaRPr>
          </a:p>
          <a:p>
            <a:r>
              <a:rPr lang="zh-CN" altLang="en-US" sz="2400" b="1">
                <a:solidFill>
                  <a:schemeClr val="bg1"/>
                </a:solidFill>
              </a:rPr>
              <a:t>二、等待大盘二浪调整的结束，主动</a:t>
            </a:r>
            <a:endParaRPr lang="zh-CN" altLang="en-US" sz="2400" b="1">
              <a:solidFill>
                <a:schemeClr val="bg1"/>
              </a:solidFill>
            </a:endParaRPr>
          </a:p>
          <a:p>
            <a:r>
              <a:rPr lang="zh-CN" altLang="en-US" sz="2400" b="1">
                <a:solidFill>
                  <a:schemeClr val="bg1"/>
                </a:solidFill>
              </a:rPr>
              <a:t>买套阶段积极出手。</a:t>
            </a:r>
            <a:endParaRPr lang="zh-CN" altLang="en-US" sz="2400" b="1">
              <a:solidFill>
                <a:schemeClr val="bg1"/>
              </a:solidFill>
            </a:endParaRPr>
          </a:p>
          <a:p>
            <a:endParaRPr lang="zh-CN" altLang="en-US" sz="2400" b="1">
              <a:solidFill>
                <a:schemeClr val="bg1"/>
              </a:solidFill>
            </a:endParaRPr>
          </a:p>
          <a:p>
            <a:r>
              <a:rPr lang="zh-CN" altLang="en-US" sz="2400" b="1">
                <a:solidFill>
                  <a:schemeClr val="bg1"/>
                </a:solidFill>
              </a:rPr>
              <a:t>三、</a:t>
            </a:r>
            <a:r>
              <a:rPr lang="en-US" altLang="zh-CN" sz="2400" b="1">
                <a:solidFill>
                  <a:schemeClr val="bg1"/>
                </a:solidFill>
              </a:rPr>
              <a:t>124</a:t>
            </a:r>
            <a:r>
              <a:rPr lang="zh-CN" altLang="en-US" sz="2400" b="1">
                <a:solidFill>
                  <a:schemeClr val="bg1"/>
                </a:solidFill>
              </a:rPr>
              <a:t>买入法的弹性调节，如</a:t>
            </a:r>
            <a:r>
              <a:rPr lang="en-US" altLang="zh-CN" sz="2400" b="1">
                <a:solidFill>
                  <a:schemeClr val="bg1"/>
                </a:solidFill>
              </a:rPr>
              <a:t>223</a:t>
            </a:r>
            <a:r>
              <a:rPr lang="zh-CN" altLang="en-US" sz="2400" b="1">
                <a:solidFill>
                  <a:schemeClr val="bg1"/>
                </a:solidFill>
              </a:rPr>
              <a:t>，</a:t>
            </a:r>
            <a:endParaRPr lang="zh-CN" altLang="en-US" sz="2400" b="1">
              <a:solidFill>
                <a:schemeClr val="bg1"/>
              </a:solidFill>
            </a:endParaRPr>
          </a:p>
          <a:p>
            <a:r>
              <a:rPr lang="en-US" altLang="zh-CN" sz="2400" b="1">
                <a:solidFill>
                  <a:schemeClr val="bg1"/>
                </a:solidFill>
              </a:rPr>
              <a:t>322</a:t>
            </a:r>
            <a:r>
              <a:rPr lang="zh-CN" altLang="en-US" sz="2400" b="1">
                <a:solidFill>
                  <a:schemeClr val="bg1"/>
                </a:solidFill>
              </a:rPr>
              <a:t>等。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095" y="826135"/>
            <a:ext cx="5024755" cy="56197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9690" y="-10033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458660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>
                <a:solidFill>
                  <a:schemeClr val="bg1"/>
                </a:solidFill>
              </a:rPr>
              <a:t>124</a:t>
            </a:r>
            <a:r>
              <a:rPr lang="zh-CN" altLang="en-US" sz="4000">
                <a:solidFill>
                  <a:schemeClr val="bg1"/>
                </a:solidFill>
              </a:rPr>
              <a:t>买入法自选积累</a:t>
            </a:r>
            <a:endParaRPr lang="zh-CN" altLang="en-US" sz="40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935" y="807085"/>
            <a:ext cx="7644130" cy="52438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27350" y="6223000"/>
            <a:ext cx="6147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主题猎手涨停打板连板最高标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主力动向紫色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9690" y="-10033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458660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>
                <a:solidFill>
                  <a:schemeClr val="bg1"/>
                </a:solidFill>
              </a:rPr>
              <a:t>124</a:t>
            </a:r>
            <a:r>
              <a:rPr lang="zh-CN" altLang="en-US" sz="4000">
                <a:solidFill>
                  <a:schemeClr val="bg1"/>
                </a:solidFill>
              </a:rPr>
              <a:t>买入法自选积累</a:t>
            </a:r>
            <a:endParaRPr lang="zh-CN" altLang="en-US" sz="40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705" y="1014730"/>
            <a:ext cx="7301230" cy="48291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27350" y="6089650"/>
            <a:ext cx="6147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主题猎手涨停打板连板最高标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主力动向紫色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何时大三浪？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4246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热点龙的操作方案</a:t>
            </a:r>
            <a:endParaRPr lang="zh-CN" sz="40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455" y="944880"/>
            <a:ext cx="7845425" cy="46583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79370" y="5779135"/>
            <a:ext cx="6827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切记大盘分析非</a:t>
            </a:r>
            <a:r>
              <a:rPr lang="en-US" altLang="zh-CN" b="1">
                <a:solidFill>
                  <a:schemeClr val="bg1"/>
                </a:solidFill>
              </a:rPr>
              <a:t>B</a:t>
            </a:r>
            <a:r>
              <a:rPr lang="zh-CN" altLang="en-US" b="1">
                <a:solidFill>
                  <a:schemeClr val="bg1"/>
                </a:solidFill>
              </a:rPr>
              <a:t>点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短线上攻没有快速向上拐头只是小仓位操作，重点是出现大盘分析符合情况下操作。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005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323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二、稳定资金</a:t>
            </a:r>
            <a:endParaRPr lang="zh-CN" sz="40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" y="1157605"/>
            <a:ext cx="8658860" cy="49250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805" y="768985"/>
            <a:ext cx="2971800" cy="56794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005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323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二、稳定资金</a:t>
            </a:r>
            <a:endParaRPr lang="zh-CN" sz="40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770" y="909320"/>
            <a:ext cx="8488421" cy="504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31135" y="62160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不同策略不同风格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005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9205" y="62230"/>
            <a:ext cx="323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二、稳定资金</a:t>
            </a:r>
            <a:endParaRPr lang="zh-CN" sz="40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425" y="781685"/>
            <a:ext cx="8855710" cy="5257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07055" y="61423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全程自动化交易，触发自动操作。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5" y="864235"/>
            <a:ext cx="11918950" cy="28740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89755" y="157480"/>
            <a:ext cx="356997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>
                <a:solidFill>
                  <a:schemeClr val="bg1"/>
                </a:solidFill>
              </a:rPr>
              <a:t>A</a:t>
            </a:r>
            <a:r>
              <a:rPr lang="zh-CN" altLang="en-US" sz="4000">
                <a:solidFill>
                  <a:schemeClr val="bg1"/>
                </a:solidFill>
              </a:rPr>
              <a:t>股牛市回忆录</a:t>
            </a:r>
            <a:endParaRPr lang="zh-CN" altLang="en-US" sz="40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0885" y="3802380"/>
            <a:ext cx="10850880" cy="31997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行情没结束，回想致力于粉丝用户的第一封信强调的单边的加速下跌都是机会，大阴线是机会。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924</a:t>
            </a:r>
            <a:r>
              <a:rPr lang="zh-CN" altLang="en-US">
                <a:solidFill>
                  <a:schemeClr val="bg1"/>
                </a:solidFill>
              </a:rPr>
              <a:t>机构跑步进场，全面上涨，买了无脑涨，短线上攻快速向上，这种情况是最赚钱的行情。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操作难度系数基本为零，买了就赚钱。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1.13</a:t>
            </a:r>
            <a:r>
              <a:rPr lang="zh-CN" altLang="en-US">
                <a:solidFill>
                  <a:schemeClr val="bg1"/>
                </a:solidFill>
              </a:rPr>
              <a:t>短线游资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融资杠杆进场，前半场有主线连板情绪，是主线就有上涨，短线上攻伴随向上。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后半场机器人量化平铺，操作难度加大。上半场难度系数</a:t>
            </a:r>
            <a:r>
              <a:rPr lang="en-US" altLang="zh-CN">
                <a:solidFill>
                  <a:schemeClr val="bg1"/>
                </a:solidFill>
              </a:rPr>
              <a:t>20</a:t>
            </a:r>
            <a:r>
              <a:rPr lang="zh-CN" altLang="en-US">
                <a:solidFill>
                  <a:schemeClr val="bg1"/>
                </a:solidFill>
              </a:rPr>
              <a:t>，下半场难度系数</a:t>
            </a:r>
            <a:r>
              <a:rPr lang="en-US" altLang="zh-CN">
                <a:solidFill>
                  <a:schemeClr val="bg1"/>
                </a:solidFill>
              </a:rPr>
              <a:t>80.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4.9</a:t>
            </a:r>
            <a:r>
              <a:rPr lang="zh-CN" altLang="en-US">
                <a:solidFill>
                  <a:schemeClr val="bg1"/>
                </a:solidFill>
              </a:rPr>
              <a:t>国家队救市。抄底修复后进入</a:t>
            </a:r>
            <a:r>
              <a:rPr lang="en-US" altLang="zh-CN">
                <a:solidFill>
                  <a:schemeClr val="bg1"/>
                </a:solidFill>
              </a:rPr>
              <a:t>5-6</a:t>
            </a:r>
            <a:r>
              <a:rPr lang="zh-CN" altLang="en-US">
                <a:solidFill>
                  <a:schemeClr val="bg1"/>
                </a:solidFill>
              </a:rPr>
              <a:t>月进入抱团模式，只有热点的抱团龙有机会。短线上攻不动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中线上攻向上。追高就挨揍。操作难度极大。难度系数</a:t>
            </a:r>
            <a:r>
              <a:rPr lang="en-US" altLang="zh-CN">
                <a:solidFill>
                  <a:schemeClr val="bg1"/>
                </a:solidFill>
              </a:rPr>
              <a:t>95</a:t>
            </a:r>
            <a:r>
              <a:rPr lang="zh-CN" altLang="en-US">
                <a:solidFill>
                  <a:schemeClr val="bg1"/>
                </a:solidFill>
              </a:rPr>
              <a:t>甚至以上。</a:t>
            </a:r>
            <a:endParaRPr lang="zh-CN" altLang="en-US" sz="2000">
              <a:solidFill>
                <a:schemeClr val="bg1"/>
              </a:solidFill>
            </a:endParaRPr>
          </a:p>
          <a:p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89755" y="157480"/>
            <a:ext cx="5262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牛熊规律</a:t>
            </a:r>
            <a:r>
              <a:rPr lang="en-US" altLang="zh-CN" sz="4000">
                <a:solidFill>
                  <a:schemeClr val="bg1"/>
                </a:solidFill>
              </a:rPr>
              <a:t>——</a:t>
            </a:r>
            <a:r>
              <a:rPr lang="zh-CN" altLang="en-US" sz="4000">
                <a:solidFill>
                  <a:schemeClr val="bg1"/>
                </a:solidFill>
              </a:rPr>
              <a:t>熊市规律</a:t>
            </a:r>
            <a:endParaRPr lang="zh-CN" altLang="en-US" sz="40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55" y="928370"/>
            <a:ext cx="10378378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89755" y="157480"/>
            <a:ext cx="5262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牛熊规律</a:t>
            </a:r>
            <a:r>
              <a:rPr lang="en-US" altLang="zh-CN" sz="4000">
                <a:solidFill>
                  <a:schemeClr val="bg1"/>
                </a:solidFill>
              </a:rPr>
              <a:t>——</a:t>
            </a:r>
            <a:r>
              <a:rPr lang="zh-CN" altLang="en-US" sz="4000">
                <a:solidFill>
                  <a:schemeClr val="bg1"/>
                </a:solidFill>
              </a:rPr>
              <a:t>熊市规律</a:t>
            </a:r>
            <a:endParaRPr lang="zh-CN" altLang="en-US" sz="40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0" y="920750"/>
            <a:ext cx="10378378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25545" y="109220"/>
            <a:ext cx="5262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牛熊规律</a:t>
            </a:r>
            <a:r>
              <a:rPr lang="en-US" altLang="zh-CN" sz="4000">
                <a:solidFill>
                  <a:schemeClr val="bg1"/>
                </a:solidFill>
              </a:rPr>
              <a:t>——</a:t>
            </a:r>
            <a:r>
              <a:rPr lang="zh-CN" altLang="en-US" sz="4000">
                <a:solidFill>
                  <a:schemeClr val="bg1"/>
                </a:solidFill>
              </a:rPr>
              <a:t>牛市</a:t>
            </a:r>
            <a:r>
              <a:rPr lang="zh-CN" altLang="en-US" sz="4000">
                <a:solidFill>
                  <a:schemeClr val="bg1"/>
                </a:solidFill>
              </a:rPr>
              <a:t>规律</a:t>
            </a:r>
            <a:endParaRPr lang="zh-CN" altLang="en-US" sz="40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50" y="911225"/>
            <a:ext cx="10378378" cy="540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93620" y="1863725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高位频繁钝化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22825" y="5284470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入水概率降低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王延龙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25545" y="109220"/>
            <a:ext cx="5262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牛熊规律</a:t>
            </a:r>
            <a:r>
              <a:rPr lang="en-US" altLang="zh-CN" sz="4000">
                <a:solidFill>
                  <a:schemeClr val="bg1"/>
                </a:solidFill>
              </a:rPr>
              <a:t>——</a:t>
            </a:r>
            <a:r>
              <a:rPr lang="zh-CN" altLang="en-US" sz="4000">
                <a:solidFill>
                  <a:schemeClr val="bg1"/>
                </a:solidFill>
              </a:rPr>
              <a:t>牛市规律</a:t>
            </a:r>
            <a:endParaRPr lang="zh-CN" altLang="en-US" sz="40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5" y="972185"/>
            <a:ext cx="10378378" cy="540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290570" y="2066290"/>
            <a:ext cx="386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资金解决一切钝化</a:t>
            </a:r>
            <a:r>
              <a:rPr lang="en-US" altLang="zh-CN"/>
              <a:t>——</a:t>
            </a:r>
            <a:r>
              <a:rPr lang="zh-CN" altLang="en-US"/>
              <a:t>典型</a:t>
            </a:r>
            <a:r>
              <a:rPr lang="en-US" altLang="zh-CN"/>
              <a:t>15</a:t>
            </a:r>
            <a:r>
              <a:rPr lang="zh-CN" altLang="en-US"/>
              <a:t>杠杆牛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SPECIAL_SOURCE" val="bdnull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6024</Words>
  <Application>WPS 演示</Application>
  <PresentationFormat>宽屏</PresentationFormat>
  <Paragraphs>328</Paragraphs>
  <Slides>44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8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Light</vt:lpstr>
      <vt:lpstr>思源黑体 CN Bold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Mr.</cp:lastModifiedBy>
  <cp:revision>281</cp:revision>
  <dcterms:created xsi:type="dcterms:W3CDTF">2022-12-31T05:43:00Z</dcterms:created>
  <dcterms:modified xsi:type="dcterms:W3CDTF">2025-06-20T08:38:08Z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89B7A6AACA724488BFD11EBF50377424_13</vt:lpwstr>
  </property>
</Properties>
</file>