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287" r:id="rId5"/>
    <p:sldId id="286" r:id="rId6"/>
    <p:sldId id="317" r:id="rId7"/>
    <p:sldId id="346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8" r:id="rId16"/>
    <p:sldId id="370" r:id="rId17"/>
    <p:sldId id="326" r:id="rId18"/>
    <p:sldId id="327" r:id="rId19"/>
    <p:sldId id="332" r:id="rId20"/>
    <p:sldId id="333" r:id="rId21"/>
    <p:sldId id="335" r:id="rId22"/>
    <p:sldId id="336" r:id="rId23"/>
    <p:sldId id="337" r:id="rId24"/>
    <p:sldId id="340" r:id="rId25"/>
    <p:sldId id="341" r:id="rId26"/>
    <p:sldId id="342" r:id="rId27"/>
    <p:sldId id="338" r:id="rId28"/>
    <p:sldId id="339" r:id="rId29"/>
    <p:sldId id="344" r:id="rId30"/>
    <p:sldId id="345" r:id="rId31"/>
    <p:sldId id="289" r:id="rId32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19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.xml"/><Relationship Id="rId3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24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25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26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3" Type="http://schemas.openxmlformats.org/officeDocument/2006/relationships/image" Target="../media/image29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3" Type="http://schemas.openxmlformats.org/officeDocument/2006/relationships/image" Target="../media/image35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3" Type="http://schemas.openxmlformats.org/officeDocument/2006/relationships/image" Target="../media/image36.jpe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5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42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43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1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8.xml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3" Type="http://schemas.openxmlformats.org/officeDocument/2006/relationships/image" Target="../media/image12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用户三月后交易结果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</p:blipFill>
        <p:spPr>
          <a:xfrm>
            <a:off x="575945" y="1066800"/>
            <a:ext cx="5520055" cy="49784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</p:blipFill>
        <p:spPr>
          <a:xfrm>
            <a:off x="6425565" y="1628140"/>
            <a:ext cx="5071110" cy="36010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用户五月后交易结果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</p:blipFill>
        <p:spPr>
          <a:xfrm>
            <a:off x="697865" y="1632585"/>
            <a:ext cx="11303635" cy="3485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用户五月后交易结果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</p:blipFill>
        <p:spPr>
          <a:xfrm>
            <a:off x="401320" y="1525270"/>
            <a:ext cx="11428095" cy="3983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2023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年的五穷六绝七翻身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42990" y="1341755"/>
            <a:ext cx="549656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>
                <a:solidFill>
                  <a:schemeClr val="bg1"/>
                </a:solidFill>
              </a:rPr>
              <a:t>肖先生如何一年5万变20万？精选龙头毛坯必读</a:t>
            </a:r>
            <a:endParaRPr sz="1600">
              <a:solidFill>
                <a:schemeClr val="bg1"/>
              </a:solidFill>
            </a:endParaRPr>
          </a:p>
          <a:p>
            <a:r>
              <a:rPr sz="1600">
                <a:solidFill>
                  <a:schemeClr val="bg1"/>
                </a:solidFill>
              </a:rPr>
              <a:t>https://gsh.n8n8.cn/video/short/13014?share=1&amp;cps_id=350402</a:t>
            </a:r>
            <a:endParaRPr sz="1600">
              <a:solidFill>
                <a:schemeClr val="bg1"/>
              </a:solidFill>
            </a:endParaRPr>
          </a:p>
          <a:p>
            <a:endParaRPr sz="1600">
              <a:solidFill>
                <a:schemeClr val="bg1"/>
              </a:solidFill>
            </a:endParaRPr>
          </a:p>
          <a:p>
            <a:r>
              <a:rPr sz="1600">
                <a:solidFill>
                  <a:schemeClr val="bg1"/>
                </a:solidFill>
              </a:rPr>
              <a:t>个别情况不代表普遍实际收益率，过往收益亦不代表未来收益的承诺，股市有风险，投资需谨慎！</a:t>
            </a:r>
            <a:endParaRPr sz="1600">
              <a:solidFill>
                <a:schemeClr val="bg1"/>
              </a:solidFill>
            </a:endParaRPr>
          </a:p>
          <a:p>
            <a:endParaRPr sz="1600">
              <a:solidFill>
                <a:schemeClr val="bg1"/>
              </a:solidFill>
            </a:endParaRPr>
          </a:p>
          <a:p>
            <a:r>
              <a:rPr sz="1600">
                <a:solidFill>
                  <a:schemeClr val="bg1"/>
                </a:solidFill>
              </a:rPr>
              <a:t>肖先生，这个用户</a:t>
            </a:r>
            <a:r>
              <a:rPr lang="en-US" sz="1600">
                <a:solidFill>
                  <a:schemeClr val="bg1"/>
                </a:solidFill>
              </a:rPr>
              <a:t>2023</a:t>
            </a:r>
            <a:r>
              <a:rPr sz="1600">
                <a:solidFill>
                  <a:schemeClr val="bg1"/>
                </a:solidFill>
              </a:rPr>
              <a:t>年初总资产只有5万，在八月份之前一直小仓位练习我们的毛坯模型，没有大赚也没有大亏，主要就是摸索适合自己工作环境的软件交易思路。他的转折点在八月，就是我们大部分用户经历过的金融科技那波行情。</a:t>
            </a:r>
            <a:endParaRPr sz="1600">
              <a:solidFill>
                <a:schemeClr val="bg1"/>
              </a:solidFill>
            </a:endParaRPr>
          </a:p>
          <a:p>
            <a:endParaRPr sz="1600">
              <a:solidFill>
                <a:schemeClr val="bg1"/>
              </a:solidFill>
            </a:endParaRPr>
          </a:p>
          <a:p>
            <a:r>
              <a:rPr sz="1600">
                <a:solidFill>
                  <a:schemeClr val="bg1"/>
                </a:solidFill>
              </a:rPr>
              <a:t>八月，直接满仓5万交易金融科技的安硕信息，盈利4万，本金和9万离场</a:t>
            </a:r>
            <a:endParaRPr sz="1600">
              <a:solidFill>
                <a:schemeClr val="bg1"/>
              </a:solidFill>
            </a:endParaRPr>
          </a:p>
          <a:p>
            <a:endParaRPr sz="1600">
              <a:solidFill>
                <a:schemeClr val="bg1"/>
              </a:solidFill>
            </a:endParaRPr>
          </a:p>
          <a:p>
            <a:r>
              <a:rPr sz="1600">
                <a:solidFill>
                  <a:schemeClr val="bg1"/>
                </a:solidFill>
              </a:rPr>
              <a:t>九月，华映科技投入3万赚了2万，本金和5万离场</a:t>
            </a:r>
            <a:endParaRPr sz="1600">
              <a:solidFill>
                <a:schemeClr val="bg1"/>
              </a:solidFill>
            </a:endParaRPr>
          </a:p>
          <a:p>
            <a:endParaRPr sz="1600">
              <a:solidFill>
                <a:schemeClr val="bg1"/>
              </a:solidFill>
            </a:endParaRPr>
          </a:p>
          <a:p>
            <a:r>
              <a:rPr sz="1600">
                <a:solidFill>
                  <a:schemeClr val="bg1"/>
                </a:solidFill>
              </a:rPr>
              <a:t>十月，真视通投入7万赚了10万，本金和17万离场</a:t>
            </a:r>
            <a:endParaRPr sz="16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</p:blipFill>
        <p:spPr>
          <a:xfrm>
            <a:off x="508635" y="1161415"/>
            <a:ext cx="5264150" cy="4883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还有更多的肖先生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" y="1137285"/>
            <a:ext cx="4658360" cy="53746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465" y="1137285"/>
            <a:ext cx="4353560" cy="53759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小结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5205" y="1341755"/>
            <a:ext cx="1063434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、平均股价年线死叉阶段，非大盘平均股价日线</a:t>
            </a:r>
            <a:r>
              <a:rPr lang="en-US" altLang="zh-CN" sz="1600">
                <a:solidFill>
                  <a:schemeClr val="bg1"/>
                </a:solidFill>
              </a:rPr>
              <a:t>B</a:t>
            </a:r>
            <a:r>
              <a:rPr lang="zh-CN" altLang="en-US" sz="1600">
                <a:solidFill>
                  <a:schemeClr val="bg1"/>
                </a:solidFill>
              </a:rPr>
              <a:t>点区域不盲目做中长线，尤其是非控盘股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、动不动就牛线下移的环境，掌握熊线上移最大机会，牛线下移最大风险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3</a:t>
            </a:r>
            <a:r>
              <a:rPr lang="zh-CN" altLang="en-US" sz="1600">
                <a:solidFill>
                  <a:schemeClr val="bg1"/>
                </a:solidFill>
              </a:rPr>
              <a:t>、赚钱了要学会落地，风险来了要学会快跑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、机器是理性的，人是感性的，用好我们的服务和产品说明书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、五穷六绝七翻身，下半年的翻身，准备好了么？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下半年翻身准备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工作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创业板历史，科创板展望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" y="1116965"/>
            <a:ext cx="11934190" cy="4769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5450" y="5977255"/>
            <a:ext cx="1134046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股每一个板块都带着各自的时代印记，主板是国企脱困和股份制改造，中小板是民营企业腾飞，创业板是新经济与新能源，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而科创板的定位就是今后十年最稀缺的核心硬科技。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传媒、游戏和人工智能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146175"/>
            <a:ext cx="3302000" cy="4654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015" y="1146175"/>
            <a:ext cx="3648075" cy="4643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995" y="1146175"/>
            <a:ext cx="2983230" cy="46913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传媒、游戏和人工智能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35" y="1263650"/>
            <a:ext cx="3009265" cy="3949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0" y="1527175"/>
            <a:ext cx="5638800" cy="34226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9085" y="5381625"/>
            <a:ext cx="1141031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发需要观察主题猎手何时出现五天三次或三天两次的炒作。自古以来，传媒娱乐和游戏一直是密不可分的。目前，传媒已经上榜了一次，接下来我们需要关注其持续性。一旦发现五天三次或三天两次的炒作，就要注意这个方向是否有资金提前炒作业绩大增的预期。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尤其是在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日之前。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4423410" y="1700530"/>
            <a:ext cx="6871335" cy="1370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过去一片狼藉，未来繁花似锦</a:t>
            </a:r>
            <a:br>
              <a:rPr lang="zh-CN" altLang="en-US" sz="4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</a:br>
            <a:r>
              <a:rPr lang="en-US" altLang="zh-CN" sz="4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    </a:t>
            </a:r>
            <a:r>
              <a:rPr lang="en-US" altLang="zh-CN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——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送成都现场用户几份大礼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29300" y="3639185"/>
            <a:ext cx="45262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:A1120616040002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画板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35" y="692150"/>
            <a:ext cx="4302125" cy="528637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送成都现场用户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大礼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大礼一：下半年主要模型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3950" y="2025015"/>
            <a:ext cx="949896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标题：【基础教学】回归年线战法再优化（宓睿）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类型：观点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作者：宓睿（执业编号:A1120616040002）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链接：https://gsh.n8n8.cn/viewpoint/75273?share=1&amp;cps_id=350402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标题：【基础教学】第四十七讲：复仇毛坯精讲（宓睿）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类型：观点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作者：宓睿（执业编号:A1120616040002）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链接：https://gsh.n8n8.cn/viewpoint/73299?share=1&amp;cps_id=350402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标题：【基础教学】第四十六讲：超跌反弹模型精讲（宓睿）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类型：观点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作者：宓睿（执业编号:A1120616040002）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链接：https://gsh.n8n8.cn/viewpoint/73026?share=1&amp;cps_id=350402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大礼二：交易计划表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" y="1078865"/>
            <a:ext cx="10468610" cy="5433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大礼三：交易流程图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</p:blipFill>
        <p:spPr>
          <a:xfrm>
            <a:off x="2533650" y="881380"/>
            <a:ext cx="7406005" cy="4782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9125" y="5739765"/>
            <a:ext cx="111252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我们最近的教学围绕着这张图展开。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先，我们需要确定选股方案、选择入场时机，以及如何应对成功和失败的情况。然后，我们需要制定复仇后续计划等等。通过多次练习，我们可以解决交易中的隐患，并跟随市场趋势进行多次尝试，最终成为真正的独立投资者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大礼四：横向统计详解图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9450" y="5873115"/>
            <a:ext cx="592455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底层逻辑清晰后，经传各种老师教学的战法大家就不会学乱了。同时，方法的时效性，可以得到有效解决。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</p:blipFill>
        <p:spPr>
          <a:xfrm>
            <a:off x="173355" y="1064895"/>
            <a:ext cx="5989955" cy="34683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</p:blipFill>
        <p:spPr>
          <a:xfrm>
            <a:off x="6301105" y="1064895"/>
            <a:ext cx="5666740" cy="34169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</p:blipFill>
        <p:spPr>
          <a:xfrm>
            <a:off x="3966210" y="3086735"/>
            <a:ext cx="4164330" cy="25139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附录：某用户说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</p:blipFill>
        <p:spPr>
          <a:xfrm>
            <a:off x="908050" y="1387475"/>
            <a:ext cx="5006975" cy="473075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</p:blipFill>
        <p:spPr>
          <a:xfrm>
            <a:off x="6371590" y="1607185"/>
            <a:ext cx="4541520" cy="42906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大礼五：活动让利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991235"/>
            <a:ext cx="9493250" cy="53397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大礼六：邀请有礼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1174750"/>
            <a:ext cx="8921750" cy="5092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总论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总论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3950" y="2025015"/>
            <a:ext cx="94989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、第一次来成都巡讲，面见成都现场用户，带来一些礼物，市场中长期生存的秘诀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、市场环境变了，掌握可复制模型，并且规避惯性思维，账户能得到慢慢改善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、底部思维、成本思维和原则思维，熟练掌握和理解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2024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半年教学成果总结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下半年翻身准备工作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91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送成都现场用户一份大礼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总结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2024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半年教学成果总结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今年三轮牛线下移，躲了几次？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15" y="1184910"/>
            <a:ext cx="6644640" cy="3997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6110" y="5628005"/>
            <a:ext cx="1077531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日，只有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749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个股票没有创新低，而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4376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个股票创了新低，在今年行情中，盲目做中长线并不可取，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尤其是非控盘股，</a:t>
            </a:r>
            <a:r>
              <a:rPr lang="en-US" alt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749</a:t>
            </a:r>
            <a:r>
              <a:rPr lang="zh-CN" altLang="en-US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个尚未新低股大部分为控盘股【罗老师会聊控盘机遇】</a:t>
            </a:r>
            <a:endParaRPr lang="zh-CN" altLang="en-US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张弛有度，长期生存之道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5861050"/>
            <a:ext cx="1059180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Aft>
                <a:spcPct val="0"/>
              </a:spcAft>
            </a:pPr>
            <a:r>
              <a:rPr lang="zh-CN" sz="1600" b="0" i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躲避大盘牛线下移，才能在后期大盘熊线上移后把握机会。少亏与多赚，账户慢慢一点点改变，就像这些用户一样。</a:t>
            </a:r>
            <a:endParaRPr lang="zh-CN" sz="1600" b="0" i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95" y="993775"/>
            <a:ext cx="2738755" cy="4559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565" y="1069340"/>
            <a:ext cx="7051675" cy="44075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软件信号与我们重大风险提醒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980440"/>
            <a:ext cx="4921250" cy="3118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875" y="980440"/>
            <a:ext cx="5436870" cy="3119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390" y="3710305"/>
            <a:ext cx="4985385" cy="26777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软件信号与我们重大风险提醒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371600"/>
            <a:ext cx="6070600" cy="4292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065" y="1800225"/>
            <a:ext cx="5210810" cy="3257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93925" y="15240"/>
            <a:ext cx="7976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用户三月后交易结果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</p:blipFill>
        <p:spPr>
          <a:xfrm>
            <a:off x="233045" y="1200150"/>
            <a:ext cx="6177280" cy="503555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</p:blipFill>
        <p:spPr>
          <a:xfrm>
            <a:off x="6668135" y="1200150"/>
            <a:ext cx="5014595" cy="5035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3656</Words>
  <Application>WPS 演示</Application>
  <PresentationFormat>宽屏</PresentationFormat>
  <Paragraphs>192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277</cp:revision>
  <dcterms:created xsi:type="dcterms:W3CDTF">2022-12-31T05:43:00Z</dcterms:created>
  <dcterms:modified xsi:type="dcterms:W3CDTF">2024-07-01T08:09:22Z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C15E78E4030F4E45923BBE7DED505B03_13</vt:lpwstr>
  </property>
</Properties>
</file>