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3" r:id="rId3"/>
    <p:sldId id="313" r:id="rId4"/>
    <p:sldId id="287" r:id="rId5"/>
    <p:sldId id="286" r:id="rId6"/>
    <p:sldId id="317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6" r:id="rId23"/>
    <p:sldId id="334" r:id="rId24"/>
    <p:sldId id="335" r:id="rId25"/>
    <p:sldId id="337" r:id="rId26"/>
    <p:sldId id="289" r:id="rId27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A00FE40-A4A1-4E01-A4F3-C6AA1E8047A4}" styleName="{1c11e0ce-8795-4a8a-8479-611ce8434d9d}">
    <a:wholeTbl>
      <a:tcTxStyle>
        <a:fontRef idx="none">
          <a:prstClr val="black"/>
        </a:fontRef>
      </a:tcTxStyle>
      <a:tcStyle>
        <a:tcBdr>
          <a:bottom>
            <a:ln w="38100" cmpd="sng">
              <a:solidFill>
                <a:srgbClr val="2E6CB5"/>
              </a:solidFill>
            </a:ln>
          </a:bottom>
        </a:tcBdr>
        <a:fill>
          <a:solidFill>
            <a:srgbClr val="FFFFFF"/>
          </a:solidFill>
        </a:fill>
      </a:tcStyle>
    </a:wholeTbl>
    <a:band1H>
      <a:tcTxStyle>
        <a:fontRef idx="none">
          <a:prstClr val="black"/>
        </a:fontRef>
      </a:tcTxStyle>
      <a:tcStyle>
        <a:tcBdr>
          <a:insideV>
            <a:ln w="12700" cmpd="sng">
              <a:solidFill>
                <a:srgbClr val="FFFFFF"/>
              </a:solidFill>
            </a:ln>
          </a:insideV>
        </a:tcBdr>
        <a:fill>
          <a:solidFill>
            <a:srgbClr val="FFFFFF"/>
          </a:solidFill>
        </a:fill>
      </a:tcStyle>
    </a:band1H>
    <a:band2H>
      <a:tcTxStyle>
        <a:fontRef idx="none">
          <a:prstClr val="black"/>
        </a:fontRef>
      </a:tcTxStyle>
      <a:tcStyle>
        <a:tcBdr>
          <a:insideV>
            <a:ln w="12700" cmpd="sng">
              <a:solidFill>
                <a:srgbClr val="FFFFFF"/>
              </a:solidFill>
            </a:ln>
          </a:insideV>
        </a:tcBdr>
        <a:fill>
          <a:solidFill>
            <a:srgbClr val="F8F8F8"/>
          </a:solidFill>
        </a:fill>
      </a:tcStyle>
    </a:band2H>
    <a:firstRow>
      <a:tcTxStyle>
        <a:fontRef idx="none">
          <a:prstClr val="black"/>
        </a:fontRef>
      </a:tcTxStyle>
      <a:tcStyle>
        <a:tcBdr>
          <a:insideV>
            <a:ln w="12700" cmpd="sng">
              <a:solidFill>
                <a:srgbClr val="FFFFFF"/>
              </a:solidFill>
            </a:ln>
          </a:insideV>
        </a:tcBdr>
        <a:fill>
          <a:solidFill>
            <a:srgbClr val="2E6CB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36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107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E:\360MoveData\Users\Administrator.DESKTOP-M95H3T8\Desktop\&#25195;&#38647;&#20928;&#20540;_1719987369776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t>不同风险个股年初至今走势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扫雷净值_1719987369776.csv!$B$1</c:f>
              <c:strCache>
                <c:ptCount val="1"/>
                <c:pt idx="0">
                  <c:v>无异常</c:v>
                </c:pt>
              </c:strCache>
            </c:strRef>
          </c:tx>
          <c:spPr>
            <a:ln w="28575" cap="rnd">
              <a:solidFill>
                <a:srgbClr val="A4020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扫雷净值_1719987369776.csv!$A$2:$A$115</c:f>
              <c:numCache>
                <c:formatCode>yyyy/m/d</c:formatCode>
                <c:ptCount val="114"/>
                <c:pt idx="0" c:formatCode="yyyy/m/d">
                  <c:v>45293</c:v>
                </c:pt>
                <c:pt idx="1" c:formatCode="yyyy/m/d">
                  <c:v>45294</c:v>
                </c:pt>
                <c:pt idx="2" c:formatCode="yyyy/m/d">
                  <c:v>45295</c:v>
                </c:pt>
                <c:pt idx="3" c:formatCode="yyyy/m/d">
                  <c:v>45296</c:v>
                </c:pt>
                <c:pt idx="4" c:formatCode="yyyy/m/d">
                  <c:v>45299</c:v>
                </c:pt>
                <c:pt idx="5" c:formatCode="yyyy/m/d">
                  <c:v>45300</c:v>
                </c:pt>
                <c:pt idx="6" c:formatCode="yyyy/m/d">
                  <c:v>45301</c:v>
                </c:pt>
                <c:pt idx="7" c:formatCode="yyyy/m/d">
                  <c:v>45302</c:v>
                </c:pt>
                <c:pt idx="8" c:formatCode="yyyy/m/d">
                  <c:v>45303</c:v>
                </c:pt>
                <c:pt idx="9" c:formatCode="yyyy/m/d">
                  <c:v>45306</c:v>
                </c:pt>
                <c:pt idx="10" c:formatCode="yyyy/m/d">
                  <c:v>45307</c:v>
                </c:pt>
                <c:pt idx="11" c:formatCode="yyyy/m/d">
                  <c:v>45308</c:v>
                </c:pt>
                <c:pt idx="12" c:formatCode="yyyy/m/d">
                  <c:v>45309</c:v>
                </c:pt>
                <c:pt idx="13" c:formatCode="yyyy/m/d">
                  <c:v>45310</c:v>
                </c:pt>
                <c:pt idx="14" c:formatCode="yyyy/m/d">
                  <c:v>45313</c:v>
                </c:pt>
                <c:pt idx="15" c:formatCode="yyyy/m/d">
                  <c:v>45314</c:v>
                </c:pt>
                <c:pt idx="16" c:formatCode="yyyy/m/d">
                  <c:v>45315</c:v>
                </c:pt>
                <c:pt idx="17" c:formatCode="yyyy/m/d">
                  <c:v>45316</c:v>
                </c:pt>
                <c:pt idx="18" c:formatCode="yyyy/m/d">
                  <c:v>45317</c:v>
                </c:pt>
                <c:pt idx="19" c:formatCode="yyyy/m/d">
                  <c:v>45320</c:v>
                </c:pt>
                <c:pt idx="20" c:formatCode="yyyy/m/d">
                  <c:v>45321</c:v>
                </c:pt>
                <c:pt idx="21" c:formatCode="yyyy/m/d">
                  <c:v>45322</c:v>
                </c:pt>
                <c:pt idx="22" c:formatCode="yyyy/m/d">
                  <c:v>45323</c:v>
                </c:pt>
                <c:pt idx="23" c:formatCode="yyyy/m/d">
                  <c:v>45324</c:v>
                </c:pt>
                <c:pt idx="24" c:formatCode="yyyy/m/d">
                  <c:v>45327</c:v>
                </c:pt>
                <c:pt idx="25" c:formatCode="yyyy/m/d">
                  <c:v>45328</c:v>
                </c:pt>
                <c:pt idx="26" c:formatCode="yyyy/m/d">
                  <c:v>45329</c:v>
                </c:pt>
                <c:pt idx="27" c:formatCode="yyyy/m/d">
                  <c:v>45330</c:v>
                </c:pt>
                <c:pt idx="28" c:formatCode="yyyy/m/d">
                  <c:v>45341</c:v>
                </c:pt>
                <c:pt idx="29" c:formatCode="yyyy/m/d">
                  <c:v>45342</c:v>
                </c:pt>
                <c:pt idx="30" c:formatCode="yyyy/m/d">
                  <c:v>45343</c:v>
                </c:pt>
                <c:pt idx="31" c:formatCode="yyyy/m/d">
                  <c:v>45344</c:v>
                </c:pt>
                <c:pt idx="32" c:formatCode="yyyy/m/d">
                  <c:v>45345</c:v>
                </c:pt>
                <c:pt idx="33" c:formatCode="yyyy/m/d">
                  <c:v>45348</c:v>
                </c:pt>
                <c:pt idx="34" c:formatCode="yyyy/m/d">
                  <c:v>45349</c:v>
                </c:pt>
                <c:pt idx="35" c:formatCode="yyyy/m/d">
                  <c:v>45350</c:v>
                </c:pt>
                <c:pt idx="36" c:formatCode="yyyy/m/d">
                  <c:v>45351</c:v>
                </c:pt>
                <c:pt idx="37" c:formatCode="yyyy/m/d">
                  <c:v>45352</c:v>
                </c:pt>
                <c:pt idx="38" c:formatCode="yyyy/m/d">
                  <c:v>45355</c:v>
                </c:pt>
                <c:pt idx="39" c:formatCode="yyyy/m/d">
                  <c:v>45356</c:v>
                </c:pt>
                <c:pt idx="40" c:formatCode="yyyy/m/d">
                  <c:v>45357</c:v>
                </c:pt>
                <c:pt idx="41" c:formatCode="yyyy/m/d">
                  <c:v>45358</c:v>
                </c:pt>
                <c:pt idx="42" c:formatCode="yyyy/m/d">
                  <c:v>45359</c:v>
                </c:pt>
                <c:pt idx="43" c:formatCode="yyyy/m/d">
                  <c:v>45362</c:v>
                </c:pt>
                <c:pt idx="44" c:formatCode="yyyy/m/d">
                  <c:v>45363</c:v>
                </c:pt>
                <c:pt idx="45" c:formatCode="yyyy/m/d">
                  <c:v>45364</c:v>
                </c:pt>
                <c:pt idx="46" c:formatCode="yyyy/m/d">
                  <c:v>45365</c:v>
                </c:pt>
                <c:pt idx="47" c:formatCode="yyyy/m/d">
                  <c:v>45366</c:v>
                </c:pt>
                <c:pt idx="48" c:formatCode="yyyy/m/d">
                  <c:v>45369</c:v>
                </c:pt>
                <c:pt idx="49" c:formatCode="yyyy/m/d">
                  <c:v>45370</c:v>
                </c:pt>
                <c:pt idx="50" c:formatCode="yyyy/m/d">
                  <c:v>45371</c:v>
                </c:pt>
                <c:pt idx="51" c:formatCode="yyyy/m/d">
                  <c:v>45372</c:v>
                </c:pt>
                <c:pt idx="52" c:formatCode="yyyy/m/d">
                  <c:v>45373</c:v>
                </c:pt>
                <c:pt idx="53" c:formatCode="yyyy/m/d">
                  <c:v>45376</c:v>
                </c:pt>
                <c:pt idx="54" c:formatCode="yyyy/m/d">
                  <c:v>45377</c:v>
                </c:pt>
                <c:pt idx="55" c:formatCode="yyyy/m/d">
                  <c:v>45378</c:v>
                </c:pt>
                <c:pt idx="56" c:formatCode="yyyy/m/d">
                  <c:v>45379</c:v>
                </c:pt>
                <c:pt idx="57" c:formatCode="yyyy/m/d">
                  <c:v>45380</c:v>
                </c:pt>
                <c:pt idx="58" c:formatCode="yyyy/m/d">
                  <c:v>45383</c:v>
                </c:pt>
                <c:pt idx="59" c:formatCode="yyyy/m/d">
                  <c:v>45384</c:v>
                </c:pt>
                <c:pt idx="60" c:formatCode="yyyy/m/d">
                  <c:v>45385</c:v>
                </c:pt>
                <c:pt idx="61" c:formatCode="yyyy/m/d">
                  <c:v>45390</c:v>
                </c:pt>
                <c:pt idx="62" c:formatCode="yyyy/m/d">
                  <c:v>45391</c:v>
                </c:pt>
                <c:pt idx="63" c:formatCode="yyyy/m/d">
                  <c:v>45392</c:v>
                </c:pt>
                <c:pt idx="64" c:formatCode="yyyy/m/d">
                  <c:v>45393</c:v>
                </c:pt>
                <c:pt idx="65" c:formatCode="yyyy/m/d">
                  <c:v>45394</c:v>
                </c:pt>
                <c:pt idx="66" c:formatCode="yyyy/m/d">
                  <c:v>45397</c:v>
                </c:pt>
                <c:pt idx="67" c:formatCode="yyyy/m/d">
                  <c:v>45398</c:v>
                </c:pt>
                <c:pt idx="68" c:formatCode="yyyy/m/d">
                  <c:v>45399</c:v>
                </c:pt>
                <c:pt idx="69" c:formatCode="yyyy/m/d">
                  <c:v>45400</c:v>
                </c:pt>
                <c:pt idx="70" c:formatCode="yyyy/m/d">
                  <c:v>45401</c:v>
                </c:pt>
                <c:pt idx="71" c:formatCode="yyyy/m/d">
                  <c:v>45404</c:v>
                </c:pt>
                <c:pt idx="72" c:formatCode="yyyy/m/d">
                  <c:v>45405</c:v>
                </c:pt>
                <c:pt idx="73" c:formatCode="yyyy/m/d">
                  <c:v>45406</c:v>
                </c:pt>
                <c:pt idx="74" c:formatCode="yyyy/m/d">
                  <c:v>45407</c:v>
                </c:pt>
                <c:pt idx="75" c:formatCode="yyyy/m/d">
                  <c:v>45408</c:v>
                </c:pt>
                <c:pt idx="76" c:formatCode="yyyy/m/d">
                  <c:v>45411</c:v>
                </c:pt>
                <c:pt idx="77" c:formatCode="yyyy/m/d">
                  <c:v>45412</c:v>
                </c:pt>
                <c:pt idx="78" c:formatCode="yyyy/m/d">
                  <c:v>45418</c:v>
                </c:pt>
                <c:pt idx="79" c:formatCode="yyyy/m/d">
                  <c:v>45419</c:v>
                </c:pt>
                <c:pt idx="80" c:formatCode="yyyy/m/d">
                  <c:v>45420</c:v>
                </c:pt>
                <c:pt idx="81" c:formatCode="yyyy/m/d">
                  <c:v>45421</c:v>
                </c:pt>
                <c:pt idx="82" c:formatCode="yyyy/m/d">
                  <c:v>45422</c:v>
                </c:pt>
                <c:pt idx="83" c:formatCode="yyyy/m/d">
                  <c:v>45425</c:v>
                </c:pt>
                <c:pt idx="84" c:formatCode="yyyy/m/d">
                  <c:v>45426</c:v>
                </c:pt>
                <c:pt idx="85" c:formatCode="yyyy/m/d">
                  <c:v>45427</c:v>
                </c:pt>
                <c:pt idx="86" c:formatCode="yyyy/m/d">
                  <c:v>45428</c:v>
                </c:pt>
                <c:pt idx="87" c:formatCode="yyyy/m/d">
                  <c:v>45429</c:v>
                </c:pt>
                <c:pt idx="88" c:formatCode="yyyy/m/d">
                  <c:v>45432</c:v>
                </c:pt>
                <c:pt idx="89" c:formatCode="yyyy/m/d">
                  <c:v>45433</c:v>
                </c:pt>
                <c:pt idx="90" c:formatCode="yyyy/m/d">
                  <c:v>45434</c:v>
                </c:pt>
                <c:pt idx="91" c:formatCode="yyyy/m/d">
                  <c:v>45435</c:v>
                </c:pt>
                <c:pt idx="92" c:formatCode="yyyy/m/d">
                  <c:v>45436</c:v>
                </c:pt>
                <c:pt idx="93" c:formatCode="yyyy/m/d">
                  <c:v>45439</c:v>
                </c:pt>
                <c:pt idx="94" c:formatCode="yyyy/m/d">
                  <c:v>45440</c:v>
                </c:pt>
                <c:pt idx="95" c:formatCode="yyyy/m/d">
                  <c:v>45441</c:v>
                </c:pt>
                <c:pt idx="96" c:formatCode="yyyy/m/d">
                  <c:v>45442</c:v>
                </c:pt>
                <c:pt idx="97" c:formatCode="yyyy/m/d">
                  <c:v>45443</c:v>
                </c:pt>
                <c:pt idx="98" c:formatCode="yyyy/m/d">
                  <c:v>45446</c:v>
                </c:pt>
                <c:pt idx="99" c:formatCode="yyyy/m/d">
                  <c:v>45447</c:v>
                </c:pt>
                <c:pt idx="100" c:formatCode="yyyy/m/d">
                  <c:v>45448</c:v>
                </c:pt>
                <c:pt idx="101" c:formatCode="yyyy/m/d">
                  <c:v>45449</c:v>
                </c:pt>
                <c:pt idx="102" c:formatCode="yyyy/m/d">
                  <c:v>45450</c:v>
                </c:pt>
                <c:pt idx="103" c:formatCode="yyyy/m/d">
                  <c:v>45454</c:v>
                </c:pt>
                <c:pt idx="104" c:formatCode="yyyy/m/d">
                  <c:v>45455</c:v>
                </c:pt>
                <c:pt idx="105" c:formatCode="yyyy/m/d">
                  <c:v>45456</c:v>
                </c:pt>
                <c:pt idx="106" c:formatCode="yyyy/m/d">
                  <c:v>45457</c:v>
                </c:pt>
                <c:pt idx="107" c:formatCode="yyyy/m/d">
                  <c:v>45460</c:v>
                </c:pt>
                <c:pt idx="108" c:formatCode="yyyy/m/d">
                  <c:v>45461</c:v>
                </c:pt>
                <c:pt idx="109" c:formatCode="yyyy/m/d">
                  <c:v>45462</c:v>
                </c:pt>
                <c:pt idx="110" c:formatCode="yyyy/m/d">
                  <c:v>45463</c:v>
                </c:pt>
                <c:pt idx="111" c:formatCode="yyyy/m/d">
                  <c:v>45464</c:v>
                </c:pt>
                <c:pt idx="112" c:formatCode="yyyy/m/d">
                  <c:v>45467</c:v>
                </c:pt>
                <c:pt idx="113" c:formatCode="yyyy/m/d">
                  <c:v>45468</c:v>
                </c:pt>
              </c:numCache>
            </c:numRef>
          </c:cat>
          <c:val>
            <c:numRef>
              <c:f>扫雷净值_1719987369776.csv!$B$2:$B$115</c:f>
              <c:numCache>
                <c:formatCode>General</c:formatCode>
                <c:ptCount val="114"/>
                <c:pt idx="0">
                  <c:v>-0.004023892</c:v>
                </c:pt>
                <c:pt idx="1">
                  <c:v>-0.005407923</c:v>
                </c:pt>
                <c:pt idx="2">
                  <c:v>-0.012883362</c:v>
                </c:pt>
                <c:pt idx="3">
                  <c:v>-0.026232345</c:v>
                </c:pt>
                <c:pt idx="4">
                  <c:v>-0.045863478</c:v>
                </c:pt>
                <c:pt idx="5">
                  <c:v>-0.043910733</c:v>
                </c:pt>
                <c:pt idx="6">
                  <c:v>-0.048981155</c:v>
                </c:pt>
                <c:pt idx="7">
                  <c:v>-0.037241705</c:v>
                </c:pt>
                <c:pt idx="8">
                  <c:v>-0.040328044</c:v>
                </c:pt>
                <c:pt idx="9">
                  <c:v>-0.041931968</c:v>
                </c:pt>
                <c:pt idx="10">
                  <c:v>-0.043074779</c:v>
                </c:pt>
                <c:pt idx="11">
                  <c:v>-0.067192702</c:v>
                </c:pt>
                <c:pt idx="12">
                  <c:v>-0.066008701</c:v>
                </c:pt>
                <c:pt idx="13">
                  <c:v>-0.074948688</c:v>
                </c:pt>
                <c:pt idx="14">
                  <c:v>-0.11740081</c:v>
                </c:pt>
                <c:pt idx="15">
                  <c:v>-0.10340276</c:v>
                </c:pt>
                <c:pt idx="16">
                  <c:v>-0.090405947</c:v>
                </c:pt>
                <c:pt idx="17">
                  <c:v>-0.06117183</c:v>
                </c:pt>
                <c:pt idx="18">
                  <c:v>-0.065896298</c:v>
                </c:pt>
                <c:pt idx="19">
                  <c:v>-0.083222068</c:v>
                </c:pt>
                <c:pt idx="20">
                  <c:v>-0.106254288</c:v>
                </c:pt>
                <c:pt idx="21">
                  <c:v>-0.132032398</c:v>
                </c:pt>
                <c:pt idx="22">
                  <c:v>-0.135395288</c:v>
                </c:pt>
                <c:pt idx="23">
                  <c:v>-0.160197701</c:v>
                </c:pt>
                <c:pt idx="24">
                  <c:v>-0.191319846</c:v>
                </c:pt>
                <c:pt idx="25">
                  <c:v>-0.13770667</c:v>
                </c:pt>
                <c:pt idx="26">
                  <c:v>-0.102710924</c:v>
                </c:pt>
                <c:pt idx="27">
                  <c:v>-0.08247089</c:v>
                </c:pt>
                <c:pt idx="28">
                  <c:v>-0.07508071</c:v>
                </c:pt>
                <c:pt idx="29">
                  <c:v>-0.071604053</c:v>
                </c:pt>
                <c:pt idx="30">
                  <c:v>-0.06726541</c:v>
                </c:pt>
                <c:pt idx="31">
                  <c:v>-0.055961093</c:v>
                </c:pt>
                <c:pt idx="32">
                  <c:v>-0.04838198</c:v>
                </c:pt>
                <c:pt idx="33">
                  <c:v>-0.047874041</c:v>
                </c:pt>
                <c:pt idx="34">
                  <c:v>-0.02775041</c:v>
                </c:pt>
                <c:pt idx="35">
                  <c:v>-0.055262582</c:v>
                </c:pt>
                <c:pt idx="36">
                  <c:v>-0.024738772</c:v>
                </c:pt>
                <c:pt idx="37">
                  <c:v>-0.017538188</c:v>
                </c:pt>
                <c:pt idx="38">
                  <c:v>-0.01372329</c:v>
                </c:pt>
                <c:pt idx="39">
                  <c:v>-0.020122565</c:v>
                </c:pt>
                <c:pt idx="40">
                  <c:v>-0.019034799</c:v>
                </c:pt>
                <c:pt idx="41">
                  <c:v>-0.030104042</c:v>
                </c:pt>
                <c:pt idx="42">
                  <c:v>-0.018981346</c:v>
                </c:pt>
                <c:pt idx="43">
                  <c:v>-0.00313321</c:v>
                </c:pt>
                <c:pt idx="44">
                  <c:v>-0.002370921</c:v>
                </c:pt>
                <c:pt idx="45">
                  <c:v>-0.002491233</c:v>
                </c:pt>
                <c:pt idx="46">
                  <c:v>-0.006875942</c:v>
                </c:pt>
                <c:pt idx="47">
                  <c:v>0.00303428</c:v>
                </c:pt>
                <c:pt idx="48">
                  <c:v>0.017405527</c:v>
                </c:pt>
                <c:pt idx="49">
                  <c:v>0.011388531</c:v>
                </c:pt>
                <c:pt idx="50">
                  <c:v>0.01671045</c:v>
                </c:pt>
                <c:pt idx="51">
                  <c:v>0.014335019</c:v>
                </c:pt>
                <c:pt idx="52" c:formatCode="0.00E+00">
                  <c:v>-2.92e-5</c:v>
                </c:pt>
                <c:pt idx="53">
                  <c:v>-0.015545387</c:v>
                </c:pt>
                <c:pt idx="54">
                  <c:v>-0.016622501</c:v>
                </c:pt>
                <c:pt idx="55">
                  <c:v>-0.041262931</c:v>
                </c:pt>
                <c:pt idx="56">
                  <c:v>-0.022887838</c:v>
                </c:pt>
                <c:pt idx="57">
                  <c:v>-0.01158358</c:v>
                </c:pt>
                <c:pt idx="58">
                  <c:v>0.006656432</c:v>
                </c:pt>
                <c:pt idx="59">
                  <c:v>0.005489391</c:v>
                </c:pt>
                <c:pt idx="60">
                  <c:v>0.003954888</c:v>
                </c:pt>
                <c:pt idx="61">
                  <c:v>-0.009240125</c:v>
                </c:pt>
                <c:pt idx="62">
                  <c:v>-0.000468709</c:v>
                </c:pt>
                <c:pt idx="63">
                  <c:v>-0.013583876</c:v>
                </c:pt>
                <c:pt idx="64">
                  <c:v>-0.010737356</c:v>
                </c:pt>
                <c:pt idx="65">
                  <c:v>-0.017832235</c:v>
                </c:pt>
                <c:pt idx="66">
                  <c:v>-0.012594903</c:v>
                </c:pt>
                <c:pt idx="67">
                  <c:v>-0.043103006</c:v>
                </c:pt>
                <c:pt idx="68">
                  <c:v>-0.012058527</c:v>
                </c:pt>
                <c:pt idx="69">
                  <c:v>-0.011630751</c:v>
                </c:pt>
                <c:pt idx="70">
                  <c:v>-0.016187069</c:v>
                </c:pt>
                <c:pt idx="71">
                  <c:v>-0.020021708</c:v>
                </c:pt>
                <c:pt idx="72">
                  <c:v>-0.02898255</c:v>
                </c:pt>
                <c:pt idx="73">
                  <c:v>-0.01963229</c:v>
                </c:pt>
                <c:pt idx="74">
                  <c:v>-0.018298564</c:v>
                </c:pt>
                <c:pt idx="75">
                  <c:v>0.001000693</c:v>
                </c:pt>
                <c:pt idx="76">
                  <c:v>0.022112303</c:v>
                </c:pt>
                <c:pt idx="77">
                  <c:v>0.013025437</c:v>
                </c:pt>
                <c:pt idx="78">
                  <c:v>0.031539612</c:v>
                </c:pt>
                <c:pt idx="79">
                  <c:v>0.032772818</c:v>
                </c:pt>
                <c:pt idx="80">
                  <c:v>0.021336886</c:v>
                </c:pt>
                <c:pt idx="81">
                  <c:v>0.037656256</c:v>
                </c:pt>
                <c:pt idx="82">
                  <c:v>0.033309757</c:v>
                </c:pt>
                <c:pt idx="83">
                  <c:v>0.027249123</c:v>
                </c:pt>
                <c:pt idx="84">
                  <c:v>0.029044778</c:v>
                </c:pt>
                <c:pt idx="85">
                  <c:v>0.019522066</c:v>
                </c:pt>
                <c:pt idx="86">
                  <c:v>0.018071843</c:v>
                </c:pt>
                <c:pt idx="87">
                  <c:v>0.03139318</c:v>
                </c:pt>
                <c:pt idx="88">
                  <c:v>0.03923802</c:v>
                </c:pt>
                <c:pt idx="89">
                  <c:v>0.030803706</c:v>
                </c:pt>
                <c:pt idx="90">
                  <c:v>0.033530479</c:v>
                </c:pt>
                <c:pt idx="91">
                  <c:v>0.013393237</c:v>
                </c:pt>
                <c:pt idx="92">
                  <c:v>0.004208204</c:v>
                </c:pt>
                <c:pt idx="93">
                  <c:v>0.015152482</c:v>
                </c:pt>
                <c:pt idx="94">
                  <c:v>0.007487931</c:v>
                </c:pt>
                <c:pt idx="95">
                  <c:v>0.009835055</c:v>
                </c:pt>
                <c:pt idx="96">
                  <c:v>0.006534626</c:v>
                </c:pt>
                <c:pt idx="97">
                  <c:v>0.007423075</c:v>
                </c:pt>
                <c:pt idx="98">
                  <c:v>-0.000313574</c:v>
                </c:pt>
                <c:pt idx="99">
                  <c:v>0.008915706</c:v>
                </c:pt>
                <c:pt idx="100">
                  <c:v>-0.000443127</c:v>
                </c:pt>
                <c:pt idx="101">
                  <c:v>-0.013474169</c:v>
                </c:pt>
                <c:pt idx="102">
                  <c:v>-0.010931162</c:v>
                </c:pt>
                <c:pt idx="103">
                  <c:v>-0.006990891</c:v>
                </c:pt>
                <c:pt idx="104">
                  <c:v>-0.001162827</c:v>
                </c:pt>
                <c:pt idx="105">
                  <c:v>-0.006349885</c:v>
                </c:pt>
                <c:pt idx="106">
                  <c:v>-0.006632028</c:v>
                </c:pt>
                <c:pt idx="107">
                  <c:v>-0.007869249</c:v>
                </c:pt>
                <c:pt idx="108">
                  <c:v>-0.002551048</c:v>
                </c:pt>
                <c:pt idx="109">
                  <c:v>-0.01240113</c:v>
                </c:pt>
                <c:pt idx="110">
                  <c:v>-0.023334122</c:v>
                </c:pt>
                <c:pt idx="111">
                  <c:v>-0.022712822</c:v>
                </c:pt>
                <c:pt idx="112">
                  <c:v>-0.046926787</c:v>
                </c:pt>
                <c:pt idx="113">
                  <c:v>-0.055368306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扫雷净值_1719987369776.csv!$C$1</c:f>
              <c:strCache>
                <c:ptCount val="1"/>
                <c:pt idx="0">
                  <c:v>高风险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扫雷净值_1719987369776.csv!$A$2:$A$115</c:f>
              <c:numCache>
                <c:formatCode>yyyy/m/d</c:formatCode>
                <c:ptCount val="114"/>
                <c:pt idx="0" c:formatCode="yyyy/m/d">
                  <c:v>45293</c:v>
                </c:pt>
                <c:pt idx="1" c:formatCode="yyyy/m/d">
                  <c:v>45294</c:v>
                </c:pt>
                <c:pt idx="2" c:formatCode="yyyy/m/d">
                  <c:v>45295</c:v>
                </c:pt>
                <c:pt idx="3" c:formatCode="yyyy/m/d">
                  <c:v>45296</c:v>
                </c:pt>
                <c:pt idx="4" c:formatCode="yyyy/m/d">
                  <c:v>45299</c:v>
                </c:pt>
                <c:pt idx="5" c:formatCode="yyyy/m/d">
                  <c:v>45300</c:v>
                </c:pt>
                <c:pt idx="6" c:formatCode="yyyy/m/d">
                  <c:v>45301</c:v>
                </c:pt>
                <c:pt idx="7" c:formatCode="yyyy/m/d">
                  <c:v>45302</c:v>
                </c:pt>
                <c:pt idx="8" c:formatCode="yyyy/m/d">
                  <c:v>45303</c:v>
                </c:pt>
                <c:pt idx="9" c:formatCode="yyyy/m/d">
                  <c:v>45306</c:v>
                </c:pt>
                <c:pt idx="10" c:formatCode="yyyy/m/d">
                  <c:v>45307</c:v>
                </c:pt>
                <c:pt idx="11" c:formatCode="yyyy/m/d">
                  <c:v>45308</c:v>
                </c:pt>
                <c:pt idx="12" c:formatCode="yyyy/m/d">
                  <c:v>45309</c:v>
                </c:pt>
                <c:pt idx="13" c:formatCode="yyyy/m/d">
                  <c:v>45310</c:v>
                </c:pt>
                <c:pt idx="14" c:formatCode="yyyy/m/d">
                  <c:v>45313</c:v>
                </c:pt>
                <c:pt idx="15" c:formatCode="yyyy/m/d">
                  <c:v>45314</c:v>
                </c:pt>
                <c:pt idx="16" c:formatCode="yyyy/m/d">
                  <c:v>45315</c:v>
                </c:pt>
                <c:pt idx="17" c:formatCode="yyyy/m/d">
                  <c:v>45316</c:v>
                </c:pt>
                <c:pt idx="18" c:formatCode="yyyy/m/d">
                  <c:v>45317</c:v>
                </c:pt>
                <c:pt idx="19" c:formatCode="yyyy/m/d">
                  <c:v>45320</c:v>
                </c:pt>
                <c:pt idx="20" c:formatCode="yyyy/m/d">
                  <c:v>45321</c:v>
                </c:pt>
                <c:pt idx="21" c:formatCode="yyyy/m/d">
                  <c:v>45322</c:v>
                </c:pt>
                <c:pt idx="22" c:formatCode="yyyy/m/d">
                  <c:v>45323</c:v>
                </c:pt>
                <c:pt idx="23" c:formatCode="yyyy/m/d">
                  <c:v>45324</c:v>
                </c:pt>
                <c:pt idx="24" c:formatCode="yyyy/m/d">
                  <c:v>45327</c:v>
                </c:pt>
                <c:pt idx="25" c:formatCode="yyyy/m/d">
                  <c:v>45328</c:v>
                </c:pt>
                <c:pt idx="26" c:formatCode="yyyy/m/d">
                  <c:v>45329</c:v>
                </c:pt>
                <c:pt idx="27" c:formatCode="yyyy/m/d">
                  <c:v>45330</c:v>
                </c:pt>
                <c:pt idx="28" c:formatCode="yyyy/m/d">
                  <c:v>45341</c:v>
                </c:pt>
                <c:pt idx="29" c:formatCode="yyyy/m/d">
                  <c:v>45342</c:v>
                </c:pt>
                <c:pt idx="30" c:formatCode="yyyy/m/d">
                  <c:v>45343</c:v>
                </c:pt>
                <c:pt idx="31" c:formatCode="yyyy/m/d">
                  <c:v>45344</c:v>
                </c:pt>
                <c:pt idx="32" c:formatCode="yyyy/m/d">
                  <c:v>45345</c:v>
                </c:pt>
                <c:pt idx="33" c:formatCode="yyyy/m/d">
                  <c:v>45348</c:v>
                </c:pt>
                <c:pt idx="34" c:formatCode="yyyy/m/d">
                  <c:v>45349</c:v>
                </c:pt>
                <c:pt idx="35" c:formatCode="yyyy/m/d">
                  <c:v>45350</c:v>
                </c:pt>
                <c:pt idx="36" c:formatCode="yyyy/m/d">
                  <c:v>45351</c:v>
                </c:pt>
                <c:pt idx="37" c:formatCode="yyyy/m/d">
                  <c:v>45352</c:v>
                </c:pt>
                <c:pt idx="38" c:formatCode="yyyy/m/d">
                  <c:v>45355</c:v>
                </c:pt>
                <c:pt idx="39" c:formatCode="yyyy/m/d">
                  <c:v>45356</c:v>
                </c:pt>
                <c:pt idx="40" c:formatCode="yyyy/m/d">
                  <c:v>45357</c:v>
                </c:pt>
                <c:pt idx="41" c:formatCode="yyyy/m/d">
                  <c:v>45358</c:v>
                </c:pt>
                <c:pt idx="42" c:formatCode="yyyy/m/d">
                  <c:v>45359</c:v>
                </c:pt>
                <c:pt idx="43" c:formatCode="yyyy/m/d">
                  <c:v>45362</c:v>
                </c:pt>
                <c:pt idx="44" c:formatCode="yyyy/m/d">
                  <c:v>45363</c:v>
                </c:pt>
                <c:pt idx="45" c:formatCode="yyyy/m/d">
                  <c:v>45364</c:v>
                </c:pt>
                <c:pt idx="46" c:formatCode="yyyy/m/d">
                  <c:v>45365</c:v>
                </c:pt>
                <c:pt idx="47" c:formatCode="yyyy/m/d">
                  <c:v>45366</c:v>
                </c:pt>
                <c:pt idx="48" c:formatCode="yyyy/m/d">
                  <c:v>45369</c:v>
                </c:pt>
                <c:pt idx="49" c:formatCode="yyyy/m/d">
                  <c:v>45370</c:v>
                </c:pt>
                <c:pt idx="50" c:formatCode="yyyy/m/d">
                  <c:v>45371</c:v>
                </c:pt>
                <c:pt idx="51" c:formatCode="yyyy/m/d">
                  <c:v>45372</c:v>
                </c:pt>
                <c:pt idx="52" c:formatCode="yyyy/m/d">
                  <c:v>45373</c:v>
                </c:pt>
                <c:pt idx="53" c:formatCode="yyyy/m/d">
                  <c:v>45376</c:v>
                </c:pt>
                <c:pt idx="54" c:formatCode="yyyy/m/d">
                  <c:v>45377</c:v>
                </c:pt>
                <c:pt idx="55" c:formatCode="yyyy/m/d">
                  <c:v>45378</c:v>
                </c:pt>
                <c:pt idx="56" c:formatCode="yyyy/m/d">
                  <c:v>45379</c:v>
                </c:pt>
                <c:pt idx="57" c:formatCode="yyyy/m/d">
                  <c:v>45380</c:v>
                </c:pt>
                <c:pt idx="58" c:formatCode="yyyy/m/d">
                  <c:v>45383</c:v>
                </c:pt>
                <c:pt idx="59" c:formatCode="yyyy/m/d">
                  <c:v>45384</c:v>
                </c:pt>
                <c:pt idx="60" c:formatCode="yyyy/m/d">
                  <c:v>45385</c:v>
                </c:pt>
                <c:pt idx="61" c:formatCode="yyyy/m/d">
                  <c:v>45390</c:v>
                </c:pt>
                <c:pt idx="62" c:formatCode="yyyy/m/d">
                  <c:v>45391</c:v>
                </c:pt>
                <c:pt idx="63" c:formatCode="yyyy/m/d">
                  <c:v>45392</c:v>
                </c:pt>
                <c:pt idx="64" c:formatCode="yyyy/m/d">
                  <c:v>45393</c:v>
                </c:pt>
                <c:pt idx="65" c:formatCode="yyyy/m/d">
                  <c:v>45394</c:v>
                </c:pt>
                <c:pt idx="66" c:formatCode="yyyy/m/d">
                  <c:v>45397</c:v>
                </c:pt>
                <c:pt idx="67" c:formatCode="yyyy/m/d">
                  <c:v>45398</c:v>
                </c:pt>
                <c:pt idx="68" c:formatCode="yyyy/m/d">
                  <c:v>45399</c:v>
                </c:pt>
                <c:pt idx="69" c:formatCode="yyyy/m/d">
                  <c:v>45400</c:v>
                </c:pt>
                <c:pt idx="70" c:formatCode="yyyy/m/d">
                  <c:v>45401</c:v>
                </c:pt>
                <c:pt idx="71" c:formatCode="yyyy/m/d">
                  <c:v>45404</c:v>
                </c:pt>
                <c:pt idx="72" c:formatCode="yyyy/m/d">
                  <c:v>45405</c:v>
                </c:pt>
                <c:pt idx="73" c:formatCode="yyyy/m/d">
                  <c:v>45406</c:v>
                </c:pt>
                <c:pt idx="74" c:formatCode="yyyy/m/d">
                  <c:v>45407</c:v>
                </c:pt>
                <c:pt idx="75" c:formatCode="yyyy/m/d">
                  <c:v>45408</c:v>
                </c:pt>
                <c:pt idx="76" c:formatCode="yyyy/m/d">
                  <c:v>45411</c:v>
                </c:pt>
                <c:pt idx="77" c:formatCode="yyyy/m/d">
                  <c:v>45412</c:v>
                </c:pt>
                <c:pt idx="78" c:formatCode="yyyy/m/d">
                  <c:v>45418</c:v>
                </c:pt>
                <c:pt idx="79" c:formatCode="yyyy/m/d">
                  <c:v>45419</c:v>
                </c:pt>
                <c:pt idx="80" c:formatCode="yyyy/m/d">
                  <c:v>45420</c:v>
                </c:pt>
                <c:pt idx="81" c:formatCode="yyyy/m/d">
                  <c:v>45421</c:v>
                </c:pt>
                <c:pt idx="82" c:formatCode="yyyy/m/d">
                  <c:v>45422</c:v>
                </c:pt>
                <c:pt idx="83" c:formatCode="yyyy/m/d">
                  <c:v>45425</c:v>
                </c:pt>
                <c:pt idx="84" c:formatCode="yyyy/m/d">
                  <c:v>45426</c:v>
                </c:pt>
                <c:pt idx="85" c:formatCode="yyyy/m/d">
                  <c:v>45427</c:v>
                </c:pt>
                <c:pt idx="86" c:formatCode="yyyy/m/d">
                  <c:v>45428</c:v>
                </c:pt>
                <c:pt idx="87" c:formatCode="yyyy/m/d">
                  <c:v>45429</c:v>
                </c:pt>
                <c:pt idx="88" c:formatCode="yyyy/m/d">
                  <c:v>45432</c:v>
                </c:pt>
                <c:pt idx="89" c:formatCode="yyyy/m/d">
                  <c:v>45433</c:v>
                </c:pt>
                <c:pt idx="90" c:formatCode="yyyy/m/d">
                  <c:v>45434</c:v>
                </c:pt>
                <c:pt idx="91" c:formatCode="yyyy/m/d">
                  <c:v>45435</c:v>
                </c:pt>
                <c:pt idx="92" c:formatCode="yyyy/m/d">
                  <c:v>45436</c:v>
                </c:pt>
                <c:pt idx="93" c:formatCode="yyyy/m/d">
                  <c:v>45439</c:v>
                </c:pt>
                <c:pt idx="94" c:formatCode="yyyy/m/d">
                  <c:v>45440</c:v>
                </c:pt>
                <c:pt idx="95" c:formatCode="yyyy/m/d">
                  <c:v>45441</c:v>
                </c:pt>
                <c:pt idx="96" c:formatCode="yyyy/m/d">
                  <c:v>45442</c:v>
                </c:pt>
                <c:pt idx="97" c:formatCode="yyyy/m/d">
                  <c:v>45443</c:v>
                </c:pt>
                <c:pt idx="98" c:formatCode="yyyy/m/d">
                  <c:v>45446</c:v>
                </c:pt>
                <c:pt idx="99" c:formatCode="yyyy/m/d">
                  <c:v>45447</c:v>
                </c:pt>
                <c:pt idx="100" c:formatCode="yyyy/m/d">
                  <c:v>45448</c:v>
                </c:pt>
                <c:pt idx="101" c:formatCode="yyyy/m/d">
                  <c:v>45449</c:v>
                </c:pt>
                <c:pt idx="102" c:formatCode="yyyy/m/d">
                  <c:v>45450</c:v>
                </c:pt>
                <c:pt idx="103" c:formatCode="yyyy/m/d">
                  <c:v>45454</c:v>
                </c:pt>
                <c:pt idx="104" c:formatCode="yyyy/m/d">
                  <c:v>45455</c:v>
                </c:pt>
                <c:pt idx="105" c:formatCode="yyyy/m/d">
                  <c:v>45456</c:v>
                </c:pt>
                <c:pt idx="106" c:formatCode="yyyy/m/d">
                  <c:v>45457</c:v>
                </c:pt>
                <c:pt idx="107" c:formatCode="yyyy/m/d">
                  <c:v>45460</c:v>
                </c:pt>
                <c:pt idx="108" c:formatCode="yyyy/m/d">
                  <c:v>45461</c:v>
                </c:pt>
                <c:pt idx="109" c:formatCode="yyyy/m/d">
                  <c:v>45462</c:v>
                </c:pt>
                <c:pt idx="110" c:formatCode="yyyy/m/d">
                  <c:v>45463</c:v>
                </c:pt>
                <c:pt idx="111" c:formatCode="yyyy/m/d">
                  <c:v>45464</c:v>
                </c:pt>
                <c:pt idx="112" c:formatCode="yyyy/m/d">
                  <c:v>45467</c:v>
                </c:pt>
                <c:pt idx="113" c:formatCode="yyyy/m/d">
                  <c:v>45468</c:v>
                </c:pt>
              </c:numCache>
            </c:numRef>
          </c:cat>
          <c:val>
            <c:numRef>
              <c:f>扫雷净值_1719987369776.csv!$C$2:$C$115</c:f>
              <c:numCache>
                <c:formatCode>General</c:formatCode>
                <c:ptCount val="114"/>
                <c:pt idx="0">
                  <c:v>0.002960255</c:v>
                </c:pt>
                <c:pt idx="1">
                  <c:v>-0.000106019</c:v>
                </c:pt>
                <c:pt idx="2">
                  <c:v>-0.002855913</c:v>
                </c:pt>
                <c:pt idx="3">
                  <c:v>-0.022448332</c:v>
                </c:pt>
                <c:pt idx="4">
                  <c:v>-0.041030899</c:v>
                </c:pt>
                <c:pt idx="5">
                  <c:v>-0.035386452</c:v>
                </c:pt>
                <c:pt idx="6">
                  <c:v>-0.045378961</c:v>
                </c:pt>
                <c:pt idx="7">
                  <c:v>-0.026604673</c:v>
                </c:pt>
                <c:pt idx="8">
                  <c:v>-0.036681319</c:v>
                </c:pt>
                <c:pt idx="9">
                  <c:v>-0.039540494</c:v>
                </c:pt>
                <c:pt idx="10">
                  <c:v>-0.0465314</c:v>
                </c:pt>
                <c:pt idx="11">
                  <c:v>-0.071552019</c:v>
                </c:pt>
                <c:pt idx="12">
                  <c:v>-0.079039798</c:v>
                </c:pt>
                <c:pt idx="13">
                  <c:v>-0.092106174</c:v>
                </c:pt>
                <c:pt idx="14">
                  <c:v>-0.144350689</c:v>
                </c:pt>
                <c:pt idx="15">
                  <c:v>-0.144575346</c:v>
                </c:pt>
                <c:pt idx="16">
                  <c:v>-0.129303943</c:v>
                </c:pt>
                <c:pt idx="17">
                  <c:v>-0.096483466</c:v>
                </c:pt>
                <c:pt idx="18">
                  <c:v>-0.093665954</c:v>
                </c:pt>
                <c:pt idx="19">
                  <c:v>-0.127031633</c:v>
                </c:pt>
                <c:pt idx="20">
                  <c:v>-0.157385676</c:v>
                </c:pt>
                <c:pt idx="21">
                  <c:v>-0.208237779</c:v>
                </c:pt>
                <c:pt idx="22">
                  <c:v>-0.228169857</c:v>
                </c:pt>
                <c:pt idx="23">
                  <c:v>-0.267320144</c:v>
                </c:pt>
                <c:pt idx="24">
                  <c:v>-0.341852362</c:v>
                </c:pt>
                <c:pt idx="25">
                  <c:v>-0.346850736</c:v>
                </c:pt>
                <c:pt idx="26">
                  <c:v>-0.374798526</c:v>
                </c:pt>
                <c:pt idx="27">
                  <c:v>-0.329702536</c:v>
                </c:pt>
                <c:pt idx="28">
                  <c:v>-0.296389217</c:v>
                </c:pt>
                <c:pt idx="29">
                  <c:v>-0.280994005</c:v>
                </c:pt>
                <c:pt idx="30">
                  <c:v>-0.259712538</c:v>
                </c:pt>
                <c:pt idx="31">
                  <c:v>-0.236323534</c:v>
                </c:pt>
                <c:pt idx="32">
                  <c:v>-0.206450671</c:v>
                </c:pt>
                <c:pt idx="33">
                  <c:v>-0.190603289</c:v>
                </c:pt>
                <c:pt idx="34">
                  <c:v>-0.165991555</c:v>
                </c:pt>
                <c:pt idx="35">
                  <c:v>-0.224383045</c:v>
                </c:pt>
                <c:pt idx="36">
                  <c:v>-0.194435289</c:v>
                </c:pt>
                <c:pt idx="37">
                  <c:v>-0.186309764</c:v>
                </c:pt>
                <c:pt idx="38">
                  <c:v>-0.186376713</c:v>
                </c:pt>
                <c:pt idx="39">
                  <c:v>-0.201045895</c:v>
                </c:pt>
                <c:pt idx="40">
                  <c:v>-0.191361449</c:v>
                </c:pt>
                <c:pt idx="41">
                  <c:v>-0.19760962</c:v>
                </c:pt>
                <c:pt idx="42">
                  <c:v>-0.189389589</c:v>
                </c:pt>
                <c:pt idx="43">
                  <c:v>-0.171405025</c:v>
                </c:pt>
                <c:pt idx="44">
                  <c:v>-0.156577335</c:v>
                </c:pt>
                <c:pt idx="45">
                  <c:v>-0.156327898</c:v>
                </c:pt>
                <c:pt idx="46">
                  <c:v>-0.159491513</c:v>
                </c:pt>
                <c:pt idx="47">
                  <c:v>-0.145912862</c:v>
                </c:pt>
                <c:pt idx="48">
                  <c:v>-0.127705721</c:v>
                </c:pt>
                <c:pt idx="49">
                  <c:v>-0.127446019</c:v>
                </c:pt>
                <c:pt idx="50">
                  <c:v>-0.111908914</c:v>
                </c:pt>
                <c:pt idx="51">
                  <c:v>-0.108344045</c:v>
                </c:pt>
                <c:pt idx="52">
                  <c:v>-0.121435138</c:v>
                </c:pt>
                <c:pt idx="53">
                  <c:v>-0.145516825</c:v>
                </c:pt>
                <c:pt idx="54">
                  <c:v>-0.148332429</c:v>
                </c:pt>
                <c:pt idx="55">
                  <c:v>-0.180534374</c:v>
                </c:pt>
                <c:pt idx="56">
                  <c:v>-0.158726155</c:v>
                </c:pt>
                <c:pt idx="57">
                  <c:v>-0.150996988</c:v>
                </c:pt>
                <c:pt idx="58">
                  <c:v>-0.133224017</c:v>
                </c:pt>
                <c:pt idx="59">
                  <c:v>-0.135191873</c:v>
                </c:pt>
                <c:pt idx="60">
                  <c:v>-0.147392859</c:v>
                </c:pt>
                <c:pt idx="61">
                  <c:v>-0.173454086</c:v>
                </c:pt>
                <c:pt idx="62">
                  <c:v>-0.162449901</c:v>
                </c:pt>
                <c:pt idx="63">
                  <c:v>-0.185799252</c:v>
                </c:pt>
                <c:pt idx="64">
                  <c:v>-0.186359181</c:v>
                </c:pt>
                <c:pt idx="65">
                  <c:v>-0.196577712</c:v>
                </c:pt>
                <c:pt idx="66">
                  <c:v>-0.245753906</c:v>
                </c:pt>
                <c:pt idx="67">
                  <c:v>-0.309496003</c:v>
                </c:pt>
                <c:pt idx="68">
                  <c:v>-0.267047105</c:v>
                </c:pt>
                <c:pt idx="69">
                  <c:v>-0.273779712</c:v>
                </c:pt>
                <c:pt idx="70">
                  <c:v>-0.283715665</c:v>
                </c:pt>
                <c:pt idx="71">
                  <c:v>-0.292401665</c:v>
                </c:pt>
                <c:pt idx="72">
                  <c:v>-0.282440831</c:v>
                </c:pt>
                <c:pt idx="73">
                  <c:v>-0.267864035</c:v>
                </c:pt>
                <c:pt idx="74">
                  <c:v>-0.265386005</c:v>
                </c:pt>
                <c:pt idx="75">
                  <c:v>-0.255083693</c:v>
                </c:pt>
                <c:pt idx="76">
                  <c:v>-0.229715936</c:v>
                </c:pt>
                <c:pt idx="77">
                  <c:v>-0.238342559</c:v>
                </c:pt>
                <c:pt idx="78">
                  <c:v>-0.231258749</c:v>
                </c:pt>
                <c:pt idx="79">
                  <c:v>-0.228603687</c:v>
                </c:pt>
                <c:pt idx="80">
                  <c:v>-0.241335068</c:v>
                </c:pt>
                <c:pt idx="81">
                  <c:v>-0.234079944</c:v>
                </c:pt>
                <c:pt idx="82">
                  <c:v>-0.247655579</c:v>
                </c:pt>
                <c:pt idx="83">
                  <c:v>-0.26903207</c:v>
                </c:pt>
                <c:pt idx="84">
                  <c:v>-0.260957424</c:v>
                </c:pt>
                <c:pt idx="85">
                  <c:v>-0.262025532</c:v>
                </c:pt>
                <c:pt idx="86">
                  <c:v>-0.253071871</c:v>
                </c:pt>
                <c:pt idx="87">
                  <c:v>-0.24154587</c:v>
                </c:pt>
                <c:pt idx="88">
                  <c:v>-0.245166187</c:v>
                </c:pt>
                <c:pt idx="89">
                  <c:v>-0.255570389</c:v>
                </c:pt>
                <c:pt idx="90">
                  <c:v>-0.250130464</c:v>
                </c:pt>
                <c:pt idx="91">
                  <c:v>-0.266251938</c:v>
                </c:pt>
                <c:pt idx="92">
                  <c:v>-0.274401904</c:v>
                </c:pt>
                <c:pt idx="93">
                  <c:v>-0.276650103</c:v>
                </c:pt>
                <c:pt idx="94">
                  <c:v>-0.285934792</c:v>
                </c:pt>
                <c:pt idx="95">
                  <c:v>-0.288304831</c:v>
                </c:pt>
                <c:pt idx="96">
                  <c:v>-0.295735418</c:v>
                </c:pt>
                <c:pt idx="97">
                  <c:v>-0.291115453</c:v>
                </c:pt>
                <c:pt idx="98">
                  <c:v>-0.313925582</c:v>
                </c:pt>
                <c:pt idx="99">
                  <c:v>-0.3277014</c:v>
                </c:pt>
                <c:pt idx="100">
                  <c:v>-0.340243031</c:v>
                </c:pt>
                <c:pt idx="101">
                  <c:v>-0.376598751</c:v>
                </c:pt>
                <c:pt idx="102">
                  <c:v>-0.359911798</c:v>
                </c:pt>
                <c:pt idx="103">
                  <c:v>-0.355772237</c:v>
                </c:pt>
                <c:pt idx="104">
                  <c:v>-0.3435766</c:v>
                </c:pt>
                <c:pt idx="105">
                  <c:v>-0.347139967</c:v>
                </c:pt>
                <c:pt idx="106">
                  <c:v>-0.347291215</c:v>
                </c:pt>
                <c:pt idx="107">
                  <c:v>-0.351152177</c:v>
                </c:pt>
                <c:pt idx="108">
                  <c:v>-0.339671505</c:v>
                </c:pt>
                <c:pt idx="109">
                  <c:v>-0.340096859</c:v>
                </c:pt>
                <c:pt idx="110">
                  <c:v>-0.35521456</c:v>
                </c:pt>
                <c:pt idx="111">
                  <c:v>-0.357647961</c:v>
                </c:pt>
                <c:pt idx="112">
                  <c:v>-0.382428276</c:v>
                </c:pt>
                <c:pt idx="113">
                  <c:v>-0.384399271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扫雷净值_1719987369776.csv!$D$1</c:f>
              <c:strCache>
                <c:ptCount val="1"/>
                <c:pt idx="0">
                  <c:v>中风险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扫雷净值_1719987369776.csv!$A$2:$A$115</c:f>
              <c:numCache>
                <c:formatCode>yyyy/m/d</c:formatCode>
                <c:ptCount val="114"/>
                <c:pt idx="0" c:formatCode="yyyy/m/d">
                  <c:v>45293</c:v>
                </c:pt>
                <c:pt idx="1" c:formatCode="yyyy/m/d">
                  <c:v>45294</c:v>
                </c:pt>
                <c:pt idx="2" c:formatCode="yyyy/m/d">
                  <c:v>45295</c:v>
                </c:pt>
                <c:pt idx="3" c:formatCode="yyyy/m/d">
                  <c:v>45296</c:v>
                </c:pt>
                <c:pt idx="4" c:formatCode="yyyy/m/d">
                  <c:v>45299</c:v>
                </c:pt>
                <c:pt idx="5" c:formatCode="yyyy/m/d">
                  <c:v>45300</c:v>
                </c:pt>
                <c:pt idx="6" c:formatCode="yyyy/m/d">
                  <c:v>45301</c:v>
                </c:pt>
                <c:pt idx="7" c:formatCode="yyyy/m/d">
                  <c:v>45302</c:v>
                </c:pt>
                <c:pt idx="8" c:formatCode="yyyy/m/d">
                  <c:v>45303</c:v>
                </c:pt>
                <c:pt idx="9" c:formatCode="yyyy/m/d">
                  <c:v>45306</c:v>
                </c:pt>
                <c:pt idx="10" c:formatCode="yyyy/m/d">
                  <c:v>45307</c:v>
                </c:pt>
                <c:pt idx="11" c:formatCode="yyyy/m/d">
                  <c:v>45308</c:v>
                </c:pt>
                <c:pt idx="12" c:formatCode="yyyy/m/d">
                  <c:v>45309</c:v>
                </c:pt>
                <c:pt idx="13" c:formatCode="yyyy/m/d">
                  <c:v>45310</c:v>
                </c:pt>
                <c:pt idx="14" c:formatCode="yyyy/m/d">
                  <c:v>45313</c:v>
                </c:pt>
                <c:pt idx="15" c:formatCode="yyyy/m/d">
                  <c:v>45314</c:v>
                </c:pt>
                <c:pt idx="16" c:formatCode="yyyy/m/d">
                  <c:v>45315</c:v>
                </c:pt>
                <c:pt idx="17" c:formatCode="yyyy/m/d">
                  <c:v>45316</c:v>
                </c:pt>
                <c:pt idx="18" c:formatCode="yyyy/m/d">
                  <c:v>45317</c:v>
                </c:pt>
                <c:pt idx="19" c:formatCode="yyyy/m/d">
                  <c:v>45320</c:v>
                </c:pt>
                <c:pt idx="20" c:formatCode="yyyy/m/d">
                  <c:v>45321</c:v>
                </c:pt>
                <c:pt idx="21" c:formatCode="yyyy/m/d">
                  <c:v>45322</c:v>
                </c:pt>
                <c:pt idx="22" c:formatCode="yyyy/m/d">
                  <c:v>45323</c:v>
                </c:pt>
                <c:pt idx="23" c:formatCode="yyyy/m/d">
                  <c:v>45324</c:v>
                </c:pt>
                <c:pt idx="24" c:formatCode="yyyy/m/d">
                  <c:v>45327</c:v>
                </c:pt>
                <c:pt idx="25" c:formatCode="yyyy/m/d">
                  <c:v>45328</c:v>
                </c:pt>
                <c:pt idx="26" c:formatCode="yyyy/m/d">
                  <c:v>45329</c:v>
                </c:pt>
                <c:pt idx="27" c:formatCode="yyyy/m/d">
                  <c:v>45330</c:v>
                </c:pt>
                <c:pt idx="28" c:formatCode="yyyy/m/d">
                  <c:v>45341</c:v>
                </c:pt>
                <c:pt idx="29" c:formatCode="yyyy/m/d">
                  <c:v>45342</c:v>
                </c:pt>
                <c:pt idx="30" c:formatCode="yyyy/m/d">
                  <c:v>45343</c:v>
                </c:pt>
                <c:pt idx="31" c:formatCode="yyyy/m/d">
                  <c:v>45344</c:v>
                </c:pt>
                <c:pt idx="32" c:formatCode="yyyy/m/d">
                  <c:v>45345</c:v>
                </c:pt>
                <c:pt idx="33" c:formatCode="yyyy/m/d">
                  <c:v>45348</c:v>
                </c:pt>
                <c:pt idx="34" c:formatCode="yyyy/m/d">
                  <c:v>45349</c:v>
                </c:pt>
                <c:pt idx="35" c:formatCode="yyyy/m/d">
                  <c:v>45350</c:v>
                </c:pt>
                <c:pt idx="36" c:formatCode="yyyy/m/d">
                  <c:v>45351</c:v>
                </c:pt>
                <c:pt idx="37" c:formatCode="yyyy/m/d">
                  <c:v>45352</c:v>
                </c:pt>
                <c:pt idx="38" c:formatCode="yyyy/m/d">
                  <c:v>45355</c:v>
                </c:pt>
                <c:pt idx="39" c:formatCode="yyyy/m/d">
                  <c:v>45356</c:v>
                </c:pt>
                <c:pt idx="40" c:formatCode="yyyy/m/d">
                  <c:v>45357</c:v>
                </c:pt>
                <c:pt idx="41" c:formatCode="yyyy/m/d">
                  <c:v>45358</c:v>
                </c:pt>
                <c:pt idx="42" c:formatCode="yyyy/m/d">
                  <c:v>45359</c:v>
                </c:pt>
                <c:pt idx="43" c:formatCode="yyyy/m/d">
                  <c:v>45362</c:v>
                </c:pt>
                <c:pt idx="44" c:formatCode="yyyy/m/d">
                  <c:v>45363</c:v>
                </c:pt>
                <c:pt idx="45" c:formatCode="yyyy/m/d">
                  <c:v>45364</c:v>
                </c:pt>
                <c:pt idx="46" c:formatCode="yyyy/m/d">
                  <c:v>45365</c:v>
                </c:pt>
                <c:pt idx="47" c:formatCode="yyyy/m/d">
                  <c:v>45366</c:v>
                </c:pt>
                <c:pt idx="48" c:formatCode="yyyy/m/d">
                  <c:v>45369</c:v>
                </c:pt>
                <c:pt idx="49" c:formatCode="yyyy/m/d">
                  <c:v>45370</c:v>
                </c:pt>
                <c:pt idx="50" c:formatCode="yyyy/m/d">
                  <c:v>45371</c:v>
                </c:pt>
                <c:pt idx="51" c:formatCode="yyyy/m/d">
                  <c:v>45372</c:v>
                </c:pt>
                <c:pt idx="52" c:formatCode="yyyy/m/d">
                  <c:v>45373</c:v>
                </c:pt>
                <c:pt idx="53" c:formatCode="yyyy/m/d">
                  <c:v>45376</c:v>
                </c:pt>
                <c:pt idx="54" c:formatCode="yyyy/m/d">
                  <c:v>45377</c:v>
                </c:pt>
                <c:pt idx="55" c:formatCode="yyyy/m/d">
                  <c:v>45378</c:v>
                </c:pt>
                <c:pt idx="56" c:formatCode="yyyy/m/d">
                  <c:v>45379</c:v>
                </c:pt>
                <c:pt idx="57" c:formatCode="yyyy/m/d">
                  <c:v>45380</c:v>
                </c:pt>
                <c:pt idx="58" c:formatCode="yyyy/m/d">
                  <c:v>45383</c:v>
                </c:pt>
                <c:pt idx="59" c:formatCode="yyyy/m/d">
                  <c:v>45384</c:v>
                </c:pt>
                <c:pt idx="60" c:formatCode="yyyy/m/d">
                  <c:v>45385</c:v>
                </c:pt>
                <c:pt idx="61" c:formatCode="yyyy/m/d">
                  <c:v>45390</c:v>
                </c:pt>
                <c:pt idx="62" c:formatCode="yyyy/m/d">
                  <c:v>45391</c:v>
                </c:pt>
                <c:pt idx="63" c:formatCode="yyyy/m/d">
                  <c:v>45392</c:v>
                </c:pt>
                <c:pt idx="64" c:formatCode="yyyy/m/d">
                  <c:v>45393</c:v>
                </c:pt>
                <c:pt idx="65" c:formatCode="yyyy/m/d">
                  <c:v>45394</c:v>
                </c:pt>
                <c:pt idx="66" c:formatCode="yyyy/m/d">
                  <c:v>45397</c:v>
                </c:pt>
                <c:pt idx="67" c:formatCode="yyyy/m/d">
                  <c:v>45398</c:v>
                </c:pt>
                <c:pt idx="68" c:formatCode="yyyy/m/d">
                  <c:v>45399</c:v>
                </c:pt>
                <c:pt idx="69" c:formatCode="yyyy/m/d">
                  <c:v>45400</c:v>
                </c:pt>
                <c:pt idx="70" c:formatCode="yyyy/m/d">
                  <c:v>45401</c:v>
                </c:pt>
                <c:pt idx="71" c:formatCode="yyyy/m/d">
                  <c:v>45404</c:v>
                </c:pt>
                <c:pt idx="72" c:formatCode="yyyy/m/d">
                  <c:v>45405</c:v>
                </c:pt>
                <c:pt idx="73" c:formatCode="yyyy/m/d">
                  <c:v>45406</c:v>
                </c:pt>
                <c:pt idx="74" c:formatCode="yyyy/m/d">
                  <c:v>45407</c:v>
                </c:pt>
                <c:pt idx="75" c:formatCode="yyyy/m/d">
                  <c:v>45408</c:v>
                </c:pt>
                <c:pt idx="76" c:formatCode="yyyy/m/d">
                  <c:v>45411</c:v>
                </c:pt>
                <c:pt idx="77" c:formatCode="yyyy/m/d">
                  <c:v>45412</c:v>
                </c:pt>
                <c:pt idx="78" c:formatCode="yyyy/m/d">
                  <c:v>45418</c:v>
                </c:pt>
                <c:pt idx="79" c:formatCode="yyyy/m/d">
                  <c:v>45419</c:v>
                </c:pt>
                <c:pt idx="80" c:formatCode="yyyy/m/d">
                  <c:v>45420</c:v>
                </c:pt>
                <c:pt idx="81" c:formatCode="yyyy/m/d">
                  <c:v>45421</c:v>
                </c:pt>
                <c:pt idx="82" c:formatCode="yyyy/m/d">
                  <c:v>45422</c:v>
                </c:pt>
                <c:pt idx="83" c:formatCode="yyyy/m/d">
                  <c:v>45425</c:v>
                </c:pt>
                <c:pt idx="84" c:formatCode="yyyy/m/d">
                  <c:v>45426</c:v>
                </c:pt>
                <c:pt idx="85" c:formatCode="yyyy/m/d">
                  <c:v>45427</c:v>
                </c:pt>
                <c:pt idx="86" c:formatCode="yyyy/m/d">
                  <c:v>45428</c:v>
                </c:pt>
                <c:pt idx="87" c:formatCode="yyyy/m/d">
                  <c:v>45429</c:v>
                </c:pt>
                <c:pt idx="88" c:formatCode="yyyy/m/d">
                  <c:v>45432</c:v>
                </c:pt>
                <c:pt idx="89" c:formatCode="yyyy/m/d">
                  <c:v>45433</c:v>
                </c:pt>
                <c:pt idx="90" c:formatCode="yyyy/m/d">
                  <c:v>45434</c:v>
                </c:pt>
                <c:pt idx="91" c:formatCode="yyyy/m/d">
                  <c:v>45435</c:v>
                </c:pt>
                <c:pt idx="92" c:formatCode="yyyy/m/d">
                  <c:v>45436</c:v>
                </c:pt>
                <c:pt idx="93" c:formatCode="yyyy/m/d">
                  <c:v>45439</c:v>
                </c:pt>
                <c:pt idx="94" c:formatCode="yyyy/m/d">
                  <c:v>45440</c:v>
                </c:pt>
                <c:pt idx="95" c:formatCode="yyyy/m/d">
                  <c:v>45441</c:v>
                </c:pt>
                <c:pt idx="96" c:formatCode="yyyy/m/d">
                  <c:v>45442</c:v>
                </c:pt>
                <c:pt idx="97" c:formatCode="yyyy/m/d">
                  <c:v>45443</c:v>
                </c:pt>
                <c:pt idx="98" c:formatCode="yyyy/m/d">
                  <c:v>45446</c:v>
                </c:pt>
                <c:pt idx="99" c:formatCode="yyyy/m/d">
                  <c:v>45447</c:v>
                </c:pt>
                <c:pt idx="100" c:formatCode="yyyy/m/d">
                  <c:v>45448</c:v>
                </c:pt>
                <c:pt idx="101" c:formatCode="yyyy/m/d">
                  <c:v>45449</c:v>
                </c:pt>
                <c:pt idx="102" c:formatCode="yyyy/m/d">
                  <c:v>45450</c:v>
                </c:pt>
                <c:pt idx="103" c:formatCode="yyyy/m/d">
                  <c:v>45454</c:v>
                </c:pt>
                <c:pt idx="104" c:formatCode="yyyy/m/d">
                  <c:v>45455</c:v>
                </c:pt>
                <c:pt idx="105" c:formatCode="yyyy/m/d">
                  <c:v>45456</c:v>
                </c:pt>
                <c:pt idx="106" c:formatCode="yyyy/m/d">
                  <c:v>45457</c:v>
                </c:pt>
                <c:pt idx="107" c:formatCode="yyyy/m/d">
                  <c:v>45460</c:v>
                </c:pt>
                <c:pt idx="108" c:formatCode="yyyy/m/d">
                  <c:v>45461</c:v>
                </c:pt>
                <c:pt idx="109" c:formatCode="yyyy/m/d">
                  <c:v>45462</c:v>
                </c:pt>
                <c:pt idx="110" c:formatCode="yyyy/m/d">
                  <c:v>45463</c:v>
                </c:pt>
                <c:pt idx="111" c:formatCode="yyyy/m/d">
                  <c:v>45464</c:v>
                </c:pt>
                <c:pt idx="112" c:formatCode="yyyy/m/d">
                  <c:v>45467</c:v>
                </c:pt>
                <c:pt idx="113" c:formatCode="yyyy/m/d">
                  <c:v>45468</c:v>
                </c:pt>
              </c:numCache>
            </c:numRef>
          </c:cat>
          <c:val>
            <c:numRef>
              <c:f>扫雷净值_1719987369776.csv!$D$2:$D$115</c:f>
              <c:numCache>
                <c:formatCode>General</c:formatCode>
                <c:ptCount val="114"/>
                <c:pt idx="0">
                  <c:v>0.000442409</c:v>
                </c:pt>
                <c:pt idx="1">
                  <c:v>-0.003871523</c:v>
                </c:pt>
                <c:pt idx="2">
                  <c:v>-0.008142486</c:v>
                </c:pt>
                <c:pt idx="3">
                  <c:v>-0.024964766</c:v>
                </c:pt>
                <c:pt idx="4">
                  <c:v>-0.043912801</c:v>
                </c:pt>
                <c:pt idx="5">
                  <c:v>-0.039197475</c:v>
                </c:pt>
                <c:pt idx="6">
                  <c:v>-0.049567381</c:v>
                </c:pt>
                <c:pt idx="7">
                  <c:v>-0.031704077</c:v>
                </c:pt>
                <c:pt idx="8">
                  <c:v>-0.038990733</c:v>
                </c:pt>
                <c:pt idx="9">
                  <c:v>-0.042718982</c:v>
                </c:pt>
                <c:pt idx="10">
                  <c:v>-0.047470101</c:v>
                </c:pt>
                <c:pt idx="11">
                  <c:v>-0.072344895</c:v>
                </c:pt>
                <c:pt idx="12">
                  <c:v>-0.078528158</c:v>
                </c:pt>
                <c:pt idx="13">
                  <c:v>-0.091519261</c:v>
                </c:pt>
                <c:pt idx="14">
                  <c:v>-0.145466103</c:v>
                </c:pt>
                <c:pt idx="15">
                  <c:v>-0.143211118</c:v>
                </c:pt>
                <c:pt idx="16">
                  <c:v>-0.129811413</c:v>
                </c:pt>
                <c:pt idx="17">
                  <c:v>-0.095857784</c:v>
                </c:pt>
                <c:pt idx="18">
                  <c:v>-0.098947039</c:v>
                </c:pt>
                <c:pt idx="19">
                  <c:v>-0.128185931</c:v>
                </c:pt>
                <c:pt idx="20">
                  <c:v>-0.156960031</c:v>
                </c:pt>
                <c:pt idx="21">
                  <c:v>-0.200492863</c:v>
                </c:pt>
                <c:pt idx="22">
                  <c:v>-0.212245574</c:v>
                </c:pt>
                <c:pt idx="23">
                  <c:v>-0.247880847</c:v>
                </c:pt>
                <c:pt idx="24">
                  <c:v>-0.316975859</c:v>
                </c:pt>
                <c:pt idx="25">
                  <c:v>-0.30112297</c:v>
                </c:pt>
                <c:pt idx="26">
                  <c:v>-0.312461245</c:v>
                </c:pt>
                <c:pt idx="27">
                  <c:v>-0.261584779</c:v>
                </c:pt>
                <c:pt idx="28">
                  <c:v>-0.236599279</c:v>
                </c:pt>
                <c:pt idx="29">
                  <c:v>-0.226473594</c:v>
                </c:pt>
                <c:pt idx="30">
                  <c:v>-0.213171264</c:v>
                </c:pt>
                <c:pt idx="31">
                  <c:v>-0.192648344</c:v>
                </c:pt>
                <c:pt idx="32">
                  <c:v>-0.167861148</c:v>
                </c:pt>
                <c:pt idx="33">
                  <c:v>-0.154813198</c:v>
                </c:pt>
                <c:pt idx="34">
                  <c:v>-0.130520856</c:v>
                </c:pt>
                <c:pt idx="35">
                  <c:v>-0.18800136</c:v>
                </c:pt>
                <c:pt idx="36">
                  <c:v>-0.155535995</c:v>
                </c:pt>
                <c:pt idx="37">
                  <c:v>-0.1439077</c:v>
                </c:pt>
                <c:pt idx="38">
                  <c:v>-0.143790318</c:v>
                </c:pt>
                <c:pt idx="39">
                  <c:v>-0.158081837</c:v>
                </c:pt>
                <c:pt idx="40">
                  <c:v>-0.149417914</c:v>
                </c:pt>
                <c:pt idx="41">
                  <c:v>-0.156652994</c:v>
                </c:pt>
                <c:pt idx="42">
                  <c:v>-0.14747774</c:v>
                </c:pt>
                <c:pt idx="43">
                  <c:v>-0.128966035</c:v>
                </c:pt>
                <c:pt idx="44">
                  <c:v>-0.117575735</c:v>
                </c:pt>
                <c:pt idx="45">
                  <c:v>-0.11634977</c:v>
                </c:pt>
                <c:pt idx="46">
                  <c:v>-0.12349722</c:v>
                </c:pt>
                <c:pt idx="47">
                  <c:v>-0.110798531</c:v>
                </c:pt>
                <c:pt idx="48">
                  <c:v>-0.091463918</c:v>
                </c:pt>
                <c:pt idx="49">
                  <c:v>-0.093540808</c:v>
                </c:pt>
                <c:pt idx="50">
                  <c:v>-0.081193827</c:v>
                </c:pt>
                <c:pt idx="51">
                  <c:v>-0.079219983</c:v>
                </c:pt>
                <c:pt idx="52">
                  <c:v>-0.092913178</c:v>
                </c:pt>
                <c:pt idx="53">
                  <c:v>-0.117266781</c:v>
                </c:pt>
                <c:pt idx="54">
                  <c:v>-0.118254547</c:v>
                </c:pt>
                <c:pt idx="55">
                  <c:v>-0.150024275</c:v>
                </c:pt>
                <c:pt idx="56">
                  <c:v>-0.128135791</c:v>
                </c:pt>
                <c:pt idx="57">
                  <c:v>-0.117725948</c:v>
                </c:pt>
                <c:pt idx="58">
                  <c:v>-0.097145883</c:v>
                </c:pt>
                <c:pt idx="59">
                  <c:v>-0.098370943</c:v>
                </c:pt>
                <c:pt idx="60">
                  <c:v>-0.104951004</c:v>
                </c:pt>
                <c:pt idx="61">
                  <c:v>-0.127588181</c:v>
                </c:pt>
                <c:pt idx="62">
                  <c:v>-0.114016472</c:v>
                </c:pt>
                <c:pt idx="63">
                  <c:v>-0.134478935</c:v>
                </c:pt>
                <c:pt idx="64">
                  <c:v>-0.134227746</c:v>
                </c:pt>
                <c:pt idx="65">
                  <c:v>-0.145160816</c:v>
                </c:pt>
                <c:pt idx="66">
                  <c:v>-0.180028984</c:v>
                </c:pt>
                <c:pt idx="67">
                  <c:v>-0.237773095</c:v>
                </c:pt>
                <c:pt idx="68">
                  <c:v>-0.187822441</c:v>
                </c:pt>
                <c:pt idx="69">
                  <c:v>-0.19058027</c:v>
                </c:pt>
                <c:pt idx="70">
                  <c:v>-0.195866817</c:v>
                </c:pt>
                <c:pt idx="71">
                  <c:v>-0.200991613</c:v>
                </c:pt>
                <c:pt idx="72">
                  <c:v>-0.195171255</c:v>
                </c:pt>
                <c:pt idx="73">
                  <c:v>-0.179766426</c:v>
                </c:pt>
                <c:pt idx="74">
                  <c:v>-0.176814144</c:v>
                </c:pt>
                <c:pt idx="75">
                  <c:v>-0.164816326</c:v>
                </c:pt>
                <c:pt idx="76">
                  <c:v>-0.139449249</c:v>
                </c:pt>
                <c:pt idx="77">
                  <c:v>-0.150306892</c:v>
                </c:pt>
                <c:pt idx="78">
                  <c:v>-0.131669086</c:v>
                </c:pt>
                <c:pt idx="79">
                  <c:v>-0.122518169</c:v>
                </c:pt>
                <c:pt idx="80">
                  <c:v>-0.133846576</c:v>
                </c:pt>
                <c:pt idx="81">
                  <c:v>-0.121013888</c:v>
                </c:pt>
                <c:pt idx="82">
                  <c:v>-0.131455122</c:v>
                </c:pt>
                <c:pt idx="83">
                  <c:v>-0.149410948</c:v>
                </c:pt>
                <c:pt idx="84">
                  <c:v>-0.142597203</c:v>
                </c:pt>
                <c:pt idx="85">
                  <c:v>-0.148663063</c:v>
                </c:pt>
                <c:pt idx="86">
                  <c:v>-0.142823048</c:v>
                </c:pt>
                <c:pt idx="87">
                  <c:v>-0.128778332</c:v>
                </c:pt>
                <c:pt idx="88">
                  <c:v>-0.125873207</c:v>
                </c:pt>
                <c:pt idx="89">
                  <c:v>-0.135738286</c:v>
                </c:pt>
                <c:pt idx="90">
                  <c:v>-0.128721645</c:v>
                </c:pt>
                <c:pt idx="91">
                  <c:v>-0.148945385</c:v>
                </c:pt>
                <c:pt idx="92">
                  <c:v>-0.158311648</c:v>
                </c:pt>
                <c:pt idx="93">
                  <c:v>-0.153990547</c:v>
                </c:pt>
                <c:pt idx="94">
                  <c:v>-0.161412382</c:v>
                </c:pt>
                <c:pt idx="95">
                  <c:v>-0.159014233</c:v>
                </c:pt>
                <c:pt idx="96">
                  <c:v>-0.163842225</c:v>
                </c:pt>
                <c:pt idx="97">
                  <c:v>-0.157267286</c:v>
                </c:pt>
                <c:pt idx="98">
                  <c:v>-0.175481557</c:v>
                </c:pt>
                <c:pt idx="99">
                  <c:v>-0.184193564</c:v>
                </c:pt>
                <c:pt idx="100">
                  <c:v>-0.199157962</c:v>
                </c:pt>
                <c:pt idx="101">
                  <c:v>-0.231483822</c:v>
                </c:pt>
                <c:pt idx="102">
                  <c:v>-0.216034115</c:v>
                </c:pt>
                <c:pt idx="103">
                  <c:v>-0.210161265</c:v>
                </c:pt>
                <c:pt idx="104">
                  <c:v>-0.198604914</c:v>
                </c:pt>
                <c:pt idx="105">
                  <c:v>-0.200052622</c:v>
                </c:pt>
                <c:pt idx="106">
                  <c:v>-0.199768433</c:v>
                </c:pt>
                <c:pt idx="107">
                  <c:v>-0.203672954</c:v>
                </c:pt>
                <c:pt idx="108">
                  <c:v>-0.191957295</c:v>
                </c:pt>
                <c:pt idx="109">
                  <c:v>-0.196080998</c:v>
                </c:pt>
                <c:pt idx="110">
                  <c:v>-0.211891992</c:v>
                </c:pt>
                <c:pt idx="111">
                  <c:v>-0.214387782</c:v>
                </c:pt>
                <c:pt idx="112">
                  <c:v>-0.24485749</c:v>
                </c:pt>
                <c:pt idx="113">
                  <c:v>-0.246151812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扫雷净值_1719987369776.csv!$E$1</c:f>
              <c:strCache>
                <c:ptCount val="1"/>
                <c:pt idx="0">
                  <c:v>低风险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扫雷净值_1719987369776.csv!$A$2:$A$115</c:f>
              <c:numCache>
                <c:formatCode>yyyy/m/d</c:formatCode>
                <c:ptCount val="114"/>
                <c:pt idx="0" c:formatCode="yyyy/m/d">
                  <c:v>45293</c:v>
                </c:pt>
                <c:pt idx="1" c:formatCode="yyyy/m/d">
                  <c:v>45294</c:v>
                </c:pt>
                <c:pt idx="2" c:formatCode="yyyy/m/d">
                  <c:v>45295</c:v>
                </c:pt>
                <c:pt idx="3" c:formatCode="yyyy/m/d">
                  <c:v>45296</c:v>
                </c:pt>
                <c:pt idx="4" c:formatCode="yyyy/m/d">
                  <c:v>45299</c:v>
                </c:pt>
                <c:pt idx="5" c:formatCode="yyyy/m/d">
                  <c:v>45300</c:v>
                </c:pt>
                <c:pt idx="6" c:formatCode="yyyy/m/d">
                  <c:v>45301</c:v>
                </c:pt>
                <c:pt idx="7" c:formatCode="yyyy/m/d">
                  <c:v>45302</c:v>
                </c:pt>
                <c:pt idx="8" c:formatCode="yyyy/m/d">
                  <c:v>45303</c:v>
                </c:pt>
                <c:pt idx="9" c:formatCode="yyyy/m/d">
                  <c:v>45306</c:v>
                </c:pt>
                <c:pt idx="10" c:formatCode="yyyy/m/d">
                  <c:v>45307</c:v>
                </c:pt>
                <c:pt idx="11" c:formatCode="yyyy/m/d">
                  <c:v>45308</c:v>
                </c:pt>
                <c:pt idx="12" c:formatCode="yyyy/m/d">
                  <c:v>45309</c:v>
                </c:pt>
                <c:pt idx="13" c:formatCode="yyyy/m/d">
                  <c:v>45310</c:v>
                </c:pt>
                <c:pt idx="14" c:formatCode="yyyy/m/d">
                  <c:v>45313</c:v>
                </c:pt>
                <c:pt idx="15" c:formatCode="yyyy/m/d">
                  <c:v>45314</c:v>
                </c:pt>
                <c:pt idx="16" c:formatCode="yyyy/m/d">
                  <c:v>45315</c:v>
                </c:pt>
                <c:pt idx="17" c:formatCode="yyyy/m/d">
                  <c:v>45316</c:v>
                </c:pt>
                <c:pt idx="18" c:formatCode="yyyy/m/d">
                  <c:v>45317</c:v>
                </c:pt>
                <c:pt idx="19" c:formatCode="yyyy/m/d">
                  <c:v>45320</c:v>
                </c:pt>
                <c:pt idx="20" c:formatCode="yyyy/m/d">
                  <c:v>45321</c:v>
                </c:pt>
                <c:pt idx="21" c:formatCode="yyyy/m/d">
                  <c:v>45322</c:v>
                </c:pt>
                <c:pt idx="22" c:formatCode="yyyy/m/d">
                  <c:v>45323</c:v>
                </c:pt>
                <c:pt idx="23" c:formatCode="yyyy/m/d">
                  <c:v>45324</c:v>
                </c:pt>
                <c:pt idx="24" c:formatCode="yyyy/m/d">
                  <c:v>45327</c:v>
                </c:pt>
                <c:pt idx="25" c:formatCode="yyyy/m/d">
                  <c:v>45328</c:v>
                </c:pt>
                <c:pt idx="26" c:formatCode="yyyy/m/d">
                  <c:v>45329</c:v>
                </c:pt>
                <c:pt idx="27" c:formatCode="yyyy/m/d">
                  <c:v>45330</c:v>
                </c:pt>
                <c:pt idx="28" c:formatCode="yyyy/m/d">
                  <c:v>45341</c:v>
                </c:pt>
                <c:pt idx="29" c:formatCode="yyyy/m/d">
                  <c:v>45342</c:v>
                </c:pt>
                <c:pt idx="30" c:formatCode="yyyy/m/d">
                  <c:v>45343</c:v>
                </c:pt>
                <c:pt idx="31" c:formatCode="yyyy/m/d">
                  <c:v>45344</c:v>
                </c:pt>
                <c:pt idx="32" c:formatCode="yyyy/m/d">
                  <c:v>45345</c:v>
                </c:pt>
                <c:pt idx="33" c:formatCode="yyyy/m/d">
                  <c:v>45348</c:v>
                </c:pt>
                <c:pt idx="34" c:formatCode="yyyy/m/d">
                  <c:v>45349</c:v>
                </c:pt>
                <c:pt idx="35" c:formatCode="yyyy/m/d">
                  <c:v>45350</c:v>
                </c:pt>
                <c:pt idx="36" c:formatCode="yyyy/m/d">
                  <c:v>45351</c:v>
                </c:pt>
                <c:pt idx="37" c:formatCode="yyyy/m/d">
                  <c:v>45352</c:v>
                </c:pt>
                <c:pt idx="38" c:formatCode="yyyy/m/d">
                  <c:v>45355</c:v>
                </c:pt>
                <c:pt idx="39" c:formatCode="yyyy/m/d">
                  <c:v>45356</c:v>
                </c:pt>
                <c:pt idx="40" c:formatCode="yyyy/m/d">
                  <c:v>45357</c:v>
                </c:pt>
                <c:pt idx="41" c:formatCode="yyyy/m/d">
                  <c:v>45358</c:v>
                </c:pt>
                <c:pt idx="42" c:formatCode="yyyy/m/d">
                  <c:v>45359</c:v>
                </c:pt>
                <c:pt idx="43" c:formatCode="yyyy/m/d">
                  <c:v>45362</c:v>
                </c:pt>
                <c:pt idx="44" c:formatCode="yyyy/m/d">
                  <c:v>45363</c:v>
                </c:pt>
                <c:pt idx="45" c:formatCode="yyyy/m/d">
                  <c:v>45364</c:v>
                </c:pt>
                <c:pt idx="46" c:formatCode="yyyy/m/d">
                  <c:v>45365</c:v>
                </c:pt>
                <c:pt idx="47" c:formatCode="yyyy/m/d">
                  <c:v>45366</c:v>
                </c:pt>
                <c:pt idx="48" c:formatCode="yyyy/m/d">
                  <c:v>45369</c:v>
                </c:pt>
                <c:pt idx="49" c:formatCode="yyyy/m/d">
                  <c:v>45370</c:v>
                </c:pt>
                <c:pt idx="50" c:formatCode="yyyy/m/d">
                  <c:v>45371</c:v>
                </c:pt>
                <c:pt idx="51" c:formatCode="yyyy/m/d">
                  <c:v>45372</c:v>
                </c:pt>
                <c:pt idx="52" c:formatCode="yyyy/m/d">
                  <c:v>45373</c:v>
                </c:pt>
                <c:pt idx="53" c:formatCode="yyyy/m/d">
                  <c:v>45376</c:v>
                </c:pt>
                <c:pt idx="54" c:formatCode="yyyy/m/d">
                  <c:v>45377</c:v>
                </c:pt>
                <c:pt idx="55" c:formatCode="yyyy/m/d">
                  <c:v>45378</c:v>
                </c:pt>
                <c:pt idx="56" c:formatCode="yyyy/m/d">
                  <c:v>45379</c:v>
                </c:pt>
                <c:pt idx="57" c:formatCode="yyyy/m/d">
                  <c:v>45380</c:v>
                </c:pt>
                <c:pt idx="58" c:formatCode="yyyy/m/d">
                  <c:v>45383</c:v>
                </c:pt>
                <c:pt idx="59" c:formatCode="yyyy/m/d">
                  <c:v>45384</c:v>
                </c:pt>
                <c:pt idx="60" c:formatCode="yyyy/m/d">
                  <c:v>45385</c:v>
                </c:pt>
                <c:pt idx="61" c:formatCode="yyyy/m/d">
                  <c:v>45390</c:v>
                </c:pt>
                <c:pt idx="62" c:formatCode="yyyy/m/d">
                  <c:v>45391</c:v>
                </c:pt>
                <c:pt idx="63" c:formatCode="yyyy/m/d">
                  <c:v>45392</c:v>
                </c:pt>
                <c:pt idx="64" c:formatCode="yyyy/m/d">
                  <c:v>45393</c:v>
                </c:pt>
                <c:pt idx="65" c:formatCode="yyyy/m/d">
                  <c:v>45394</c:v>
                </c:pt>
                <c:pt idx="66" c:formatCode="yyyy/m/d">
                  <c:v>45397</c:v>
                </c:pt>
                <c:pt idx="67" c:formatCode="yyyy/m/d">
                  <c:v>45398</c:v>
                </c:pt>
                <c:pt idx="68" c:formatCode="yyyy/m/d">
                  <c:v>45399</c:v>
                </c:pt>
                <c:pt idx="69" c:formatCode="yyyy/m/d">
                  <c:v>45400</c:v>
                </c:pt>
                <c:pt idx="70" c:formatCode="yyyy/m/d">
                  <c:v>45401</c:v>
                </c:pt>
                <c:pt idx="71" c:formatCode="yyyy/m/d">
                  <c:v>45404</c:v>
                </c:pt>
                <c:pt idx="72" c:formatCode="yyyy/m/d">
                  <c:v>45405</c:v>
                </c:pt>
                <c:pt idx="73" c:formatCode="yyyy/m/d">
                  <c:v>45406</c:v>
                </c:pt>
                <c:pt idx="74" c:formatCode="yyyy/m/d">
                  <c:v>45407</c:v>
                </c:pt>
                <c:pt idx="75" c:formatCode="yyyy/m/d">
                  <c:v>45408</c:v>
                </c:pt>
                <c:pt idx="76" c:formatCode="yyyy/m/d">
                  <c:v>45411</c:v>
                </c:pt>
                <c:pt idx="77" c:formatCode="yyyy/m/d">
                  <c:v>45412</c:v>
                </c:pt>
                <c:pt idx="78" c:formatCode="yyyy/m/d">
                  <c:v>45418</c:v>
                </c:pt>
                <c:pt idx="79" c:formatCode="yyyy/m/d">
                  <c:v>45419</c:v>
                </c:pt>
                <c:pt idx="80" c:formatCode="yyyy/m/d">
                  <c:v>45420</c:v>
                </c:pt>
                <c:pt idx="81" c:formatCode="yyyy/m/d">
                  <c:v>45421</c:v>
                </c:pt>
                <c:pt idx="82" c:formatCode="yyyy/m/d">
                  <c:v>45422</c:v>
                </c:pt>
                <c:pt idx="83" c:formatCode="yyyy/m/d">
                  <c:v>45425</c:v>
                </c:pt>
                <c:pt idx="84" c:formatCode="yyyy/m/d">
                  <c:v>45426</c:v>
                </c:pt>
                <c:pt idx="85" c:formatCode="yyyy/m/d">
                  <c:v>45427</c:v>
                </c:pt>
                <c:pt idx="86" c:formatCode="yyyy/m/d">
                  <c:v>45428</c:v>
                </c:pt>
                <c:pt idx="87" c:formatCode="yyyy/m/d">
                  <c:v>45429</c:v>
                </c:pt>
                <c:pt idx="88" c:formatCode="yyyy/m/d">
                  <c:v>45432</c:v>
                </c:pt>
                <c:pt idx="89" c:formatCode="yyyy/m/d">
                  <c:v>45433</c:v>
                </c:pt>
                <c:pt idx="90" c:formatCode="yyyy/m/d">
                  <c:v>45434</c:v>
                </c:pt>
                <c:pt idx="91" c:formatCode="yyyy/m/d">
                  <c:v>45435</c:v>
                </c:pt>
                <c:pt idx="92" c:formatCode="yyyy/m/d">
                  <c:v>45436</c:v>
                </c:pt>
                <c:pt idx="93" c:formatCode="yyyy/m/d">
                  <c:v>45439</c:v>
                </c:pt>
                <c:pt idx="94" c:formatCode="yyyy/m/d">
                  <c:v>45440</c:v>
                </c:pt>
                <c:pt idx="95" c:formatCode="yyyy/m/d">
                  <c:v>45441</c:v>
                </c:pt>
                <c:pt idx="96" c:formatCode="yyyy/m/d">
                  <c:v>45442</c:v>
                </c:pt>
                <c:pt idx="97" c:formatCode="yyyy/m/d">
                  <c:v>45443</c:v>
                </c:pt>
                <c:pt idx="98" c:formatCode="yyyy/m/d">
                  <c:v>45446</c:v>
                </c:pt>
                <c:pt idx="99" c:formatCode="yyyy/m/d">
                  <c:v>45447</c:v>
                </c:pt>
                <c:pt idx="100" c:formatCode="yyyy/m/d">
                  <c:v>45448</c:v>
                </c:pt>
                <c:pt idx="101" c:formatCode="yyyy/m/d">
                  <c:v>45449</c:v>
                </c:pt>
                <c:pt idx="102" c:formatCode="yyyy/m/d">
                  <c:v>45450</c:v>
                </c:pt>
                <c:pt idx="103" c:formatCode="yyyy/m/d">
                  <c:v>45454</c:v>
                </c:pt>
                <c:pt idx="104" c:formatCode="yyyy/m/d">
                  <c:v>45455</c:v>
                </c:pt>
                <c:pt idx="105" c:formatCode="yyyy/m/d">
                  <c:v>45456</c:v>
                </c:pt>
                <c:pt idx="106" c:formatCode="yyyy/m/d">
                  <c:v>45457</c:v>
                </c:pt>
                <c:pt idx="107" c:formatCode="yyyy/m/d">
                  <c:v>45460</c:v>
                </c:pt>
                <c:pt idx="108" c:formatCode="yyyy/m/d">
                  <c:v>45461</c:v>
                </c:pt>
                <c:pt idx="109" c:formatCode="yyyy/m/d">
                  <c:v>45462</c:v>
                </c:pt>
                <c:pt idx="110" c:formatCode="yyyy/m/d">
                  <c:v>45463</c:v>
                </c:pt>
                <c:pt idx="111" c:formatCode="yyyy/m/d">
                  <c:v>45464</c:v>
                </c:pt>
                <c:pt idx="112" c:formatCode="yyyy/m/d">
                  <c:v>45467</c:v>
                </c:pt>
                <c:pt idx="113" c:formatCode="yyyy/m/d">
                  <c:v>45468</c:v>
                </c:pt>
              </c:numCache>
            </c:numRef>
          </c:cat>
          <c:val>
            <c:numRef>
              <c:f>扫雷净值_1719987369776.csv!$E$2:$E$115</c:f>
              <c:numCache>
                <c:formatCode>General</c:formatCode>
                <c:ptCount val="114"/>
                <c:pt idx="0">
                  <c:v>0.00074658</c:v>
                </c:pt>
                <c:pt idx="1">
                  <c:v>-0.003534202</c:v>
                </c:pt>
                <c:pt idx="2">
                  <c:v>-0.007130129</c:v>
                </c:pt>
                <c:pt idx="3">
                  <c:v>-0.022143058</c:v>
                </c:pt>
                <c:pt idx="4">
                  <c:v>-0.040948916</c:v>
                </c:pt>
                <c:pt idx="5">
                  <c:v>-0.036237173</c:v>
                </c:pt>
                <c:pt idx="6">
                  <c:v>-0.043130374</c:v>
                </c:pt>
                <c:pt idx="7">
                  <c:v>-0.027692046</c:v>
                </c:pt>
                <c:pt idx="8">
                  <c:v>-0.033735538</c:v>
                </c:pt>
                <c:pt idx="9">
                  <c:v>-0.034938703</c:v>
                </c:pt>
                <c:pt idx="10">
                  <c:v>-0.036659322</c:v>
                </c:pt>
                <c:pt idx="11">
                  <c:v>-0.060478524</c:v>
                </c:pt>
                <c:pt idx="12">
                  <c:v>-0.066351797</c:v>
                </c:pt>
                <c:pt idx="13">
                  <c:v>-0.078230931</c:v>
                </c:pt>
                <c:pt idx="14">
                  <c:v>-0.130139265</c:v>
                </c:pt>
                <c:pt idx="15">
                  <c:v>-0.125818374</c:v>
                </c:pt>
                <c:pt idx="16">
                  <c:v>-0.112816895</c:v>
                </c:pt>
                <c:pt idx="17">
                  <c:v>-0.081693968</c:v>
                </c:pt>
                <c:pt idx="18">
                  <c:v>-0.086030462</c:v>
                </c:pt>
                <c:pt idx="19">
                  <c:v>-0.110397164</c:v>
                </c:pt>
                <c:pt idx="20">
                  <c:v>-0.137354782</c:v>
                </c:pt>
                <c:pt idx="21">
                  <c:v>-0.173586389</c:v>
                </c:pt>
                <c:pt idx="22">
                  <c:v>-0.183248337</c:v>
                </c:pt>
                <c:pt idx="23">
                  <c:v>-0.214872656</c:v>
                </c:pt>
                <c:pt idx="24">
                  <c:v>-0.272591122</c:v>
                </c:pt>
                <c:pt idx="25">
                  <c:v>-0.244939055</c:v>
                </c:pt>
                <c:pt idx="26">
                  <c:v>-0.246624405</c:v>
                </c:pt>
                <c:pt idx="27">
                  <c:v>-0.199101573</c:v>
                </c:pt>
                <c:pt idx="28">
                  <c:v>-0.177394565</c:v>
                </c:pt>
                <c:pt idx="29">
                  <c:v>-0.169118724</c:v>
                </c:pt>
                <c:pt idx="30">
                  <c:v>-0.158958807</c:v>
                </c:pt>
                <c:pt idx="31">
                  <c:v>-0.142081042</c:v>
                </c:pt>
                <c:pt idx="32">
                  <c:v>-0.12264053</c:v>
                </c:pt>
                <c:pt idx="33">
                  <c:v>-0.113566019</c:v>
                </c:pt>
                <c:pt idx="34">
                  <c:v>-0.090047319</c:v>
                </c:pt>
                <c:pt idx="35">
                  <c:v>-0.137391193</c:v>
                </c:pt>
                <c:pt idx="36">
                  <c:v>-0.106407953</c:v>
                </c:pt>
                <c:pt idx="37">
                  <c:v>-0.097289482</c:v>
                </c:pt>
                <c:pt idx="38">
                  <c:v>-0.094111635</c:v>
                </c:pt>
                <c:pt idx="39">
                  <c:v>-0.106678828</c:v>
                </c:pt>
                <c:pt idx="40">
                  <c:v>-0.098120525</c:v>
                </c:pt>
                <c:pt idx="41">
                  <c:v>-0.105213401</c:v>
                </c:pt>
                <c:pt idx="42">
                  <c:v>-0.09492664</c:v>
                </c:pt>
                <c:pt idx="43">
                  <c:v>-0.078865258</c:v>
                </c:pt>
                <c:pt idx="44">
                  <c:v>-0.070329221</c:v>
                </c:pt>
                <c:pt idx="45">
                  <c:v>-0.066876807</c:v>
                </c:pt>
                <c:pt idx="46">
                  <c:v>-0.071208685</c:v>
                </c:pt>
                <c:pt idx="47">
                  <c:v>-0.05960528</c:v>
                </c:pt>
                <c:pt idx="48">
                  <c:v>-0.042288564</c:v>
                </c:pt>
                <c:pt idx="49">
                  <c:v>-0.046108781</c:v>
                </c:pt>
                <c:pt idx="50">
                  <c:v>-0.036770748</c:v>
                </c:pt>
                <c:pt idx="51">
                  <c:v>-0.037670396</c:v>
                </c:pt>
                <c:pt idx="52">
                  <c:v>-0.051371544</c:v>
                </c:pt>
                <c:pt idx="53">
                  <c:v>-0.072062138</c:v>
                </c:pt>
                <c:pt idx="54">
                  <c:v>-0.072416783</c:v>
                </c:pt>
                <c:pt idx="55">
                  <c:v>-0.099960758</c:v>
                </c:pt>
                <c:pt idx="56">
                  <c:v>-0.079483091</c:v>
                </c:pt>
                <c:pt idx="57">
                  <c:v>-0.067186931</c:v>
                </c:pt>
                <c:pt idx="58">
                  <c:v>-0.047102254</c:v>
                </c:pt>
                <c:pt idx="59">
                  <c:v>-0.046779546</c:v>
                </c:pt>
                <c:pt idx="60">
                  <c:v>-0.053113054</c:v>
                </c:pt>
                <c:pt idx="61">
                  <c:v>-0.07318744</c:v>
                </c:pt>
                <c:pt idx="62">
                  <c:v>-0.060345166</c:v>
                </c:pt>
                <c:pt idx="63">
                  <c:v>-0.077449943</c:v>
                </c:pt>
                <c:pt idx="64">
                  <c:v>-0.073723965</c:v>
                </c:pt>
                <c:pt idx="65">
                  <c:v>-0.078598233</c:v>
                </c:pt>
                <c:pt idx="66">
                  <c:v>-0.098651175</c:v>
                </c:pt>
                <c:pt idx="67">
                  <c:v>-0.14911689</c:v>
                </c:pt>
                <c:pt idx="68">
                  <c:v>-0.10153001</c:v>
                </c:pt>
                <c:pt idx="69">
                  <c:v>-0.102020717</c:v>
                </c:pt>
                <c:pt idx="70">
                  <c:v>-0.104946923</c:v>
                </c:pt>
                <c:pt idx="71">
                  <c:v>-0.109868058</c:v>
                </c:pt>
                <c:pt idx="72">
                  <c:v>-0.106741939</c:v>
                </c:pt>
                <c:pt idx="73">
                  <c:v>-0.090427063</c:v>
                </c:pt>
                <c:pt idx="74">
                  <c:v>-0.086548165</c:v>
                </c:pt>
                <c:pt idx="75">
                  <c:v>-0.073386335</c:v>
                </c:pt>
                <c:pt idx="76">
                  <c:v>-0.049994632</c:v>
                </c:pt>
                <c:pt idx="77">
                  <c:v>-0.053993139</c:v>
                </c:pt>
                <c:pt idx="78">
                  <c:v>-0.03172905</c:v>
                </c:pt>
                <c:pt idx="79">
                  <c:v>-0.024973797</c:v>
                </c:pt>
                <c:pt idx="80">
                  <c:v>-0.036718349</c:v>
                </c:pt>
                <c:pt idx="81">
                  <c:v>-0.021432341</c:v>
                </c:pt>
                <c:pt idx="82">
                  <c:v>-0.029440354</c:v>
                </c:pt>
                <c:pt idx="83">
                  <c:v>-0.039200132</c:v>
                </c:pt>
                <c:pt idx="84">
                  <c:v>-0.032067195</c:v>
                </c:pt>
                <c:pt idx="85">
                  <c:v>-0.040126773</c:v>
                </c:pt>
                <c:pt idx="86">
                  <c:v>-0.03752583</c:v>
                </c:pt>
                <c:pt idx="87">
                  <c:v>-0.024452112</c:v>
                </c:pt>
                <c:pt idx="88">
                  <c:v>-0.018354275</c:v>
                </c:pt>
                <c:pt idx="89">
                  <c:v>-0.026819463</c:v>
                </c:pt>
                <c:pt idx="90">
                  <c:v>-0.022670865</c:v>
                </c:pt>
                <c:pt idx="91">
                  <c:v>-0.041883981</c:v>
                </c:pt>
                <c:pt idx="92">
                  <c:v>-0.049991516</c:v>
                </c:pt>
                <c:pt idx="93">
                  <c:v>-0.042146762</c:v>
                </c:pt>
                <c:pt idx="94">
                  <c:v>-0.051213017</c:v>
                </c:pt>
                <c:pt idx="95">
                  <c:v>-0.047848327</c:v>
                </c:pt>
                <c:pt idx="96">
                  <c:v>-0.053317179</c:v>
                </c:pt>
                <c:pt idx="97">
                  <c:v>-0.04698441</c:v>
                </c:pt>
                <c:pt idx="98">
                  <c:v>-0.059270732</c:v>
                </c:pt>
                <c:pt idx="99">
                  <c:v>-0.061049825</c:v>
                </c:pt>
                <c:pt idx="100">
                  <c:v>-0.072390335</c:v>
                </c:pt>
                <c:pt idx="101">
                  <c:v>-0.098662054</c:v>
                </c:pt>
                <c:pt idx="102">
                  <c:v>-0.083546954</c:v>
                </c:pt>
                <c:pt idx="103">
                  <c:v>-0.078146975</c:v>
                </c:pt>
                <c:pt idx="104">
                  <c:v>-0.067101041</c:v>
                </c:pt>
                <c:pt idx="105">
                  <c:v>-0.069871287</c:v>
                </c:pt>
                <c:pt idx="106">
                  <c:v>-0.069214497</c:v>
                </c:pt>
                <c:pt idx="107">
                  <c:v>-0.072487541</c:v>
                </c:pt>
                <c:pt idx="108">
                  <c:v>-0.061841828</c:v>
                </c:pt>
                <c:pt idx="109">
                  <c:v>-0.068059374</c:v>
                </c:pt>
                <c:pt idx="110">
                  <c:v>-0.082688025</c:v>
                </c:pt>
                <c:pt idx="111">
                  <c:v>-0.083488163</c:v>
                </c:pt>
                <c:pt idx="112">
                  <c:v>-0.114693266</c:v>
                </c:pt>
                <c:pt idx="113">
                  <c:v>-0.114928197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343303364"/>
        <c:axId val="699548755"/>
      </c:lineChart>
      <c:dateAx>
        <c:axId val="343303364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699548755"/>
        <c:crosses val="autoZero"/>
        <c:auto val="1"/>
        <c:lblOffset val="100"/>
        <c:baseTimeUnit val="days"/>
      </c:dateAx>
      <c:valAx>
        <c:axId val="6995487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433033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02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28575" cap="rnd">
        <a:solidFill>
          <a:schemeClr val="phClr"/>
        </a:solidFill>
        <a:round/>
      </a:ln>
      <a:effectLst/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6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ags" Target="../tags/tag6.xml"/><Relationship Id="rId3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6" Type="http://schemas.openxmlformats.org/officeDocument/2006/relationships/tags" Target="../tags/tag9.xml"/><Relationship Id="rId5" Type="http://schemas.openxmlformats.org/officeDocument/2006/relationships/image" Target="../media/image7.png"/><Relationship Id="rId4" Type="http://schemas.openxmlformats.org/officeDocument/2006/relationships/tags" Target="../tags/tag8.xml"/><Relationship Id="rId3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主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4.xml"/><Relationship Id="rId3" Type="http://schemas.openxmlformats.org/officeDocument/2006/relationships/image" Target="../media/image16.png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7.xml"/><Relationship Id="rId3" Type="http://schemas.openxmlformats.org/officeDocument/2006/relationships/image" Target="../media/image17.png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3.xml"/><Relationship Id="rId3" Type="http://schemas.openxmlformats.org/officeDocument/2006/relationships/image" Target="../media/image18.png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7.xml"/><Relationship Id="rId4" Type="http://schemas.openxmlformats.org/officeDocument/2006/relationships/image" Target="../media/image19.png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1.xml"/><Relationship Id="rId4" Type="http://schemas.openxmlformats.org/officeDocument/2006/relationships/image" Target="../media/image20.png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4.xml"/><Relationship Id="rId3" Type="http://schemas.openxmlformats.org/officeDocument/2006/relationships/image" Target="../media/image21.png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image" Target="../media/image10.png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6.xml"/><Relationship Id="rId3" Type="http://schemas.openxmlformats.org/officeDocument/2006/relationships/image" Target="../media/image22.png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9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2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06.xml"/><Relationship Id="rId1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image" Target="../media/image12.png"/><Relationship Id="rId3" Type="http://schemas.openxmlformats.org/officeDocument/2006/relationships/tags" Target="../tags/tag24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3.xml"/><Relationship Id="rId19" Type="http://schemas.openxmlformats.org/officeDocument/2006/relationships/tags" Target="../tags/tag39.xml"/><Relationship Id="rId18" Type="http://schemas.openxmlformats.org/officeDocument/2006/relationships/tags" Target="../tags/tag38.xml"/><Relationship Id="rId17" Type="http://schemas.openxmlformats.org/officeDocument/2006/relationships/tags" Target="../tags/tag37.xml"/><Relationship Id="rId16" Type="http://schemas.openxmlformats.org/officeDocument/2006/relationships/tags" Target="../tags/tag36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5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1.xml"/><Relationship Id="rId3" Type="http://schemas.openxmlformats.org/officeDocument/2006/relationships/image" Target="../media/image15.png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39035" y="15240"/>
            <a:ext cx="76606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扫雷车原理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:宓睿丨执业编号: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graphicFrame>
        <p:nvGraphicFramePr>
          <p:cNvPr id="5" name="表格 4"/>
          <p:cNvGraphicFramePr/>
          <p:nvPr/>
        </p:nvGraphicFramePr>
        <p:xfrm>
          <a:off x="482906" y="963465"/>
          <a:ext cx="5433695" cy="5126990"/>
        </p:xfrm>
        <a:graphic>
          <a:graphicData uri="http://schemas.openxmlformats.org/drawingml/2006/table">
            <a:tbl>
              <a:tblPr firstRow="1" bandRow="1">
                <a:tableStyleId>{AA00FE40-A4A1-4E01-A4F3-C6AA1E8047A4}</a:tableStyleId>
              </a:tblPr>
              <a:tblGrid>
                <a:gridCol w="1198245"/>
                <a:gridCol w="1198880"/>
                <a:gridCol w="2219325"/>
                <a:gridCol w="817245"/>
              </a:tblGrid>
              <a:tr h="29781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spc="120">
                          <a:solidFill>
                            <a:srgbClr val="FFFAD5"/>
                          </a:solidFill>
                        </a:rPr>
                        <a:t>一级风险分类</a:t>
                      </a:r>
                      <a:endParaRPr lang="en-US" sz="1300" b="1" spc="120">
                        <a:solidFill>
                          <a:srgbClr val="FFFAD5"/>
                        </a:solidFill>
                      </a:endParaRPr>
                    </a:p>
                  </a:txBody>
                  <a:tcPr marL="25400" marR="25400" marT="6350" marB="6350" vert="horz" anchor="ctr" anchorCtr="0">
                    <a:solidFill>
                      <a:srgbClr val="A4020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spc="120">
                          <a:solidFill>
                            <a:srgbClr val="FFFAD5"/>
                          </a:solidFill>
                        </a:rPr>
                        <a:t>二级风险分类</a:t>
                      </a:r>
                      <a:endParaRPr lang="en-US" altLang="en-US" sz="1300" b="1" spc="120">
                        <a:solidFill>
                          <a:srgbClr val="FFFAD5"/>
                        </a:solidFill>
                      </a:endParaRPr>
                    </a:p>
                  </a:txBody>
                  <a:tcPr marL="25400" marR="25400" marT="6350" marB="6350" vert="horz" anchor="ctr" anchorCtr="0">
                    <a:solidFill>
                      <a:srgbClr val="A4020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spc="120">
                          <a:solidFill>
                            <a:srgbClr val="FFFAD5"/>
                          </a:solidFill>
                        </a:rPr>
                        <a:t>风险名称</a:t>
                      </a:r>
                      <a:endParaRPr lang="en-US" altLang="en-US" sz="1300" b="1" spc="120">
                        <a:solidFill>
                          <a:srgbClr val="FFFAD5"/>
                        </a:solidFill>
                      </a:endParaRPr>
                    </a:p>
                  </a:txBody>
                  <a:tcPr marL="25400" marR="25400" marT="6350" marB="6350" vert="horz" anchor="ctr" anchorCtr="0">
                    <a:solidFill>
                      <a:srgbClr val="A4020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spc="120">
                          <a:solidFill>
                            <a:srgbClr val="FFFAD5"/>
                          </a:solidFill>
                        </a:rPr>
                        <a:t>扣分情况</a:t>
                      </a:r>
                      <a:endParaRPr lang="en-US" altLang="en-US" sz="1300" b="1" spc="120">
                        <a:solidFill>
                          <a:srgbClr val="FFFAD5"/>
                        </a:solidFill>
                      </a:endParaRPr>
                    </a:p>
                  </a:txBody>
                  <a:tcPr marL="25400" marR="25400" marT="6350" marB="6350" vert="horz" anchor="ctr" anchorCtr="0">
                    <a:solidFill>
                      <a:srgbClr val="A40201"/>
                    </a:solidFill>
                  </a:tcPr>
                </a:tc>
              </a:tr>
              <a:tr h="254635">
                <a:tc rowSpan="11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财务类风险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>
                    <a:solidFill>
                      <a:srgbClr val="F8F8F8"/>
                    </a:solidFill>
                  </a:tcPr>
                </a:tc>
                <a:tc row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利润风险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>
                    <a:solidFill>
                      <a:srgbClr val="F8F8F8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下季业绩预告风险</a:t>
                      </a:r>
                      <a:endParaRPr 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10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4000">
                <a:tc vMerge="1">
                  <a:tcPr marL="25400" marR="25400" marT="6350" marB="6350" vert="horz" anchor="ctr" anchorCtr="0"/>
                </a:tc>
                <a:tc vMerge="1"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当期财报利润风险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12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4000">
                <a:tc vMerge="1">
                  <a:tcPr marL="25400" marR="25400" marT="6350" marB="6350" vert="horz" anchor="ctr" anchorCtr="0"/>
                </a:tc>
                <a:tc row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营收风险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>
                    <a:solidFill>
                      <a:srgbClr val="F8F8F8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营收陡降风险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15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4000">
                <a:tc vMerge="1">
                  <a:tcPr marL="25400" marR="25400" marT="6350" marB="6350" vert="horz" anchor="ctr" anchorCtr="0"/>
                </a:tc>
                <a:tc vMerge="1"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应收款增加导致低现金流风险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15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4635">
                <a:tc vMerge="1"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三费风险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>
                    <a:solidFill>
                      <a:srgbClr val="F8F8F8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高财务费用风险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10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4000">
                <a:tc vMerge="1">
                  <a:tcPr marL="25400" marR="25400" marT="6350" marB="6350" vert="horz" anchor="ctr" anchorCtr="0"/>
                </a:tc>
                <a:tc rowSpan="6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财务指标风险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>
                    <a:solidFill>
                      <a:srgbClr val="F8F8F8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流动性风险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5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4000">
                <a:tc vMerge="1">
                  <a:tcPr marL="25400" marR="25400" marT="6350" marB="6350" vert="horz" anchor="ctr" anchorCtr="0"/>
                </a:tc>
                <a:tc vMerge="1"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商誉风险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6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4000">
                <a:tc vMerge="1">
                  <a:tcPr marL="25400" marR="25400" marT="6350" marB="6350" vert="horz" anchor="ctr" anchorCtr="0"/>
                </a:tc>
                <a:tc vMerge="1"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高负债风险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12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4635">
                <a:tc vMerge="1">
                  <a:tcPr marL="25400" marR="25400" marT="6350" marB="6350" vert="horz" anchor="ctr" anchorCtr="0"/>
                </a:tc>
                <a:tc vMerge="1"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财务粉饰风险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15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4000">
                <a:tc vMerge="1">
                  <a:tcPr marL="25400" marR="25400" marT="6350" marB="6350" vert="horz" anchor="ctr" anchorCtr="0"/>
                </a:tc>
                <a:tc vMerge="1"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高研发费用资本化风险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4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4000">
                <a:tc vMerge="1">
                  <a:tcPr marL="25400" marR="25400" marT="6350" marB="6350" vert="horz" anchor="ctr" anchorCtr="0"/>
                </a:tc>
                <a:tc vMerge="1"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潜在净资产风险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12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4000">
                <a:tc rowSpan="8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市场类风险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>
                    <a:solidFill>
                      <a:srgbClr val="F8F8F8"/>
                    </a:solidFill>
                  </a:tcPr>
                </a:tc>
                <a:tc rowSpan="5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监管风险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>
                    <a:solidFill>
                      <a:srgbClr val="F8F8F8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警示函风险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20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4635">
                <a:tc vMerge="1">
                  <a:tcPr marL="25400" marR="25400" marT="6350" marB="6350" vert="horz" anchor="ctr" anchorCtr="0"/>
                </a:tc>
                <a:tc vMerge="1"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监管函风险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20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4000">
                <a:tc vMerge="1">
                  <a:tcPr marL="25400" marR="25400" marT="6350" marB="6350" vert="horz" anchor="ctr" anchorCtr="0"/>
                </a:tc>
                <a:tc vMerge="1"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立案调查风险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4000">
                <a:tc vMerge="1">
                  <a:tcPr marL="25400" marR="25400" marT="6350" marB="6350" vert="horz" anchor="ctr" anchorCtr="0"/>
                </a:tc>
                <a:tc vMerge="1"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年报问询风险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6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4000">
                <a:tc vMerge="1">
                  <a:tcPr marL="25400" marR="25400" marT="6350" marB="6350" vert="horz" anchor="ctr" anchorCtr="0"/>
                </a:tc>
                <a:tc vMerge="1"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问询函风险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5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4635">
                <a:tc vMerge="1">
                  <a:tcPr marL="25400" marR="25400" marT="6350" marB="6350" vert="horz" anchor="ctr" anchorCtr="0"/>
                </a:tc>
                <a:tc row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治理风险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>
                    <a:solidFill>
                      <a:srgbClr val="F8F8F8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近期重组失败风险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10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4000">
                <a:tc vMerge="1">
                  <a:tcPr marL="25400" marR="25400" marT="6350" marB="6350" vert="horz" anchor="ctr" anchorCtr="0"/>
                </a:tc>
                <a:tc vMerge="1"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近期高管离职风险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12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4000">
                <a:tc vMerge="1"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评级风险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>
                    <a:solidFill>
                      <a:srgbClr val="F8F8F8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分析师下调风险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15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/>
        </p:nvGraphicFramePr>
        <p:xfrm>
          <a:off x="6180511" y="956530"/>
          <a:ext cx="5443855" cy="4899660"/>
        </p:xfrm>
        <a:graphic>
          <a:graphicData uri="http://schemas.openxmlformats.org/drawingml/2006/table">
            <a:tbl>
              <a:tblPr firstRow="1" bandRow="1">
                <a:tableStyleId>{AA00FE40-A4A1-4E01-A4F3-C6AA1E8047A4}</a:tableStyleId>
              </a:tblPr>
              <a:tblGrid>
                <a:gridCol w="1236345"/>
                <a:gridCol w="1236345"/>
                <a:gridCol w="2128520"/>
                <a:gridCol w="842645"/>
              </a:tblGrid>
              <a:tr h="29972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spc="120">
                          <a:solidFill>
                            <a:srgbClr val="FFFAD5"/>
                          </a:solidFill>
                        </a:rPr>
                        <a:t>一级风险分类</a:t>
                      </a:r>
                      <a:endParaRPr lang="en-US" sz="1300" b="1" spc="120">
                        <a:solidFill>
                          <a:srgbClr val="FFFAD5"/>
                        </a:solidFill>
                      </a:endParaRPr>
                    </a:p>
                  </a:txBody>
                  <a:tcPr marL="25400" marR="25400" marT="6350" marB="6350" vert="horz" anchor="ctr" anchorCtr="0">
                    <a:solidFill>
                      <a:srgbClr val="A4020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spc="120">
                          <a:solidFill>
                            <a:srgbClr val="FFFAD5"/>
                          </a:solidFill>
                        </a:rPr>
                        <a:t>二级风险分类</a:t>
                      </a:r>
                      <a:endParaRPr lang="en-US" altLang="en-US" sz="1300" b="1" spc="120">
                        <a:solidFill>
                          <a:srgbClr val="FFFAD5"/>
                        </a:solidFill>
                      </a:endParaRPr>
                    </a:p>
                  </a:txBody>
                  <a:tcPr marL="25400" marR="25400" marT="6350" marB="6350" vert="horz" anchor="ctr" anchorCtr="0">
                    <a:solidFill>
                      <a:srgbClr val="A4020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spc="120">
                          <a:solidFill>
                            <a:srgbClr val="FFFAD5"/>
                          </a:solidFill>
                        </a:rPr>
                        <a:t>风险名称</a:t>
                      </a:r>
                      <a:endParaRPr lang="en-US" altLang="en-US" sz="1300" b="1" spc="120">
                        <a:solidFill>
                          <a:srgbClr val="FFFAD5"/>
                        </a:solidFill>
                      </a:endParaRPr>
                    </a:p>
                  </a:txBody>
                  <a:tcPr marL="25400" marR="25400" marT="6350" marB="6350" vert="horz" anchor="ctr" anchorCtr="0">
                    <a:solidFill>
                      <a:srgbClr val="A4020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spc="120">
                          <a:solidFill>
                            <a:srgbClr val="FFFAD5"/>
                          </a:solidFill>
                        </a:rPr>
                        <a:t>扣分情况</a:t>
                      </a:r>
                      <a:endParaRPr lang="en-US" altLang="en-US" sz="1300" b="1" spc="120">
                        <a:solidFill>
                          <a:srgbClr val="FFFAD5"/>
                        </a:solidFill>
                      </a:endParaRPr>
                    </a:p>
                  </a:txBody>
                  <a:tcPr marL="25400" marR="25400" marT="6350" marB="6350" vert="horz" anchor="ctr" anchorCtr="0">
                    <a:solidFill>
                      <a:srgbClr val="A40201"/>
                    </a:solidFill>
                  </a:tcPr>
                </a:tc>
              </a:tr>
              <a:tr h="255270">
                <a:tc rowSpan="10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交易类风险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>
                    <a:solidFill>
                      <a:srgbClr val="F8F8F8"/>
                    </a:solidFill>
                  </a:tcPr>
                </a:tc>
                <a:tc rowSpan="6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股东风险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>
                    <a:solidFill>
                      <a:srgbClr val="F8F8F8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控股股东减持风险</a:t>
                      </a:r>
                      <a:endParaRPr 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10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5905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拟大比例减持风险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8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527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拟大比例解禁风险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8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5905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近期股权冻结风险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10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527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近期股权质押风险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8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5905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近期高管减持风险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10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5270">
                <a:tc vMerge="1">
                  <a:tcPr/>
                </a:tc>
                <a:tc rowSpan="4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市场交易风险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>
                    <a:solidFill>
                      <a:srgbClr val="F8F8F8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大宗交易折价风险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5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5905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交易异常波动风险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5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527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换手率过高风险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5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527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融券高融卖率风险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10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5905">
                <a:tc rowSpan="8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ST和退市风险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>
                    <a:solidFill>
                      <a:srgbClr val="F8F8F8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ST股票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>
                    <a:solidFill>
                      <a:srgbClr val="F8F8F8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ST股票风险（ST股票）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40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5270"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退市股票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>
                    <a:solidFill>
                      <a:srgbClr val="F8F8F8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退市股票风险（退市股票）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100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5905">
                <a:tc vMerge="1">
                  <a:tcPr/>
                </a:tc>
                <a:tc rowSpan="3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退市风险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>
                    <a:solidFill>
                      <a:srgbClr val="F8F8F8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终止上市提示风险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 rowSpan="3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50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527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退市风险警示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 vMerge="1">
                  <a:tcPr/>
                </a:tc>
              </a:tr>
              <a:tr h="255905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退市风险提示函风险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 vMerge="1">
                  <a:tcPr/>
                </a:tc>
              </a:tr>
              <a:tr h="255270">
                <a:tc vMerge="1">
                  <a:tcPr/>
                </a:tc>
                <a:tc row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潜在ST风险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>
                    <a:solidFill>
                      <a:srgbClr val="F8F8F8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潜在分红不达标风险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 row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30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  <a:tr h="255905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潜在利润不达标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 vMerge="1">
                  <a:tcPr/>
                </a:tc>
              </a:tr>
              <a:tr h="255270"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潜在退市风险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>
                    <a:solidFill>
                      <a:srgbClr val="F8F8F8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潜在成交量退市风险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spc="60"/>
                        <a:t>30</a:t>
                      </a:r>
                      <a:endParaRPr lang="en-US" altLang="en-US" sz="1100" spc="60"/>
                    </a:p>
                  </a:txBody>
                  <a:tcPr marL="25400" marR="25400" marT="6350" marB="6350" vert="horz" anchor="ctr" anchorCtr="0"/>
                </a:tc>
              </a:tr>
            </a:tbl>
          </a:graphicData>
        </a:graphic>
      </p:graphicFrame>
      <p:sp>
        <p:nvSpPr>
          <p:cNvPr id="274" name="文本框 273"/>
          <p:cNvSpPr txBox="1"/>
          <p:nvPr>
            <p:custDataLst>
              <p:tags r:id="rId3"/>
            </p:custDataLst>
          </p:nvPr>
        </p:nvSpPr>
        <p:spPr>
          <a:xfrm>
            <a:off x="963295" y="5930900"/>
            <a:ext cx="10758170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30000"/>
              </a:lnSpc>
              <a:buClrTx/>
              <a:buSzTx/>
              <a:buFontTx/>
            </a:pPr>
            <a:r>
              <a:rPr lang="zh-CN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整理出财务类、交易类、市场类、潜在ST和退市类4大类，共40多种的风险项</a:t>
            </a:r>
            <a:endParaRPr lang="zh-CN" sz="2400" b="1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39035" y="15240"/>
            <a:ext cx="76606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扫雷车原理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:宓睿丨执业编号: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0" y="822325"/>
            <a:ext cx="4306154" cy="5760000"/>
          </a:xfrm>
          <a:prstGeom prst="rect">
            <a:avLst/>
          </a:prstGeom>
          <a:ln>
            <a:solidFill>
              <a:srgbClr val="A40201"/>
            </a:solidFill>
          </a:ln>
          <a:effectLst/>
        </p:spPr>
      </p:pic>
      <p:sp>
        <p:nvSpPr>
          <p:cNvPr id="6" name="文本框 5"/>
          <p:cNvSpPr txBox="1"/>
          <p:nvPr/>
        </p:nvSpPr>
        <p:spPr>
          <a:xfrm>
            <a:off x="5117465" y="1178560"/>
            <a:ext cx="6640195" cy="51498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100分，说明个股没有检查出对应的风险项，个股相对优质</a:t>
            </a:r>
            <a:endParaRPr lang="zh-CN" altLang="en-US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indent="0" fontAlgn="auto">
              <a:lnSpc>
                <a:spcPct val="150000"/>
              </a:lnSpc>
            </a:pPr>
            <a:endParaRPr lang="zh-CN" altLang="en-US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80-100分，说明个股检查出有部分的风险项，个股风险等级低</a:t>
            </a:r>
            <a:endParaRPr lang="zh-CN" altLang="en-US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indent="0" fontAlgn="auto">
              <a:lnSpc>
                <a:spcPct val="150000"/>
              </a:lnSpc>
            </a:pPr>
            <a:endParaRPr lang="zh-CN" altLang="en-US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50-80分，说明个股检查出有出现一定的风险项，个股风险等级中，需要重点关注</a:t>
            </a:r>
            <a:endParaRPr lang="zh-CN" altLang="en-US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indent="0" fontAlgn="auto">
              <a:lnSpc>
                <a:spcPct val="150000"/>
              </a:lnSpc>
            </a:pPr>
            <a:endParaRPr lang="zh-CN" altLang="en-US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低于50分，说明个股检查出明显的风险项，个股风险等级高，容易出现ST或者退市情况等，需要规避</a:t>
            </a:r>
            <a:endParaRPr lang="zh-CN" altLang="en-US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indent="0" fontAlgn="auto">
              <a:lnSpc>
                <a:spcPct val="150000"/>
              </a:lnSpc>
            </a:pP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b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特别提示：</a:t>
            </a:r>
            <a:endParaRPr lang="zh-CN" altLang="en-US" b="1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b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以上评分，不代表没有未知风险，不代表没有未来风险。</a:t>
            </a:r>
            <a:endParaRPr lang="zh-CN" altLang="en-US" b="1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39035" y="15240"/>
            <a:ext cx="76606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前车之鉴，尸骨未寒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:宓睿丨执业编号: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65" y="1002030"/>
            <a:ext cx="6369050" cy="53047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176135" y="2668270"/>
            <a:ext cx="4513580" cy="19716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zh-CN" b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一季报某股地雷，接下来马上中报，又要有一批个股要变</a:t>
            </a:r>
            <a:r>
              <a:rPr lang="en-US" altLang="zh-CN" b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ST</a:t>
            </a:r>
            <a:r>
              <a:rPr lang="zh-CN" altLang="en-US" b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，中高风险股提防风险！</a:t>
            </a:r>
            <a:endParaRPr lang="zh-CN" altLang="en-US" b="1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zh-CN" altLang="en-US" b="1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b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业绩窗口期，哪些模型相对安全呢？</a:t>
            </a:r>
            <a:endParaRPr lang="zh-CN" altLang="en-US" b="1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财报潜伏，趋势龙头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39035" y="15240"/>
            <a:ext cx="76606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使用时间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:宓睿丨执业编号: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13155" y="962025"/>
            <a:ext cx="97218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每年</a:t>
            </a:r>
            <a:r>
              <a:rPr lang="en-US" altLang="zh-CN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1-4</a:t>
            </a:r>
            <a:r>
              <a:rPr lang="zh-CN" altLang="en-US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和</a:t>
            </a:r>
            <a:r>
              <a:rPr lang="en-US" altLang="zh-CN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7-10</a:t>
            </a:r>
            <a:r>
              <a:rPr lang="zh-CN" altLang="en-US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这八个月份可以用这个功能，其他时间由于没有显示个股没有办法使用这个功能</a:t>
            </a:r>
            <a:endParaRPr lang="zh-CN" altLang="en-US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960" y="1440180"/>
            <a:ext cx="8132445" cy="48920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39035" y="15240"/>
            <a:ext cx="76606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“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闭眼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”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用法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:宓睿丨执业编号: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34315" y="2734945"/>
            <a:ext cx="437134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入场点：潜伏入场日</a:t>
            </a:r>
            <a:endParaRPr lang="zh-CN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r>
              <a:rPr lang="zh-CN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离场点：潜伏离场日</a:t>
            </a:r>
            <a:endParaRPr lang="zh-CN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r>
              <a:rPr lang="zh-CN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优点：简单，如果遇到环境强势和买对主题，可能会赚更多</a:t>
            </a:r>
            <a:endParaRPr lang="zh-CN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r>
              <a:rPr lang="zh-CN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劣势：如果大盘环境差，个股买点不对，容易亏损</a:t>
            </a:r>
            <a:endParaRPr lang="zh-CN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205" y="1224915"/>
            <a:ext cx="7327265" cy="440817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39035" y="15240"/>
            <a:ext cx="76606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“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睁眼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”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用法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:宓睿丨执业编号: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603885" y="827405"/>
            <a:ext cx="1135507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步骤一：构建智尊毛坯</a:t>
            </a:r>
            <a:endParaRPr lang="zh-CN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r>
              <a:rPr lang="zh-CN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步骤二：根据横向统计选择相应模型，根据猎手选择相应主题精选个股</a:t>
            </a:r>
            <a:endParaRPr lang="zh-CN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r>
              <a:rPr lang="zh-CN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步骤三：配合大盘金叉初端，用相应模型的入场点入场</a:t>
            </a:r>
            <a:endParaRPr lang="zh-CN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r>
              <a:rPr lang="zh-CN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步骤四：用相应模型的离场点离场（</a:t>
            </a:r>
            <a:r>
              <a:rPr lang="en-US" altLang="zh-CN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4</a:t>
            </a:r>
            <a:r>
              <a:rPr lang="zh-CN" altLang="en-US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月</a:t>
            </a:r>
            <a:r>
              <a:rPr lang="en-US" altLang="zh-CN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1</a:t>
            </a:r>
            <a:r>
              <a:rPr lang="zh-CN" altLang="en-US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日和</a:t>
            </a:r>
            <a:r>
              <a:rPr lang="en-US" altLang="zh-CN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4</a:t>
            </a:r>
            <a:r>
              <a:rPr lang="zh-CN" altLang="en-US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月</a:t>
            </a:r>
            <a:r>
              <a:rPr lang="en-US" altLang="zh-CN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17</a:t>
            </a:r>
            <a:r>
              <a:rPr lang="zh-CN" altLang="en-US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日的</a:t>
            </a:r>
            <a:r>
              <a:rPr lang="zh-CN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安达维尔）</a:t>
            </a:r>
            <a:endParaRPr lang="zh-CN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4970" y="2218690"/>
            <a:ext cx="6322695" cy="38036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39035" y="15240"/>
            <a:ext cx="76606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趋势龙头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:宓睿丨执业编号: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0" y="1336040"/>
            <a:ext cx="11722735" cy="40208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资产配置，穿越牛熊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39035" y="15240"/>
            <a:ext cx="76606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资产配置的重要性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:宓睿丨执业编号: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56000" y="2644775"/>
            <a:ext cx="5080000" cy="2061210"/>
          </a:xfrm>
          <a:prstGeom prst="rect">
            <a:avLst/>
          </a:prstGeom>
        </p:spPr>
        <p:txBody>
          <a:bodyPr>
            <a:spAutoFit/>
          </a:bodyPr>
          <a:p>
            <a:pPr marL="0" indent="0"/>
            <a:r>
              <a:rPr lang="zh-CN" altLang="en-US" sz="1600" b="0" i="0">
                <a:solidFill>
                  <a:schemeClr val="bg1"/>
                </a:solidFill>
                <a:latin typeface="-apple-system"/>
                <a:ea typeface="-apple-system"/>
              </a:rPr>
              <a:t>资产配置，简单来说，就是将资金分散投资到不同的资产类别中。这样做的主要目的是降低风险，因为各类资产的价格波动不同，有些甚至是负相关，这意味着当一种资产价格下跌时，另一种可能上涨，从而对冲风险。此外，通过合理的资产配置，投资者可以更有效地实现其投资目标。</a:t>
            </a:r>
            <a:endParaRPr lang="zh-CN" altLang="en-US" sz="1600" b="0" i="0">
              <a:solidFill>
                <a:schemeClr val="bg1"/>
              </a:solidFill>
              <a:latin typeface="-apple-system"/>
              <a:ea typeface="-apple-system"/>
            </a:endParaRPr>
          </a:p>
          <a:p>
            <a:pPr marL="0" indent="0"/>
            <a:endParaRPr lang="zh-CN" altLang="en-US" sz="1600" b="0" i="0">
              <a:solidFill>
                <a:schemeClr val="bg1"/>
              </a:solidFill>
              <a:latin typeface="-apple-system"/>
              <a:ea typeface="-apple-system"/>
            </a:endParaRPr>
          </a:p>
          <a:p>
            <a:pPr marL="0" indent="0"/>
            <a:r>
              <a:rPr lang="zh-CN" altLang="en-US" sz="1600" b="0" i="0">
                <a:solidFill>
                  <a:schemeClr val="bg1"/>
                </a:solidFill>
                <a:latin typeface="-apple-system"/>
                <a:ea typeface="-apple-system"/>
              </a:rPr>
              <a:t>尤其退市元年，鸡蛋放一个篮子中，并不合理和可取</a:t>
            </a:r>
            <a:endParaRPr lang="zh-CN" altLang="en-US" sz="1600" b="0" i="0">
              <a:solidFill>
                <a:schemeClr val="bg1"/>
              </a:solidFill>
              <a:latin typeface="-apple-system"/>
              <a:ea typeface="-apple-system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业绩窗口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   </a:t>
            </a: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资产配置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29300" y="3639185"/>
            <a:ext cx="452628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宓睿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:A1120616040002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5374640" y="4196715"/>
            <a:ext cx="5269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</a:t>
            </a: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9670415" y="6322060"/>
            <a:ext cx="2315845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r">
              <a:lnSpc>
                <a:spcPct val="12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投资需谨慎</a:t>
            </a:r>
            <a:endParaRPr lang="zh-CN" altLang="en-US" sz="120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11" name="图片 10" descr="画板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235" y="692150"/>
            <a:ext cx="4302125" cy="5286375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7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10余年从业经验，主张“一切从简单出发，追求本质把握重点”。精通软件指标盈利模式，独创“四四原则”，“至猎战法” ，“三天原则”等模式，善于在不同行情中运用不同盈利模式抉择市场机会。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39035" y="15240"/>
            <a:ext cx="76606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资产配置类型和仓位分布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:宓睿丨执业编号: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06470" y="2398395"/>
            <a:ext cx="5080000" cy="2553335"/>
          </a:xfrm>
          <a:prstGeom prst="rect">
            <a:avLst/>
          </a:prstGeom>
        </p:spPr>
        <p:txBody>
          <a:bodyPr>
            <a:spAutoFit/>
          </a:bodyPr>
          <a:p>
            <a:pPr marL="0" indent="0"/>
            <a:r>
              <a:rPr lang="en-US" altLang="zh-CN" sz="1600" b="0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sz="1600" b="0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、主题、指数</a:t>
            </a:r>
            <a:r>
              <a:rPr lang="en-US" altLang="zh-CN" sz="1600" b="0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etf</a:t>
            </a:r>
            <a:r>
              <a:rPr lang="zh-CN" altLang="en-US" sz="1600" b="0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：比如科创板</a:t>
            </a:r>
            <a:r>
              <a:rPr lang="en-US" altLang="zh-CN" sz="1600" b="0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etf</a:t>
            </a:r>
            <a:r>
              <a:rPr lang="zh-CN" altLang="en-US" sz="1600" b="0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、游戏</a:t>
            </a:r>
            <a:r>
              <a:rPr lang="en-US" altLang="zh-CN" sz="1600" b="0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etf</a:t>
            </a:r>
            <a:r>
              <a:rPr lang="zh-CN" altLang="en-US" sz="1600" b="0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等。比例为</a:t>
            </a:r>
            <a:r>
              <a:rPr lang="en-US" altLang="zh-CN" sz="1600" b="0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1600" b="0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（无法做相关指数或者怕个股地雷做主题</a:t>
            </a:r>
            <a:r>
              <a:rPr lang="en-US" altLang="zh-CN" sz="1600" b="0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etf</a:t>
            </a:r>
            <a:r>
              <a:rPr lang="zh-CN" altLang="en-US" sz="1600" b="0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</a:t>
            </a:r>
            <a:endParaRPr lang="zh-CN" altLang="en-US" sz="1600" b="0" i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/>
            <a:endParaRPr lang="zh-CN" altLang="en-US" sz="1600" b="0" i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/>
            <a:r>
              <a:rPr lang="en-US" altLang="zh-CN" sz="1600" b="0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1600" b="0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、防守超预期股：比如财报潜伏股，每年</a:t>
            </a:r>
            <a:r>
              <a:rPr lang="en-US" altLang="zh-CN" sz="1600" b="0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1-4</a:t>
            </a:r>
            <a:r>
              <a:rPr lang="zh-CN" altLang="en-US" sz="1600" b="0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和</a:t>
            </a:r>
            <a:r>
              <a:rPr lang="en-US" altLang="zh-CN" sz="1600" b="0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7-10</a:t>
            </a:r>
            <a:r>
              <a:rPr lang="zh-CN" altLang="en-US" sz="1600" b="0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月份可以使用，比例为</a:t>
            </a:r>
            <a:r>
              <a:rPr lang="en-US" altLang="zh-CN" sz="1600" b="0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</a:t>
            </a:r>
            <a:endParaRPr lang="zh-CN" altLang="en-US" sz="1600" b="0" i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/>
            <a:endParaRPr lang="zh-CN" altLang="en-US" sz="1600" b="0" i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/>
            <a:r>
              <a:rPr lang="en-US" altLang="zh-CN" sz="1600" b="0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zh-CN" altLang="en-US" sz="1600" b="0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、进攻热门主题股：比如猎手掘金、回归年线、起爆复仇等，搏短期快钱，追求刺激，比例为</a:t>
            </a:r>
            <a:r>
              <a:rPr lang="en-US" altLang="zh-CN" sz="1600" b="0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endParaRPr lang="en-US" altLang="zh-CN" sz="1600" b="0" i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/>
            <a:endParaRPr lang="en-US" altLang="zh-CN" sz="1600" b="0" i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/>
            <a:r>
              <a:rPr lang="zh-CN" altLang="en-US" sz="1600" b="0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注意：当前行情仓位下的比例，而不是满仓下的比例</a:t>
            </a:r>
            <a:endParaRPr lang="zh-CN" altLang="en-US" sz="1600" b="0" i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93925" y="15240"/>
            <a:ext cx="79762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创业板历史，科创板展望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05" y="1116965"/>
            <a:ext cx="11934190" cy="47694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25450" y="5977255"/>
            <a:ext cx="1134046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Aft>
                <a:spcPct val="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股每一个板块都带着各自的时代印记，主板是国企脱困和股份制改造，中小板是民营企业腾飞，创业板是新经济与新能源，</a:t>
            </a:r>
            <a:r>
              <a:rPr lang="zh-CN" altLang="en-US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而科创板的定位就是今后十年最稀缺的核心硬科技。</a:t>
            </a:r>
            <a:endParaRPr lang="zh-CN" altLang="en-US" sz="1600" b="0" i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93925" y="15240"/>
            <a:ext cx="79762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传媒、游戏和人工智能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10" y="1146175"/>
            <a:ext cx="3302000" cy="46545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015" y="1146175"/>
            <a:ext cx="3648075" cy="46431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995" y="1146175"/>
            <a:ext cx="2983230" cy="469138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93925" y="15240"/>
            <a:ext cx="79762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传媒、游戏和人工智能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735" y="1263650"/>
            <a:ext cx="3009265" cy="3949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350" y="1527175"/>
            <a:ext cx="5638800" cy="34226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99085" y="5381625"/>
            <a:ext cx="11410315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爆发需要观察主题猎手何时出现五天三次或三天两次的炒作。自古以来，传媒娱乐和游戏一直是密不可分的。目前，传媒已经上榜了一次，接下来我们需要关注其持续性。一旦发现五天三次或三天两次的炒作，就要注意这个方向是否有资金提前炒作业绩大增的预期。</a:t>
            </a:r>
            <a:r>
              <a:rPr lang="zh-CN" altLang="en-US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尤其是在</a:t>
            </a:r>
            <a:r>
              <a:rPr lang="en-US" altLang="zh-CN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日之前。</a:t>
            </a:r>
            <a:endParaRPr lang="zh-CN" altLang="en-US" sz="1600" b="0" i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93925" y="15240"/>
            <a:ext cx="79762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总论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6885" y="2439035"/>
            <a:ext cx="11410315" cy="107632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、新国九条下，问题股要及时回避，少做或者不做，顺势者昌，逆势者亡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、扫雷车，必备工具，降低踩地雷的概率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、财报潜伏和趋势龙头，将会是接下来行情主要运用的功能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、长期生存，除了高执行力外，资产配置也是一种方案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顺势者昌，逆势者亡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风险扫雷，炒股必备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财报潜伏，趋势龙头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资产配置，穿越牛熊</a:t>
              </a:r>
              <a:endParaRPr lang="en-US" alt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顺势者昌，逆势者亡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主席与股市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55" y="1028700"/>
            <a:ext cx="6365875" cy="29140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995" y="3510915"/>
            <a:ext cx="5537835" cy="28530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近期几届主席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27430" y="1783715"/>
            <a:ext cx="9525000" cy="390779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lnSpc>
                <a:spcPts val="1500"/>
              </a:lnSpc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第七任证监会主席：肖钢</a:t>
            </a:r>
            <a:endParaRPr lang="zh-CN" altLang="en-US" sz="1600" b="0" i="0">
              <a:solidFill>
                <a:schemeClr val="bg1"/>
              </a:solidFill>
              <a:latin typeface="Arial" panose="020B0604020202020204"/>
              <a:ea typeface="Arial" panose="020B0604020202020204"/>
            </a:endParaRPr>
          </a:p>
          <a:p>
            <a:pPr marL="0" indent="0">
              <a:lnSpc>
                <a:spcPts val="1500"/>
              </a:lnSpc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任职时间：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2013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年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3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月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-2016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年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2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月</a:t>
            </a:r>
            <a:endParaRPr lang="zh-CN" altLang="en-US" sz="1600" b="0" i="0">
              <a:solidFill>
                <a:schemeClr val="bg1"/>
              </a:solidFill>
              <a:latin typeface="Arial" panose="020B0604020202020204"/>
              <a:ea typeface="Arial" panose="020B0604020202020204"/>
            </a:endParaRPr>
          </a:p>
          <a:p>
            <a:pPr marL="0" indent="0">
              <a:lnSpc>
                <a:spcPts val="1500"/>
              </a:lnSpc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市场表现：任职期间发行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348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只新股，上证涨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25.52%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。</a:t>
            </a:r>
            <a:endParaRPr lang="zh-CN" altLang="en-US" sz="1600" b="0" i="0">
              <a:solidFill>
                <a:schemeClr val="bg1"/>
              </a:solidFill>
              <a:latin typeface="Arial" panose="020B0604020202020204"/>
              <a:ea typeface="Arial" panose="020B0604020202020204"/>
            </a:endParaRPr>
          </a:p>
          <a:p>
            <a:pPr marL="0" indent="0">
              <a:lnSpc>
                <a:spcPts val="1500"/>
              </a:lnSpc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主要成就：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2014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年，推出沪港通正式开闸，由核准制向注册制过度。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2014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年中开始走出一段波澜壮阔的大牛市，上证指数最高达到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5178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点。但在强力去杠杆下，市场频现千股跌停、千股停牌，三个月内，上证指数最大跌幅近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45%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，推出熔断机制，仅维持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4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个交易日，熔断机制暂停。</a:t>
            </a:r>
            <a:endParaRPr lang="zh-CN" altLang="en-US" sz="1600" b="0" i="0">
              <a:solidFill>
                <a:schemeClr val="bg1"/>
              </a:solidFill>
              <a:latin typeface="Arial" panose="020B0604020202020204"/>
              <a:ea typeface="Arial" panose="020B0604020202020204"/>
            </a:endParaRPr>
          </a:p>
          <a:p>
            <a:pPr marL="0" indent="0">
              <a:lnSpc>
                <a:spcPts val="1500"/>
              </a:lnSpc>
              <a:spcAft>
                <a:spcPct val="0"/>
              </a:spcAft>
            </a:pPr>
            <a:endParaRPr lang="zh-CN" altLang="en-US" sz="1600" b="0" i="0">
              <a:solidFill>
                <a:schemeClr val="bg1"/>
              </a:solidFill>
              <a:latin typeface="Arial" panose="020B0604020202020204"/>
              <a:ea typeface="Arial" panose="020B0604020202020204"/>
            </a:endParaRPr>
          </a:p>
          <a:p>
            <a:pPr marL="0" indent="0">
              <a:lnSpc>
                <a:spcPts val="1500"/>
              </a:lnSpc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第八任证监会主席：刘士余</a:t>
            </a:r>
            <a:endParaRPr lang="zh-CN" altLang="en-US" sz="1600" b="0" i="0">
              <a:solidFill>
                <a:schemeClr val="bg1"/>
              </a:solidFill>
              <a:latin typeface="Arial" panose="020B0604020202020204"/>
              <a:ea typeface="Arial" panose="020B0604020202020204"/>
            </a:endParaRPr>
          </a:p>
          <a:p>
            <a:pPr marL="0" indent="0">
              <a:lnSpc>
                <a:spcPts val="1500"/>
              </a:lnSpc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任职时间：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2016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年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2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月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-2019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年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1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月</a:t>
            </a:r>
            <a:endParaRPr lang="zh-CN" altLang="en-US" sz="1600" b="0" i="0">
              <a:solidFill>
                <a:schemeClr val="bg1"/>
              </a:solidFill>
              <a:latin typeface="Arial" panose="020B0604020202020204"/>
              <a:ea typeface="Arial" panose="020B0604020202020204"/>
            </a:endParaRPr>
          </a:p>
          <a:p>
            <a:pPr marL="0" indent="0">
              <a:lnSpc>
                <a:spcPts val="1500"/>
              </a:lnSpc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市场表现：任职期间发行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773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只新股，上证跌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9.03%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。</a:t>
            </a:r>
            <a:endParaRPr lang="zh-CN" altLang="en-US" sz="1600" b="0" i="0">
              <a:solidFill>
                <a:schemeClr val="bg1"/>
              </a:solidFill>
              <a:latin typeface="Arial" panose="020B0604020202020204"/>
              <a:ea typeface="Arial" panose="020B0604020202020204"/>
            </a:endParaRPr>
          </a:p>
          <a:p>
            <a:pPr marL="0" indent="0">
              <a:lnSpc>
                <a:spcPts val="1500"/>
              </a:lnSpc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主要成就：曾用“害人精、妖精、资本大鳄”来形容资本市场乱象，大力整顿资本市场。深港通正式启动，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A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股成功被纳入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MSCI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和富时罗素的主要市场指数。科创板即将落地，注册制的试点推行。</a:t>
            </a:r>
            <a:endParaRPr lang="zh-CN" altLang="en-US" sz="1600" b="0" i="0">
              <a:solidFill>
                <a:schemeClr val="bg1"/>
              </a:solidFill>
              <a:latin typeface="Arial" panose="020B0604020202020204"/>
              <a:ea typeface="Arial" panose="020B0604020202020204"/>
            </a:endParaRPr>
          </a:p>
          <a:p>
            <a:pPr marL="0" indent="0">
              <a:lnSpc>
                <a:spcPts val="1500"/>
              </a:lnSpc>
              <a:spcAft>
                <a:spcPct val="0"/>
              </a:spcAft>
            </a:pPr>
            <a:endParaRPr lang="zh-CN" altLang="en-US" sz="1600" b="0" i="0">
              <a:solidFill>
                <a:schemeClr val="bg1"/>
              </a:solidFill>
              <a:latin typeface="Arial" panose="020B0604020202020204"/>
              <a:ea typeface="Arial" panose="020B0604020202020204"/>
            </a:endParaRPr>
          </a:p>
          <a:p>
            <a:pPr marL="0" indent="0">
              <a:lnSpc>
                <a:spcPts val="1500"/>
              </a:lnSpc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第九任证监会主席： 易会满</a:t>
            </a:r>
            <a:endParaRPr lang="zh-CN" altLang="en-US" sz="1600" b="0" i="0">
              <a:solidFill>
                <a:schemeClr val="bg1"/>
              </a:solidFill>
              <a:latin typeface="Arial" panose="020B0604020202020204"/>
              <a:ea typeface="Arial" panose="020B0604020202020204"/>
            </a:endParaRPr>
          </a:p>
          <a:p>
            <a:pPr marL="0" indent="0">
              <a:lnSpc>
                <a:spcPts val="1500"/>
              </a:lnSpc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任职时间：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2019.01-2024.02</a:t>
            </a:r>
            <a:endParaRPr lang="en-US" altLang="zh-CN" sz="1600" b="0" i="0">
              <a:solidFill>
                <a:schemeClr val="bg1"/>
              </a:solidFill>
              <a:latin typeface="Arial" panose="020B0604020202020204"/>
              <a:ea typeface="Arial" panose="020B0604020202020204"/>
            </a:endParaRPr>
          </a:p>
          <a:p>
            <a:pPr marL="0" indent="0">
              <a:lnSpc>
                <a:spcPts val="1500"/>
              </a:lnSpc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市场表现：任职期间发行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1623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只新股，上证涨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9.64%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。</a:t>
            </a:r>
            <a:r>
              <a:rPr lang="zh-CN" altLang="en-US" sz="160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主要成就：</a:t>
            </a:r>
            <a:endParaRPr lang="zh-CN" altLang="en-US" sz="1600" i="0">
              <a:solidFill>
                <a:schemeClr val="bg1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2019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年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7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月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22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日正式启动科创板。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2021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年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11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月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15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日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,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北京证券交易所正式开市。推行全面注册制，形成常态化退市机制，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2022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年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42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只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A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股退市，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2023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年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43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只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A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股退市。个人投资者数量超过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2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亿，基民超过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7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亿。三大指数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2019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至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2021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年连续大涨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3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年。</a:t>
            </a:r>
            <a:endParaRPr lang="zh-CN" altLang="en-US" sz="1600" b="0" i="0">
              <a:solidFill>
                <a:schemeClr val="bg1"/>
              </a:solidFill>
              <a:latin typeface="Arial" panose="020B0604020202020204"/>
              <a:ea typeface="Arial" panose="020B0604020202020204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48280" y="15240"/>
            <a:ext cx="6979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国九条下，退市将成常态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095" y="970915"/>
            <a:ext cx="7270750" cy="40259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19200" y="5407025"/>
            <a:ext cx="9525000" cy="40767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>
              <a:lnSpc>
                <a:spcPts val="1500"/>
              </a:lnSpc>
              <a:spcAft>
                <a:spcPct val="0"/>
              </a:spcAft>
            </a:pPr>
            <a:r>
              <a:rPr lang="zh-CN" sz="1600" b="0" i="0">
                <a:solidFill>
                  <a:schemeClr val="bg1"/>
                </a:solidFill>
                <a:latin typeface="Arial" panose="020B0604020202020204"/>
                <a:ea typeface="宋体" panose="02010600030101010101" pitchFamily="2" charset="-122"/>
              </a:rPr>
              <a:t>新趋势：有退市风险的个股，能不碰不碰，能少碰就少碰。对于一个普通的股民而言，如何在回避问题股的情况下，把握适合当下环境的机会呢？</a:t>
            </a:r>
            <a:endParaRPr lang="zh-CN" sz="1600" b="0" i="0">
              <a:solidFill>
                <a:schemeClr val="bg1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风险扫雷，炒股必备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439035" y="15240"/>
            <a:ext cx="76606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年初至今，不同风险股表现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:宓睿丨执业编号: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93725" y="4728210"/>
            <a:ext cx="109429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/>
            <a:r>
              <a:rPr lang="zh-CN" altLang="en-US" sz="140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据统计，截止到</a:t>
            </a:r>
            <a:r>
              <a:rPr lang="en-US" altLang="zh-CN" sz="140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2024</a:t>
            </a:r>
            <a:r>
              <a:rPr lang="zh-CN" altLang="en-US" sz="140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年6月25日。</a:t>
            </a:r>
            <a:endParaRPr lang="zh-CN" altLang="en-US" sz="14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algn="r"/>
            <a:r>
              <a:rPr lang="zh-CN" altLang="en-US" sz="140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年初至今以来，标记为高风险、中风险、低风险个股平均累计涨幅分别为-38.44%、-24.62%、-11.49%</a:t>
            </a:r>
            <a:endParaRPr lang="zh-CN" altLang="en-US" sz="14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3585" y="5298440"/>
            <a:ext cx="1094295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lnSpc>
                <a:spcPct val="150000"/>
              </a:lnSpc>
            </a:pPr>
            <a:r>
              <a:rPr lang="zh-CN" sz="200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风险越高，下跌越明显</a:t>
            </a:r>
            <a:endParaRPr lang="zh-CN" sz="2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sz="200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除了大盘风险控制外，个股风险是</a:t>
            </a:r>
            <a:r>
              <a:rPr lang="en-US" altLang="zh-CN" sz="200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“</a:t>
            </a:r>
            <a:r>
              <a:rPr lang="zh-CN" altLang="en-US" sz="200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投前方案</a:t>
            </a:r>
            <a:r>
              <a:rPr lang="en-US" altLang="zh-CN" sz="200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”</a:t>
            </a:r>
            <a:r>
              <a:rPr lang="zh-CN" altLang="en-US" sz="200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的重要一环</a:t>
            </a:r>
            <a:endParaRPr lang="zh-CN" altLang="en-US" sz="2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graphicFrame>
        <p:nvGraphicFramePr>
          <p:cNvPr id="6" name="图表 5"/>
          <p:cNvGraphicFramePr/>
          <p:nvPr/>
        </p:nvGraphicFramePr>
        <p:xfrm>
          <a:off x="593725" y="840740"/>
          <a:ext cx="11092815" cy="3887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SPECIAL_SOURCE" val="bdnull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SPECIAL_SOURCE" val="bdnull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7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NjI2MTNiNzhjOWZkYTBhNjM0NmQ0ODkyMWE1NDFjNjEifQ=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6.xml><?xml version="1.0" encoding="utf-8"?>
<p:tagLst xmlns:p="http://schemas.openxmlformats.org/presentationml/2006/main">
  <p:tag name="KSO_WM_SPECIAL_SOURCE" val="bdnull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SPECIAL_SOURCE" val="bdnull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SPECIAL_SOURCE" val="bdnull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SPECIAL_SOURCE" val="bdnull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SPECIAL_SOURCE" val="bdnull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4293</Words>
  <Application>WPS 演示</Application>
  <PresentationFormat>宽屏</PresentationFormat>
  <Paragraphs>498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</vt:lpstr>
      <vt:lpstr>思源黑体 CN Bold</vt:lpstr>
      <vt:lpstr>黑体</vt:lpstr>
      <vt:lpstr>思源黑体 Medium</vt:lpstr>
      <vt:lpstr>思源黑体 CN Normal</vt:lpstr>
      <vt:lpstr>思源黑体 CN Medium</vt:lpstr>
      <vt:lpstr>思源黑体 CN Light</vt:lpstr>
      <vt:lpstr>Arial Unicode MS</vt:lpstr>
      <vt:lpstr>Calibri</vt:lpstr>
      <vt:lpstr>Arial</vt:lpstr>
      <vt:lpstr>思源黑体 CN Regular</vt:lpstr>
      <vt:lpstr>-apple-system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mirui</cp:lastModifiedBy>
  <cp:revision>271</cp:revision>
  <dcterms:created xsi:type="dcterms:W3CDTF">2022-12-31T05:43:00Z</dcterms:created>
  <dcterms:modified xsi:type="dcterms:W3CDTF">2024-07-12T12:34:17Z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0D65F2EE2BB34C2B8217D49D865816D6_13</vt:lpwstr>
  </property>
</Properties>
</file>