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2"/>
    <p:sldId id="287" r:id="rId3"/>
    <p:sldId id="286" r:id="rId4"/>
    <p:sldId id="354" r:id="rId5"/>
    <p:sldId id="330" r:id="rId6"/>
    <p:sldId id="331" r:id="rId7"/>
    <p:sldId id="352" r:id="rId8"/>
    <p:sldId id="320" r:id="rId9"/>
    <p:sldId id="321" r:id="rId10"/>
    <p:sldId id="326" r:id="rId11"/>
    <p:sldId id="327" r:id="rId12"/>
    <p:sldId id="328" r:id="rId13"/>
    <p:sldId id="322" r:id="rId14"/>
    <p:sldId id="333" r:id="rId15"/>
    <p:sldId id="334" r:id="rId16"/>
    <p:sldId id="335" r:id="rId17"/>
    <p:sldId id="323" r:id="rId18"/>
    <p:sldId id="353" r:id="rId19"/>
    <p:sldId id="336" r:id="rId20"/>
    <p:sldId id="324" r:id="rId21"/>
    <p:sldId id="337" r:id="rId22"/>
    <p:sldId id="338" r:id="rId23"/>
    <p:sldId id="325" r:id="rId24"/>
    <p:sldId id="339" r:id="rId25"/>
    <p:sldId id="340" r:id="rId26"/>
    <p:sldId id="343" r:id="rId27"/>
    <p:sldId id="344" r:id="rId28"/>
    <p:sldId id="289" r:id="rId29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24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主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1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image" Target="../media/image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image" Target="../media/image12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image" Target="../media/image11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新一轮</a:t>
            </a:r>
          </a:p>
          <a:p>
            <a:pPr algn="ctr"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机构抱团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二季度缩量背后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8365" y="5903707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4-5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月大量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ST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，以及各种问询函等，小盘股打假故事，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游资情绪低迷，市场缩量，短线情绪低迷，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7-8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月关注二次分红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548" y="808173"/>
            <a:ext cx="3644392" cy="25391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548" y="3362710"/>
            <a:ext cx="3644392" cy="25061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01" y="808174"/>
            <a:ext cx="7068059" cy="50607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稀缺龙头，机构首选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04" y="832779"/>
            <a:ext cx="5748883" cy="2726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4" y="3604148"/>
            <a:ext cx="5748883" cy="2889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345" y="832779"/>
            <a:ext cx="5849096" cy="345792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325268" y="4311952"/>
            <a:ext cx="718725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发展到安全</a:t>
            </a: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行政垄断</a:t>
            </a:r>
            <a:r>
              <a:rPr lang="en-US" altLang="zh-CN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特许经营成为</a:t>
            </a:r>
            <a:r>
              <a:rPr lang="en-US" altLang="zh-CN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</a:t>
            </a:r>
            <a:r>
              <a:rPr lang="zh-CN" altLang="en-US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股的稀缺资产</a:t>
            </a: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稀缺资产集中于：石油，有色，电力，煤炭，通信，</a:t>
            </a: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公共事业等</a:t>
            </a:r>
            <a:r>
              <a:rPr lang="zh-CN" altLang="en-US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稀缺龙头</a:t>
            </a:r>
            <a:endParaRPr lang="en-US" altLang="zh-CN" sz="16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高股息，低估值龙头品种不断被资金持续关注</a:t>
            </a: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电力设备，通信，公用事业，钢铁等补涨需求</a:t>
            </a:r>
          </a:p>
          <a:p>
            <a:pPr lvl="0" algn="ctr">
              <a:buClrTx/>
              <a:buSzTx/>
              <a:buFontTx/>
            </a:pPr>
            <a:r>
              <a:rPr lang="zh-CN" altLang="en-US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中特估</a:t>
            </a:r>
            <a:r>
              <a:rPr lang="en-US" altLang="zh-CN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硬科技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大盘股，高分红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业绩是股价的长期方向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合理估值，等待机会，跟随趋势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756" y="792741"/>
            <a:ext cx="9436485" cy="51114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机构抱团，业绩为王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机构抱团，中线方向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6110" y="5601884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机构大资金在大市值中切换，形成长期趋势，形成稳健风格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中线上攻观察机构抱团方向，机构抱团，趋势震荡向上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b="31499"/>
          <a:stretch>
            <a:fillRect/>
          </a:stretch>
        </p:blipFill>
        <p:spPr>
          <a:xfrm>
            <a:off x="6099175" y="3208655"/>
            <a:ext cx="4843145" cy="24409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图片 1"/>
          <p:cNvPicPr/>
          <p:nvPr/>
        </p:nvPicPr>
        <p:blipFill>
          <a:blip r:embed="rId4"/>
        </p:blipFill>
        <p:spPr>
          <a:xfrm>
            <a:off x="1172845" y="793115"/>
            <a:ext cx="4813300" cy="2452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845" y="3278505"/>
            <a:ext cx="4813300" cy="2370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b="32344"/>
          <a:stretch>
            <a:fillRect/>
          </a:stretch>
        </p:blipFill>
        <p:spPr>
          <a:xfrm>
            <a:off x="6099810" y="774065"/>
            <a:ext cx="4841875" cy="2402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815975"/>
            <a:ext cx="5897245" cy="4848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机构抱团，中线方向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6110" y="5641312"/>
            <a:ext cx="10744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超大盘年线金叉，银行股年线金叉区域。机构抱团再次启动。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上次超大盘年线金叉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2016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年，银行上次低位年线金叉，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2013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机构不是快进快出，跟随趋势，业绩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控盘，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r="35223"/>
          <a:stretch>
            <a:fillRect/>
          </a:stretch>
        </p:blipFill>
        <p:spPr>
          <a:xfrm>
            <a:off x="236855" y="815975"/>
            <a:ext cx="5796915" cy="4847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380" y="2979420"/>
            <a:ext cx="4673600" cy="23615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365" y="5903707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业绩稳定股价长期稳定，业绩大幅波动，股价长期大幅波动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选择大于努力，政策引导多分红，回避分不了红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004" y="814845"/>
            <a:ext cx="9489990" cy="51404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88745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业绩好，机构抱团，控盘二次启动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周线金叉区域，熊线上移后，等待下个金叉的机会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528" y="778800"/>
            <a:ext cx="9508101" cy="51502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88745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业绩好，机构抱团，控盘二次启动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周线金叉区域，熊线上移后，等待下个金叉的机会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35" y="777371"/>
            <a:ext cx="9434005" cy="51100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重风控，重配置，跟策略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51789" y="5431467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业绩不稳定，适合短线博弈（少部分仓位），业绩稳定，适合投资（大部分仓位）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大资金大市值适合稳健，短线热点小市值适合波段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88" y="1092512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889" y="1092512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投资天时，跟随机构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跟随政策，顺应市场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机构抱团，业绩为王</a:t>
              </a:r>
            </a:p>
          </p:txBody>
        </p:sp>
      </p:grpSp>
      <p:grpSp>
        <p:nvGrpSpPr>
          <p:cNvPr id="30" name="组合 29"/>
          <p:cNvGrpSpPr/>
          <p:nvPr>
            <p:custDataLst>
              <p:tags r:id="rId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</a:p>
          </p:txBody>
        </p:sp>
        <p:sp>
          <p:nvSpPr>
            <p:cNvPr id="37" name="文本框 36"/>
            <p:cNvSpPr txBox="1"/>
            <p:nvPr>
              <p:custDataLst>
                <p:tags r:id="rId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智尊寻龙，机构控盘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智尊寻龙，机构控盘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0414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88" y="753745"/>
            <a:ext cx="9584624" cy="51916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2065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79" y="745490"/>
            <a:ext cx="9662042" cy="52336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智尊寻龙，价值龙头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12222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业绩决定长期方向，机构决定启动力量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控盘决定强势程度，跟随趋势，等待机会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628" y="812624"/>
            <a:ext cx="9538743" cy="51668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业绩决定长期方向，机构决定启动力量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控盘决定强势程度，跟随趋势，等待机会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338" y="767167"/>
            <a:ext cx="9483323" cy="5136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智尊寻龙，机构控盘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业绩决定长期方向，机构决定启动力量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控盘决定强势程度，跟随趋势，等待机会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443" y="782447"/>
            <a:ext cx="9455113" cy="51215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126" y="804854"/>
            <a:ext cx="9413747" cy="509911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88" y="829946"/>
            <a:ext cx="9367424" cy="507402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投资天时，跟随机构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调整末端，投资机遇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722944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年线智能辅助线支撑争夺，底部反复确认，上证历史没有年线三连阴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创业板年线三连阴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，历次三种全会后，行情底部区域，启动更快，投资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机遇明显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55" y="1089814"/>
            <a:ext cx="6383645" cy="46331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82" y="1203052"/>
            <a:ext cx="5592544" cy="43134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83" y="1493600"/>
            <a:ext cx="2736010" cy="22388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6326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机会到了没？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18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个指数季线金叉区域，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16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个指数季线金叉，调整就是洗盘，等待月线金叉机会。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不是行情不好，是指数成分更有优势，关注指数的机会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772795"/>
            <a:ext cx="9548495" cy="5172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578" y="3028365"/>
            <a:ext cx="3200000" cy="352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上证指数的反弹延续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392" y="588210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叉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区域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</a:t>
            </a: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叉，下降通道打破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站位辅助线，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持续流入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29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指数周线金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叉区域，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反弹延续，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关注进流入方向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667" y="795723"/>
            <a:ext cx="9390250" cy="50863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677" y="2110513"/>
            <a:ext cx="4227043" cy="2349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市场的两极分化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392" y="584273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短线资金关注短线上攻，稳健资金关注中线上攻之，中短上攻向上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，市场机会明显，跟随资金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中线</a:t>
            </a: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上攻低位启动，每次都是机构抱团，关注新一轮机构抱团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50" y="823032"/>
            <a:ext cx="9267151" cy="50197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跟随政策，顺应市场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801" y="765964"/>
            <a:ext cx="9378395" cy="5129952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-3302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市场分化，机构主导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365" y="5895916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2024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年超大盘，大盘股引领市场，微盘股，小盘股持续领跌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涨幅与振幅差距小，适合大趋势跟踪，涨幅与振幅差距大，只能波段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074452" y="4161344"/>
            <a:ext cx="8043092" cy="1734572"/>
            <a:chOff x="1406801" y="4045880"/>
            <a:chExt cx="8043092" cy="173457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/>
            <a:srcRect b="43781"/>
            <a:stretch>
              <a:fillRect/>
            </a:stretch>
          </p:blipFill>
          <p:spPr>
            <a:xfrm>
              <a:off x="1406801" y="4052581"/>
              <a:ext cx="2681599" cy="17278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/>
            <a:srcRect b="43781"/>
            <a:stretch>
              <a:fillRect/>
            </a:stretch>
          </p:blipFill>
          <p:spPr>
            <a:xfrm>
              <a:off x="4088400" y="4052581"/>
              <a:ext cx="2679894" cy="172677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/>
            <a:srcRect b="43563"/>
            <a:stretch>
              <a:fillRect/>
            </a:stretch>
          </p:blipFill>
          <p:spPr>
            <a:xfrm>
              <a:off x="6769999" y="4045880"/>
              <a:ext cx="2679894" cy="17334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d6e9262-ca8a-4070-8ad5-698f89e303ea"/>
  <p:tag name="COMMONDATA" val="eyJoZGlkIjoiMmNlYjMwODMwMzFmZDE1MDYzYWUwNWVlNGI5MTMwYj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1830</Words>
  <Application>Microsoft Office PowerPoint</Application>
  <PresentationFormat>宽屏</PresentationFormat>
  <Paragraphs>116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黑体</vt:lpstr>
      <vt:lpstr>思源黑体 CN Bold</vt:lpstr>
      <vt:lpstr>思源黑体 CN Light</vt:lpstr>
      <vt:lpstr>思源黑体 CN Medium</vt:lpstr>
      <vt:lpstr>思源黑体 CN Normal</vt:lpstr>
      <vt:lpstr>思源黑体 Medium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277</cp:revision>
  <dcterms:created xsi:type="dcterms:W3CDTF">2022-12-31T05:43:00Z</dcterms:created>
  <dcterms:modified xsi:type="dcterms:W3CDTF">2024-07-19T09:23:21Z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02E0FAAFBF9E44F8B89B1E418E2BC70F_13</vt:lpwstr>
  </property>
</Properties>
</file>