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3" r:id="rId3"/>
    <p:sldId id="313" r:id="rId4"/>
    <p:sldId id="287" r:id="rId5"/>
    <p:sldId id="286" r:id="rId6"/>
    <p:sldId id="317" r:id="rId7"/>
    <p:sldId id="319" r:id="rId8"/>
    <p:sldId id="320" r:id="rId9"/>
    <p:sldId id="352" r:id="rId10"/>
    <p:sldId id="321" r:id="rId11"/>
    <p:sldId id="322" r:id="rId12"/>
    <p:sldId id="323" r:id="rId13"/>
    <p:sldId id="324" r:id="rId14"/>
    <p:sldId id="325" r:id="rId15"/>
    <p:sldId id="326" r:id="rId16"/>
    <p:sldId id="327" r:id="rId17"/>
    <p:sldId id="328" r:id="rId18"/>
    <p:sldId id="329" r:id="rId19"/>
    <p:sldId id="353" r:id="rId20"/>
    <p:sldId id="330" r:id="rId21"/>
    <p:sldId id="354" r:id="rId22"/>
    <p:sldId id="331" r:id="rId23"/>
    <p:sldId id="332" r:id="rId24"/>
    <p:sldId id="333" r:id="rId25"/>
    <p:sldId id="336" r:id="rId26"/>
    <p:sldId id="334" r:id="rId27"/>
    <p:sldId id="335" r:id="rId28"/>
    <p:sldId id="337" r:id="rId29"/>
    <p:sldId id="289" r:id="rId30"/>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0" userDrawn="1">
          <p15:clr>
            <a:srgbClr val="A4A3A4"/>
          </p15:clr>
        </p15:guide>
        <p15:guide id="2" pos="36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A00FE40-A4A1-4E01-A4F3-C6AA1E8047A4}" styleName="{1c11e0ce-8795-4a8a-8479-611ce8434d9d}">
    <a:wholeTbl>
      <a:tcTxStyle>
        <a:fontRef idx="none">
          <a:prstClr val="black"/>
        </a:fontRef>
      </a:tcTxStyle>
      <a:tcStyle>
        <a:tcBdr>
          <a:bottom>
            <a:ln w="38100" cmpd="sng">
              <a:solidFill>
                <a:srgbClr val="2E6CB5"/>
              </a:solidFill>
            </a:ln>
          </a:bottom>
        </a:tcBdr>
        <a:fill>
          <a:solidFill>
            <a:srgbClr val="FFFFFF"/>
          </a:solidFill>
        </a:fill>
      </a:tcStyle>
    </a:wholeTbl>
    <a:band1H>
      <a:tcTxStyle>
        <a:fontRef idx="none">
          <a:prstClr val="black"/>
        </a:fontRef>
      </a:tcTxStyle>
      <a:tcStyle>
        <a:tcBdr>
          <a:insideV>
            <a:ln w="12700" cmpd="sng">
              <a:solidFill>
                <a:srgbClr val="FFFFFF"/>
              </a:solidFill>
            </a:ln>
          </a:insideV>
        </a:tcBdr>
        <a:fill>
          <a:solidFill>
            <a:srgbClr val="FFFFFF"/>
          </a:solidFill>
        </a:fill>
      </a:tcStyle>
    </a:band1H>
    <a:band2H>
      <a:tcTxStyle>
        <a:fontRef idx="none">
          <a:prstClr val="black"/>
        </a:fontRef>
      </a:tcTxStyle>
      <a:tcStyle>
        <a:tcBdr>
          <a:insideV>
            <a:ln w="12700" cmpd="sng">
              <a:solidFill>
                <a:srgbClr val="FFFFFF"/>
              </a:solidFill>
            </a:ln>
          </a:insideV>
        </a:tcBdr>
        <a:fill>
          <a:solidFill>
            <a:srgbClr val="F8F8F8"/>
          </a:solidFill>
        </a:fill>
      </a:tcStyle>
    </a:band2H>
    <a:firstRow>
      <a:tcTxStyle>
        <a:fontRef idx="none">
          <a:prstClr val="black"/>
        </a:fontRef>
      </a:tcTxStyle>
      <a:tcStyle>
        <a:tcBdr>
          <a:insideV>
            <a:ln w="12700" cmpd="sng">
              <a:solidFill>
                <a:srgbClr val="FFFFFF"/>
              </a:solidFill>
            </a:ln>
          </a:insideV>
        </a:tcBdr>
        <a:fill>
          <a:solidFill>
            <a:srgbClr val="2E6CB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00"/>
        <p:guide pos="364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117.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E:\360MoveData\Users\Administrator.DESKTOP-M95H3T8\Desktop\&#25195;&#38647;&#20928;&#20540;_1719987369776.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baseline="0">
                <a:solidFill>
                  <a:schemeClr val="tx1">
                    <a:lumMod val="75000"/>
                    <a:lumOff val="25000"/>
                  </a:schemeClr>
                </a:solidFill>
                <a:latin typeface="+mn-lt"/>
                <a:ea typeface="+mn-ea"/>
                <a:cs typeface="+mn-cs"/>
              </a:defRPr>
            </a:pPr>
            <a:r>
              <a:t>不同风险个股年初至今走势</a:t>
            </a:r>
          </a:p>
        </c:rich>
      </c:tx>
      <c:layout/>
      <c:overlay val="0"/>
      <c:spPr>
        <a:noFill/>
        <a:ln>
          <a:noFill/>
        </a:ln>
        <a:effectLst/>
      </c:spPr>
    </c:title>
    <c:autoTitleDeleted val="0"/>
    <c:plotArea>
      <c:layout/>
      <c:lineChart>
        <c:grouping val="standard"/>
        <c:varyColors val="0"/>
        <c:ser>
          <c:idx val="0"/>
          <c:order val="0"/>
          <c:tx>
            <c:strRef>
              <c:f>扫雷净值_1719987369776.csv!$B$1</c:f>
              <c:strCache>
                <c:ptCount val="1"/>
                <c:pt idx="0">
                  <c:v>无异常</c:v>
                </c:pt>
              </c:strCache>
            </c:strRef>
          </c:tx>
          <c:spPr>
            <a:ln w="28575" cap="rnd">
              <a:solidFill>
                <a:srgbClr val="A40201"/>
              </a:solidFill>
              <a:round/>
            </a:ln>
            <a:effectLst/>
          </c:spPr>
          <c:marker>
            <c:symbol val="none"/>
          </c:marker>
          <c:dLbls>
            <c:delete val="1"/>
          </c:dLbls>
          <c:cat>
            <c:numRef>
              <c:f>扫雷净值_1719987369776.csv!$A$2:$A$115</c:f>
              <c:numCache>
                <c:formatCode>yyyy/m/d</c:formatCode>
                <c:ptCount val="114"/>
                <c:pt idx="0" c:formatCode="yyyy/m/d">
                  <c:v>45293</c:v>
                </c:pt>
                <c:pt idx="1" c:formatCode="yyyy/m/d">
                  <c:v>45294</c:v>
                </c:pt>
                <c:pt idx="2" c:formatCode="yyyy/m/d">
                  <c:v>45295</c:v>
                </c:pt>
                <c:pt idx="3" c:formatCode="yyyy/m/d">
                  <c:v>45296</c:v>
                </c:pt>
                <c:pt idx="4" c:formatCode="yyyy/m/d">
                  <c:v>45299</c:v>
                </c:pt>
                <c:pt idx="5" c:formatCode="yyyy/m/d">
                  <c:v>45300</c:v>
                </c:pt>
                <c:pt idx="6" c:formatCode="yyyy/m/d">
                  <c:v>45301</c:v>
                </c:pt>
                <c:pt idx="7" c:formatCode="yyyy/m/d">
                  <c:v>45302</c:v>
                </c:pt>
                <c:pt idx="8" c:formatCode="yyyy/m/d">
                  <c:v>45303</c:v>
                </c:pt>
                <c:pt idx="9" c:formatCode="yyyy/m/d">
                  <c:v>45306</c:v>
                </c:pt>
                <c:pt idx="10" c:formatCode="yyyy/m/d">
                  <c:v>45307</c:v>
                </c:pt>
                <c:pt idx="11" c:formatCode="yyyy/m/d">
                  <c:v>45308</c:v>
                </c:pt>
                <c:pt idx="12" c:formatCode="yyyy/m/d">
                  <c:v>45309</c:v>
                </c:pt>
                <c:pt idx="13" c:formatCode="yyyy/m/d">
                  <c:v>45310</c:v>
                </c:pt>
                <c:pt idx="14" c:formatCode="yyyy/m/d">
                  <c:v>45313</c:v>
                </c:pt>
                <c:pt idx="15" c:formatCode="yyyy/m/d">
                  <c:v>45314</c:v>
                </c:pt>
                <c:pt idx="16" c:formatCode="yyyy/m/d">
                  <c:v>45315</c:v>
                </c:pt>
                <c:pt idx="17" c:formatCode="yyyy/m/d">
                  <c:v>45316</c:v>
                </c:pt>
                <c:pt idx="18" c:formatCode="yyyy/m/d">
                  <c:v>45317</c:v>
                </c:pt>
                <c:pt idx="19" c:formatCode="yyyy/m/d">
                  <c:v>45320</c:v>
                </c:pt>
                <c:pt idx="20" c:formatCode="yyyy/m/d">
                  <c:v>45321</c:v>
                </c:pt>
                <c:pt idx="21" c:formatCode="yyyy/m/d">
                  <c:v>45322</c:v>
                </c:pt>
                <c:pt idx="22" c:formatCode="yyyy/m/d">
                  <c:v>45323</c:v>
                </c:pt>
                <c:pt idx="23" c:formatCode="yyyy/m/d">
                  <c:v>45324</c:v>
                </c:pt>
                <c:pt idx="24" c:formatCode="yyyy/m/d">
                  <c:v>45327</c:v>
                </c:pt>
                <c:pt idx="25" c:formatCode="yyyy/m/d">
                  <c:v>45328</c:v>
                </c:pt>
                <c:pt idx="26" c:formatCode="yyyy/m/d">
                  <c:v>45329</c:v>
                </c:pt>
                <c:pt idx="27" c:formatCode="yyyy/m/d">
                  <c:v>45330</c:v>
                </c:pt>
                <c:pt idx="28" c:formatCode="yyyy/m/d">
                  <c:v>45341</c:v>
                </c:pt>
                <c:pt idx="29" c:formatCode="yyyy/m/d">
                  <c:v>45342</c:v>
                </c:pt>
                <c:pt idx="30" c:formatCode="yyyy/m/d">
                  <c:v>45343</c:v>
                </c:pt>
                <c:pt idx="31" c:formatCode="yyyy/m/d">
                  <c:v>45344</c:v>
                </c:pt>
                <c:pt idx="32" c:formatCode="yyyy/m/d">
                  <c:v>45345</c:v>
                </c:pt>
                <c:pt idx="33" c:formatCode="yyyy/m/d">
                  <c:v>45348</c:v>
                </c:pt>
                <c:pt idx="34" c:formatCode="yyyy/m/d">
                  <c:v>45349</c:v>
                </c:pt>
                <c:pt idx="35" c:formatCode="yyyy/m/d">
                  <c:v>45350</c:v>
                </c:pt>
                <c:pt idx="36" c:formatCode="yyyy/m/d">
                  <c:v>45351</c:v>
                </c:pt>
                <c:pt idx="37" c:formatCode="yyyy/m/d">
                  <c:v>45352</c:v>
                </c:pt>
                <c:pt idx="38" c:formatCode="yyyy/m/d">
                  <c:v>45355</c:v>
                </c:pt>
                <c:pt idx="39" c:formatCode="yyyy/m/d">
                  <c:v>45356</c:v>
                </c:pt>
                <c:pt idx="40" c:formatCode="yyyy/m/d">
                  <c:v>45357</c:v>
                </c:pt>
                <c:pt idx="41" c:formatCode="yyyy/m/d">
                  <c:v>45358</c:v>
                </c:pt>
                <c:pt idx="42" c:formatCode="yyyy/m/d">
                  <c:v>45359</c:v>
                </c:pt>
                <c:pt idx="43" c:formatCode="yyyy/m/d">
                  <c:v>45362</c:v>
                </c:pt>
                <c:pt idx="44" c:formatCode="yyyy/m/d">
                  <c:v>45363</c:v>
                </c:pt>
                <c:pt idx="45" c:formatCode="yyyy/m/d">
                  <c:v>45364</c:v>
                </c:pt>
                <c:pt idx="46" c:formatCode="yyyy/m/d">
                  <c:v>45365</c:v>
                </c:pt>
                <c:pt idx="47" c:formatCode="yyyy/m/d">
                  <c:v>45366</c:v>
                </c:pt>
                <c:pt idx="48" c:formatCode="yyyy/m/d">
                  <c:v>45369</c:v>
                </c:pt>
                <c:pt idx="49" c:formatCode="yyyy/m/d">
                  <c:v>45370</c:v>
                </c:pt>
                <c:pt idx="50" c:formatCode="yyyy/m/d">
                  <c:v>45371</c:v>
                </c:pt>
                <c:pt idx="51" c:formatCode="yyyy/m/d">
                  <c:v>45372</c:v>
                </c:pt>
                <c:pt idx="52" c:formatCode="yyyy/m/d">
                  <c:v>45373</c:v>
                </c:pt>
                <c:pt idx="53" c:formatCode="yyyy/m/d">
                  <c:v>45376</c:v>
                </c:pt>
                <c:pt idx="54" c:formatCode="yyyy/m/d">
                  <c:v>45377</c:v>
                </c:pt>
                <c:pt idx="55" c:formatCode="yyyy/m/d">
                  <c:v>45378</c:v>
                </c:pt>
                <c:pt idx="56" c:formatCode="yyyy/m/d">
                  <c:v>45379</c:v>
                </c:pt>
                <c:pt idx="57" c:formatCode="yyyy/m/d">
                  <c:v>45380</c:v>
                </c:pt>
                <c:pt idx="58" c:formatCode="yyyy/m/d">
                  <c:v>45383</c:v>
                </c:pt>
                <c:pt idx="59" c:formatCode="yyyy/m/d">
                  <c:v>45384</c:v>
                </c:pt>
                <c:pt idx="60" c:formatCode="yyyy/m/d">
                  <c:v>45385</c:v>
                </c:pt>
                <c:pt idx="61" c:formatCode="yyyy/m/d">
                  <c:v>45390</c:v>
                </c:pt>
                <c:pt idx="62" c:formatCode="yyyy/m/d">
                  <c:v>45391</c:v>
                </c:pt>
                <c:pt idx="63" c:formatCode="yyyy/m/d">
                  <c:v>45392</c:v>
                </c:pt>
                <c:pt idx="64" c:formatCode="yyyy/m/d">
                  <c:v>45393</c:v>
                </c:pt>
                <c:pt idx="65" c:formatCode="yyyy/m/d">
                  <c:v>45394</c:v>
                </c:pt>
                <c:pt idx="66" c:formatCode="yyyy/m/d">
                  <c:v>45397</c:v>
                </c:pt>
                <c:pt idx="67" c:formatCode="yyyy/m/d">
                  <c:v>45398</c:v>
                </c:pt>
                <c:pt idx="68" c:formatCode="yyyy/m/d">
                  <c:v>45399</c:v>
                </c:pt>
                <c:pt idx="69" c:formatCode="yyyy/m/d">
                  <c:v>45400</c:v>
                </c:pt>
                <c:pt idx="70" c:formatCode="yyyy/m/d">
                  <c:v>45401</c:v>
                </c:pt>
                <c:pt idx="71" c:formatCode="yyyy/m/d">
                  <c:v>45404</c:v>
                </c:pt>
                <c:pt idx="72" c:formatCode="yyyy/m/d">
                  <c:v>45405</c:v>
                </c:pt>
                <c:pt idx="73" c:formatCode="yyyy/m/d">
                  <c:v>45406</c:v>
                </c:pt>
                <c:pt idx="74" c:formatCode="yyyy/m/d">
                  <c:v>45407</c:v>
                </c:pt>
                <c:pt idx="75" c:formatCode="yyyy/m/d">
                  <c:v>45408</c:v>
                </c:pt>
                <c:pt idx="76" c:formatCode="yyyy/m/d">
                  <c:v>45411</c:v>
                </c:pt>
                <c:pt idx="77" c:formatCode="yyyy/m/d">
                  <c:v>45412</c:v>
                </c:pt>
                <c:pt idx="78" c:formatCode="yyyy/m/d">
                  <c:v>45418</c:v>
                </c:pt>
                <c:pt idx="79" c:formatCode="yyyy/m/d">
                  <c:v>45419</c:v>
                </c:pt>
                <c:pt idx="80" c:formatCode="yyyy/m/d">
                  <c:v>45420</c:v>
                </c:pt>
                <c:pt idx="81" c:formatCode="yyyy/m/d">
                  <c:v>45421</c:v>
                </c:pt>
                <c:pt idx="82" c:formatCode="yyyy/m/d">
                  <c:v>45422</c:v>
                </c:pt>
                <c:pt idx="83" c:formatCode="yyyy/m/d">
                  <c:v>45425</c:v>
                </c:pt>
                <c:pt idx="84" c:formatCode="yyyy/m/d">
                  <c:v>45426</c:v>
                </c:pt>
                <c:pt idx="85" c:formatCode="yyyy/m/d">
                  <c:v>45427</c:v>
                </c:pt>
                <c:pt idx="86" c:formatCode="yyyy/m/d">
                  <c:v>45428</c:v>
                </c:pt>
                <c:pt idx="87" c:formatCode="yyyy/m/d">
                  <c:v>45429</c:v>
                </c:pt>
                <c:pt idx="88" c:formatCode="yyyy/m/d">
                  <c:v>45432</c:v>
                </c:pt>
                <c:pt idx="89" c:formatCode="yyyy/m/d">
                  <c:v>45433</c:v>
                </c:pt>
                <c:pt idx="90" c:formatCode="yyyy/m/d">
                  <c:v>45434</c:v>
                </c:pt>
                <c:pt idx="91" c:formatCode="yyyy/m/d">
                  <c:v>45435</c:v>
                </c:pt>
                <c:pt idx="92" c:formatCode="yyyy/m/d">
                  <c:v>45436</c:v>
                </c:pt>
                <c:pt idx="93" c:formatCode="yyyy/m/d">
                  <c:v>45439</c:v>
                </c:pt>
                <c:pt idx="94" c:formatCode="yyyy/m/d">
                  <c:v>45440</c:v>
                </c:pt>
                <c:pt idx="95" c:formatCode="yyyy/m/d">
                  <c:v>45441</c:v>
                </c:pt>
                <c:pt idx="96" c:formatCode="yyyy/m/d">
                  <c:v>45442</c:v>
                </c:pt>
                <c:pt idx="97" c:formatCode="yyyy/m/d">
                  <c:v>45443</c:v>
                </c:pt>
                <c:pt idx="98" c:formatCode="yyyy/m/d">
                  <c:v>45446</c:v>
                </c:pt>
                <c:pt idx="99" c:formatCode="yyyy/m/d">
                  <c:v>45447</c:v>
                </c:pt>
                <c:pt idx="100" c:formatCode="yyyy/m/d">
                  <c:v>45448</c:v>
                </c:pt>
                <c:pt idx="101" c:formatCode="yyyy/m/d">
                  <c:v>45449</c:v>
                </c:pt>
                <c:pt idx="102" c:formatCode="yyyy/m/d">
                  <c:v>45450</c:v>
                </c:pt>
                <c:pt idx="103" c:formatCode="yyyy/m/d">
                  <c:v>45454</c:v>
                </c:pt>
                <c:pt idx="104" c:formatCode="yyyy/m/d">
                  <c:v>45455</c:v>
                </c:pt>
                <c:pt idx="105" c:formatCode="yyyy/m/d">
                  <c:v>45456</c:v>
                </c:pt>
                <c:pt idx="106" c:formatCode="yyyy/m/d">
                  <c:v>45457</c:v>
                </c:pt>
                <c:pt idx="107" c:formatCode="yyyy/m/d">
                  <c:v>45460</c:v>
                </c:pt>
                <c:pt idx="108" c:formatCode="yyyy/m/d">
                  <c:v>45461</c:v>
                </c:pt>
                <c:pt idx="109" c:formatCode="yyyy/m/d">
                  <c:v>45462</c:v>
                </c:pt>
                <c:pt idx="110" c:formatCode="yyyy/m/d">
                  <c:v>45463</c:v>
                </c:pt>
                <c:pt idx="111" c:formatCode="yyyy/m/d">
                  <c:v>45464</c:v>
                </c:pt>
                <c:pt idx="112" c:formatCode="yyyy/m/d">
                  <c:v>45467</c:v>
                </c:pt>
                <c:pt idx="113" c:formatCode="yyyy/m/d">
                  <c:v>45468</c:v>
                </c:pt>
              </c:numCache>
            </c:numRef>
          </c:cat>
          <c:val>
            <c:numRef>
              <c:f>扫雷净值_1719987369776.csv!$B$2:$B$115</c:f>
              <c:numCache>
                <c:formatCode>General</c:formatCode>
                <c:ptCount val="114"/>
                <c:pt idx="0">
                  <c:v>-0.004023892</c:v>
                </c:pt>
                <c:pt idx="1">
                  <c:v>-0.005407923</c:v>
                </c:pt>
                <c:pt idx="2">
                  <c:v>-0.012883362</c:v>
                </c:pt>
                <c:pt idx="3">
                  <c:v>-0.026232345</c:v>
                </c:pt>
                <c:pt idx="4">
                  <c:v>-0.045863478</c:v>
                </c:pt>
                <c:pt idx="5">
                  <c:v>-0.043910733</c:v>
                </c:pt>
                <c:pt idx="6">
                  <c:v>-0.048981155</c:v>
                </c:pt>
                <c:pt idx="7">
                  <c:v>-0.037241705</c:v>
                </c:pt>
                <c:pt idx="8">
                  <c:v>-0.040328044</c:v>
                </c:pt>
                <c:pt idx="9">
                  <c:v>-0.041931968</c:v>
                </c:pt>
                <c:pt idx="10">
                  <c:v>-0.043074779</c:v>
                </c:pt>
                <c:pt idx="11">
                  <c:v>-0.067192702</c:v>
                </c:pt>
                <c:pt idx="12">
                  <c:v>-0.066008701</c:v>
                </c:pt>
                <c:pt idx="13">
                  <c:v>-0.074948688</c:v>
                </c:pt>
                <c:pt idx="14">
                  <c:v>-0.11740081</c:v>
                </c:pt>
                <c:pt idx="15">
                  <c:v>-0.10340276</c:v>
                </c:pt>
                <c:pt idx="16">
                  <c:v>-0.090405947</c:v>
                </c:pt>
                <c:pt idx="17">
                  <c:v>-0.06117183</c:v>
                </c:pt>
                <c:pt idx="18">
                  <c:v>-0.065896298</c:v>
                </c:pt>
                <c:pt idx="19">
                  <c:v>-0.083222068</c:v>
                </c:pt>
                <c:pt idx="20">
                  <c:v>-0.106254288</c:v>
                </c:pt>
                <c:pt idx="21">
                  <c:v>-0.132032398</c:v>
                </c:pt>
                <c:pt idx="22">
                  <c:v>-0.135395288</c:v>
                </c:pt>
                <c:pt idx="23">
                  <c:v>-0.160197701</c:v>
                </c:pt>
                <c:pt idx="24">
                  <c:v>-0.191319846</c:v>
                </c:pt>
                <c:pt idx="25">
                  <c:v>-0.13770667</c:v>
                </c:pt>
                <c:pt idx="26">
                  <c:v>-0.102710924</c:v>
                </c:pt>
                <c:pt idx="27">
                  <c:v>-0.08247089</c:v>
                </c:pt>
                <c:pt idx="28">
                  <c:v>-0.07508071</c:v>
                </c:pt>
                <c:pt idx="29">
                  <c:v>-0.071604053</c:v>
                </c:pt>
                <c:pt idx="30">
                  <c:v>-0.06726541</c:v>
                </c:pt>
                <c:pt idx="31">
                  <c:v>-0.055961093</c:v>
                </c:pt>
                <c:pt idx="32">
                  <c:v>-0.04838198</c:v>
                </c:pt>
                <c:pt idx="33">
                  <c:v>-0.047874041</c:v>
                </c:pt>
                <c:pt idx="34">
                  <c:v>-0.02775041</c:v>
                </c:pt>
                <c:pt idx="35">
                  <c:v>-0.055262582</c:v>
                </c:pt>
                <c:pt idx="36">
                  <c:v>-0.024738772</c:v>
                </c:pt>
                <c:pt idx="37">
                  <c:v>-0.017538188</c:v>
                </c:pt>
                <c:pt idx="38">
                  <c:v>-0.01372329</c:v>
                </c:pt>
                <c:pt idx="39">
                  <c:v>-0.020122565</c:v>
                </c:pt>
                <c:pt idx="40">
                  <c:v>-0.019034799</c:v>
                </c:pt>
                <c:pt idx="41">
                  <c:v>-0.030104042</c:v>
                </c:pt>
                <c:pt idx="42">
                  <c:v>-0.018981346</c:v>
                </c:pt>
                <c:pt idx="43">
                  <c:v>-0.00313321</c:v>
                </c:pt>
                <c:pt idx="44">
                  <c:v>-0.002370921</c:v>
                </c:pt>
                <c:pt idx="45">
                  <c:v>-0.002491233</c:v>
                </c:pt>
                <c:pt idx="46">
                  <c:v>-0.006875942</c:v>
                </c:pt>
                <c:pt idx="47">
                  <c:v>0.00303428</c:v>
                </c:pt>
                <c:pt idx="48">
                  <c:v>0.017405527</c:v>
                </c:pt>
                <c:pt idx="49">
                  <c:v>0.011388531</c:v>
                </c:pt>
                <c:pt idx="50">
                  <c:v>0.01671045</c:v>
                </c:pt>
                <c:pt idx="51">
                  <c:v>0.014335019</c:v>
                </c:pt>
                <c:pt idx="52" c:formatCode="0.00E+00">
                  <c:v>-2.92e-5</c:v>
                </c:pt>
                <c:pt idx="53">
                  <c:v>-0.015545387</c:v>
                </c:pt>
                <c:pt idx="54">
                  <c:v>-0.016622501</c:v>
                </c:pt>
                <c:pt idx="55">
                  <c:v>-0.041262931</c:v>
                </c:pt>
                <c:pt idx="56">
                  <c:v>-0.022887838</c:v>
                </c:pt>
                <c:pt idx="57">
                  <c:v>-0.01158358</c:v>
                </c:pt>
                <c:pt idx="58">
                  <c:v>0.006656432</c:v>
                </c:pt>
                <c:pt idx="59">
                  <c:v>0.005489391</c:v>
                </c:pt>
                <c:pt idx="60">
                  <c:v>0.003954888</c:v>
                </c:pt>
                <c:pt idx="61">
                  <c:v>-0.009240125</c:v>
                </c:pt>
                <c:pt idx="62">
                  <c:v>-0.000468709</c:v>
                </c:pt>
                <c:pt idx="63">
                  <c:v>-0.013583876</c:v>
                </c:pt>
                <c:pt idx="64">
                  <c:v>-0.010737356</c:v>
                </c:pt>
                <c:pt idx="65">
                  <c:v>-0.017832235</c:v>
                </c:pt>
                <c:pt idx="66">
                  <c:v>-0.012594903</c:v>
                </c:pt>
                <c:pt idx="67">
                  <c:v>-0.043103006</c:v>
                </c:pt>
                <c:pt idx="68">
                  <c:v>-0.012058527</c:v>
                </c:pt>
                <c:pt idx="69">
                  <c:v>-0.011630751</c:v>
                </c:pt>
                <c:pt idx="70">
                  <c:v>-0.016187069</c:v>
                </c:pt>
                <c:pt idx="71">
                  <c:v>-0.020021708</c:v>
                </c:pt>
                <c:pt idx="72">
                  <c:v>-0.02898255</c:v>
                </c:pt>
                <c:pt idx="73">
                  <c:v>-0.01963229</c:v>
                </c:pt>
                <c:pt idx="74">
                  <c:v>-0.018298564</c:v>
                </c:pt>
                <c:pt idx="75">
                  <c:v>0.001000693</c:v>
                </c:pt>
                <c:pt idx="76">
                  <c:v>0.022112303</c:v>
                </c:pt>
                <c:pt idx="77">
                  <c:v>0.013025437</c:v>
                </c:pt>
                <c:pt idx="78">
                  <c:v>0.031539612</c:v>
                </c:pt>
                <c:pt idx="79">
                  <c:v>0.032772818</c:v>
                </c:pt>
                <c:pt idx="80">
                  <c:v>0.021336886</c:v>
                </c:pt>
                <c:pt idx="81">
                  <c:v>0.037656256</c:v>
                </c:pt>
                <c:pt idx="82">
                  <c:v>0.033309757</c:v>
                </c:pt>
                <c:pt idx="83">
                  <c:v>0.027249123</c:v>
                </c:pt>
                <c:pt idx="84">
                  <c:v>0.029044778</c:v>
                </c:pt>
                <c:pt idx="85">
                  <c:v>0.019522066</c:v>
                </c:pt>
                <c:pt idx="86">
                  <c:v>0.018071843</c:v>
                </c:pt>
                <c:pt idx="87">
                  <c:v>0.03139318</c:v>
                </c:pt>
                <c:pt idx="88">
                  <c:v>0.03923802</c:v>
                </c:pt>
                <c:pt idx="89">
                  <c:v>0.030803706</c:v>
                </c:pt>
                <c:pt idx="90">
                  <c:v>0.033530479</c:v>
                </c:pt>
                <c:pt idx="91">
                  <c:v>0.013393237</c:v>
                </c:pt>
                <c:pt idx="92">
                  <c:v>0.004208204</c:v>
                </c:pt>
                <c:pt idx="93">
                  <c:v>0.015152482</c:v>
                </c:pt>
                <c:pt idx="94">
                  <c:v>0.007487931</c:v>
                </c:pt>
                <c:pt idx="95">
                  <c:v>0.009835055</c:v>
                </c:pt>
                <c:pt idx="96">
                  <c:v>0.006534626</c:v>
                </c:pt>
                <c:pt idx="97">
                  <c:v>0.007423075</c:v>
                </c:pt>
                <c:pt idx="98">
                  <c:v>-0.000313574</c:v>
                </c:pt>
                <c:pt idx="99">
                  <c:v>0.008915706</c:v>
                </c:pt>
                <c:pt idx="100">
                  <c:v>-0.000443127</c:v>
                </c:pt>
                <c:pt idx="101">
                  <c:v>-0.013474169</c:v>
                </c:pt>
                <c:pt idx="102">
                  <c:v>-0.010931162</c:v>
                </c:pt>
                <c:pt idx="103">
                  <c:v>-0.006990891</c:v>
                </c:pt>
                <c:pt idx="104">
                  <c:v>-0.001162827</c:v>
                </c:pt>
                <c:pt idx="105">
                  <c:v>-0.006349885</c:v>
                </c:pt>
                <c:pt idx="106">
                  <c:v>-0.006632028</c:v>
                </c:pt>
                <c:pt idx="107">
                  <c:v>-0.007869249</c:v>
                </c:pt>
                <c:pt idx="108">
                  <c:v>-0.002551048</c:v>
                </c:pt>
                <c:pt idx="109">
                  <c:v>-0.01240113</c:v>
                </c:pt>
                <c:pt idx="110">
                  <c:v>-0.023334122</c:v>
                </c:pt>
                <c:pt idx="111">
                  <c:v>-0.022712822</c:v>
                </c:pt>
                <c:pt idx="112">
                  <c:v>-0.046926787</c:v>
                </c:pt>
                <c:pt idx="113">
                  <c:v>-0.055368306</c:v>
                </c:pt>
              </c:numCache>
            </c:numRef>
          </c:val>
          <c:smooth val="0"/>
        </c:ser>
        <c:ser>
          <c:idx val="1"/>
          <c:order val="1"/>
          <c:tx>
            <c:strRef>
              <c:f>扫雷净值_1719987369776.csv!$C$1</c:f>
              <c:strCache>
                <c:ptCount val="1"/>
                <c:pt idx="0">
                  <c:v>高风险</c:v>
                </c:pt>
              </c:strCache>
            </c:strRef>
          </c:tx>
          <c:spPr>
            <a:ln w="28575" cap="rnd">
              <a:solidFill>
                <a:schemeClr val="accent2"/>
              </a:solidFill>
              <a:round/>
            </a:ln>
            <a:effectLst/>
          </c:spPr>
          <c:marker>
            <c:symbol val="none"/>
          </c:marker>
          <c:dLbls>
            <c:delete val="1"/>
          </c:dLbls>
          <c:cat>
            <c:numRef>
              <c:f>扫雷净值_1719987369776.csv!$A$2:$A$115</c:f>
              <c:numCache>
                <c:formatCode>yyyy/m/d</c:formatCode>
                <c:ptCount val="114"/>
                <c:pt idx="0" c:formatCode="yyyy/m/d">
                  <c:v>45293</c:v>
                </c:pt>
                <c:pt idx="1" c:formatCode="yyyy/m/d">
                  <c:v>45294</c:v>
                </c:pt>
                <c:pt idx="2" c:formatCode="yyyy/m/d">
                  <c:v>45295</c:v>
                </c:pt>
                <c:pt idx="3" c:formatCode="yyyy/m/d">
                  <c:v>45296</c:v>
                </c:pt>
                <c:pt idx="4" c:formatCode="yyyy/m/d">
                  <c:v>45299</c:v>
                </c:pt>
                <c:pt idx="5" c:formatCode="yyyy/m/d">
                  <c:v>45300</c:v>
                </c:pt>
                <c:pt idx="6" c:formatCode="yyyy/m/d">
                  <c:v>45301</c:v>
                </c:pt>
                <c:pt idx="7" c:formatCode="yyyy/m/d">
                  <c:v>45302</c:v>
                </c:pt>
                <c:pt idx="8" c:formatCode="yyyy/m/d">
                  <c:v>45303</c:v>
                </c:pt>
                <c:pt idx="9" c:formatCode="yyyy/m/d">
                  <c:v>45306</c:v>
                </c:pt>
                <c:pt idx="10" c:formatCode="yyyy/m/d">
                  <c:v>45307</c:v>
                </c:pt>
                <c:pt idx="11" c:formatCode="yyyy/m/d">
                  <c:v>45308</c:v>
                </c:pt>
                <c:pt idx="12" c:formatCode="yyyy/m/d">
                  <c:v>45309</c:v>
                </c:pt>
                <c:pt idx="13" c:formatCode="yyyy/m/d">
                  <c:v>45310</c:v>
                </c:pt>
                <c:pt idx="14" c:formatCode="yyyy/m/d">
                  <c:v>45313</c:v>
                </c:pt>
                <c:pt idx="15" c:formatCode="yyyy/m/d">
                  <c:v>45314</c:v>
                </c:pt>
                <c:pt idx="16" c:formatCode="yyyy/m/d">
                  <c:v>45315</c:v>
                </c:pt>
                <c:pt idx="17" c:formatCode="yyyy/m/d">
                  <c:v>45316</c:v>
                </c:pt>
                <c:pt idx="18" c:formatCode="yyyy/m/d">
                  <c:v>45317</c:v>
                </c:pt>
                <c:pt idx="19" c:formatCode="yyyy/m/d">
                  <c:v>45320</c:v>
                </c:pt>
                <c:pt idx="20" c:formatCode="yyyy/m/d">
                  <c:v>45321</c:v>
                </c:pt>
                <c:pt idx="21" c:formatCode="yyyy/m/d">
                  <c:v>45322</c:v>
                </c:pt>
                <c:pt idx="22" c:formatCode="yyyy/m/d">
                  <c:v>45323</c:v>
                </c:pt>
                <c:pt idx="23" c:formatCode="yyyy/m/d">
                  <c:v>45324</c:v>
                </c:pt>
                <c:pt idx="24" c:formatCode="yyyy/m/d">
                  <c:v>45327</c:v>
                </c:pt>
                <c:pt idx="25" c:formatCode="yyyy/m/d">
                  <c:v>45328</c:v>
                </c:pt>
                <c:pt idx="26" c:formatCode="yyyy/m/d">
                  <c:v>45329</c:v>
                </c:pt>
                <c:pt idx="27" c:formatCode="yyyy/m/d">
                  <c:v>45330</c:v>
                </c:pt>
                <c:pt idx="28" c:formatCode="yyyy/m/d">
                  <c:v>45341</c:v>
                </c:pt>
                <c:pt idx="29" c:formatCode="yyyy/m/d">
                  <c:v>45342</c:v>
                </c:pt>
                <c:pt idx="30" c:formatCode="yyyy/m/d">
                  <c:v>45343</c:v>
                </c:pt>
                <c:pt idx="31" c:formatCode="yyyy/m/d">
                  <c:v>45344</c:v>
                </c:pt>
                <c:pt idx="32" c:formatCode="yyyy/m/d">
                  <c:v>45345</c:v>
                </c:pt>
                <c:pt idx="33" c:formatCode="yyyy/m/d">
                  <c:v>45348</c:v>
                </c:pt>
                <c:pt idx="34" c:formatCode="yyyy/m/d">
                  <c:v>45349</c:v>
                </c:pt>
                <c:pt idx="35" c:formatCode="yyyy/m/d">
                  <c:v>45350</c:v>
                </c:pt>
                <c:pt idx="36" c:formatCode="yyyy/m/d">
                  <c:v>45351</c:v>
                </c:pt>
                <c:pt idx="37" c:formatCode="yyyy/m/d">
                  <c:v>45352</c:v>
                </c:pt>
                <c:pt idx="38" c:formatCode="yyyy/m/d">
                  <c:v>45355</c:v>
                </c:pt>
                <c:pt idx="39" c:formatCode="yyyy/m/d">
                  <c:v>45356</c:v>
                </c:pt>
                <c:pt idx="40" c:formatCode="yyyy/m/d">
                  <c:v>45357</c:v>
                </c:pt>
                <c:pt idx="41" c:formatCode="yyyy/m/d">
                  <c:v>45358</c:v>
                </c:pt>
                <c:pt idx="42" c:formatCode="yyyy/m/d">
                  <c:v>45359</c:v>
                </c:pt>
                <c:pt idx="43" c:formatCode="yyyy/m/d">
                  <c:v>45362</c:v>
                </c:pt>
                <c:pt idx="44" c:formatCode="yyyy/m/d">
                  <c:v>45363</c:v>
                </c:pt>
                <c:pt idx="45" c:formatCode="yyyy/m/d">
                  <c:v>45364</c:v>
                </c:pt>
                <c:pt idx="46" c:formatCode="yyyy/m/d">
                  <c:v>45365</c:v>
                </c:pt>
                <c:pt idx="47" c:formatCode="yyyy/m/d">
                  <c:v>45366</c:v>
                </c:pt>
                <c:pt idx="48" c:formatCode="yyyy/m/d">
                  <c:v>45369</c:v>
                </c:pt>
                <c:pt idx="49" c:formatCode="yyyy/m/d">
                  <c:v>45370</c:v>
                </c:pt>
                <c:pt idx="50" c:formatCode="yyyy/m/d">
                  <c:v>45371</c:v>
                </c:pt>
                <c:pt idx="51" c:formatCode="yyyy/m/d">
                  <c:v>45372</c:v>
                </c:pt>
                <c:pt idx="52" c:formatCode="yyyy/m/d">
                  <c:v>45373</c:v>
                </c:pt>
                <c:pt idx="53" c:formatCode="yyyy/m/d">
                  <c:v>45376</c:v>
                </c:pt>
                <c:pt idx="54" c:formatCode="yyyy/m/d">
                  <c:v>45377</c:v>
                </c:pt>
                <c:pt idx="55" c:formatCode="yyyy/m/d">
                  <c:v>45378</c:v>
                </c:pt>
                <c:pt idx="56" c:formatCode="yyyy/m/d">
                  <c:v>45379</c:v>
                </c:pt>
                <c:pt idx="57" c:formatCode="yyyy/m/d">
                  <c:v>45380</c:v>
                </c:pt>
                <c:pt idx="58" c:formatCode="yyyy/m/d">
                  <c:v>45383</c:v>
                </c:pt>
                <c:pt idx="59" c:formatCode="yyyy/m/d">
                  <c:v>45384</c:v>
                </c:pt>
                <c:pt idx="60" c:formatCode="yyyy/m/d">
                  <c:v>45385</c:v>
                </c:pt>
                <c:pt idx="61" c:formatCode="yyyy/m/d">
                  <c:v>45390</c:v>
                </c:pt>
                <c:pt idx="62" c:formatCode="yyyy/m/d">
                  <c:v>45391</c:v>
                </c:pt>
                <c:pt idx="63" c:formatCode="yyyy/m/d">
                  <c:v>45392</c:v>
                </c:pt>
                <c:pt idx="64" c:formatCode="yyyy/m/d">
                  <c:v>45393</c:v>
                </c:pt>
                <c:pt idx="65" c:formatCode="yyyy/m/d">
                  <c:v>45394</c:v>
                </c:pt>
                <c:pt idx="66" c:formatCode="yyyy/m/d">
                  <c:v>45397</c:v>
                </c:pt>
                <c:pt idx="67" c:formatCode="yyyy/m/d">
                  <c:v>45398</c:v>
                </c:pt>
                <c:pt idx="68" c:formatCode="yyyy/m/d">
                  <c:v>45399</c:v>
                </c:pt>
                <c:pt idx="69" c:formatCode="yyyy/m/d">
                  <c:v>45400</c:v>
                </c:pt>
                <c:pt idx="70" c:formatCode="yyyy/m/d">
                  <c:v>45401</c:v>
                </c:pt>
                <c:pt idx="71" c:formatCode="yyyy/m/d">
                  <c:v>45404</c:v>
                </c:pt>
                <c:pt idx="72" c:formatCode="yyyy/m/d">
                  <c:v>45405</c:v>
                </c:pt>
                <c:pt idx="73" c:formatCode="yyyy/m/d">
                  <c:v>45406</c:v>
                </c:pt>
                <c:pt idx="74" c:formatCode="yyyy/m/d">
                  <c:v>45407</c:v>
                </c:pt>
                <c:pt idx="75" c:formatCode="yyyy/m/d">
                  <c:v>45408</c:v>
                </c:pt>
                <c:pt idx="76" c:formatCode="yyyy/m/d">
                  <c:v>45411</c:v>
                </c:pt>
                <c:pt idx="77" c:formatCode="yyyy/m/d">
                  <c:v>45412</c:v>
                </c:pt>
                <c:pt idx="78" c:formatCode="yyyy/m/d">
                  <c:v>45418</c:v>
                </c:pt>
                <c:pt idx="79" c:formatCode="yyyy/m/d">
                  <c:v>45419</c:v>
                </c:pt>
                <c:pt idx="80" c:formatCode="yyyy/m/d">
                  <c:v>45420</c:v>
                </c:pt>
                <c:pt idx="81" c:formatCode="yyyy/m/d">
                  <c:v>45421</c:v>
                </c:pt>
                <c:pt idx="82" c:formatCode="yyyy/m/d">
                  <c:v>45422</c:v>
                </c:pt>
                <c:pt idx="83" c:formatCode="yyyy/m/d">
                  <c:v>45425</c:v>
                </c:pt>
                <c:pt idx="84" c:formatCode="yyyy/m/d">
                  <c:v>45426</c:v>
                </c:pt>
                <c:pt idx="85" c:formatCode="yyyy/m/d">
                  <c:v>45427</c:v>
                </c:pt>
                <c:pt idx="86" c:formatCode="yyyy/m/d">
                  <c:v>45428</c:v>
                </c:pt>
                <c:pt idx="87" c:formatCode="yyyy/m/d">
                  <c:v>45429</c:v>
                </c:pt>
                <c:pt idx="88" c:formatCode="yyyy/m/d">
                  <c:v>45432</c:v>
                </c:pt>
                <c:pt idx="89" c:formatCode="yyyy/m/d">
                  <c:v>45433</c:v>
                </c:pt>
                <c:pt idx="90" c:formatCode="yyyy/m/d">
                  <c:v>45434</c:v>
                </c:pt>
                <c:pt idx="91" c:formatCode="yyyy/m/d">
                  <c:v>45435</c:v>
                </c:pt>
                <c:pt idx="92" c:formatCode="yyyy/m/d">
                  <c:v>45436</c:v>
                </c:pt>
                <c:pt idx="93" c:formatCode="yyyy/m/d">
                  <c:v>45439</c:v>
                </c:pt>
                <c:pt idx="94" c:formatCode="yyyy/m/d">
                  <c:v>45440</c:v>
                </c:pt>
                <c:pt idx="95" c:formatCode="yyyy/m/d">
                  <c:v>45441</c:v>
                </c:pt>
                <c:pt idx="96" c:formatCode="yyyy/m/d">
                  <c:v>45442</c:v>
                </c:pt>
                <c:pt idx="97" c:formatCode="yyyy/m/d">
                  <c:v>45443</c:v>
                </c:pt>
                <c:pt idx="98" c:formatCode="yyyy/m/d">
                  <c:v>45446</c:v>
                </c:pt>
                <c:pt idx="99" c:formatCode="yyyy/m/d">
                  <c:v>45447</c:v>
                </c:pt>
                <c:pt idx="100" c:formatCode="yyyy/m/d">
                  <c:v>45448</c:v>
                </c:pt>
                <c:pt idx="101" c:formatCode="yyyy/m/d">
                  <c:v>45449</c:v>
                </c:pt>
                <c:pt idx="102" c:formatCode="yyyy/m/d">
                  <c:v>45450</c:v>
                </c:pt>
                <c:pt idx="103" c:formatCode="yyyy/m/d">
                  <c:v>45454</c:v>
                </c:pt>
                <c:pt idx="104" c:formatCode="yyyy/m/d">
                  <c:v>45455</c:v>
                </c:pt>
                <c:pt idx="105" c:formatCode="yyyy/m/d">
                  <c:v>45456</c:v>
                </c:pt>
                <c:pt idx="106" c:formatCode="yyyy/m/d">
                  <c:v>45457</c:v>
                </c:pt>
                <c:pt idx="107" c:formatCode="yyyy/m/d">
                  <c:v>45460</c:v>
                </c:pt>
                <c:pt idx="108" c:formatCode="yyyy/m/d">
                  <c:v>45461</c:v>
                </c:pt>
                <c:pt idx="109" c:formatCode="yyyy/m/d">
                  <c:v>45462</c:v>
                </c:pt>
                <c:pt idx="110" c:formatCode="yyyy/m/d">
                  <c:v>45463</c:v>
                </c:pt>
                <c:pt idx="111" c:formatCode="yyyy/m/d">
                  <c:v>45464</c:v>
                </c:pt>
                <c:pt idx="112" c:formatCode="yyyy/m/d">
                  <c:v>45467</c:v>
                </c:pt>
                <c:pt idx="113" c:formatCode="yyyy/m/d">
                  <c:v>45468</c:v>
                </c:pt>
              </c:numCache>
            </c:numRef>
          </c:cat>
          <c:val>
            <c:numRef>
              <c:f>扫雷净值_1719987369776.csv!$C$2:$C$115</c:f>
              <c:numCache>
                <c:formatCode>General</c:formatCode>
                <c:ptCount val="114"/>
                <c:pt idx="0">
                  <c:v>0.002960255</c:v>
                </c:pt>
                <c:pt idx="1">
                  <c:v>-0.000106019</c:v>
                </c:pt>
                <c:pt idx="2">
                  <c:v>-0.002855913</c:v>
                </c:pt>
                <c:pt idx="3">
                  <c:v>-0.022448332</c:v>
                </c:pt>
                <c:pt idx="4">
                  <c:v>-0.041030899</c:v>
                </c:pt>
                <c:pt idx="5">
                  <c:v>-0.035386452</c:v>
                </c:pt>
                <c:pt idx="6">
                  <c:v>-0.045378961</c:v>
                </c:pt>
                <c:pt idx="7">
                  <c:v>-0.026604673</c:v>
                </c:pt>
                <c:pt idx="8">
                  <c:v>-0.036681319</c:v>
                </c:pt>
                <c:pt idx="9">
                  <c:v>-0.039540494</c:v>
                </c:pt>
                <c:pt idx="10">
                  <c:v>-0.0465314</c:v>
                </c:pt>
                <c:pt idx="11">
                  <c:v>-0.071552019</c:v>
                </c:pt>
                <c:pt idx="12">
                  <c:v>-0.079039798</c:v>
                </c:pt>
                <c:pt idx="13">
                  <c:v>-0.092106174</c:v>
                </c:pt>
                <c:pt idx="14">
                  <c:v>-0.144350689</c:v>
                </c:pt>
                <c:pt idx="15">
                  <c:v>-0.144575346</c:v>
                </c:pt>
                <c:pt idx="16">
                  <c:v>-0.129303943</c:v>
                </c:pt>
                <c:pt idx="17">
                  <c:v>-0.096483466</c:v>
                </c:pt>
                <c:pt idx="18">
                  <c:v>-0.093665954</c:v>
                </c:pt>
                <c:pt idx="19">
                  <c:v>-0.127031633</c:v>
                </c:pt>
                <c:pt idx="20">
                  <c:v>-0.157385676</c:v>
                </c:pt>
                <c:pt idx="21">
                  <c:v>-0.208237779</c:v>
                </c:pt>
                <c:pt idx="22">
                  <c:v>-0.228169857</c:v>
                </c:pt>
                <c:pt idx="23">
                  <c:v>-0.267320144</c:v>
                </c:pt>
                <c:pt idx="24">
                  <c:v>-0.341852362</c:v>
                </c:pt>
                <c:pt idx="25">
                  <c:v>-0.346850736</c:v>
                </c:pt>
                <c:pt idx="26">
                  <c:v>-0.374798526</c:v>
                </c:pt>
                <c:pt idx="27">
                  <c:v>-0.329702536</c:v>
                </c:pt>
                <c:pt idx="28">
                  <c:v>-0.296389217</c:v>
                </c:pt>
                <c:pt idx="29">
                  <c:v>-0.280994005</c:v>
                </c:pt>
                <c:pt idx="30">
                  <c:v>-0.259712538</c:v>
                </c:pt>
                <c:pt idx="31">
                  <c:v>-0.236323534</c:v>
                </c:pt>
                <c:pt idx="32">
                  <c:v>-0.206450671</c:v>
                </c:pt>
                <c:pt idx="33">
                  <c:v>-0.190603289</c:v>
                </c:pt>
                <c:pt idx="34">
                  <c:v>-0.165991555</c:v>
                </c:pt>
                <c:pt idx="35">
                  <c:v>-0.224383045</c:v>
                </c:pt>
                <c:pt idx="36">
                  <c:v>-0.194435289</c:v>
                </c:pt>
                <c:pt idx="37">
                  <c:v>-0.186309764</c:v>
                </c:pt>
                <c:pt idx="38">
                  <c:v>-0.186376713</c:v>
                </c:pt>
                <c:pt idx="39">
                  <c:v>-0.201045895</c:v>
                </c:pt>
                <c:pt idx="40">
                  <c:v>-0.191361449</c:v>
                </c:pt>
                <c:pt idx="41">
                  <c:v>-0.19760962</c:v>
                </c:pt>
                <c:pt idx="42">
                  <c:v>-0.189389589</c:v>
                </c:pt>
                <c:pt idx="43">
                  <c:v>-0.171405025</c:v>
                </c:pt>
                <c:pt idx="44">
                  <c:v>-0.156577335</c:v>
                </c:pt>
                <c:pt idx="45">
                  <c:v>-0.156327898</c:v>
                </c:pt>
                <c:pt idx="46">
                  <c:v>-0.159491513</c:v>
                </c:pt>
                <c:pt idx="47">
                  <c:v>-0.145912862</c:v>
                </c:pt>
                <c:pt idx="48">
                  <c:v>-0.127705721</c:v>
                </c:pt>
                <c:pt idx="49">
                  <c:v>-0.127446019</c:v>
                </c:pt>
                <c:pt idx="50">
                  <c:v>-0.111908914</c:v>
                </c:pt>
                <c:pt idx="51">
                  <c:v>-0.108344045</c:v>
                </c:pt>
                <c:pt idx="52">
                  <c:v>-0.121435138</c:v>
                </c:pt>
                <c:pt idx="53">
                  <c:v>-0.145516825</c:v>
                </c:pt>
                <c:pt idx="54">
                  <c:v>-0.148332429</c:v>
                </c:pt>
                <c:pt idx="55">
                  <c:v>-0.180534374</c:v>
                </c:pt>
                <c:pt idx="56">
                  <c:v>-0.158726155</c:v>
                </c:pt>
                <c:pt idx="57">
                  <c:v>-0.150996988</c:v>
                </c:pt>
                <c:pt idx="58">
                  <c:v>-0.133224017</c:v>
                </c:pt>
                <c:pt idx="59">
                  <c:v>-0.135191873</c:v>
                </c:pt>
                <c:pt idx="60">
                  <c:v>-0.147392859</c:v>
                </c:pt>
                <c:pt idx="61">
                  <c:v>-0.173454086</c:v>
                </c:pt>
                <c:pt idx="62">
                  <c:v>-0.162449901</c:v>
                </c:pt>
                <c:pt idx="63">
                  <c:v>-0.185799252</c:v>
                </c:pt>
                <c:pt idx="64">
                  <c:v>-0.186359181</c:v>
                </c:pt>
                <c:pt idx="65">
                  <c:v>-0.196577712</c:v>
                </c:pt>
                <c:pt idx="66">
                  <c:v>-0.245753906</c:v>
                </c:pt>
                <c:pt idx="67">
                  <c:v>-0.309496003</c:v>
                </c:pt>
                <c:pt idx="68">
                  <c:v>-0.267047105</c:v>
                </c:pt>
                <c:pt idx="69">
                  <c:v>-0.273779712</c:v>
                </c:pt>
                <c:pt idx="70">
                  <c:v>-0.283715665</c:v>
                </c:pt>
                <c:pt idx="71">
                  <c:v>-0.292401665</c:v>
                </c:pt>
                <c:pt idx="72">
                  <c:v>-0.282440831</c:v>
                </c:pt>
                <c:pt idx="73">
                  <c:v>-0.267864035</c:v>
                </c:pt>
                <c:pt idx="74">
                  <c:v>-0.265386005</c:v>
                </c:pt>
                <c:pt idx="75">
                  <c:v>-0.255083693</c:v>
                </c:pt>
                <c:pt idx="76">
                  <c:v>-0.229715936</c:v>
                </c:pt>
                <c:pt idx="77">
                  <c:v>-0.238342559</c:v>
                </c:pt>
                <c:pt idx="78">
                  <c:v>-0.231258749</c:v>
                </c:pt>
                <c:pt idx="79">
                  <c:v>-0.228603687</c:v>
                </c:pt>
                <c:pt idx="80">
                  <c:v>-0.241335068</c:v>
                </c:pt>
                <c:pt idx="81">
                  <c:v>-0.234079944</c:v>
                </c:pt>
                <c:pt idx="82">
                  <c:v>-0.247655579</c:v>
                </c:pt>
                <c:pt idx="83">
                  <c:v>-0.26903207</c:v>
                </c:pt>
                <c:pt idx="84">
                  <c:v>-0.260957424</c:v>
                </c:pt>
                <c:pt idx="85">
                  <c:v>-0.262025532</c:v>
                </c:pt>
                <c:pt idx="86">
                  <c:v>-0.253071871</c:v>
                </c:pt>
                <c:pt idx="87">
                  <c:v>-0.24154587</c:v>
                </c:pt>
                <c:pt idx="88">
                  <c:v>-0.245166187</c:v>
                </c:pt>
                <c:pt idx="89">
                  <c:v>-0.255570389</c:v>
                </c:pt>
                <c:pt idx="90">
                  <c:v>-0.250130464</c:v>
                </c:pt>
                <c:pt idx="91">
                  <c:v>-0.266251938</c:v>
                </c:pt>
                <c:pt idx="92">
                  <c:v>-0.274401904</c:v>
                </c:pt>
                <c:pt idx="93">
                  <c:v>-0.276650103</c:v>
                </c:pt>
                <c:pt idx="94">
                  <c:v>-0.285934792</c:v>
                </c:pt>
                <c:pt idx="95">
                  <c:v>-0.288304831</c:v>
                </c:pt>
                <c:pt idx="96">
                  <c:v>-0.295735418</c:v>
                </c:pt>
                <c:pt idx="97">
                  <c:v>-0.291115453</c:v>
                </c:pt>
                <c:pt idx="98">
                  <c:v>-0.313925582</c:v>
                </c:pt>
                <c:pt idx="99">
                  <c:v>-0.3277014</c:v>
                </c:pt>
                <c:pt idx="100">
                  <c:v>-0.340243031</c:v>
                </c:pt>
                <c:pt idx="101">
                  <c:v>-0.376598751</c:v>
                </c:pt>
                <c:pt idx="102">
                  <c:v>-0.359911798</c:v>
                </c:pt>
                <c:pt idx="103">
                  <c:v>-0.355772237</c:v>
                </c:pt>
                <c:pt idx="104">
                  <c:v>-0.3435766</c:v>
                </c:pt>
                <c:pt idx="105">
                  <c:v>-0.347139967</c:v>
                </c:pt>
                <c:pt idx="106">
                  <c:v>-0.347291215</c:v>
                </c:pt>
                <c:pt idx="107">
                  <c:v>-0.351152177</c:v>
                </c:pt>
                <c:pt idx="108">
                  <c:v>-0.339671505</c:v>
                </c:pt>
                <c:pt idx="109">
                  <c:v>-0.340096859</c:v>
                </c:pt>
                <c:pt idx="110">
                  <c:v>-0.35521456</c:v>
                </c:pt>
                <c:pt idx="111">
                  <c:v>-0.357647961</c:v>
                </c:pt>
                <c:pt idx="112">
                  <c:v>-0.382428276</c:v>
                </c:pt>
                <c:pt idx="113">
                  <c:v>-0.384399271</c:v>
                </c:pt>
              </c:numCache>
            </c:numRef>
          </c:val>
          <c:smooth val="0"/>
        </c:ser>
        <c:ser>
          <c:idx val="2"/>
          <c:order val="2"/>
          <c:tx>
            <c:strRef>
              <c:f>扫雷净值_1719987369776.csv!$D$1</c:f>
              <c:strCache>
                <c:ptCount val="1"/>
                <c:pt idx="0">
                  <c:v>中风险</c:v>
                </c:pt>
              </c:strCache>
            </c:strRef>
          </c:tx>
          <c:spPr>
            <a:ln w="28575" cap="rnd">
              <a:solidFill>
                <a:schemeClr val="accent3"/>
              </a:solidFill>
              <a:round/>
            </a:ln>
            <a:effectLst/>
          </c:spPr>
          <c:marker>
            <c:symbol val="none"/>
          </c:marker>
          <c:dLbls>
            <c:delete val="1"/>
          </c:dLbls>
          <c:cat>
            <c:numRef>
              <c:f>扫雷净值_1719987369776.csv!$A$2:$A$115</c:f>
              <c:numCache>
                <c:formatCode>yyyy/m/d</c:formatCode>
                <c:ptCount val="114"/>
                <c:pt idx="0" c:formatCode="yyyy/m/d">
                  <c:v>45293</c:v>
                </c:pt>
                <c:pt idx="1" c:formatCode="yyyy/m/d">
                  <c:v>45294</c:v>
                </c:pt>
                <c:pt idx="2" c:formatCode="yyyy/m/d">
                  <c:v>45295</c:v>
                </c:pt>
                <c:pt idx="3" c:formatCode="yyyy/m/d">
                  <c:v>45296</c:v>
                </c:pt>
                <c:pt idx="4" c:formatCode="yyyy/m/d">
                  <c:v>45299</c:v>
                </c:pt>
                <c:pt idx="5" c:formatCode="yyyy/m/d">
                  <c:v>45300</c:v>
                </c:pt>
                <c:pt idx="6" c:formatCode="yyyy/m/d">
                  <c:v>45301</c:v>
                </c:pt>
                <c:pt idx="7" c:formatCode="yyyy/m/d">
                  <c:v>45302</c:v>
                </c:pt>
                <c:pt idx="8" c:formatCode="yyyy/m/d">
                  <c:v>45303</c:v>
                </c:pt>
                <c:pt idx="9" c:formatCode="yyyy/m/d">
                  <c:v>45306</c:v>
                </c:pt>
                <c:pt idx="10" c:formatCode="yyyy/m/d">
                  <c:v>45307</c:v>
                </c:pt>
                <c:pt idx="11" c:formatCode="yyyy/m/d">
                  <c:v>45308</c:v>
                </c:pt>
                <c:pt idx="12" c:formatCode="yyyy/m/d">
                  <c:v>45309</c:v>
                </c:pt>
                <c:pt idx="13" c:formatCode="yyyy/m/d">
                  <c:v>45310</c:v>
                </c:pt>
                <c:pt idx="14" c:formatCode="yyyy/m/d">
                  <c:v>45313</c:v>
                </c:pt>
                <c:pt idx="15" c:formatCode="yyyy/m/d">
                  <c:v>45314</c:v>
                </c:pt>
                <c:pt idx="16" c:formatCode="yyyy/m/d">
                  <c:v>45315</c:v>
                </c:pt>
                <c:pt idx="17" c:formatCode="yyyy/m/d">
                  <c:v>45316</c:v>
                </c:pt>
                <c:pt idx="18" c:formatCode="yyyy/m/d">
                  <c:v>45317</c:v>
                </c:pt>
                <c:pt idx="19" c:formatCode="yyyy/m/d">
                  <c:v>45320</c:v>
                </c:pt>
                <c:pt idx="20" c:formatCode="yyyy/m/d">
                  <c:v>45321</c:v>
                </c:pt>
                <c:pt idx="21" c:formatCode="yyyy/m/d">
                  <c:v>45322</c:v>
                </c:pt>
                <c:pt idx="22" c:formatCode="yyyy/m/d">
                  <c:v>45323</c:v>
                </c:pt>
                <c:pt idx="23" c:formatCode="yyyy/m/d">
                  <c:v>45324</c:v>
                </c:pt>
                <c:pt idx="24" c:formatCode="yyyy/m/d">
                  <c:v>45327</c:v>
                </c:pt>
                <c:pt idx="25" c:formatCode="yyyy/m/d">
                  <c:v>45328</c:v>
                </c:pt>
                <c:pt idx="26" c:formatCode="yyyy/m/d">
                  <c:v>45329</c:v>
                </c:pt>
                <c:pt idx="27" c:formatCode="yyyy/m/d">
                  <c:v>45330</c:v>
                </c:pt>
                <c:pt idx="28" c:formatCode="yyyy/m/d">
                  <c:v>45341</c:v>
                </c:pt>
                <c:pt idx="29" c:formatCode="yyyy/m/d">
                  <c:v>45342</c:v>
                </c:pt>
                <c:pt idx="30" c:formatCode="yyyy/m/d">
                  <c:v>45343</c:v>
                </c:pt>
                <c:pt idx="31" c:formatCode="yyyy/m/d">
                  <c:v>45344</c:v>
                </c:pt>
                <c:pt idx="32" c:formatCode="yyyy/m/d">
                  <c:v>45345</c:v>
                </c:pt>
                <c:pt idx="33" c:formatCode="yyyy/m/d">
                  <c:v>45348</c:v>
                </c:pt>
                <c:pt idx="34" c:formatCode="yyyy/m/d">
                  <c:v>45349</c:v>
                </c:pt>
                <c:pt idx="35" c:formatCode="yyyy/m/d">
                  <c:v>45350</c:v>
                </c:pt>
                <c:pt idx="36" c:formatCode="yyyy/m/d">
                  <c:v>45351</c:v>
                </c:pt>
                <c:pt idx="37" c:formatCode="yyyy/m/d">
                  <c:v>45352</c:v>
                </c:pt>
                <c:pt idx="38" c:formatCode="yyyy/m/d">
                  <c:v>45355</c:v>
                </c:pt>
                <c:pt idx="39" c:formatCode="yyyy/m/d">
                  <c:v>45356</c:v>
                </c:pt>
                <c:pt idx="40" c:formatCode="yyyy/m/d">
                  <c:v>45357</c:v>
                </c:pt>
                <c:pt idx="41" c:formatCode="yyyy/m/d">
                  <c:v>45358</c:v>
                </c:pt>
                <c:pt idx="42" c:formatCode="yyyy/m/d">
                  <c:v>45359</c:v>
                </c:pt>
                <c:pt idx="43" c:formatCode="yyyy/m/d">
                  <c:v>45362</c:v>
                </c:pt>
                <c:pt idx="44" c:formatCode="yyyy/m/d">
                  <c:v>45363</c:v>
                </c:pt>
                <c:pt idx="45" c:formatCode="yyyy/m/d">
                  <c:v>45364</c:v>
                </c:pt>
                <c:pt idx="46" c:formatCode="yyyy/m/d">
                  <c:v>45365</c:v>
                </c:pt>
                <c:pt idx="47" c:formatCode="yyyy/m/d">
                  <c:v>45366</c:v>
                </c:pt>
                <c:pt idx="48" c:formatCode="yyyy/m/d">
                  <c:v>45369</c:v>
                </c:pt>
                <c:pt idx="49" c:formatCode="yyyy/m/d">
                  <c:v>45370</c:v>
                </c:pt>
                <c:pt idx="50" c:formatCode="yyyy/m/d">
                  <c:v>45371</c:v>
                </c:pt>
                <c:pt idx="51" c:formatCode="yyyy/m/d">
                  <c:v>45372</c:v>
                </c:pt>
                <c:pt idx="52" c:formatCode="yyyy/m/d">
                  <c:v>45373</c:v>
                </c:pt>
                <c:pt idx="53" c:formatCode="yyyy/m/d">
                  <c:v>45376</c:v>
                </c:pt>
                <c:pt idx="54" c:formatCode="yyyy/m/d">
                  <c:v>45377</c:v>
                </c:pt>
                <c:pt idx="55" c:formatCode="yyyy/m/d">
                  <c:v>45378</c:v>
                </c:pt>
                <c:pt idx="56" c:formatCode="yyyy/m/d">
                  <c:v>45379</c:v>
                </c:pt>
                <c:pt idx="57" c:formatCode="yyyy/m/d">
                  <c:v>45380</c:v>
                </c:pt>
                <c:pt idx="58" c:formatCode="yyyy/m/d">
                  <c:v>45383</c:v>
                </c:pt>
                <c:pt idx="59" c:formatCode="yyyy/m/d">
                  <c:v>45384</c:v>
                </c:pt>
                <c:pt idx="60" c:formatCode="yyyy/m/d">
                  <c:v>45385</c:v>
                </c:pt>
                <c:pt idx="61" c:formatCode="yyyy/m/d">
                  <c:v>45390</c:v>
                </c:pt>
                <c:pt idx="62" c:formatCode="yyyy/m/d">
                  <c:v>45391</c:v>
                </c:pt>
                <c:pt idx="63" c:formatCode="yyyy/m/d">
                  <c:v>45392</c:v>
                </c:pt>
                <c:pt idx="64" c:formatCode="yyyy/m/d">
                  <c:v>45393</c:v>
                </c:pt>
                <c:pt idx="65" c:formatCode="yyyy/m/d">
                  <c:v>45394</c:v>
                </c:pt>
                <c:pt idx="66" c:formatCode="yyyy/m/d">
                  <c:v>45397</c:v>
                </c:pt>
                <c:pt idx="67" c:formatCode="yyyy/m/d">
                  <c:v>45398</c:v>
                </c:pt>
                <c:pt idx="68" c:formatCode="yyyy/m/d">
                  <c:v>45399</c:v>
                </c:pt>
                <c:pt idx="69" c:formatCode="yyyy/m/d">
                  <c:v>45400</c:v>
                </c:pt>
                <c:pt idx="70" c:formatCode="yyyy/m/d">
                  <c:v>45401</c:v>
                </c:pt>
                <c:pt idx="71" c:formatCode="yyyy/m/d">
                  <c:v>45404</c:v>
                </c:pt>
                <c:pt idx="72" c:formatCode="yyyy/m/d">
                  <c:v>45405</c:v>
                </c:pt>
                <c:pt idx="73" c:formatCode="yyyy/m/d">
                  <c:v>45406</c:v>
                </c:pt>
                <c:pt idx="74" c:formatCode="yyyy/m/d">
                  <c:v>45407</c:v>
                </c:pt>
                <c:pt idx="75" c:formatCode="yyyy/m/d">
                  <c:v>45408</c:v>
                </c:pt>
                <c:pt idx="76" c:formatCode="yyyy/m/d">
                  <c:v>45411</c:v>
                </c:pt>
                <c:pt idx="77" c:formatCode="yyyy/m/d">
                  <c:v>45412</c:v>
                </c:pt>
                <c:pt idx="78" c:formatCode="yyyy/m/d">
                  <c:v>45418</c:v>
                </c:pt>
                <c:pt idx="79" c:formatCode="yyyy/m/d">
                  <c:v>45419</c:v>
                </c:pt>
                <c:pt idx="80" c:formatCode="yyyy/m/d">
                  <c:v>45420</c:v>
                </c:pt>
                <c:pt idx="81" c:formatCode="yyyy/m/d">
                  <c:v>45421</c:v>
                </c:pt>
                <c:pt idx="82" c:formatCode="yyyy/m/d">
                  <c:v>45422</c:v>
                </c:pt>
                <c:pt idx="83" c:formatCode="yyyy/m/d">
                  <c:v>45425</c:v>
                </c:pt>
                <c:pt idx="84" c:formatCode="yyyy/m/d">
                  <c:v>45426</c:v>
                </c:pt>
                <c:pt idx="85" c:formatCode="yyyy/m/d">
                  <c:v>45427</c:v>
                </c:pt>
                <c:pt idx="86" c:formatCode="yyyy/m/d">
                  <c:v>45428</c:v>
                </c:pt>
                <c:pt idx="87" c:formatCode="yyyy/m/d">
                  <c:v>45429</c:v>
                </c:pt>
                <c:pt idx="88" c:formatCode="yyyy/m/d">
                  <c:v>45432</c:v>
                </c:pt>
                <c:pt idx="89" c:formatCode="yyyy/m/d">
                  <c:v>45433</c:v>
                </c:pt>
                <c:pt idx="90" c:formatCode="yyyy/m/d">
                  <c:v>45434</c:v>
                </c:pt>
                <c:pt idx="91" c:formatCode="yyyy/m/d">
                  <c:v>45435</c:v>
                </c:pt>
                <c:pt idx="92" c:formatCode="yyyy/m/d">
                  <c:v>45436</c:v>
                </c:pt>
                <c:pt idx="93" c:formatCode="yyyy/m/d">
                  <c:v>45439</c:v>
                </c:pt>
                <c:pt idx="94" c:formatCode="yyyy/m/d">
                  <c:v>45440</c:v>
                </c:pt>
                <c:pt idx="95" c:formatCode="yyyy/m/d">
                  <c:v>45441</c:v>
                </c:pt>
                <c:pt idx="96" c:formatCode="yyyy/m/d">
                  <c:v>45442</c:v>
                </c:pt>
                <c:pt idx="97" c:formatCode="yyyy/m/d">
                  <c:v>45443</c:v>
                </c:pt>
                <c:pt idx="98" c:formatCode="yyyy/m/d">
                  <c:v>45446</c:v>
                </c:pt>
                <c:pt idx="99" c:formatCode="yyyy/m/d">
                  <c:v>45447</c:v>
                </c:pt>
                <c:pt idx="100" c:formatCode="yyyy/m/d">
                  <c:v>45448</c:v>
                </c:pt>
                <c:pt idx="101" c:formatCode="yyyy/m/d">
                  <c:v>45449</c:v>
                </c:pt>
                <c:pt idx="102" c:formatCode="yyyy/m/d">
                  <c:v>45450</c:v>
                </c:pt>
                <c:pt idx="103" c:formatCode="yyyy/m/d">
                  <c:v>45454</c:v>
                </c:pt>
                <c:pt idx="104" c:formatCode="yyyy/m/d">
                  <c:v>45455</c:v>
                </c:pt>
                <c:pt idx="105" c:formatCode="yyyy/m/d">
                  <c:v>45456</c:v>
                </c:pt>
                <c:pt idx="106" c:formatCode="yyyy/m/d">
                  <c:v>45457</c:v>
                </c:pt>
                <c:pt idx="107" c:formatCode="yyyy/m/d">
                  <c:v>45460</c:v>
                </c:pt>
                <c:pt idx="108" c:formatCode="yyyy/m/d">
                  <c:v>45461</c:v>
                </c:pt>
                <c:pt idx="109" c:formatCode="yyyy/m/d">
                  <c:v>45462</c:v>
                </c:pt>
                <c:pt idx="110" c:formatCode="yyyy/m/d">
                  <c:v>45463</c:v>
                </c:pt>
                <c:pt idx="111" c:formatCode="yyyy/m/d">
                  <c:v>45464</c:v>
                </c:pt>
                <c:pt idx="112" c:formatCode="yyyy/m/d">
                  <c:v>45467</c:v>
                </c:pt>
                <c:pt idx="113" c:formatCode="yyyy/m/d">
                  <c:v>45468</c:v>
                </c:pt>
              </c:numCache>
            </c:numRef>
          </c:cat>
          <c:val>
            <c:numRef>
              <c:f>扫雷净值_1719987369776.csv!$D$2:$D$115</c:f>
              <c:numCache>
                <c:formatCode>General</c:formatCode>
                <c:ptCount val="114"/>
                <c:pt idx="0">
                  <c:v>0.000442409</c:v>
                </c:pt>
                <c:pt idx="1">
                  <c:v>-0.003871523</c:v>
                </c:pt>
                <c:pt idx="2">
                  <c:v>-0.008142486</c:v>
                </c:pt>
                <c:pt idx="3">
                  <c:v>-0.024964766</c:v>
                </c:pt>
                <c:pt idx="4">
                  <c:v>-0.043912801</c:v>
                </c:pt>
                <c:pt idx="5">
                  <c:v>-0.039197475</c:v>
                </c:pt>
                <c:pt idx="6">
                  <c:v>-0.049567381</c:v>
                </c:pt>
                <c:pt idx="7">
                  <c:v>-0.031704077</c:v>
                </c:pt>
                <c:pt idx="8">
                  <c:v>-0.038990733</c:v>
                </c:pt>
                <c:pt idx="9">
                  <c:v>-0.042718982</c:v>
                </c:pt>
                <c:pt idx="10">
                  <c:v>-0.047470101</c:v>
                </c:pt>
                <c:pt idx="11">
                  <c:v>-0.072344895</c:v>
                </c:pt>
                <c:pt idx="12">
                  <c:v>-0.078528158</c:v>
                </c:pt>
                <c:pt idx="13">
                  <c:v>-0.091519261</c:v>
                </c:pt>
                <c:pt idx="14">
                  <c:v>-0.145466103</c:v>
                </c:pt>
                <c:pt idx="15">
                  <c:v>-0.143211118</c:v>
                </c:pt>
                <c:pt idx="16">
                  <c:v>-0.129811413</c:v>
                </c:pt>
                <c:pt idx="17">
                  <c:v>-0.095857784</c:v>
                </c:pt>
                <c:pt idx="18">
                  <c:v>-0.098947039</c:v>
                </c:pt>
                <c:pt idx="19">
                  <c:v>-0.128185931</c:v>
                </c:pt>
                <c:pt idx="20">
                  <c:v>-0.156960031</c:v>
                </c:pt>
                <c:pt idx="21">
                  <c:v>-0.200492863</c:v>
                </c:pt>
                <c:pt idx="22">
                  <c:v>-0.212245574</c:v>
                </c:pt>
                <c:pt idx="23">
                  <c:v>-0.247880847</c:v>
                </c:pt>
                <c:pt idx="24">
                  <c:v>-0.316975859</c:v>
                </c:pt>
                <c:pt idx="25">
                  <c:v>-0.30112297</c:v>
                </c:pt>
                <c:pt idx="26">
                  <c:v>-0.312461245</c:v>
                </c:pt>
                <c:pt idx="27">
                  <c:v>-0.261584779</c:v>
                </c:pt>
                <c:pt idx="28">
                  <c:v>-0.236599279</c:v>
                </c:pt>
                <c:pt idx="29">
                  <c:v>-0.226473594</c:v>
                </c:pt>
                <c:pt idx="30">
                  <c:v>-0.213171264</c:v>
                </c:pt>
                <c:pt idx="31">
                  <c:v>-0.192648344</c:v>
                </c:pt>
                <c:pt idx="32">
                  <c:v>-0.167861148</c:v>
                </c:pt>
                <c:pt idx="33">
                  <c:v>-0.154813198</c:v>
                </c:pt>
                <c:pt idx="34">
                  <c:v>-0.130520856</c:v>
                </c:pt>
                <c:pt idx="35">
                  <c:v>-0.18800136</c:v>
                </c:pt>
                <c:pt idx="36">
                  <c:v>-0.155535995</c:v>
                </c:pt>
                <c:pt idx="37">
                  <c:v>-0.1439077</c:v>
                </c:pt>
                <c:pt idx="38">
                  <c:v>-0.143790318</c:v>
                </c:pt>
                <c:pt idx="39">
                  <c:v>-0.158081837</c:v>
                </c:pt>
                <c:pt idx="40">
                  <c:v>-0.149417914</c:v>
                </c:pt>
                <c:pt idx="41">
                  <c:v>-0.156652994</c:v>
                </c:pt>
                <c:pt idx="42">
                  <c:v>-0.14747774</c:v>
                </c:pt>
                <c:pt idx="43">
                  <c:v>-0.128966035</c:v>
                </c:pt>
                <c:pt idx="44">
                  <c:v>-0.117575735</c:v>
                </c:pt>
                <c:pt idx="45">
                  <c:v>-0.11634977</c:v>
                </c:pt>
                <c:pt idx="46">
                  <c:v>-0.12349722</c:v>
                </c:pt>
                <c:pt idx="47">
                  <c:v>-0.110798531</c:v>
                </c:pt>
                <c:pt idx="48">
                  <c:v>-0.091463918</c:v>
                </c:pt>
                <c:pt idx="49">
                  <c:v>-0.093540808</c:v>
                </c:pt>
                <c:pt idx="50">
                  <c:v>-0.081193827</c:v>
                </c:pt>
                <c:pt idx="51">
                  <c:v>-0.079219983</c:v>
                </c:pt>
                <c:pt idx="52">
                  <c:v>-0.092913178</c:v>
                </c:pt>
                <c:pt idx="53">
                  <c:v>-0.117266781</c:v>
                </c:pt>
                <c:pt idx="54">
                  <c:v>-0.118254547</c:v>
                </c:pt>
                <c:pt idx="55">
                  <c:v>-0.150024275</c:v>
                </c:pt>
                <c:pt idx="56">
                  <c:v>-0.128135791</c:v>
                </c:pt>
                <c:pt idx="57">
                  <c:v>-0.117725948</c:v>
                </c:pt>
                <c:pt idx="58">
                  <c:v>-0.097145883</c:v>
                </c:pt>
                <c:pt idx="59">
                  <c:v>-0.098370943</c:v>
                </c:pt>
                <c:pt idx="60">
                  <c:v>-0.104951004</c:v>
                </c:pt>
                <c:pt idx="61">
                  <c:v>-0.127588181</c:v>
                </c:pt>
                <c:pt idx="62">
                  <c:v>-0.114016472</c:v>
                </c:pt>
                <c:pt idx="63">
                  <c:v>-0.134478935</c:v>
                </c:pt>
                <c:pt idx="64">
                  <c:v>-0.134227746</c:v>
                </c:pt>
                <c:pt idx="65">
                  <c:v>-0.145160816</c:v>
                </c:pt>
                <c:pt idx="66">
                  <c:v>-0.180028984</c:v>
                </c:pt>
                <c:pt idx="67">
                  <c:v>-0.237773095</c:v>
                </c:pt>
                <c:pt idx="68">
                  <c:v>-0.187822441</c:v>
                </c:pt>
                <c:pt idx="69">
                  <c:v>-0.19058027</c:v>
                </c:pt>
                <c:pt idx="70">
                  <c:v>-0.195866817</c:v>
                </c:pt>
                <c:pt idx="71">
                  <c:v>-0.200991613</c:v>
                </c:pt>
                <c:pt idx="72">
                  <c:v>-0.195171255</c:v>
                </c:pt>
                <c:pt idx="73">
                  <c:v>-0.179766426</c:v>
                </c:pt>
                <c:pt idx="74">
                  <c:v>-0.176814144</c:v>
                </c:pt>
                <c:pt idx="75">
                  <c:v>-0.164816326</c:v>
                </c:pt>
                <c:pt idx="76">
                  <c:v>-0.139449249</c:v>
                </c:pt>
                <c:pt idx="77">
                  <c:v>-0.150306892</c:v>
                </c:pt>
                <c:pt idx="78">
                  <c:v>-0.131669086</c:v>
                </c:pt>
                <c:pt idx="79">
                  <c:v>-0.122518169</c:v>
                </c:pt>
                <c:pt idx="80">
                  <c:v>-0.133846576</c:v>
                </c:pt>
                <c:pt idx="81">
                  <c:v>-0.121013888</c:v>
                </c:pt>
                <c:pt idx="82">
                  <c:v>-0.131455122</c:v>
                </c:pt>
                <c:pt idx="83">
                  <c:v>-0.149410948</c:v>
                </c:pt>
                <c:pt idx="84">
                  <c:v>-0.142597203</c:v>
                </c:pt>
                <c:pt idx="85">
                  <c:v>-0.148663063</c:v>
                </c:pt>
                <c:pt idx="86">
                  <c:v>-0.142823048</c:v>
                </c:pt>
                <c:pt idx="87">
                  <c:v>-0.128778332</c:v>
                </c:pt>
                <c:pt idx="88">
                  <c:v>-0.125873207</c:v>
                </c:pt>
                <c:pt idx="89">
                  <c:v>-0.135738286</c:v>
                </c:pt>
                <c:pt idx="90">
                  <c:v>-0.128721645</c:v>
                </c:pt>
                <c:pt idx="91">
                  <c:v>-0.148945385</c:v>
                </c:pt>
                <c:pt idx="92">
                  <c:v>-0.158311648</c:v>
                </c:pt>
                <c:pt idx="93">
                  <c:v>-0.153990547</c:v>
                </c:pt>
                <c:pt idx="94">
                  <c:v>-0.161412382</c:v>
                </c:pt>
                <c:pt idx="95">
                  <c:v>-0.159014233</c:v>
                </c:pt>
                <c:pt idx="96">
                  <c:v>-0.163842225</c:v>
                </c:pt>
                <c:pt idx="97">
                  <c:v>-0.157267286</c:v>
                </c:pt>
                <c:pt idx="98">
                  <c:v>-0.175481557</c:v>
                </c:pt>
                <c:pt idx="99">
                  <c:v>-0.184193564</c:v>
                </c:pt>
                <c:pt idx="100">
                  <c:v>-0.199157962</c:v>
                </c:pt>
                <c:pt idx="101">
                  <c:v>-0.231483822</c:v>
                </c:pt>
                <c:pt idx="102">
                  <c:v>-0.216034115</c:v>
                </c:pt>
                <c:pt idx="103">
                  <c:v>-0.210161265</c:v>
                </c:pt>
                <c:pt idx="104">
                  <c:v>-0.198604914</c:v>
                </c:pt>
                <c:pt idx="105">
                  <c:v>-0.200052622</c:v>
                </c:pt>
                <c:pt idx="106">
                  <c:v>-0.199768433</c:v>
                </c:pt>
                <c:pt idx="107">
                  <c:v>-0.203672954</c:v>
                </c:pt>
                <c:pt idx="108">
                  <c:v>-0.191957295</c:v>
                </c:pt>
                <c:pt idx="109">
                  <c:v>-0.196080998</c:v>
                </c:pt>
                <c:pt idx="110">
                  <c:v>-0.211891992</c:v>
                </c:pt>
                <c:pt idx="111">
                  <c:v>-0.214387782</c:v>
                </c:pt>
                <c:pt idx="112">
                  <c:v>-0.24485749</c:v>
                </c:pt>
                <c:pt idx="113">
                  <c:v>-0.246151812</c:v>
                </c:pt>
              </c:numCache>
            </c:numRef>
          </c:val>
          <c:smooth val="0"/>
        </c:ser>
        <c:ser>
          <c:idx val="3"/>
          <c:order val="3"/>
          <c:tx>
            <c:strRef>
              <c:f>扫雷净值_1719987369776.csv!$E$1</c:f>
              <c:strCache>
                <c:ptCount val="1"/>
                <c:pt idx="0">
                  <c:v>低风险</c:v>
                </c:pt>
              </c:strCache>
            </c:strRef>
          </c:tx>
          <c:spPr>
            <a:ln w="28575" cap="rnd">
              <a:solidFill>
                <a:schemeClr val="accent4"/>
              </a:solidFill>
              <a:round/>
            </a:ln>
            <a:effectLst/>
          </c:spPr>
          <c:marker>
            <c:symbol val="none"/>
          </c:marker>
          <c:dLbls>
            <c:delete val="1"/>
          </c:dLbls>
          <c:cat>
            <c:numRef>
              <c:f>扫雷净值_1719987369776.csv!$A$2:$A$115</c:f>
              <c:numCache>
                <c:formatCode>yyyy/m/d</c:formatCode>
                <c:ptCount val="114"/>
                <c:pt idx="0" c:formatCode="yyyy/m/d">
                  <c:v>45293</c:v>
                </c:pt>
                <c:pt idx="1" c:formatCode="yyyy/m/d">
                  <c:v>45294</c:v>
                </c:pt>
                <c:pt idx="2" c:formatCode="yyyy/m/d">
                  <c:v>45295</c:v>
                </c:pt>
                <c:pt idx="3" c:formatCode="yyyy/m/d">
                  <c:v>45296</c:v>
                </c:pt>
                <c:pt idx="4" c:formatCode="yyyy/m/d">
                  <c:v>45299</c:v>
                </c:pt>
                <c:pt idx="5" c:formatCode="yyyy/m/d">
                  <c:v>45300</c:v>
                </c:pt>
                <c:pt idx="6" c:formatCode="yyyy/m/d">
                  <c:v>45301</c:v>
                </c:pt>
                <c:pt idx="7" c:formatCode="yyyy/m/d">
                  <c:v>45302</c:v>
                </c:pt>
                <c:pt idx="8" c:formatCode="yyyy/m/d">
                  <c:v>45303</c:v>
                </c:pt>
                <c:pt idx="9" c:formatCode="yyyy/m/d">
                  <c:v>45306</c:v>
                </c:pt>
                <c:pt idx="10" c:formatCode="yyyy/m/d">
                  <c:v>45307</c:v>
                </c:pt>
                <c:pt idx="11" c:formatCode="yyyy/m/d">
                  <c:v>45308</c:v>
                </c:pt>
                <c:pt idx="12" c:formatCode="yyyy/m/d">
                  <c:v>45309</c:v>
                </c:pt>
                <c:pt idx="13" c:formatCode="yyyy/m/d">
                  <c:v>45310</c:v>
                </c:pt>
                <c:pt idx="14" c:formatCode="yyyy/m/d">
                  <c:v>45313</c:v>
                </c:pt>
                <c:pt idx="15" c:formatCode="yyyy/m/d">
                  <c:v>45314</c:v>
                </c:pt>
                <c:pt idx="16" c:formatCode="yyyy/m/d">
                  <c:v>45315</c:v>
                </c:pt>
                <c:pt idx="17" c:formatCode="yyyy/m/d">
                  <c:v>45316</c:v>
                </c:pt>
                <c:pt idx="18" c:formatCode="yyyy/m/d">
                  <c:v>45317</c:v>
                </c:pt>
                <c:pt idx="19" c:formatCode="yyyy/m/d">
                  <c:v>45320</c:v>
                </c:pt>
                <c:pt idx="20" c:formatCode="yyyy/m/d">
                  <c:v>45321</c:v>
                </c:pt>
                <c:pt idx="21" c:formatCode="yyyy/m/d">
                  <c:v>45322</c:v>
                </c:pt>
                <c:pt idx="22" c:formatCode="yyyy/m/d">
                  <c:v>45323</c:v>
                </c:pt>
                <c:pt idx="23" c:formatCode="yyyy/m/d">
                  <c:v>45324</c:v>
                </c:pt>
                <c:pt idx="24" c:formatCode="yyyy/m/d">
                  <c:v>45327</c:v>
                </c:pt>
                <c:pt idx="25" c:formatCode="yyyy/m/d">
                  <c:v>45328</c:v>
                </c:pt>
                <c:pt idx="26" c:formatCode="yyyy/m/d">
                  <c:v>45329</c:v>
                </c:pt>
                <c:pt idx="27" c:formatCode="yyyy/m/d">
                  <c:v>45330</c:v>
                </c:pt>
                <c:pt idx="28" c:formatCode="yyyy/m/d">
                  <c:v>45341</c:v>
                </c:pt>
                <c:pt idx="29" c:formatCode="yyyy/m/d">
                  <c:v>45342</c:v>
                </c:pt>
                <c:pt idx="30" c:formatCode="yyyy/m/d">
                  <c:v>45343</c:v>
                </c:pt>
                <c:pt idx="31" c:formatCode="yyyy/m/d">
                  <c:v>45344</c:v>
                </c:pt>
                <c:pt idx="32" c:formatCode="yyyy/m/d">
                  <c:v>45345</c:v>
                </c:pt>
                <c:pt idx="33" c:formatCode="yyyy/m/d">
                  <c:v>45348</c:v>
                </c:pt>
                <c:pt idx="34" c:formatCode="yyyy/m/d">
                  <c:v>45349</c:v>
                </c:pt>
                <c:pt idx="35" c:formatCode="yyyy/m/d">
                  <c:v>45350</c:v>
                </c:pt>
                <c:pt idx="36" c:formatCode="yyyy/m/d">
                  <c:v>45351</c:v>
                </c:pt>
                <c:pt idx="37" c:formatCode="yyyy/m/d">
                  <c:v>45352</c:v>
                </c:pt>
                <c:pt idx="38" c:formatCode="yyyy/m/d">
                  <c:v>45355</c:v>
                </c:pt>
                <c:pt idx="39" c:formatCode="yyyy/m/d">
                  <c:v>45356</c:v>
                </c:pt>
                <c:pt idx="40" c:formatCode="yyyy/m/d">
                  <c:v>45357</c:v>
                </c:pt>
                <c:pt idx="41" c:formatCode="yyyy/m/d">
                  <c:v>45358</c:v>
                </c:pt>
                <c:pt idx="42" c:formatCode="yyyy/m/d">
                  <c:v>45359</c:v>
                </c:pt>
                <c:pt idx="43" c:formatCode="yyyy/m/d">
                  <c:v>45362</c:v>
                </c:pt>
                <c:pt idx="44" c:formatCode="yyyy/m/d">
                  <c:v>45363</c:v>
                </c:pt>
                <c:pt idx="45" c:formatCode="yyyy/m/d">
                  <c:v>45364</c:v>
                </c:pt>
                <c:pt idx="46" c:formatCode="yyyy/m/d">
                  <c:v>45365</c:v>
                </c:pt>
                <c:pt idx="47" c:formatCode="yyyy/m/d">
                  <c:v>45366</c:v>
                </c:pt>
                <c:pt idx="48" c:formatCode="yyyy/m/d">
                  <c:v>45369</c:v>
                </c:pt>
                <c:pt idx="49" c:formatCode="yyyy/m/d">
                  <c:v>45370</c:v>
                </c:pt>
                <c:pt idx="50" c:formatCode="yyyy/m/d">
                  <c:v>45371</c:v>
                </c:pt>
                <c:pt idx="51" c:formatCode="yyyy/m/d">
                  <c:v>45372</c:v>
                </c:pt>
                <c:pt idx="52" c:formatCode="yyyy/m/d">
                  <c:v>45373</c:v>
                </c:pt>
                <c:pt idx="53" c:formatCode="yyyy/m/d">
                  <c:v>45376</c:v>
                </c:pt>
                <c:pt idx="54" c:formatCode="yyyy/m/d">
                  <c:v>45377</c:v>
                </c:pt>
                <c:pt idx="55" c:formatCode="yyyy/m/d">
                  <c:v>45378</c:v>
                </c:pt>
                <c:pt idx="56" c:formatCode="yyyy/m/d">
                  <c:v>45379</c:v>
                </c:pt>
                <c:pt idx="57" c:formatCode="yyyy/m/d">
                  <c:v>45380</c:v>
                </c:pt>
                <c:pt idx="58" c:formatCode="yyyy/m/d">
                  <c:v>45383</c:v>
                </c:pt>
                <c:pt idx="59" c:formatCode="yyyy/m/d">
                  <c:v>45384</c:v>
                </c:pt>
                <c:pt idx="60" c:formatCode="yyyy/m/d">
                  <c:v>45385</c:v>
                </c:pt>
                <c:pt idx="61" c:formatCode="yyyy/m/d">
                  <c:v>45390</c:v>
                </c:pt>
                <c:pt idx="62" c:formatCode="yyyy/m/d">
                  <c:v>45391</c:v>
                </c:pt>
                <c:pt idx="63" c:formatCode="yyyy/m/d">
                  <c:v>45392</c:v>
                </c:pt>
                <c:pt idx="64" c:formatCode="yyyy/m/d">
                  <c:v>45393</c:v>
                </c:pt>
                <c:pt idx="65" c:formatCode="yyyy/m/d">
                  <c:v>45394</c:v>
                </c:pt>
                <c:pt idx="66" c:formatCode="yyyy/m/d">
                  <c:v>45397</c:v>
                </c:pt>
                <c:pt idx="67" c:formatCode="yyyy/m/d">
                  <c:v>45398</c:v>
                </c:pt>
                <c:pt idx="68" c:formatCode="yyyy/m/d">
                  <c:v>45399</c:v>
                </c:pt>
                <c:pt idx="69" c:formatCode="yyyy/m/d">
                  <c:v>45400</c:v>
                </c:pt>
                <c:pt idx="70" c:formatCode="yyyy/m/d">
                  <c:v>45401</c:v>
                </c:pt>
                <c:pt idx="71" c:formatCode="yyyy/m/d">
                  <c:v>45404</c:v>
                </c:pt>
                <c:pt idx="72" c:formatCode="yyyy/m/d">
                  <c:v>45405</c:v>
                </c:pt>
                <c:pt idx="73" c:formatCode="yyyy/m/d">
                  <c:v>45406</c:v>
                </c:pt>
                <c:pt idx="74" c:formatCode="yyyy/m/d">
                  <c:v>45407</c:v>
                </c:pt>
                <c:pt idx="75" c:formatCode="yyyy/m/d">
                  <c:v>45408</c:v>
                </c:pt>
                <c:pt idx="76" c:formatCode="yyyy/m/d">
                  <c:v>45411</c:v>
                </c:pt>
                <c:pt idx="77" c:formatCode="yyyy/m/d">
                  <c:v>45412</c:v>
                </c:pt>
                <c:pt idx="78" c:formatCode="yyyy/m/d">
                  <c:v>45418</c:v>
                </c:pt>
                <c:pt idx="79" c:formatCode="yyyy/m/d">
                  <c:v>45419</c:v>
                </c:pt>
                <c:pt idx="80" c:formatCode="yyyy/m/d">
                  <c:v>45420</c:v>
                </c:pt>
                <c:pt idx="81" c:formatCode="yyyy/m/d">
                  <c:v>45421</c:v>
                </c:pt>
                <c:pt idx="82" c:formatCode="yyyy/m/d">
                  <c:v>45422</c:v>
                </c:pt>
                <c:pt idx="83" c:formatCode="yyyy/m/d">
                  <c:v>45425</c:v>
                </c:pt>
                <c:pt idx="84" c:formatCode="yyyy/m/d">
                  <c:v>45426</c:v>
                </c:pt>
                <c:pt idx="85" c:formatCode="yyyy/m/d">
                  <c:v>45427</c:v>
                </c:pt>
                <c:pt idx="86" c:formatCode="yyyy/m/d">
                  <c:v>45428</c:v>
                </c:pt>
                <c:pt idx="87" c:formatCode="yyyy/m/d">
                  <c:v>45429</c:v>
                </c:pt>
                <c:pt idx="88" c:formatCode="yyyy/m/d">
                  <c:v>45432</c:v>
                </c:pt>
                <c:pt idx="89" c:formatCode="yyyy/m/d">
                  <c:v>45433</c:v>
                </c:pt>
                <c:pt idx="90" c:formatCode="yyyy/m/d">
                  <c:v>45434</c:v>
                </c:pt>
                <c:pt idx="91" c:formatCode="yyyy/m/d">
                  <c:v>45435</c:v>
                </c:pt>
                <c:pt idx="92" c:formatCode="yyyy/m/d">
                  <c:v>45436</c:v>
                </c:pt>
                <c:pt idx="93" c:formatCode="yyyy/m/d">
                  <c:v>45439</c:v>
                </c:pt>
                <c:pt idx="94" c:formatCode="yyyy/m/d">
                  <c:v>45440</c:v>
                </c:pt>
                <c:pt idx="95" c:formatCode="yyyy/m/d">
                  <c:v>45441</c:v>
                </c:pt>
                <c:pt idx="96" c:formatCode="yyyy/m/d">
                  <c:v>45442</c:v>
                </c:pt>
                <c:pt idx="97" c:formatCode="yyyy/m/d">
                  <c:v>45443</c:v>
                </c:pt>
                <c:pt idx="98" c:formatCode="yyyy/m/d">
                  <c:v>45446</c:v>
                </c:pt>
                <c:pt idx="99" c:formatCode="yyyy/m/d">
                  <c:v>45447</c:v>
                </c:pt>
                <c:pt idx="100" c:formatCode="yyyy/m/d">
                  <c:v>45448</c:v>
                </c:pt>
                <c:pt idx="101" c:formatCode="yyyy/m/d">
                  <c:v>45449</c:v>
                </c:pt>
                <c:pt idx="102" c:formatCode="yyyy/m/d">
                  <c:v>45450</c:v>
                </c:pt>
                <c:pt idx="103" c:formatCode="yyyy/m/d">
                  <c:v>45454</c:v>
                </c:pt>
                <c:pt idx="104" c:formatCode="yyyy/m/d">
                  <c:v>45455</c:v>
                </c:pt>
                <c:pt idx="105" c:formatCode="yyyy/m/d">
                  <c:v>45456</c:v>
                </c:pt>
                <c:pt idx="106" c:formatCode="yyyy/m/d">
                  <c:v>45457</c:v>
                </c:pt>
                <c:pt idx="107" c:formatCode="yyyy/m/d">
                  <c:v>45460</c:v>
                </c:pt>
                <c:pt idx="108" c:formatCode="yyyy/m/d">
                  <c:v>45461</c:v>
                </c:pt>
                <c:pt idx="109" c:formatCode="yyyy/m/d">
                  <c:v>45462</c:v>
                </c:pt>
                <c:pt idx="110" c:formatCode="yyyy/m/d">
                  <c:v>45463</c:v>
                </c:pt>
                <c:pt idx="111" c:formatCode="yyyy/m/d">
                  <c:v>45464</c:v>
                </c:pt>
                <c:pt idx="112" c:formatCode="yyyy/m/d">
                  <c:v>45467</c:v>
                </c:pt>
                <c:pt idx="113" c:formatCode="yyyy/m/d">
                  <c:v>45468</c:v>
                </c:pt>
              </c:numCache>
            </c:numRef>
          </c:cat>
          <c:val>
            <c:numRef>
              <c:f>扫雷净值_1719987369776.csv!$E$2:$E$115</c:f>
              <c:numCache>
                <c:formatCode>General</c:formatCode>
                <c:ptCount val="114"/>
                <c:pt idx="0">
                  <c:v>0.00074658</c:v>
                </c:pt>
                <c:pt idx="1">
                  <c:v>-0.003534202</c:v>
                </c:pt>
                <c:pt idx="2">
                  <c:v>-0.007130129</c:v>
                </c:pt>
                <c:pt idx="3">
                  <c:v>-0.022143058</c:v>
                </c:pt>
                <c:pt idx="4">
                  <c:v>-0.040948916</c:v>
                </c:pt>
                <c:pt idx="5">
                  <c:v>-0.036237173</c:v>
                </c:pt>
                <c:pt idx="6">
                  <c:v>-0.043130374</c:v>
                </c:pt>
                <c:pt idx="7">
                  <c:v>-0.027692046</c:v>
                </c:pt>
                <c:pt idx="8">
                  <c:v>-0.033735538</c:v>
                </c:pt>
                <c:pt idx="9">
                  <c:v>-0.034938703</c:v>
                </c:pt>
                <c:pt idx="10">
                  <c:v>-0.036659322</c:v>
                </c:pt>
                <c:pt idx="11">
                  <c:v>-0.060478524</c:v>
                </c:pt>
                <c:pt idx="12">
                  <c:v>-0.066351797</c:v>
                </c:pt>
                <c:pt idx="13">
                  <c:v>-0.078230931</c:v>
                </c:pt>
                <c:pt idx="14">
                  <c:v>-0.130139265</c:v>
                </c:pt>
                <c:pt idx="15">
                  <c:v>-0.125818374</c:v>
                </c:pt>
                <c:pt idx="16">
                  <c:v>-0.112816895</c:v>
                </c:pt>
                <c:pt idx="17">
                  <c:v>-0.081693968</c:v>
                </c:pt>
                <c:pt idx="18">
                  <c:v>-0.086030462</c:v>
                </c:pt>
                <c:pt idx="19">
                  <c:v>-0.110397164</c:v>
                </c:pt>
                <c:pt idx="20">
                  <c:v>-0.137354782</c:v>
                </c:pt>
                <c:pt idx="21">
                  <c:v>-0.173586389</c:v>
                </c:pt>
                <c:pt idx="22">
                  <c:v>-0.183248337</c:v>
                </c:pt>
                <c:pt idx="23">
                  <c:v>-0.214872656</c:v>
                </c:pt>
                <c:pt idx="24">
                  <c:v>-0.272591122</c:v>
                </c:pt>
                <c:pt idx="25">
                  <c:v>-0.244939055</c:v>
                </c:pt>
                <c:pt idx="26">
                  <c:v>-0.246624405</c:v>
                </c:pt>
                <c:pt idx="27">
                  <c:v>-0.199101573</c:v>
                </c:pt>
                <c:pt idx="28">
                  <c:v>-0.177394565</c:v>
                </c:pt>
                <c:pt idx="29">
                  <c:v>-0.169118724</c:v>
                </c:pt>
                <c:pt idx="30">
                  <c:v>-0.158958807</c:v>
                </c:pt>
                <c:pt idx="31">
                  <c:v>-0.142081042</c:v>
                </c:pt>
                <c:pt idx="32">
                  <c:v>-0.12264053</c:v>
                </c:pt>
                <c:pt idx="33">
                  <c:v>-0.113566019</c:v>
                </c:pt>
                <c:pt idx="34">
                  <c:v>-0.090047319</c:v>
                </c:pt>
                <c:pt idx="35">
                  <c:v>-0.137391193</c:v>
                </c:pt>
                <c:pt idx="36">
                  <c:v>-0.106407953</c:v>
                </c:pt>
                <c:pt idx="37">
                  <c:v>-0.097289482</c:v>
                </c:pt>
                <c:pt idx="38">
                  <c:v>-0.094111635</c:v>
                </c:pt>
                <c:pt idx="39">
                  <c:v>-0.106678828</c:v>
                </c:pt>
                <c:pt idx="40">
                  <c:v>-0.098120525</c:v>
                </c:pt>
                <c:pt idx="41">
                  <c:v>-0.105213401</c:v>
                </c:pt>
                <c:pt idx="42">
                  <c:v>-0.09492664</c:v>
                </c:pt>
                <c:pt idx="43">
                  <c:v>-0.078865258</c:v>
                </c:pt>
                <c:pt idx="44">
                  <c:v>-0.070329221</c:v>
                </c:pt>
                <c:pt idx="45">
                  <c:v>-0.066876807</c:v>
                </c:pt>
                <c:pt idx="46">
                  <c:v>-0.071208685</c:v>
                </c:pt>
                <c:pt idx="47">
                  <c:v>-0.05960528</c:v>
                </c:pt>
                <c:pt idx="48">
                  <c:v>-0.042288564</c:v>
                </c:pt>
                <c:pt idx="49">
                  <c:v>-0.046108781</c:v>
                </c:pt>
                <c:pt idx="50">
                  <c:v>-0.036770748</c:v>
                </c:pt>
                <c:pt idx="51">
                  <c:v>-0.037670396</c:v>
                </c:pt>
                <c:pt idx="52">
                  <c:v>-0.051371544</c:v>
                </c:pt>
                <c:pt idx="53">
                  <c:v>-0.072062138</c:v>
                </c:pt>
                <c:pt idx="54">
                  <c:v>-0.072416783</c:v>
                </c:pt>
                <c:pt idx="55">
                  <c:v>-0.099960758</c:v>
                </c:pt>
                <c:pt idx="56">
                  <c:v>-0.079483091</c:v>
                </c:pt>
                <c:pt idx="57">
                  <c:v>-0.067186931</c:v>
                </c:pt>
                <c:pt idx="58">
                  <c:v>-0.047102254</c:v>
                </c:pt>
                <c:pt idx="59">
                  <c:v>-0.046779546</c:v>
                </c:pt>
                <c:pt idx="60">
                  <c:v>-0.053113054</c:v>
                </c:pt>
                <c:pt idx="61">
                  <c:v>-0.07318744</c:v>
                </c:pt>
                <c:pt idx="62">
                  <c:v>-0.060345166</c:v>
                </c:pt>
                <c:pt idx="63">
                  <c:v>-0.077449943</c:v>
                </c:pt>
                <c:pt idx="64">
                  <c:v>-0.073723965</c:v>
                </c:pt>
                <c:pt idx="65">
                  <c:v>-0.078598233</c:v>
                </c:pt>
                <c:pt idx="66">
                  <c:v>-0.098651175</c:v>
                </c:pt>
                <c:pt idx="67">
                  <c:v>-0.14911689</c:v>
                </c:pt>
                <c:pt idx="68">
                  <c:v>-0.10153001</c:v>
                </c:pt>
                <c:pt idx="69">
                  <c:v>-0.102020717</c:v>
                </c:pt>
                <c:pt idx="70">
                  <c:v>-0.104946923</c:v>
                </c:pt>
                <c:pt idx="71">
                  <c:v>-0.109868058</c:v>
                </c:pt>
                <c:pt idx="72">
                  <c:v>-0.106741939</c:v>
                </c:pt>
                <c:pt idx="73">
                  <c:v>-0.090427063</c:v>
                </c:pt>
                <c:pt idx="74">
                  <c:v>-0.086548165</c:v>
                </c:pt>
                <c:pt idx="75">
                  <c:v>-0.073386335</c:v>
                </c:pt>
                <c:pt idx="76">
                  <c:v>-0.049994632</c:v>
                </c:pt>
                <c:pt idx="77">
                  <c:v>-0.053993139</c:v>
                </c:pt>
                <c:pt idx="78">
                  <c:v>-0.03172905</c:v>
                </c:pt>
                <c:pt idx="79">
                  <c:v>-0.024973797</c:v>
                </c:pt>
                <c:pt idx="80">
                  <c:v>-0.036718349</c:v>
                </c:pt>
                <c:pt idx="81">
                  <c:v>-0.021432341</c:v>
                </c:pt>
                <c:pt idx="82">
                  <c:v>-0.029440354</c:v>
                </c:pt>
                <c:pt idx="83">
                  <c:v>-0.039200132</c:v>
                </c:pt>
                <c:pt idx="84">
                  <c:v>-0.032067195</c:v>
                </c:pt>
                <c:pt idx="85">
                  <c:v>-0.040126773</c:v>
                </c:pt>
                <c:pt idx="86">
                  <c:v>-0.03752583</c:v>
                </c:pt>
                <c:pt idx="87">
                  <c:v>-0.024452112</c:v>
                </c:pt>
                <c:pt idx="88">
                  <c:v>-0.018354275</c:v>
                </c:pt>
                <c:pt idx="89">
                  <c:v>-0.026819463</c:v>
                </c:pt>
                <c:pt idx="90">
                  <c:v>-0.022670865</c:v>
                </c:pt>
                <c:pt idx="91">
                  <c:v>-0.041883981</c:v>
                </c:pt>
                <c:pt idx="92">
                  <c:v>-0.049991516</c:v>
                </c:pt>
                <c:pt idx="93">
                  <c:v>-0.042146762</c:v>
                </c:pt>
                <c:pt idx="94">
                  <c:v>-0.051213017</c:v>
                </c:pt>
                <c:pt idx="95">
                  <c:v>-0.047848327</c:v>
                </c:pt>
                <c:pt idx="96">
                  <c:v>-0.053317179</c:v>
                </c:pt>
                <c:pt idx="97">
                  <c:v>-0.04698441</c:v>
                </c:pt>
                <c:pt idx="98">
                  <c:v>-0.059270732</c:v>
                </c:pt>
                <c:pt idx="99">
                  <c:v>-0.061049825</c:v>
                </c:pt>
                <c:pt idx="100">
                  <c:v>-0.072390335</c:v>
                </c:pt>
                <c:pt idx="101">
                  <c:v>-0.098662054</c:v>
                </c:pt>
                <c:pt idx="102">
                  <c:v>-0.083546954</c:v>
                </c:pt>
                <c:pt idx="103">
                  <c:v>-0.078146975</c:v>
                </c:pt>
                <c:pt idx="104">
                  <c:v>-0.067101041</c:v>
                </c:pt>
                <c:pt idx="105">
                  <c:v>-0.069871287</c:v>
                </c:pt>
                <c:pt idx="106">
                  <c:v>-0.069214497</c:v>
                </c:pt>
                <c:pt idx="107">
                  <c:v>-0.072487541</c:v>
                </c:pt>
                <c:pt idx="108">
                  <c:v>-0.061841828</c:v>
                </c:pt>
                <c:pt idx="109">
                  <c:v>-0.068059374</c:v>
                </c:pt>
                <c:pt idx="110">
                  <c:v>-0.082688025</c:v>
                </c:pt>
                <c:pt idx="111">
                  <c:v>-0.083488163</c:v>
                </c:pt>
                <c:pt idx="112">
                  <c:v>-0.114693266</c:v>
                </c:pt>
                <c:pt idx="113">
                  <c:v>-0.114928197</c:v>
                </c:pt>
              </c:numCache>
            </c:numRef>
          </c:val>
          <c:smooth val="0"/>
        </c:ser>
        <c:dLbls>
          <c:showLegendKey val="0"/>
          <c:showVal val="0"/>
          <c:showCatName val="0"/>
          <c:showSerName val="0"/>
          <c:showPercent val="0"/>
          <c:showBubbleSize val="0"/>
        </c:dLbls>
        <c:marker val="0"/>
        <c:smooth val="0"/>
        <c:axId val="343303364"/>
        <c:axId val="699548755"/>
      </c:lineChart>
      <c:dateAx>
        <c:axId val="343303364"/>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99548755"/>
        <c:crosses val="autoZero"/>
        <c:auto val="1"/>
        <c:lblOffset val="100"/>
        <c:baseTimeUnit val="days"/>
      </c:dateAx>
      <c:valAx>
        <c:axId val="699548755"/>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43303364"/>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28">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0">
      <cs:styleClr val="auto"/>
    </cs:fillRef>
    <cs:effectRef idx="0"/>
    <cs:fontRef idx="minor">
      <a:schemeClr val="dk1"/>
    </cs:fontRef>
    <cs:spPr>
      <a:ln w="28575" cap="rnd">
        <a:solidFill>
          <a:schemeClr val="phClr"/>
        </a:solidFill>
        <a:round/>
      </a:ln>
      <a:effectLst/>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8.png"/><Relationship Id="rId6" Type="http://schemas.openxmlformats.org/officeDocument/2006/relationships/tags" Target="../tags/tag3.xml"/><Relationship Id="rId5" Type="http://schemas.openxmlformats.org/officeDocument/2006/relationships/image" Target="../media/image7.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ags" Target="../tags/tag6.xml"/><Relationship Id="rId3" Type="http://schemas.openxmlformats.org/officeDocument/2006/relationships/image" Target="../media/image6.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8.png"/><Relationship Id="rId6" Type="http://schemas.openxmlformats.org/officeDocument/2006/relationships/tags" Target="../tags/tag9.xml"/><Relationship Id="rId5" Type="http://schemas.openxmlformats.org/officeDocument/2006/relationships/image" Target="../media/image7.png"/><Relationship Id="rId4" Type="http://schemas.openxmlformats.org/officeDocument/2006/relationships/tags" Target="../tags/tag8.xml"/><Relationship Id="rId3" Type="http://schemas.openxmlformats.org/officeDocument/2006/relationships/image" Target="../media/image6.png"/><Relationship Id="rId2" Type="http://schemas.openxmlformats.org/officeDocument/2006/relationships/tags" Target="../tags/tag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4" name="图片 3" descr="主"/>
          <p:cNvPicPr>
            <a:picLocks noChangeAspect="1"/>
          </p:cNvPicPr>
          <p:nvPr userDrawn="1"/>
        </p:nvPicPr>
        <p:blipFill>
          <a:blip r:embed="rId4"/>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5"/>
          <a:stretch>
            <a:fillRect/>
          </a:stretch>
        </p:blipFill>
        <p:spPr>
          <a:xfrm>
            <a:off x="0" y="0"/>
            <a:ext cx="12192000" cy="6858000"/>
          </a:xfrm>
          <a:prstGeom prst="rect">
            <a:avLst/>
          </a:prstGeom>
        </p:spPr>
      </p:pic>
      <p:pic>
        <p:nvPicPr>
          <p:cNvPr id="6" name="图片 5" descr="主"/>
          <p:cNvPicPr>
            <a:picLocks noChangeAspect="1"/>
          </p:cNvPicPr>
          <p:nvPr userDrawn="1"/>
        </p:nvPicPr>
        <p:blipFill>
          <a:blip r:embed="rId6"/>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7.xml"/><Relationship Id="rId3" Type="http://schemas.openxmlformats.org/officeDocument/2006/relationships/image" Target="../media/image17.png"/><Relationship Id="rId2" Type="http://schemas.openxmlformats.org/officeDocument/2006/relationships/tags" Target="../tags/tag66.xml"/><Relationship Id="rId1" Type="http://schemas.openxmlformats.org/officeDocument/2006/relationships/tags" Target="../tags/tag65.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0.xml"/><Relationship Id="rId3" Type="http://schemas.openxmlformats.org/officeDocument/2006/relationships/image" Target="../media/image18.png"/><Relationship Id="rId2" Type="http://schemas.openxmlformats.org/officeDocument/2006/relationships/tags" Target="../tags/tag69.xml"/><Relationship Id="rId1" Type="http://schemas.openxmlformats.org/officeDocument/2006/relationships/tags" Target="../tags/tag68.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6.xml"/><Relationship Id="rId3" Type="http://schemas.openxmlformats.org/officeDocument/2006/relationships/image" Target="../media/image19.png"/><Relationship Id="rId2" Type="http://schemas.openxmlformats.org/officeDocument/2006/relationships/tags" Target="../tags/tag75.xml"/><Relationship Id="rId1" Type="http://schemas.openxmlformats.org/officeDocument/2006/relationships/tags" Target="../tags/tag74.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0.xml"/><Relationship Id="rId4" Type="http://schemas.openxmlformats.org/officeDocument/2006/relationships/image" Target="../media/image20.png"/><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4.xml"/><Relationship Id="rId4" Type="http://schemas.openxmlformats.org/officeDocument/2006/relationships/image" Target="../media/image21.png"/><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1.xml"/><Relationship Id="rId3" Type="http://schemas.openxmlformats.org/officeDocument/2006/relationships/image" Target="../media/image22.png"/><Relationship Id="rId2" Type="http://schemas.openxmlformats.org/officeDocument/2006/relationships/tags" Target="../tags/tag90.xml"/><Relationship Id="rId1" Type="http://schemas.openxmlformats.org/officeDocument/2006/relationships/tags" Target="../tags/tag89.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4.xml"/><Relationship Id="rId3" Type="http://schemas.openxmlformats.org/officeDocument/2006/relationships/image" Target="../media/image23.png"/><Relationship Id="rId2" Type="http://schemas.openxmlformats.org/officeDocument/2006/relationships/tags" Target="../tags/tag93.xml"/><Relationship Id="rId1" Type="http://schemas.openxmlformats.org/officeDocument/2006/relationships/tags" Target="../tags/tag92.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6.xml"/><Relationship Id="rId3" Type="http://schemas.openxmlformats.org/officeDocument/2006/relationships/image" Target="../media/image24.png"/><Relationship Id="rId2" Type="http://schemas.openxmlformats.org/officeDocument/2006/relationships/tags" Target="../tags/tag105.xml"/><Relationship Id="rId1" Type="http://schemas.openxmlformats.org/officeDocument/2006/relationships/tags" Target="../tags/tag104.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tags" Target="../tags/tag108.xml"/><Relationship Id="rId1" Type="http://schemas.openxmlformats.org/officeDocument/2006/relationships/tags" Target="../tags/tag107.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2.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tags" Target="../tags/tag111.xml"/><Relationship Id="rId1" Type="http://schemas.openxmlformats.org/officeDocument/2006/relationships/tags" Target="../tags/tag110.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6.xml"/><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image" Target="../media/image12.png"/><Relationship Id="rId3" Type="http://schemas.openxmlformats.org/officeDocument/2006/relationships/tags" Target="../tags/tag24.xml"/><Relationship Id="rId20" Type="http://schemas.openxmlformats.org/officeDocument/2006/relationships/slideLayout" Target="../slideLayouts/slideLayout4.xml"/><Relationship Id="rId2" Type="http://schemas.openxmlformats.org/officeDocument/2006/relationships/tags" Target="../tags/tag23.xml"/><Relationship Id="rId19" Type="http://schemas.openxmlformats.org/officeDocument/2006/relationships/tags" Target="../tags/tag39.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5.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44.xml"/><Relationship Id="rId1" Type="http://schemas.openxmlformats.org/officeDocument/2006/relationships/tags" Target="../tags/tag43.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1.xml"/><Relationship Id="rId3" Type="http://schemas.openxmlformats.org/officeDocument/2006/relationships/image" Target="../media/image15.png"/><Relationship Id="rId2" Type="http://schemas.openxmlformats.org/officeDocument/2006/relationships/tags" Target="../tags/tag50.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4.xml"/><Relationship Id="rId3" Type="http://schemas.openxmlformats.org/officeDocument/2006/relationships/image" Target="../media/image16.png"/><Relationship Id="rId2" Type="http://schemas.openxmlformats.org/officeDocument/2006/relationships/tags" Target="../tags/tag53.xml"/><Relationship Id="rId1" Type="http://schemas.openxmlformats.org/officeDocument/2006/relationships/tags" Target="../tags/tag52.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2"/>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年初至今，不同风险股表现</a:t>
            </a:r>
            <a:endPar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3"/>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593725" y="4728210"/>
            <a:ext cx="10942955" cy="521970"/>
          </a:xfrm>
          <a:prstGeom prst="rect">
            <a:avLst/>
          </a:prstGeom>
          <a:noFill/>
        </p:spPr>
        <p:txBody>
          <a:bodyPr wrap="square" rtlCol="0" anchor="t">
            <a:spAutoFit/>
          </a:bodyPr>
          <a:p>
            <a:pPr algn="r"/>
            <a:r>
              <a:rPr lang="zh-CN" altLang="en-US" sz="1400">
                <a:solidFill>
                  <a:schemeClr val="bg1"/>
                </a:solidFill>
                <a:latin typeface="思源黑体 CN Normal" panose="020B0400000000000000" charset="-122"/>
                <a:ea typeface="思源黑体 CN Normal" panose="020B0400000000000000" charset="-122"/>
                <a:cs typeface="思源黑体 CN Normal" panose="020B0400000000000000" charset="-122"/>
              </a:rPr>
              <a:t>据统计，截止到</a:t>
            </a:r>
            <a:r>
              <a:rPr lang="en-US" altLang="zh-CN" sz="1400">
                <a:solidFill>
                  <a:schemeClr val="bg1"/>
                </a:solidFill>
                <a:latin typeface="思源黑体 CN Normal" panose="020B0400000000000000" charset="-122"/>
                <a:ea typeface="思源黑体 CN Normal" panose="020B0400000000000000" charset="-122"/>
                <a:cs typeface="思源黑体 CN Normal" panose="020B0400000000000000" charset="-122"/>
              </a:rPr>
              <a:t>2024</a:t>
            </a:r>
            <a:r>
              <a:rPr lang="zh-CN" altLang="en-US" sz="1400">
                <a:solidFill>
                  <a:schemeClr val="bg1"/>
                </a:solidFill>
                <a:latin typeface="思源黑体 CN Normal" panose="020B0400000000000000" charset="-122"/>
                <a:ea typeface="思源黑体 CN Normal" panose="020B0400000000000000" charset="-122"/>
                <a:cs typeface="思源黑体 CN Normal" panose="020B0400000000000000" charset="-122"/>
              </a:rPr>
              <a:t>年6月25日。</a:t>
            </a:r>
            <a:endParaRPr lang="zh-CN" altLang="en-US" sz="14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gn="r"/>
            <a:r>
              <a:rPr lang="zh-CN" altLang="en-US" sz="1400">
                <a:solidFill>
                  <a:schemeClr val="bg1"/>
                </a:solidFill>
                <a:latin typeface="思源黑体 CN Normal" panose="020B0400000000000000" charset="-122"/>
                <a:ea typeface="思源黑体 CN Normal" panose="020B0400000000000000" charset="-122"/>
                <a:cs typeface="思源黑体 CN Normal" panose="020B0400000000000000" charset="-122"/>
              </a:rPr>
              <a:t>年初至今以来，标记为高风险、中风险、低风险个股平均累计涨幅分别为-38.44%、-24.62%、-11.49%</a:t>
            </a:r>
            <a:endParaRPr lang="zh-CN" altLang="en-US" sz="14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3" name="文本框 2"/>
          <p:cNvSpPr txBox="1"/>
          <p:nvPr/>
        </p:nvSpPr>
        <p:spPr>
          <a:xfrm>
            <a:off x="743585" y="5298440"/>
            <a:ext cx="10942955" cy="1014730"/>
          </a:xfrm>
          <a:prstGeom prst="rect">
            <a:avLst/>
          </a:prstGeom>
          <a:noFill/>
        </p:spPr>
        <p:txBody>
          <a:bodyPr wrap="square" rtlCol="0" anchor="t">
            <a:spAutoFit/>
          </a:bodyPr>
          <a:p>
            <a:pPr indent="0" algn="ctr" fontAlgn="auto">
              <a:lnSpc>
                <a:spcPct val="150000"/>
              </a:lnSpc>
            </a:pPr>
            <a:r>
              <a:rPr lang="zh-CN" sz="2000">
                <a:solidFill>
                  <a:schemeClr val="bg1"/>
                </a:solidFill>
                <a:latin typeface="思源黑体 CN Normal" panose="020B0400000000000000" charset="-122"/>
                <a:ea typeface="思源黑体 CN Normal" panose="020B0400000000000000" charset="-122"/>
                <a:cs typeface="思源黑体 CN Normal" panose="020B0400000000000000" charset="-122"/>
              </a:rPr>
              <a:t>风险越高，下跌越明显</a:t>
            </a:r>
            <a:endParaRPr lang="zh-CN" sz="2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indent="0" algn="ctr" fontAlgn="auto">
              <a:lnSpc>
                <a:spcPct val="150000"/>
              </a:lnSpc>
            </a:pPr>
            <a:r>
              <a:rPr lang="zh-CN" sz="2000">
                <a:solidFill>
                  <a:schemeClr val="bg1"/>
                </a:solidFill>
                <a:latin typeface="思源黑体 CN Normal" panose="020B0400000000000000" charset="-122"/>
                <a:ea typeface="思源黑体 CN Normal" panose="020B0400000000000000" charset="-122"/>
                <a:cs typeface="思源黑体 CN Normal" panose="020B0400000000000000" charset="-122"/>
              </a:rPr>
              <a:t>除了大盘风险控制外，个股风险是</a:t>
            </a:r>
            <a:r>
              <a:rPr lang="en-US" altLang="zh-CN" sz="2000">
                <a:solidFill>
                  <a:schemeClr val="bg1"/>
                </a:solidFill>
                <a:latin typeface="思源黑体 CN Normal" panose="020B0400000000000000" charset="-122"/>
                <a:ea typeface="思源黑体 CN Normal" panose="020B0400000000000000" charset="-122"/>
                <a:cs typeface="思源黑体 CN Normal" panose="020B0400000000000000" charset="-122"/>
              </a:rPr>
              <a:t>“</a:t>
            </a:r>
            <a:r>
              <a:rPr lang="zh-CN" altLang="en-US" sz="2000">
                <a:solidFill>
                  <a:schemeClr val="bg1"/>
                </a:solidFill>
                <a:latin typeface="思源黑体 CN Normal" panose="020B0400000000000000" charset="-122"/>
                <a:ea typeface="思源黑体 CN Normal" panose="020B0400000000000000" charset="-122"/>
                <a:cs typeface="思源黑体 CN Normal" panose="020B0400000000000000" charset="-122"/>
              </a:rPr>
              <a:t>投前方案</a:t>
            </a:r>
            <a:r>
              <a:rPr lang="en-US" altLang="zh-CN" sz="2000">
                <a:solidFill>
                  <a:schemeClr val="bg1"/>
                </a:solidFill>
                <a:latin typeface="思源黑体 CN Normal" panose="020B0400000000000000" charset="-122"/>
                <a:ea typeface="思源黑体 CN Normal" panose="020B0400000000000000" charset="-122"/>
                <a:cs typeface="思源黑体 CN Normal" panose="020B0400000000000000" charset="-122"/>
              </a:rPr>
              <a:t>”</a:t>
            </a:r>
            <a:r>
              <a:rPr lang="zh-CN" altLang="en-US" sz="2000">
                <a:solidFill>
                  <a:schemeClr val="bg1"/>
                </a:solidFill>
                <a:latin typeface="思源黑体 CN Normal" panose="020B0400000000000000" charset="-122"/>
                <a:ea typeface="思源黑体 CN Normal" panose="020B0400000000000000" charset="-122"/>
                <a:cs typeface="思源黑体 CN Normal" panose="020B0400000000000000" charset="-122"/>
              </a:rPr>
              <a:t>的重要一环</a:t>
            </a:r>
            <a:endParaRPr lang="zh-CN" altLang="en-US" sz="2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p:txBody>
      </p:sp>
      <p:graphicFrame>
        <p:nvGraphicFramePr>
          <p:cNvPr id="6" name="图表 5"/>
          <p:cNvGraphicFramePr/>
          <p:nvPr/>
        </p:nvGraphicFramePr>
        <p:xfrm>
          <a:off x="593725" y="840740"/>
          <a:ext cx="11092815" cy="3887470"/>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扫雷车原理</a:t>
            </a:r>
            <a:endPar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graphicFrame>
        <p:nvGraphicFramePr>
          <p:cNvPr id="5" name="表格 4"/>
          <p:cNvGraphicFramePr/>
          <p:nvPr/>
        </p:nvGraphicFramePr>
        <p:xfrm>
          <a:off x="482906" y="963465"/>
          <a:ext cx="5433695" cy="5126990"/>
        </p:xfrm>
        <a:graphic>
          <a:graphicData uri="http://schemas.openxmlformats.org/drawingml/2006/table">
            <a:tbl>
              <a:tblPr firstRow="1" bandRow="1">
                <a:tableStyleId>{AA00FE40-A4A1-4E01-A4F3-C6AA1E8047A4}</a:tableStyleId>
              </a:tblPr>
              <a:tblGrid>
                <a:gridCol w="1198245"/>
                <a:gridCol w="1198880"/>
                <a:gridCol w="2219325"/>
                <a:gridCol w="817245"/>
              </a:tblGrid>
              <a:tr h="297815">
                <a:tc>
                  <a:txBody>
                    <a:bodyPr/>
                    <a:p>
                      <a:pPr indent="0" algn="ctr">
                        <a:lnSpc>
                          <a:spcPct val="120000"/>
                        </a:lnSpc>
                        <a:spcBef>
                          <a:spcPts val="0"/>
                        </a:spcBef>
                        <a:spcAft>
                          <a:spcPts val="0"/>
                        </a:spcAft>
                        <a:buNone/>
                      </a:pPr>
                      <a:r>
                        <a:rPr lang="en-US" sz="1300" b="1" spc="120">
                          <a:solidFill>
                            <a:srgbClr val="FFFAD5"/>
                          </a:solidFill>
                        </a:rPr>
                        <a:t>一级风险分类</a:t>
                      </a:r>
                      <a:endParaRPr lang="en-US" sz="1300" b="1" spc="120">
                        <a:solidFill>
                          <a:srgbClr val="FFFAD5"/>
                        </a:solidFill>
                      </a:endParaRPr>
                    </a:p>
                  </a:txBody>
                  <a:tcPr marL="25400" marR="25400" marT="6350" marB="6350" vert="horz" anchor="ctr" anchorCtr="0">
                    <a:solidFill>
                      <a:srgbClr val="A40201"/>
                    </a:solidFill>
                  </a:tcPr>
                </a:tc>
                <a:tc>
                  <a:txBody>
                    <a:bodyPr/>
                    <a:p>
                      <a:pPr indent="0" algn="ctr">
                        <a:lnSpc>
                          <a:spcPct val="120000"/>
                        </a:lnSpc>
                        <a:spcBef>
                          <a:spcPts val="0"/>
                        </a:spcBef>
                        <a:spcAft>
                          <a:spcPts val="0"/>
                        </a:spcAft>
                        <a:buNone/>
                      </a:pPr>
                      <a:r>
                        <a:rPr lang="en-US" sz="1300" b="1" spc="120">
                          <a:solidFill>
                            <a:srgbClr val="FFFAD5"/>
                          </a:solidFill>
                        </a:rPr>
                        <a:t>二级风险分类</a:t>
                      </a:r>
                      <a:endParaRPr lang="en-US" altLang="en-US" sz="1300" b="1" spc="120">
                        <a:solidFill>
                          <a:srgbClr val="FFFAD5"/>
                        </a:solidFill>
                      </a:endParaRPr>
                    </a:p>
                  </a:txBody>
                  <a:tcPr marL="25400" marR="25400" marT="6350" marB="6350" vert="horz" anchor="ctr" anchorCtr="0">
                    <a:solidFill>
                      <a:srgbClr val="A40201"/>
                    </a:solidFill>
                  </a:tcPr>
                </a:tc>
                <a:tc>
                  <a:txBody>
                    <a:bodyPr/>
                    <a:p>
                      <a:pPr indent="0" algn="ctr">
                        <a:lnSpc>
                          <a:spcPct val="120000"/>
                        </a:lnSpc>
                        <a:spcBef>
                          <a:spcPts val="0"/>
                        </a:spcBef>
                        <a:spcAft>
                          <a:spcPts val="0"/>
                        </a:spcAft>
                        <a:buNone/>
                      </a:pPr>
                      <a:r>
                        <a:rPr lang="en-US" sz="1300" b="1" spc="120">
                          <a:solidFill>
                            <a:srgbClr val="FFFAD5"/>
                          </a:solidFill>
                        </a:rPr>
                        <a:t>风险名称</a:t>
                      </a:r>
                      <a:endParaRPr lang="en-US" altLang="en-US" sz="1300" b="1" spc="120">
                        <a:solidFill>
                          <a:srgbClr val="FFFAD5"/>
                        </a:solidFill>
                      </a:endParaRPr>
                    </a:p>
                  </a:txBody>
                  <a:tcPr marL="25400" marR="25400" marT="6350" marB="6350" vert="horz" anchor="ctr" anchorCtr="0">
                    <a:solidFill>
                      <a:srgbClr val="A40201"/>
                    </a:solidFill>
                  </a:tcPr>
                </a:tc>
                <a:tc>
                  <a:txBody>
                    <a:bodyPr/>
                    <a:p>
                      <a:pPr indent="0" algn="ctr">
                        <a:lnSpc>
                          <a:spcPct val="120000"/>
                        </a:lnSpc>
                        <a:spcBef>
                          <a:spcPts val="0"/>
                        </a:spcBef>
                        <a:spcAft>
                          <a:spcPts val="0"/>
                        </a:spcAft>
                        <a:buNone/>
                      </a:pPr>
                      <a:r>
                        <a:rPr lang="en-US" sz="1300" b="1" spc="120">
                          <a:solidFill>
                            <a:srgbClr val="FFFAD5"/>
                          </a:solidFill>
                        </a:rPr>
                        <a:t>扣分情况</a:t>
                      </a:r>
                      <a:endParaRPr lang="en-US" altLang="en-US" sz="1300" b="1" spc="120">
                        <a:solidFill>
                          <a:srgbClr val="FFFAD5"/>
                        </a:solidFill>
                      </a:endParaRPr>
                    </a:p>
                  </a:txBody>
                  <a:tcPr marL="25400" marR="25400" marT="6350" marB="6350" vert="horz" anchor="ctr" anchorCtr="0">
                    <a:solidFill>
                      <a:srgbClr val="A40201"/>
                    </a:solidFill>
                  </a:tcPr>
                </a:tc>
              </a:tr>
              <a:tr h="254635">
                <a:tc rowSpan="11">
                  <a:txBody>
                    <a:bodyPr/>
                    <a:p>
                      <a:pPr indent="0" algn="ctr">
                        <a:lnSpc>
                          <a:spcPct val="120000"/>
                        </a:lnSpc>
                        <a:spcBef>
                          <a:spcPts val="0"/>
                        </a:spcBef>
                        <a:spcAft>
                          <a:spcPts val="0"/>
                        </a:spcAft>
                        <a:buNone/>
                      </a:pPr>
                      <a:r>
                        <a:rPr lang="en-US" sz="1100" spc="60"/>
                        <a:t>财务类风险</a:t>
                      </a:r>
                      <a:endParaRPr lang="en-US" altLang="en-US" sz="1100" spc="60"/>
                    </a:p>
                  </a:txBody>
                  <a:tcPr marL="25400" marR="25400" marT="6350" marB="6350" vert="horz" anchor="ctr" anchorCtr="0">
                    <a:solidFill>
                      <a:srgbClr val="F8F8F8"/>
                    </a:solidFill>
                  </a:tcPr>
                </a:tc>
                <a:tc rowSpan="2">
                  <a:txBody>
                    <a:bodyPr/>
                    <a:p>
                      <a:pPr indent="0" algn="ctr">
                        <a:lnSpc>
                          <a:spcPct val="120000"/>
                        </a:lnSpc>
                        <a:spcBef>
                          <a:spcPts val="0"/>
                        </a:spcBef>
                        <a:spcAft>
                          <a:spcPts val="0"/>
                        </a:spcAft>
                        <a:buNone/>
                      </a:pPr>
                      <a:r>
                        <a:rPr lang="en-US" sz="1100" spc="60"/>
                        <a:t>利润风险</a:t>
                      </a:r>
                      <a:endParaRPr lang="en-US" altLang="en-US" sz="1100" spc="60"/>
                    </a:p>
                  </a:txBody>
                  <a:tcPr marL="25400" marR="25400" marT="6350" marB="6350" vert="horz" anchor="ctr" anchorCtr="0">
                    <a:solidFill>
                      <a:srgbClr val="F8F8F8"/>
                    </a:solidFill>
                  </a:tcPr>
                </a:tc>
                <a:tc>
                  <a:txBody>
                    <a:bodyPr/>
                    <a:p>
                      <a:pPr indent="0" algn="l">
                        <a:lnSpc>
                          <a:spcPct val="120000"/>
                        </a:lnSpc>
                        <a:spcBef>
                          <a:spcPts val="0"/>
                        </a:spcBef>
                        <a:spcAft>
                          <a:spcPts val="0"/>
                        </a:spcAft>
                        <a:buNone/>
                      </a:pPr>
                      <a:r>
                        <a:rPr lang="en-US" sz="1100" spc="60"/>
                        <a:t>下季业绩预告风险</a:t>
                      </a:r>
                      <a:endParaRPr 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10</a:t>
                      </a:r>
                      <a:endParaRPr lang="en-US" altLang="en-US" sz="1100" spc="60"/>
                    </a:p>
                  </a:txBody>
                  <a:tcPr marL="25400" marR="25400" marT="6350" marB="6350" vert="horz" anchor="ctr" anchorCtr="0"/>
                </a:tc>
              </a:tr>
              <a:tr h="254000">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当期财报利润风险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12</a:t>
                      </a:r>
                      <a:endParaRPr lang="en-US" altLang="en-US" sz="1100" spc="60"/>
                    </a:p>
                  </a:txBody>
                  <a:tcPr marL="25400" marR="25400" marT="6350" marB="6350" vert="horz" anchor="ctr" anchorCtr="0"/>
                </a:tc>
              </a:tr>
              <a:tr h="254000">
                <a:tc vMerge="1">
                  <a:tcPr marL="25400" marR="25400" marT="6350" marB="6350" vert="horz" anchor="ctr" anchorCtr="0"/>
                </a:tc>
                <a:tc rowSpan="2">
                  <a:txBody>
                    <a:bodyPr/>
                    <a:p>
                      <a:pPr indent="0" algn="ctr">
                        <a:lnSpc>
                          <a:spcPct val="120000"/>
                        </a:lnSpc>
                        <a:spcBef>
                          <a:spcPts val="0"/>
                        </a:spcBef>
                        <a:spcAft>
                          <a:spcPts val="0"/>
                        </a:spcAft>
                        <a:buNone/>
                      </a:pPr>
                      <a:r>
                        <a:rPr lang="en-US" sz="1100" spc="60"/>
                        <a:t>营收风险</a:t>
                      </a:r>
                      <a:endParaRPr lang="en-US" altLang="en-US" sz="1100" spc="60"/>
                    </a:p>
                  </a:txBody>
                  <a:tcPr marL="25400" marR="25400" marT="6350" marB="6350" vert="horz" anchor="ctr" anchorCtr="0">
                    <a:solidFill>
                      <a:srgbClr val="F8F8F8"/>
                    </a:solidFill>
                  </a:tcPr>
                </a:tc>
                <a:tc>
                  <a:txBody>
                    <a:bodyPr/>
                    <a:p>
                      <a:pPr indent="0" algn="l">
                        <a:lnSpc>
                          <a:spcPct val="120000"/>
                        </a:lnSpc>
                        <a:spcBef>
                          <a:spcPts val="0"/>
                        </a:spcBef>
                        <a:spcAft>
                          <a:spcPts val="0"/>
                        </a:spcAft>
                        <a:buNone/>
                      </a:pPr>
                      <a:r>
                        <a:rPr lang="en-US" sz="1100" spc="60"/>
                        <a:t>营收陡降风险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15</a:t>
                      </a:r>
                      <a:endParaRPr lang="en-US" altLang="en-US" sz="1100" spc="60"/>
                    </a:p>
                  </a:txBody>
                  <a:tcPr marL="25400" marR="25400" marT="6350" marB="6350" vert="horz" anchor="ctr" anchorCtr="0"/>
                </a:tc>
              </a:tr>
              <a:tr h="254000">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应收款增加导致低现金流风险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15</a:t>
                      </a:r>
                      <a:endParaRPr lang="en-US" altLang="en-US" sz="1100" spc="60"/>
                    </a:p>
                  </a:txBody>
                  <a:tcPr marL="25400" marR="25400" marT="6350" marB="6350" vert="horz" anchor="ctr" anchorCtr="0"/>
                </a:tc>
              </a:tr>
              <a:tr h="254635">
                <a:tc vMerge="1">
                  <a:tcPr marL="25400" marR="25400" marT="6350" marB="6350" vert="horz" anchor="ctr" anchorCtr="0"/>
                </a:tc>
                <a:tc>
                  <a:txBody>
                    <a:bodyPr/>
                    <a:p>
                      <a:pPr indent="0" algn="ctr">
                        <a:lnSpc>
                          <a:spcPct val="120000"/>
                        </a:lnSpc>
                        <a:spcBef>
                          <a:spcPts val="0"/>
                        </a:spcBef>
                        <a:spcAft>
                          <a:spcPts val="0"/>
                        </a:spcAft>
                        <a:buNone/>
                      </a:pPr>
                      <a:r>
                        <a:rPr lang="en-US" sz="1100" spc="60"/>
                        <a:t>三费风险</a:t>
                      </a:r>
                      <a:endParaRPr lang="en-US" altLang="en-US" sz="1100" spc="60"/>
                    </a:p>
                  </a:txBody>
                  <a:tcPr marL="25400" marR="25400" marT="6350" marB="6350" vert="horz" anchor="ctr" anchorCtr="0">
                    <a:solidFill>
                      <a:srgbClr val="F8F8F8"/>
                    </a:solidFill>
                  </a:tcPr>
                </a:tc>
                <a:tc>
                  <a:txBody>
                    <a:bodyPr/>
                    <a:p>
                      <a:pPr indent="0" algn="l">
                        <a:lnSpc>
                          <a:spcPct val="120000"/>
                        </a:lnSpc>
                        <a:spcBef>
                          <a:spcPts val="0"/>
                        </a:spcBef>
                        <a:spcAft>
                          <a:spcPts val="0"/>
                        </a:spcAft>
                        <a:buNone/>
                      </a:pPr>
                      <a:r>
                        <a:rPr lang="en-US" sz="1100" spc="60"/>
                        <a:t>高财务费用风险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10</a:t>
                      </a:r>
                      <a:endParaRPr lang="en-US" altLang="en-US" sz="1100" spc="60"/>
                    </a:p>
                  </a:txBody>
                  <a:tcPr marL="25400" marR="25400" marT="6350" marB="6350" vert="horz" anchor="ctr" anchorCtr="0"/>
                </a:tc>
              </a:tr>
              <a:tr h="254000">
                <a:tc vMerge="1">
                  <a:tcPr marL="25400" marR="25400" marT="6350" marB="6350" vert="horz" anchor="ctr" anchorCtr="0"/>
                </a:tc>
                <a:tc rowSpan="6">
                  <a:txBody>
                    <a:bodyPr/>
                    <a:p>
                      <a:pPr indent="0" algn="ctr">
                        <a:lnSpc>
                          <a:spcPct val="120000"/>
                        </a:lnSpc>
                        <a:spcBef>
                          <a:spcPts val="0"/>
                        </a:spcBef>
                        <a:spcAft>
                          <a:spcPts val="0"/>
                        </a:spcAft>
                        <a:buNone/>
                      </a:pPr>
                      <a:r>
                        <a:rPr lang="en-US" sz="1100" spc="60"/>
                        <a:t>财务指标风险</a:t>
                      </a:r>
                      <a:endParaRPr lang="en-US" altLang="en-US" sz="1100" spc="60"/>
                    </a:p>
                  </a:txBody>
                  <a:tcPr marL="25400" marR="25400" marT="6350" marB="6350" vert="horz" anchor="ctr" anchorCtr="0">
                    <a:solidFill>
                      <a:srgbClr val="F8F8F8"/>
                    </a:solidFill>
                  </a:tcPr>
                </a:tc>
                <a:tc>
                  <a:txBody>
                    <a:bodyPr/>
                    <a:p>
                      <a:pPr indent="0" algn="l">
                        <a:lnSpc>
                          <a:spcPct val="120000"/>
                        </a:lnSpc>
                        <a:spcBef>
                          <a:spcPts val="0"/>
                        </a:spcBef>
                        <a:spcAft>
                          <a:spcPts val="0"/>
                        </a:spcAft>
                        <a:buNone/>
                      </a:pPr>
                      <a:r>
                        <a:rPr lang="en-US" sz="1100" spc="60"/>
                        <a:t>流动性风险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5</a:t>
                      </a:r>
                      <a:endParaRPr lang="en-US" altLang="en-US" sz="1100" spc="60"/>
                    </a:p>
                  </a:txBody>
                  <a:tcPr marL="25400" marR="25400" marT="6350" marB="6350" vert="horz" anchor="ctr" anchorCtr="0"/>
                </a:tc>
              </a:tr>
              <a:tr h="254000">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商誉风险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6</a:t>
                      </a:r>
                      <a:endParaRPr lang="en-US" altLang="en-US" sz="1100" spc="60"/>
                    </a:p>
                  </a:txBody>
                  <a:tcPr marL="25400" marR="25400" marT="6350" marB="6350" vert="horz" anchor="ctr" anchorCtr="0"/>
                </a:tc>
              </a:tr>
              <a:tr h="254000">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高负债风险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12</a:t>
                      </a:r>
                      <a:endParaRPr lang="en-US" altLang="en-US" sz="1100" spc="60"/>
                    </a:p>
                  </a:txBody>
                  <a:tcPr marL="25400" marR="25400" marT="6350" marB="6350" vert="horz" anchor="ctr" anchorCtr="0"/>
                </a:tc>
              </a:tr>
              <a:tr h="254635">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财务粉饰风险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15</a:t>
                      </a:r>
                      <a:endParaRPr lang="en-US" altLang="en-US" sz="1100" spc="60"/>
                    </a:p>
                  </a:txBody>
                  <a:tcPr marL="25400" marR="25400" marT="6350" marB="6350" vert="horz" anchor="ctr" anchorCtr="0"/>
                </a:tc>
              </a:tr>
              <a:tr h="254000">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高研发费用资本化风险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4</a:t>
                      </a:r>
                      <a:endParaRPr lang="en-US" altLang="en-US" sz="1100" spc="60"/>
                    </a:p>
                  </a:txBody>
                  <a:tcPr marL="25400" marR="25400" marT="6350" marB="6350" vert="horz" anchor="ctr" anchorCtr="0"/>
                </a:tc>
              </a:tr>
              <a:tr h="254000">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潜在净资产风险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12</a:t>
                      </a:r>
                      <a:endParaRPr lang="en-US" altLang="en-US" sz="1100" spc="60"/>
                    </a:p>
                  </a:txBody>
                  <a:tcPr marL="25400" marR="25400" marT="6350" marB="6350" vert="horz" anchor="ctr" anchorCtr="0"/>
                </a:tc>
              </a:tr>
              <a:tr h="254000">
                <a:tc rowSpan="8">
                  <a:txBody>
                    <a:bodyPr/>
                    <a:p>
                      <a:pPr indent="0" algn="ctr">
                        <a:lnSpc>
                          <a:spcPct val="120000"/>
                        </a:lnSpc>
                        <a:spcBef>
                          <a:spcPts val="0"/>
                        </a:spcBef>
                        <a:spcAft>
                          <a:spcPts val="0"/>
                        </a:spcAft>
                        <a:buNone/>
                      </a:pPr>
                      <a:r>
                        <a:rPr lang="en-US" sz="1100" spc="60"/>
                        <a:t>市场类风险</a:t>
                      </a:r>
                      <a:endParaRPr lang="en-US" altLang="en-US" sz="1100" spc="60"/>
                    </a:p>
                  </a:txBody>
                  <a:tcPr marL="25400" marR="25400" marT="6350" marB="6350" vert="horz" anchor="ctr" anchorCtr="0">
                    <a:solidFill>
                      <a:srgbClr val="F8F8F8"/>
                    </a:solidFill>
                  </a:tcPr>
                </a:tc>
                <a:tc rowSpan="5">
                  <a:txBody>
                    <a:bodyPr/>
                    <a:p>
                      <a:pPr indent="0" algn="ctr">
                        <a:lnSpc>
                          <a:spcPct val="120000"/>
                        </a:lnSpc>
                        <a:spcBef>
                          <a:spcPts val="0"/>
                        </a:spcBef>
                        <a:spcAft>
                          <a:spcPts val="0"/>
                        </a:spcAft>
                        <a:buNone/>
                      </a:pPr>
                      <a:r>
                        <a:rPr lang="en-US" sz="1100" spc="60"/>
                        <a:t>监管风险</a:t>
                      </a:r>
                      <a:endParaRPr lang="en-US" altLang="en-US" sz="1100" spc="60"/>
                    </a:p>
                  </a:txBody>
                  <a:tcPr marL="25400" marR="25400" marT="6350" marB="6350" vert="horz" anchor="ctr" anchorCtr="0">
                    <a:solidFill>
                      <a:srgbClr val="F8F8F8"/>
                    </a:solidFill>
                  </a:tcPr>
                </a:tc>
                <a:tc>
                  <a:txBody>
                    <a:bodyPr/>
                    <a:p>
                      <a:pPr indent="0" algn="l">
                        <a:lnSpc>
                          <a:spcPct val="120000"/>
                        </a:lnSpc>
                        <a:spcBef>
                          <a:spcPts val="0"/>
                        </a:spcBef>
                        <a:spcAft>
                          <a:spcPts val="0"/>
                        </a:spcAft>
                        <a:buNone/>
                      </a:pPr>
                      <a:r>
                        <a:rPr lang="en-US" sz="1100" spc="60"/>
                        <a:t>警示函风险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20</a:t>
                      </a:r>
                      <a:endParaRPr lang="en-US" altLang="en-US" sz="1100" spc="60"/>
                    </a:p>
                  </a:txBody>
                  <a:tcPr marL="25400" marR="25400" marT="6350" marB="6350" vert="horz" anchor="ctr" anchorCtr="0"/>
                </a:tc>
              </a:tr>
              <a:tr h="254635">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监管函风险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20</a:t>
                      </a:r>
                      <a:endParaRPr lang="en-US" altLang="en-US" sz="1100" spc="60"/>
                    </a:p>
                  </a:txBody>
                  <a:tcPr marL="25400" marR="25400" marT="6350" marB="6350" vert="horz" anchor="ctr" anchorCtr="0"/>
                </a:tc>
              </a:tr>
              <a:tr h="254000">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立案调查风险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endParaRPr lang="en-US" altLang="en-US" sz="1100" spc="60"/>
                    </a:p>
                  </a:txBody>
                  <a:tcPr marL="25400" marR="25400" marT="6350" marB="6350" vert="horz" anchor="ctr" anchorCtr="0"/>
                </a:tc>
              </a:tr>
              <a:tr h="254000">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年报问询风险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6</a:t>
                      </a:r>
                      <a:endParaRPr lang="en-US" altLang="en-US" sz="1100" spc="60"/>
                    </a:p>
                  </a:txBody>
                  <a:tcPr marL="25400" marR="25400" marT="6350" marB="6350" vert="horz" anchor="ctr" anchorCtr="0"/>
                </a:tc>
              </a:tr>
              <a:tr h="254000">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问询函风险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5</a:t>
                      </a:r>
                      <a:endParaRPr lang="en-US" altLang="en-US" sz="1100" spc="60"/>
                    </a:p>
                  </a:txBody>
                  <a:tcPr marL="25400" marR="25400" marT="6350" marB="6350" vert="horz" anchor="ctr" anchorCtr="0"/>
                </a:tc>
              </a:tr>
              <a:tr h="254635">
                <a:tc vMerge="1">
                  <a:tcPr marL="25400" marR="25400" marT="6350" marB="6350" vert="horz" anchor="ctr" anchorCtr="0"/>
                </a:tc>
                <a:tc rowSpan="2">
                  <a:txBody>
                    <a:bodyPr/>
                    <a:p>
                      <a:pPr indent="0" algn="ctr">
                        <a:lnSpc>
                          <a:spcPct val="120000"/>
                        </a:lnSpc>
                        <a:spcBef>
                          <a:spcPts val="0"/>
                        </a:spcBef>
                        <a:spcAft>
                          <a:spcPts val="0"/>
                        </a:spcAft>
                        <a:buNone/>
                      </a:pPr>
                      <a:r>
                        <a:rPr lang="en-US" sz="1100" spc="60"/>
                        <a:t>治理风险</a:t>
                      </a:r>
                      <a:endParaRPr lang="en-US" altLang="en-US" sz="1100" spc="60"/>
                    </a:p>
                  </a:txBody>
                  <a:tcPr marL="25400" marR="25400" marT="6350" marB="6350" vert="horz" anchor="ctr" anchorCtr="0">
                    <a:solidFill>
                      <a:srgbClr val="F8F8F8"/>
                    </a:solidFill>
                  </a:tcPr>
                </a:tc>
                <a:tc>
                  <a:txBody>
                    <a:bodyPr/>
                    <a:p>
                      <a:pPr indent="0" algn="l">
                        <a:lnSpc>
                          <a:spcPct val="120000"/>
                        </a:lnSpc>
                        <a:spcBef>
                          <a:spcPts val="0"/>
                        </a:spcBef>
                        <a:spcAft>
                          <a:spcPts val="0"/>
                        </a:spcAft>
                        <a:buNone/>
                      </a:pPr>
                      <a:r>
                        <a:rPr lang="en-US" sz="1100" spc="60"/>
                        <a:t>近期重组失败风险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10</a:t>
                      </a:r>
                      <a:endParaRPr lang="en-US" altLang="en-US" sz="1100" spc="60"/>
                    </a:p>
                  </a:txBody>
                  <a:tcPr marL="25400" marR="25400" marT="6350" marB="6350" vert="horz" anchor="ctr" anchorCtr="0"/>
                </a:tc>
              </a:tr>
              <a:tr h="254000">
                <a:tc vMerge="1">
                  <a:tcPr marL="25400" marR="25400" marT="6350" marB="6350" vert="horz" anchor="ctr" anchorCtr="0"/>
                </a:tc>
                <a:tc vMerge="1">
                  <a:tcPr marL="25400" marR="25400" marT="6350" marB="6350" vert="horz" anchor="ctr" anchorCtr="0"/>
                </a:tc>
                <a:tc>
                  <a:txBody>
                    <a:bodyPr/>
                    <a:p>
                      <a:pPr indent="0" algn="l">
                        <a:lnSpc>
                          <a:spcPct val="120000"/>
                        </a:lnSpc>
                        <a:spcBef>
                          <a:spcPts val="0"/>
                        </a:spcBef>
                        <a:spcAft>
                          <a:spcPts val="0"/>
                        </a:spcAft>
                        <a:buNone/>
                      </a:pPr>
                      <a:r>
                        <a:rPr lang="en-US" sz="1100" spc="60"/>
                        <a:t>近期高管离职风险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12</a:t>
                      </a:r>
                      <a:endParaRPr lang="en-US" altLang="en-US" sz="1100" spc="60"/>
                    </a:p>
                  </a:txBody>
                  <a:tcPr marL="25400" marR="25400" marT="6350" marB="6350" vert="horz" anchor="ctr" anchorCtr="0"/>
                </a:tc>
              </a:tr>
              <a:tr h="254000">
                <a:tc vMerge="1">
                  <a:tcPr marL="25400" marR="25400" marT="6350" marB="6350" vert="horz" anchor="ctr" anchorCtr="0"/>
                </a:tc>
                <a:tc>
                  <a:txBody>
                    <a:bodyPr/>
                    <a:p>
                      <a:pPr indent="0" algn="ctr">
                        <a:lnSpc>
                          <a:spcPct val="120000"/>
                        </a:lnSpc>
                        <a:spcBef>
                          <a:spcPts val="0"/>
                        </a:spcBef>
                        <a:spcAft>
                          <a:spcPts val="0"/>
                        </a:spcAft>
                        <a:buNone/>
                      </a:pPr>
                      <a:r>
                        <a:rPr lang="en-US" sz="1100" spc="60"/>
                        <a:t>评级风险</a:t>
                      </a:r>
                      <a:endParaRPr lang="en-US" altLang="en-US" sz="1100" spc="60"/>
                    </a:p>
                  </a:txBody>
                  <a:tcPr marL="25400" marR="25400" marT="6350" marB="6350" vert="horz" anchor="ctr" anchorCtr="0">
                    <a:solidFill>
                      <a:srgbClr val="F8F8F8"/>
                    </a:solidFill>
                  </a:tcPr>
                </a:tc>
                <a:tc>
                  <a:txBody>
                    <a:bodyPr/>
                    <a:p>
                      <a:pPr indent="0" algn="l">
                        <a:lnSpc>
                          <a:spcPct val="120000"/>
                        </a:lnSpc>
                        <a:spcBef>
                          <a:spcPts val="0"/>
                        </a:spcBef>
                        <a:spcAft>
                          <a:spcPts val="0"/>
                        </a:spcAft>
                        <a:buNone/>
                      </a:pPr>
                      <a:r>
                        <a:rPr lang="en-US" sz="1100" spc="60"/>
                        <a:t>分析师下调风险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15</a:t>
                      </a:r>
                      <a:endParaRPr lang="en-US" altLang="en-US" sz="1100" spc="60"/>
                    </a:p>
                  </a:txBody>
                  <a:tcPr marL="25400" marR="25400" marT="6350" marB="6350" vert="horz" anchor="ctr" anchorCtr="0"/>
                </a:tc>
              </a:tr>
            </a:tbl>
          </a:graphicData>
        </a:graphic>
      </p:graphicFrame>
      <p:graphicFrame>
        <p:nvGraphicFramePr>
          <p:cNvPr id="7" name="表格 6"/>
          <p:cNvGraphicFramePr/>
          <p:nvPr/>
        </p:nvGraphicFramePr>
        <p:xfrm>
          <a:off x="6180511" y="956530"/>
          <a:ext cx="5443855" cy="4899660"/>
        </p:xfrm>
        <a:graphic>
          <a:graphicData uri="http://schemas.openxmlformats.org/drawingml/2006/table">
            <a:tbl>
              <a:tblPr firstRow="1" bandRow="1">
                <a:tableStyleId>{AA00FE40-A4A1-4E01-A4F3-C6AA1E8047A4}</a:tableStyleId>
              </a:tblPr>
              <a:tblGrid>
                <a:gridCol w="1236345"/>
                <a:gridCol w="1236345"/>
                <a:gridCol w="2128520"/>
                <a:gridCol w="842645"/>
              </a:tblGrid>
              <a:tr h="299720">
                <a:tc>
                  <a:txBody>
                    <a:bodyPr/>
                    <a:p>
                      <a:pPr indent="0" algn="ctr">
                        <a:lnSpc>
                          <a:spcPct val="120000"/>
                        </a:lnSpc>
                        <a:spcBef>
                          <a:spcPts val="0"/>
                        </a:spcBef>
                        <a:spcAft>
                          <a:spcPts val="0"/>
                        </a:spcAft>
                        <a:buNone/>
                      </a:pPr>
                      <a:r>
                        <a:rPr lang="en-US" sz="1300" b="1" spc="120">
                          <a:solidFill>
                            <a:srgbClr val="FFFAD5"/>
                          </a:solidFill>
                        </a:rPr>
                        <a:t>一级风险分类</a:t>
                      </a:r>
                      <a:endParaRPr lang="en-US" sz="1300" b="1" spc="120">
                        <a:solidFill>
                          <a:srgbClr val="FFFAD5"/>
                        </a:solidFill>
                      </a:endParaRPr>
                    </a:p>
                  </a:txBody>
                  <a:tcPr marL="25400" marR="25400" marT="6350" marB="6350" vert="horz" anchor="ctr" anchorCtr="0">
                    <a:solidFill>
                      <a:srgbClr val="A40201"/>
                    </a:solidFill>
                  </a:tcPr>
                </a:tc>
                <a:tc>
                  <a:txBody>
                    <a:bodyPr/>
                    <a:p>
                      <a:pPr indent="0" algn="ctr">
                        <a:lnSpc>
                          <a:spcPct val="120000"/>
                        </a:lnSpc>
                        <a:spcBef>
                          <a:spcPts val="0"/>
                        </a:spcBef>
                        <a:spcAft>
                          <a:spcPts val="0"/>
                        </a:spcAft>
                        <a:buNone/>
                      </a:pPr>
                      <a:r>
                        <a:rPr lang="en-US" sz="1300" b="1" spc="120">
                          <a:solidFill>
                            <a:srgbClr val="FFFAD5"/>
                          </a:solidFill>
                        </a:rPr>
                        <a:t>二级风险分类</a:t>
                      </a:r>
                      <a:endParaRPr lang="en-US" altLang="en-US" sz="1300" b="1" spc="120">
                        <a:solidFill>
                          <a:srgbClr val="FFFAD5"/>
                        </a:solidFill>
                      </a:endParaRPr>
                    </a:p>
                  </a:txBody>
                  <a:tcPr marL="25400" marR="25400" marT="6350" marB="6350" vert="horz" anchor="ctr" anchorCtr="0">
                    <a:solidFill>
                      <a:srgbClr val="A40201"/>
                    </a:solidFill>
                  </a:tcPr>
                </a:tc>
                <a:tc>
                  <a:txBody>
                    <a:bodyPr/>
                    <a:p>
                      <a:pPr indent="0" algn="ctr">
                        <a:lnSpc>
                          <a:spcPct val="120000"/>
                        </a:lnSpc>
                        <a:spcBef>
                          <a:spcPts val="0"/>
                        </a:spcBef>
                        <a:spcAft>
                          <a:spcPts val="0"/>
                        </a:spcAft>
                        <a:buNone/>
                      </a:pPr>
                      <a:r>
                        <a:rPr lang="en-US" sz="1300" b="1" spc="120">
                          <a:solidFill>
                            <a:srgbClr val="FFFAD5"/>
                          </a:solidFill>
                        </a:rPr>
                        <a:t>风险名称</a:t>
                      </a:r>
                      <a:endParaRPr lang="en-US" altLang="en-US" sz="1300" b="1" spc="120">
                        <a:solidFill>
                          <a:srgbClr val="FFFAD5"/>
                        </a:solidFill>
                      </a:endParaRPr>
                    </a:p>
                  </a:txBody>
                  <a:tcPr marL="25400" marR="25400" marT="6350" marB="6350" vert="horz" anchor="ctr" anchorCtr="0">
                    <a:solidFill>
                      <a:srgbClr val="A40201"/>
                    </a:solidFill>
                  </a:tcPr>
                </a:tc>
                <a:tc>
                  <a:txBody>
                    <a:bodyPr/>
                    <a:p>
                      <a:pPr indent="0" algn="ctr">
                        <a:lnSpc>
                          <a:spcPct val="120000"/>
                        </a:lnSpc>
                        <a:spcBef>
                          <a:spcPts val="0"/>
                        </a:spcBef>
                        <a:spcAft>
                          <a:spcPts val="0"/>
                        </a:spcAft>
                        <a:buNone/>
                      </a:pPr>
                      <a:r>
                        <a:rPr lang="en-US" sz="1300" b="1" spc="120">
                          <a:solidFill>
                            <a:srgbClr val="FFFAD5"/>
                          </a:solidFill>
                        </a:rPr>
                        <a:t>扣分情况</a:t>
                      </a:r>
                      <a:endParaRPr lang="en-US" altLang="en-US" sz="1300" b="1" spc="120">
                        <a:solidFill>
                          <a:srgbClr val="FFFAD5"/>
                        </a:solidFill>
                      </a:endParaRPr>
                    </a:p>
                  </a:txBody>
                  <a:tcPr marL="25400" marR="25400" marT="6350" marB="6350" vert="horz" anchor="ctr" anchorCtr="0">
                    <a:solidFill>
                      <a:srgbClr val="A40201"/>
                    </a:solidFill>
                  </a:tcPr>
                </a:tc>
              </a:tr>
              <a:tr h="255270">
                <a:tc rowSpan="10">
                  <a:txBody>
                    <a:bodyPr/>
                    <a:p>
                      <a:pPr indent="0" algn="ctr">
                        <a:lnSpc>
                          <a:spcPct val="120000"/>
                        </a:lnSpc>
                        <a:spcBef>
                          <a:spcPts val="0"/>
                        </a:spcBef>
                        <a:spcAft>
                          <a:spcPts val="0"/>
                        </a:spcAft>
                        <a:buNone/>
                      </a:pPr>
                      <a:r>
                        <a:rPr lang="en-US" sz="1100" spc="60"/>
                        <a:t>交易类风险</a:t>
                      </a:r>
                      <a:endParaRPr lang="en-US" altLang="en-US" sz="1100" spc="60"/>
                    </a:p>
                  </a:txBody>
                  <a:tcPr marL="25400" marR="25400" marT="6350" marB="6350" vert="horz" anchor="ctr" anchorCtr="0">
                    <a:solidFill>
                      <a:srgbClr val="F8F8F8"/>
                    </a:solidFill>
                  </a:tcPr>
                </a:tc>
                <a:tc rowSpan="6">
                  <a:txBody>
                    <a:bodyPr/>
                    <a:p>
                      <a:pPr indent="0" algn="ctr">
                        <a:lnSpc>
                          <a:spcPct val="120000"/>
                        </a:lnSpc>
                        <a:spcBef>
                          <a:spcPts val="0"/>
                        </a:spcBef>
                        <a:spcAft>
                          <a:spcPts val="0"/>
                        </a:spcAft>
                        <a:buNone/>
                      </a:pPr>
                      <a:r>
                        <a:rPr lang="en-US" sz="1100" spc="60"/>
                        <a:t>股东风险</a:t>
                      </a:r>
                      <a:endParaRPr lang="en-US" altLang="en-US" sz="1100" spc="60"/>
                    </a:p>
                  </a:txBody>
                  <a:tcPr marL="25400" marR="25400" marT="6350" marB="6350" vert="horz" anchor="ctr" anchorCtr="0">
                    <a:solidFill>
                      <a:srgbClr val="F8F8F8"/>
                    </a:solidFill>
                  </a:tcPr>
                </a:tc>
                <a:tc>
                  <a:txBody>
                    <a:bodyPr/>
                    <a:p>
                      <a:pPr indent="0" algn="ctr">
                        <a:lnSpc>
                          <a:spcPct val="120000"/>
                        </a:lnSpc>
                        <a:spcBef>
                          <a:spcPts val="0"/>
                        </a:spcBef>
                        <a:spcAft>
                          <a:spcPts val="0"/>
                        </a:spcAft>
                        <a:buNone/>
                      </a:pPr>
                      <a:r>
                        <a:rPr lang="en-US" sz="1100" spc="60"/>
                        <a:t>控股股东减持风险</a:t>
                      </a:r>
                      <a:endParaRPr 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10</a:t>
                      </a:r>
                      <a:endParaRPr lang="en-US" altLang="en-US" sz="1100" spc="60"/>
                    </a:p>
                  </a:txBody>
                  <a:tcPr marL="25400" marR="25400" marT="6350" marB="6350" vert="horz" anchor="ctr" anchorCtr="0"/>
                </a:tc>
              </a:tr>
              <a:tr h="255905">
                <a:tc vMerge="1">
                  <a:tcPr/>
                </a:tc>
                <a:tc vMerge="1">
                  <a:tcPr/>
                </a:tc>
                <a:tc>
                  <a:txBody>
                    <a:bodyPr/>
                    <a:p>
                      <a:pPr indent="0" algn="ctr">
                        <a:lnSpc>
                          <a:spcPct val="120000"/>
                        </a:lnSpc>
                        <a:spcBef>
                          <a:spcPts val="0"/>
                        </a:spcBef>
                        <a:spcAft>
                          <a:spcPts val="0"/>
                        </a:spcAft>
                        <a:buNone/>
                      </a:pPr>
                      <a:r>
                        <a:rPr lang="en-US" sz="1100" spc="60"/>
                        <a:t>拟大比例减持风险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8</a:t>
                      </a:r>
                      <a:endParaRPr lang="en-US" altLang="en-US" sz="1100" spc="60"/>
                    </a:p>
                  </a:txBody>
                  <a:tcPr marL="25400" marR="25400" marT="6350" marB="6350" vert="horz" anchor="ctr" anchorCtr="0"/>
                </a:tc>
              </a:tr>
              <a:tr h="255270">
                <a:tc vMerge="1">
                  <a:tcPr/>
                </a:tc>
                <a:tc vMerge="1">
                  <a:tcPr/>
                </a:tc>
                <a:tc>
                  <a:txBody>
                    <a:bodyPr/>
                    <a:p>
                      <a:pPr indent="0" algn="ctr">
                        <a:lnSpc>
                          <a:spcPct val="120000"/>
                        </a:lnSpc>
                        <a:spcBef>
                          <a:spcPts val="0"/>
                        </a:spcBef>
                        <a:spcAft>
                          <a:spcPts val="0"/>
                        </a:spcAft>
                        <a:buNone/>
                      </a:pPr>
                      <a:r>
                        <a:rPr lang="en-US" sz="1100" spc="60"/>
                        <a:t>拟大比例解禁风险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8</a:t>
                      </a:r>
                      <a:endParaRPr lang="en-US" altLang="en-US" sz="1100" spc="60"/>
                    </a:p>
                  </a:txBody>
                  <a:tcPr marL="25400" marR="25400" marT="6350" marB="6350" vert="horz" anchor="ctr" anchorCtr="0"/>
                </a:tc>
              </a:tr>
              <a:tr h="255905">
                <a:tc vMerge="1">
                  <a:tcPr/>
                </a:tc>
                <a:tc vMerge="1">
                  <a:tcPr/>
                </a:tc>
                <a:tc>
                  <a:txBody>
                    <a:bodyPr/>
                    <a:p>
                      <a:pPr indent="0" algn="ctr">
                        <a:lnSpc>
                          <a:spcPct val="120000"/>
                        </a:lnSpc>
                        <a:spcBef>
                          <a:spcPts val="0"/>
                        </a:spcBef>
                        <a:spcAft>
                          <a:spcPts val="0"/>
                        </a:spcAft>
                        <a:buNone/>
                      </a:pPr>
                      <a:r>
                        <a:rPr lang="en-US" sz="1100" spc="60"/>
                        <a:t>近期股权冻结风险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10</a:t>
                      </a:r>
                      <a:endParaRPr lang="en-US" altLang="en-US" sz="1100" spc="60"/>
                    </a:p>
                  </a:txBody>
                  <a:tcPr marL="25400" marR="25400" marT="6350" marB="6350" vert="horz" anchor="ctr" anchorCtr="0"/>
                </a:tc>
              </a:tr>
              <a:tr h="255270">
                <a:tc vMerge="1">
                  <a:tcPr/>
                </a:tc>
                <a:tc vMerge="1">
                  <a:tcPr/>
                </a:tc>
                <a:tc>
                  <a:txBody>
                    <a:bodyPr/>
                    <a:p>
                      <a:pPr indent="0" algn="ctr">
                        <a:lnSpc>
                          <a:spcPct val="120000"/>
                        </a:lnSpc>
                        <a:spcBef>
                          <a:spcPts val="0"/>
                        </a:spcBef>
                        <a:spcAft>
                          <a:spcPts val="0"/>
                        </a:spcAft>
                        <a:buNone/>
                      </a:pPr>
                      <a:r>
                        <a:rPr lang="en-US" sz="1100" spc="60"/>
                        <a:t>近期股权质押风险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8</a:t>
                      </a:r>
                      <a:endParaRPr lang="en-US" altLang="en-US" sz="1100" spc="60"/>
                    </a:p>
                  </a:txBody>
                  <a:tcPr marL="25400" marR="25400" marT="6350" marB="6350" vert="horz" anchor="ctr" anchorCtr="0"/>
                </a:tc>
              </a:tr>
              <a:tr h="255905">
                <a:tc vMerge="1">
                  <a:tcPr/>
                </a:tc>
                <a:tc vMerge="1">
                  <a:tcPr/>
                </a:tc>
                <a:tc>
                  <a:txBody>
                    <a:bodyPr/>
                    <a:p>
                      <a:pPr indent="0" algn="ctr">
                        <a:lnSpc>
                          <a:spcPct val="120000"/>
                        </a:lnSpc>
                        <a:spcBef>
                          <a:spcPts val="0"/>
                        </a:spcBef>
                        <a:spcAft>
                          <a:spcPts val="0"/>
                        </a:spcAft>
                        <a:buNone/>
                      </a:pPr>
                      <a:r>
                        <a:rPr lang="en-US" sz="1100" spc="60"/>
                        <a:t>近期高管减持风险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10</a:t>
                      </a:r>
                      <a:endParaRPr lang="en-US" altLang="en-US" sz="1100" spc="60"/>
                    </a:p>
                  </a:txBody>
                  <a:tcPr marL="25400" marR="25400" marT="6350" marB="6350" vert="horz" anchor="ctr" anchorCtr="0"/>
                </a:tc>
              </a:tr>
              <a:tr h="255270">
                <a:tc vMerge="1">
                  <a:tcPr/>
                </a:tc>
                <a:tc rowSpan="4">
                  <a:txBody>
                    <a:bodyPr/>
                    <a:p>
                      <a:pPr indent="0" algn="ctr">
                        <a:lnSpc>
                          <a:spcPct val="120000"/>
                        </a:lnSpc>
                        <a:spcBef>
                          <a:spcPts val="0"/>
                        </a:spcBef>
                        <a:spcAft>
                          <a:spcPts val="0"/>
                        </a:spcAft>
                        <a:buNone/>
                      </a:pPr>
                      <a:r>
                        <a:rPr lang="en-US" sz="1100" spc="60"/>
                        <a:t>市场交易风险</a:t>
                      </a:r>
                      <a:endParaRPr lang="en-US" altLang="en-US" sz="1100" spc="60"/>
                    </a:p>
                  </a:txBody>
                  <a:tcPr marL="25400" marR="25400" marT="6350" marB="6350" vert="horz" anchor="ctr" anchorCtr="0">
                    <a:solidFill>
                      <a:srgbClr val="F8F8F8"/>
                    </a:solidFill>
                  </a:tcPr>
                </a:tc>
                <a:tc>
                  <a:txBody>
                    <a:bodyPr/>
                    <a:p>
                      <a:pPr indent="0" algn="ctr">
                        <a:lnSpc>
                          <a:spcPct val="120000"/>
                        </a:lnSpc>
                        <a:spcBef>
                          <a:spcPts val="0"/>
                        </a:spcBef>
                        <a:spcAft>
                          <a:spcPts val="0"/>
                        </a:spcAft>
                        <a:buNone/>
                      </a:pPr>
                      <a:r>
                        <a:rPr lang="en-US" sz="1100" spc="60"/>
                        <a:t>大宗交易折价风险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5</a:t>
                      </a:r>
                      <a:endParaRPr lang="en-US" altLang="en-US" sz="1100" spc="60"/>
                    </a:p>
                  </a:txBody>
                  <a:tcPr marL="25400" marR="25400" marT="6350" marB="6350" vert="horz" anchor="ctr" anchorCtr="0"/>
                </a:tc>
              </a:tr>
              <a:tr h="255905">
                <a:tc vMerge="1">
                  <a:tcPr/>
                </a:tc>
                <a:tc vMerge="1">
                  <a:tcPr/>
                </a:tc>
                <a:tc>
                  <a:txBody>
                    <a:bodyPr/>
                    <a:p>
                      <a:pPr indent="0" algn="ctr">
                        <a:lnSpc>
                          <a:spcPct val="120000"/>
                        </a:lnSpc>
                        <a:spcBef>
                          <a:spcPts val="0"/>
                        </a:spcBef>
                        <a:spcAft>
                          <a:spcPts val="0"/>
                        </a:spcAft>
                        <a:buNone/>
                      </a:pPr>
                      <a:r>
                        <a:rPr lang="en-US" sz="1100" spc="60"/>
                        <a:t>交易异常波动风险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5</a:t>
                      </a:r>
                      <a:endParaRPr lang="en-US" altLang="en-US" sz="1100" spc="60"/>
                    </a:p>
                  </a:txBody>
                  <a:tcPr marL="25400" marR="25400" marT="6350" marB="6350" vert="horz" anchor="ctr" anchorCtr="0"/>
                </a:tc>
              </a:tr>
              <a:tr h="255270">
                <a:tc vMerge="1">
                  <a:tcPr/>
                </a:tc>
                <a:tc vMerge="1">
                  <a:tcPr/>
                </a:tc>
                <a:tc>
                  <a:txBody>
                    <a:bodyPr/>
                    <a:p>
                      <a:pPr indent="0" algn="ctr">
                        <a:lnSpc>
                          <a:spcPct val="120000"/>
                        </a:lnSpc>
                        <a:spcBef>
                          <a:spcPts val="0"/>
                        </a:spcBef>
                        <a:spcAft>
                          <a:spcPts val="0"/>
                        </a:spcAft>
                        <a:buNone/>
                      </a:pPr>
                      <a:r>
                        <a:rPr lang="en-US" sz="1100" spc="60"/>
                        <a:t>换手率过高风险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5</a:t>
                      </a:r>
                      <a:endParaRPr lang="en-US" altLang="en-US" sz="1100" spc="60"/>
                    </a:p>
                  </a:txBody>
                  <a:tcPr marL="25400" marR="25400" marT="6350" marB="6350" vert="horz" anchor="ctr" anchorCtr="0"/>
                </a:tc>
              </a:tr>
              <a:tr h="255270">
                <a:tc vMerge="1">
                  <a:tcPr/>
                </a:tc>
                <a:tc vMerge="1">
                  <a:tcPr/>
                </a:tc>
                <a:tc>
                  <a:txBody>
                    <a:bodyPr/>
                    <a:p>
                      <a:pPr indent="0" algn="ctr">
                        <a:lnSpc>
                          <a:spcPct val="120000"/>
                        </a:lnSpc>
                        <a:spcBef>
                          <a:spcPts val="0"/>
                        </a:spcBef>
                        <a:spcAft>
                          <a:spcPts val="0"/>
                        </a:spcAft>
                        <a:buNone/>
                      </a:pPr>
                      <a:r>
                        <a:rPr lang="en-US" sz="1100" spc="60"/>
                        <a:t>融券高融卖率风险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10</a:t>
                      </a:r>
                      <a:endParaRPr lang="en-US" altLang="en-US" sz="1100" spc="60"/>
                    </a:p>
                  </a:txBody>
                  <a:tcPr marL="25400" marR="25400" marT="6350" marB="6350" vert="horz" anchor="ctr" anchorCtr="0"/>
                </a:tc>
              </a:tr>
              <a:tr h="255905">
                <a:tc rowSpan="8">
                  <a:txBody>
                    <a:bodyPr/>
                    <a:p>
                      <a:pPr indent="0" algn="ctr">
                        <a:lnSpc>
                          <a:spcPct val="120000"/>
                        </a:lnSpc>
                        <a:spcBef>
                          <a:spcPts val="0"/>
                        </a:spcBef>
                        <a:spcAft>
                          <a:spcPts val="0"/>
                        </a:spcAft>
                        <a:buNone/>
                      </a:pPr>
                      <a:r>
                        <a:rPr lang="en-US" sz="1100" spc="60"/>
                        <a:t>ST和退市风险</a:t>
                      </a:r>
                      <a:endParaRPr lang="en-US" altLang="en-US" sz="1100" spc="60"/>
                    </a:p>
                  </a:txBody>
                  <a:tcPr marL="25400" marR="25400" marT="6350" marB="6350" vert="horz" anchor="ctr" anchorCtr="0">
                    <a:solidFill>
                      <a:srgbClr val="F8F8F8"/>
                    </a:solidFill>
                  </a:tcPr>
                </a:tc>
                <a:tc>
                  <a:txBody>
                    <a:bodyPr/>
                    <a:p>
                      <a:pPr indent="0" algn="ctr">
                        <a:lnSpc>
                          <a:spcPct val="120000"/>
                        </a:lnSpc>
                        <a:spcBef>
                          <a:spcPts val="0"/>
                        </a:spcBef>
                        <a:spcAft>
                          <a:spcPts val="0"/>
                        </a:spcAft>
                        <a:buNone/>
                      </a:pPr>
                      <a:r>
                        <a:rPr lang="en-US" sz="1100" spc="60"/>
                        <a:t>ST股票</a:t>
                      </a:r>
                      <a:endParaRPr lang="en-US" altLang="en-US" sz="1100" spc="60"/>
                    </a:p>
                  </a:txBody>
                  <a:tcPr marL="25400" marR="25400" marT="6350" marB="6350" vert="horz" anchor="ctr" anchorCtr="0">
                    <a:solidFill>
                      <a:srgbClr val="F8F8F8"/>
                    </a:solidFill>
                  </a:tcPr>
                </a:tc>
                <a:tc>
                  <a:txBody>
                    <a:bodyPr/>
                    <a:p>
                      <a:pPr indent="0" algn="ctr">
                        <a:lnSpc>
                          <a:spcPct val="120000"/>
                        </a:lnSpc>
                        <a:spcBef>
                          <a:spcPts val="0"/>
                        </a:spcBef>
                        <a:spcAft>
                          <a:spcPts val="0"/>
                        </a:spcAft>
                        <a:buNone/>
                      </a:pPr>
                      <a:r>
                        <a:rPr lang="en-US" sz="1100" spc="60"/>
                        <a:t>ST股票风险（ST股票）</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40</a:t>
                      </a:r>
                      <a:endParaRPr lang="en-US" altLang="en-US" sz="1100" spc="60"/>
                    </a:p>
                  </a:txBody>
                  <a:tcPr marL="25400" marR="25400" marT="6350" marB="6350" vert="horz" anchor="ctr" anchorCtr="0"/>
                </a:tc>
              </a:tr>
              <a:tr h="255270">
                <a:tc vMerge="1">
                  <a:tcPr/>
                </a:tc>
                <a:tc>
                  <a:txBody>
                    <a:bodyPr/>
                    <a:p>
                      <a:pPr indent="0" algn="ctr">
                        <a:lnSpc>
                          <a:spcPct val="120000"/>
                        </a:lnSpc>
                        <a:spcBef>
                          <a:spcPts val="0"/>
                        </a:spcBef>
                        <a:spcAft>
                          <a:spcPts val="0"/>
                        </a:spcAft>
                        <a:buNone/>
                      </a:pPr>
                      <a:r>
                        <a:rPr lang="en-US" sz="1100" spc="60"/>
                        <a:t>退市股票</a:t>
                      </a:r>
                      <a:endParaRPr lang="en-US" altLang="en-US" sz="1100" spc="60"/>
                    </a:p>
                  </a:txBody>
                  <a:tcPr marL="25400" marR="25400" marT="6350" marB="6350" vert="horz" anchor="ctr" anchorCtr="0">
                    <a:solidFill>
                      <a:srgbClr val="F8F8F8"/>
                    </a:solidFill>
                  </a:tcPr>
                </a:tc>
                <a:tc>
                  <a:txBody>
                    <a:bodyPr/>
                    <a:p>
                      <a:pPr indent="0" algn="ctr">
                        <a:lnSpc>
                          <a:spcPct val="120000"/>
                        </a:lnSpc>
                        <a:spcBef>
                          <a:spcPts val="0"/>
                        </a:spcBef>
                        <a:spcAft>
                          <a:spcPts val="0"/>
                        </a:spcAft>
                        <a:buNone/>
                      </a:pPr>
                      <a:r>
                        <a:rPr lang="en-US" sz="1100" spc="60"/>
                        <a:t>退市股票风险（退市股票）</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100</a:t>
                      </a:r>
                      <a:endParaRPr lang="en-US" altLang="en-US" sz="1100" spc="60"/>
                    </a:p>
                  </a:txBody>
                  <a:tcPr marL="25400" marR="25400" marT="6350" marB="6350" vert="horz" anchor="ctr" anchorCtr="0"/>
                </a:tc>
              </a:tr>
              <a:tr h="255905">
                <a:tc vMerge="1">
                  <a:tcPr/>
                </a:tc>
                <a:tc rowSpan="3">
                  <a:txBody>
                    <a:bodyPr/>
                    <a:p>
                      <a:pPr indent="0" algn="ctr">
                        <a:lnSpc>
                          <a:spcPct val="120000"/>
                        </a:lnSpc>
                        <a:spcBef>
                          <a:spcPts val="0"/>
                        </a:spcBef>
                        <a:spcAft>
                          <a:spcPts val="0"/>
                        </a:spcAft>
                        <a:buNone/>
                      </a:pPr>
                      <a:r>
                        <a:rPr lang="en-US" sz="1100" spc="60"/>
                        <a:t>退市风险</a:t>
                      </a:r>
                      <a:endParaRPr lang="en-US" altLang="en-US" sz="1100" spc="60"/>
                    </a:p>
                  </a:txBody>
                  <a:tcPr marL="25400" marR="25400" marT="6350" marB="6350" vert="horz" anchor="ctr" anchorCtr="0">
                    <a:solidFill>
                      <a:srgbClr val="F8F8F8"/>
                    </a:solidFill>
                  </a:tcPr>
                </a:tc>
                <a:tc>
                  <a:txBody>
                    <a:bodyPr/>
                    <a:p>
                      <a:pPr indent="0" algn="ctr">
                        <a:lnSpc>
                          <a:spcPct val="120000"/>
                        </a:lnSpc>
                        <a:spcBef>
                          <a:spcPts val="0"/>
                        </a:spcBef>
                        <a:spcAft>
                          <a:spcPts val="0"/>
                        </a:spcAft>
                        <a:buNone/>
                      </a:pPr>
                      <a:r>
                        <a:rPr lang="en-US" sz="1100" spc="60"/>
                        <a:t>终止上市提示风险</a:t>
                      </a:r>
                      <a:endParaRPr lang="en-US" altLang="en-US" sz="1100" spc="60"/>
                    </a:p>
                  </a:txBody>
                  <a:tcPr marL="25400" marR="25400" marT="6350" marB="6350" vert="horz" anchor="ctr" anchorCtr="0"/>
                </a:tc>
                <a:tc rowSpan="3">
                  <a:txBody>
                    <a:bodyPr/>
                    <a:p>
                      <a:pPr indent="0" algn="ctr">
                        <a:lnSpc>
                          <a:spcPct val="120000"/>
                        </a:lnSpc>
                        <a:spcBef>
                          <a:spcPts val="0"/>
                        </a:spcBef>
                        <a:spcAft>
                          <a:spcPts val="0"/>
                        </a:spcAft>
                        <a:buNone/>
                      </a:pPr>
                      <a:r>
                        <a:rPr lang="en-US" sz="1100" spc="60"/>
                        <a:t>50</a:t>
                      </a:r>
                      <a:endParaRPr lang="en-US" altLang="en-US" sz="1100" spc="60"/>
                    </a:p>
                  </a:txBody>
                  <a:tcPr marL="25400" marR="25400" marT="6350" marB="6350" vert="horz" anchor="ctr" anchorCtr="0"/>
                </a:tc>
              </a:tr>
              <a:tr h="255270">
                <a:tc vMerge="1">
                  <a:tcPr/>
                </a:tc>
                <a:tc vMerge="1">
                  <a:tcPr/>
                </a:tc>
                <a:tc>
                  <a:txBody>
                    <a:bodyPr/>
                    <a:p>
                      <a:pPr indent="0" algn="ctr">
                        <a:lnSpc>
                          <a:spcPct val="120000"/>
                        </a:lnSpc>
                        <a:spcBef>
                          <a:spcPts val="0"/>
                        </a:spcBef>
                        <a:spcAft>
                          <a:spcPts val="0"/>
                        </a:spcAft>
                        <a:buNone/>
                      </a:pPr>
                      <a:r>
                        <a:rPr lang="en-US" sz="1100" spc="60"/>
                        <a:t>退市风险警示</a:t>
                      </a:r>
                      <a:endParaRPr lang="en-US" altLang="en-US" sz="1100" spc="60"/>
                    </a:p>
                  </a:txBody>
                  <a:tcPr marL="25400" marR="25400" marT="6350" marB="6350" vert="horz" anchor="ctr" anchorCtr="0"/>
                </a:tc>
                <a:tc vMerge="1">
                  <a:tcPr/>
                </a:tc>
              </a:tr>
              <a:tr h="255905">
                <a:tc vMerge="1">
                  <a:tcPr/>
                </a:tc>
                <a:tc vMerge="1">
                  <a:tcPr/>
                </a:tc>
                <a:tc>
                  <a:txBody>
                    <a:bodyPr/>
                    <a:p>
                      <a:pPr indent="0" algn="ctr">
                        <a:lnSpc>
                          <a:spcPct val="120000"/>
                        </a:lnSpc>
                        <a:spcBef>
                          <a:spcPts val="0"/>
                        </a:spcBef>
                        <a:spcAft>
                          <a:spcPts val="0"/>
                        </a:spcAft>
                        <a:buNone/>
                      </a:pPr>
                      <a:r>
                        <a:rPr lang="en-US" sz="1100" spc="60"/>
                        <a:t>退市风险提示函风险</a:t>
                      </a:r>
                      <a:endParaRPr lang="en-US" altLang="en-US" sz="1100" spc="60"/>
                    </a:p>
                  </a:txBody>
                  <a:tcPr marL="25400" marR="25400" marT="6350" marB="6350" vert="horz" anchor="ctr" anchorCtr="0"/>
                </a:tc>
                <a:tc vMerge="1">
                  <a:tcPr/>
                </a:tc>
              </a:tr>
              <a:tr h="255270">
                <a:tc vMerge="1">
                  <a:tcPr/>
                </a:tc>
                <a:tc rowSpan="2">
                  <a:txBody>
                    <a:bodyPr/>
                    <a:p>
                      <a:pPr indent="0" algn="ctr">
                        <a:lnSpc>
                          <a:spcPct val="120000"/>
                        </a:lnSpc>
                        <a:spcBef>
                          <a:spcPts val="0"/>
                        </a:spcBef>
                        <a:spcAft>
                          <a:spcPts val="0"/>
                        </a:spcAft>
                        <a:buNone/>
                      </a:pPr>
                      <a:r>
                        <a:rPr lang="en-US" sz="1100" spc="60"/>
                        <a:t>潜在ST风险</a:t>
                      </a:r>
                      <a:endParaRPr lang="en-US" altLang="en-US" sz="1100" spc="60"/>
                    </a:p>
                  </a:txBody>
                  <a:tcPr marL="25400" marR="25400" marT="6350" marB="6350" vert="horz" anchor="ctr" anchorCtr="0">
                    <a:solidFill>
                      <a:srgbClr val="F8F8F8"/>
                    </a:solidFill>
                  </a:tcPr>
                </a:tc>
                <a:tc>
                  <a:txBody>
                    <a:bodyPr/>
                    <a:p>
                      <a:pPr indent="0" algn="ctr">
                        <a:lnSpc>
                          <a:spcPct val="120000"/>
                        </a:lnSpc>
                        <a:spcBef>
                          <a:spcPts val="0"/>
                        </a:spcBef>
                        <a:spcAft>
                          <a:spcPts val="0"/>
                        </a:spcAft>
                        <a:buNone/>
                      </a:pPr>
                      <a:r>
                        <a:rPr lang="en-US" sz="1100" spc="60"/>
                        <a:t>潜在分红不达标风险</a:t>
                      </a:r>
                      <a:endParaRPr lang="en-US" altLang="en-US" sz="1100" spc="60"/>
                    </a:p>
                  </a:txBody>
                  <a:tcPr marL="25400" marR="25400" marT="6350" marB="6350" vert="horz" anchor="ctr" anchorCtr="0"/>
                </a:tc>
                <a:tc rowSpan="2">
                  <a:txBody>
                    <a:bodyPr/>
                    <a:p>
                      <a:pPr indent="0" algn="ctr">
                        <a:lnSpc>
                          <a:spcPct val="120000"/>
                        </a:lnSpc>
                        <a:spcBef>
                          <a:spcPts val="0"/>
                        </a:spcBef>
                        <a:spcAft>
                          <a:spcPts val="0"/>
                        </a:spcAft>
                        <a:buNone/>
                      </a:pPr>
                      <a:r>
                        <a:rPr lang="en-US" sz="1100" spc="60"/>
                        <a:t>30</a:t>
                      </a:r>
                      <a:endParaRPr lang="en-US" altLang="en-US" sz="1100" spc="60"/>
                    </a:p>
                  </a:txBody>
                  <a:tcPr marL="25400" marR="25400" marT="6350" marB="6350" vert="horz" anchor="ctr" anchorCtr="0"/>
                </a:tc>
              </a:tr>
              <a:tr h="255905">
                <a:tc vMerge="1">
                  <a:tcPr/>
                </a:tc>
                <a:tc vMerge="1">
                  <a:tcPr/>
                </a:tc>
                <a:tc>
                  <a:txBody>
                    <a:bodyPr/>
                    <a:p>
                      <a:pPr indent="0" algn="ctr">
                        <a:lnSpc>
                          <a:spcPct val="120000"/>
                        </a:lnSpc>
                        <a:spcBef>
                          <a:spcPts val="0"/>
                        </a:spcBef>
                        <a:spcAft>
                          <a:spcPts val="0"/>
                        </a:spcAft>
                        <a:buNone/>
                      </a:pPr>
                      <a:r>
                        <a:rPr lang="en-US" sz="1100" spc="60"/>
                        <a:t>潜在利润不达标</a:t>
                      </a:r>
                      <a:endParaRPr lang="en-US" altLang="en-US" sz="1100" spc="60"/>
                    </a:p>
                  </a:txBody>
                  <a:tcPr marL="25400" marR="25400" marT="6350" marB="6350" vert="horz" anchor="ctr" anchorCtr="0"/>
                </a:tc>
                <a:tc vMerge="1">
                  <a:tcPr/>
                </a:tc>
              </a:tr>
              <a:tr h="255270">
                <a:tc vMerge="1">
                  <a:tcPr/>
                </a:tc>
                <a:tc>
                  <a:txBody>
                    <a:bodyPr/>
                    <a:p>
                      <a:pPr indent="0" algn="ctr">
                        <a:lnSpc>
                          <a:spcPct val="120000"/>
                        </a:lnSpc>
                        <a:spcBef>
                          <a:spcPts val="0"/>
                        </a:spcBef>
                        <a:spcAft>
                          <a:spcPts val="0"/>
                        </a:spcAft>
                        <a:buNone/>
                      </a:pPr>
                      <a:r>
                        <a:rPr lang="en-US" sz="1100" spc="60"/>
                        <a:t>潜在退市风险</a:t>
                      </a:r>
                      <a:endParaRPr lang="en-US" altLang="en-US" sz="1100" spc="60"/>
                    </a:p>
                  </a:txBody>
                  <a:tcPr marL="25400" marR="25400" marT="6350" marB="6350" vert="horz" anchor="ctr" anchorCtr="0">
                    <a:solidFill>
                      <a:srgbClr val="F8F8F8"/>
                    </a:solidFill>
                  </a:tcPr>
                </a:tc>
                <a:tc>
                  <a:txBody>
                    <a:bodyPr/>
                    <a:p>
                      <a:pPr indent="0" algn="ctr">
                        <a:lnSpc>
                          <a:spcPct val="120000"/>
                        </a:lnSpc>
                        <a:spcBef>
                          <a:spcPts val="0"/>
                        </a:spcBef>
                        <a:spcAft>
                          <a:spcPts val="0"/>
                        </a:spcAft>
                        <a:buNone/>
                      </a:pPr>
                      <a:r>
                        <a:rPr lang="en-US" sz="1100" spc="60"/>
                        <a:t>潜在成交量退市风险</a:t>
                      </a:r>
                      <a:endParaRPr lang="en-US" altLang="en-US" sz="1100" spc="60"/>
                    </a:p>
                  </a:txBody>
                  <a:tcPr marL="25400" marR="25400" marT="6350" marB="6350" vert="horz" anchor="ctr" anchorCtr="0"/>
                </a:tc>
                <a:tc>
                  <a:txBody>
                    <a:bodyPr/>
                    <a:p>
                      <a:pPr indent="0" algn="ctr">
                        <a:lnSpc>
                          <a:spcPct val="120000"/>
                        </a:lnSpc>
                        <a:spcBef>
                          <a:spcPts val="0"/>
                        </a:spcBef>
                        <a:spcAft>
                          <a:spcPts val="0"/>
                        </a:spcAft>
                        <a:buNone/>
                      </a:pPr>
                      <a:r>
                        <a:rPr lang="en-US" sz="1100" spc="60"/>
                        <a:t>30</a:t>
                      </a:r>
                      <a:endParaRPr lang="en-US" altLang="en-US" sz="1100" spc="60"/>
                    </a:p>
                  </a:txBody>
                  <a:tcPr marL="25400" marR="25400" marT="6350" marB="6350" vert="horz" anchor="ctr" anchorCtr="0"/>
                </a:tc>
              </a:tr>
            </a:tbl>
          </a:graphicData>
        </a:graphic>
      </p:graphicFrame>
      <p:sp>
        <p:nvSpPr>
          <p:cNvPr id="274" name="文本框 273"/>
          <p:cNvSpPr txBox="1"/>
          <p:nvPr>
            <p:custDataLst>
              <p:tags r:id="rId3"/>
            </p:custDataLst>
          </p:nvPr>
        </p:nvSpPr>
        <p:spPr>
          <a:xfrm>
            <a:off x="963295" y="5930900"/>
            <a:ext cx="10758170" cy="570865"/>
          </a:xfrm>
          <a:prstGeom prst="rect">
            <a:avLst/>
          </a:prstGeom>
          <a:noFill/>
        </p:spPr>
        <p:txBody>
          <a:bodyPr wrap="square" rtlCol="0" anchor="t">
            <a:spAutoFit/>
          </a:bodyPr>
          <a:p>
            <a:pPr algn="ctr" fontAlgn="auto">
              <a:lnSpc>
                <a:spcPct val="130000"/>
              </a:lnSpc>
              <a:buClrTx/>
              <a:buSzTx/>
              <a:buFontTx/>
            </a:pPr>
            <a:r>
              <a:rPr lang="zh-CN" sz="24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整理出财务类、交易类、市场类、潜在ST和退市类4大类，共40多种的风险项</a:t>
            </a:r>
            <a:endParaRPr lang="zh-CN" sz="24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扫雷车原理</a:t>
            </a:r>
            <a:endPar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3"/>
          <a:stretch>
            <a:fillRect/>
          </a:stretch>
        </p:blipFill>
        <p:spPr>
          <a:xfrm>
            <a:off x="436880" y="822325"/>
            <a:ext cx="4306154" cy="5760000"/>
          </a:xfrm>
          <a:prstGeom prst="rect">
            <a:avLst/>
          </a:prstGeom>
          <a:ln>
            <a:solidFill>
              <a:srgbClr val="A40201"/>
            </a:solidFill>
          </a:ln>
          <a:effectLst/>
        </p:spPr>
      </p:pic>
      <p:sp>
        <p:nvSpPr>
          <p:cNvPr id="6" name="文本框 5"/>
          <p:cNvSpPr txBox="1"/>
          <p:nvPr/>
        </p:nvSpPr>
        <p:spPr>
          <a:xfrm>
            <a:off x="5117465" y="1178560"/>
            <a:ext cx="6640195" cy="5149850"/>
          </a:xfrm>
          <a:prstGeom prst="rect">
            <a:avLst/>
          </a:prstGeom>
          <a:noFill/>
        </p:spPr>
        <p:txBody>
          <a:bodyPr wrap="square" rtlCol="0" anchor="t">
            <a:noAutofit/>
          </a:bodyPr>
          <a:p>
            <a:pPr indent="0" fontAlgn="auto">
              <a:lnSpc>
                <a:spcPct val="150000"/>
              </a:lnSpc>
            </a:pP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100分，说明个股没有检查出对应的风险项，个股相对优质</a:t>
            </a:r>
            <a:endPar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pPr indent="0" fontAlgn="auto">
              <a:lnSpc>
                <a:spcPct val="150000"/>
              </a:lnSpc>
            </a:pPr>
            <a:endPar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pPr indent="0" fontAlgn="auto">
              <a:lnSpc>
                <a:spcPct val="150000"/>
              </a:lnSpc>
            </a:pP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80-100分，说明个股检查出有部分的风险项，个股风险等级低</a:t>
            </a:r>
            <a:endPar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pPr indent="0" fontAlgn="auto">
              <a:lnSpc>
                <a:spcPct val="150000"/>
              </a:lnSpc>
            </a:pPr>
            <a:endPar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pPr indent="0" fontAlgn="auto">
              <a:lnSpc>
                <a:spcPct val="150000"/>
              </a:lnSpc>
            </a:pP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50-80分，说明个股检查出有出现一定的风险项，个股风险等级中，需要重点关注</a:t>
            </a:r>
            <a:endPar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pPr indent="0" fontAlgn="auto">
              <a:lnSpc>
                <a:spcPct val="150000"/>
              </a:lnSpc>
            </a:pPr>
            <a:endPar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pPr indent="0" fontAlgn="auto">
              <a:lnSpc>
                <a:spcPct val="150000"/>
              </a:lnSpc>
            </a:pP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低于50分，说明个股检查出明显的风险项，个股风险等级高，容易出现ST或者退市情况等，需要规避</a:t>
            </a:r>
            <a:endPar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pPr indent="0" fontAlgn="auto">
              <a:lnSpc>
                <a:spcPct val="150000"/>
              </a:lnSpc>
            </a:pPr>
            <a:endParaRPr lang="zh-CN" altLang="en-US">
              <a:latin typeface="思源黑体 CN Regular" panose="020B0500000000000000" charset="-122"/>
              <a:ea typeface="思源黑体 CN Regular" panose="020B0500000000000000" charset="-122"/>
              <a:cs typeface="思源黑体 CN Regular" panose="020B0500000000000000" charset="-122"/>
            </a:endParaRPr>
          </a:p>
          <a:p>
            <a:pPr indent="0" fontAlgn="auto">
              <a:lnSpc>
                <a:spcPct val="150000"/>
              </a:lnSpc>
            </a:pPr>
            <a:r>
              <a:rPr lang="zh-CN" altLang="en-US" b="1">
                <a:solidFill>
                  <a:srgbClr val="FFFF00"/>
                </a:solidFill>
                <a:effectLst>
                  <a:outerShdw blurRad="38100" dist="19050" dir="2700000" algn="tl" rotWithShape="0">
                    <a:schemeClr val="dk1">
                      <a:alpha val="40000"/>
                    </a:schemeClr>
                  </a:outerShdw>
                </a:effectLst>
                <a:latin typeface="思源黑体 CN Regular" panose="020B0500000000000000" charset="-122"/>
                <a:ea typeface="思源黑体 CN Regular" panose="020B0500000000000000" charset="-122"/>
                <a:cs typeface="思源黑体 CN Regular" panose="020B0500000000000000" charset="-122"/>
                <a:sym typeface="+mn-ea"/>
              </a:rPr>
              <a:t>特别提示：</a:t>
            </a:r>
            <a:endParaRPr lang="zh-CN" altLang="en-US" b="1">
              <a:solidFill>
                <a:srgbClr val="FFFF00"/>
              </a:solidFill>
              <a:effectLst>
                <a:outerShdw blurRad="38100" dist="19050" dir="2700000" algn="tl" rotWithShape="0">
                  <a:schemeClr val="dk1">
                    <a:alpha val="40000"/>
                  </a:schemeClr>
                </a:outerShdw>
              </a:effectLst>
              <a:latin typeface="思源黑体 CN Regular" panose="020B0500000000000000" charset="-122"/>
              <a:ea typeface="思源黑体 CN Regular" panose="020B0500000000000000" charset="-122"/>
              <a:cs typeface="思源黑体 CN Regular" panose="020B0500000000000000" charset="-122"/>
              <a:sym typeface="+mn-ea"/>
            </a:endParaRPr>
          </a:p>
          <a:p>
            <a:pPr indent="0" fontAlgn="auto">
              <a:lnSpc>
                <a:spcPct val="150000"/>
              </a:lnSpc>
            </a:pPr>
            <a:r>
              <a:rPr lang="zh-CN" altLang="en-US" b="1">
                <a:solidFill>
                  <a:srgbClr val="FFFF00"/>
                </a:solidFill>
                <a:effectLst>
                  <a:outerShdw blurRad="38100" dist="19050" dir="2700000" algn="tl" rotWithShape="0">
                    <a:schemeClr val="dk1">
                      <a:alpha val="40000"/>
                    </a:schemeClr>
                  </a:outerShdw>
                </a:effectLst>
                <a:latin typeface="思源黑体 CN Regular" panose="020B0500000000000000" charset="-122"/>
                <a:ea typeface="思源黑体 CN Regular" panose="020B0500000000000000" charset="-122"/>
                <a:cs typeface="思源黑体 CN Regular" panose="020B0500000000000000" charset="-122"/>
                <a:sym typeface="+mn-ea"/>
              </a:rPr>
              <a:t>以上评分，不代表没有未知风险，不代表没有未来风险。</a:t>
            </a:r>
            <a:endParaRPr lang="zh-CN" altLang="en-US" b="1">
              <a:solidFill>
                <a:srgbClr val="FFFF00"/>
              </a:solidFill>
              <a:effectLst>
                <a:outerShdw blurRad="38100" dist="19050" dir="2700000" algn="tl" rotWithShape="0">
                  <a:schemeClr val="dk1">
                    <a:alpha val="40000"/>
                  </a:schemeClr>
                </a:outerShdw>
              </a:effectLst>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前车之鉴，尸骨未寒</a:t>
            </a:r>
            <a:endPar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nvPicPr>
        <p:blipFill>
          <a:blip r:embed="rId3"/>
          <a:stretch>
            <a:fillRect/>
          </a:stretch>
        </p:blipFill>
        <p:spPr>
          <a:xfrm>
            <a:off x="558165" y="1002030"/>
            <a:ext cx="6369050" cy="5304790"/>
          </a:xfrm>
          <a:prstGeom prst="rect">
            <a:avLst/>
          </a:prstGeom>
        </p:spPr>
      </p:pic>
      <p:sp>
        <p:nvSpPr>
          <p:cNvPr id="5" name="文本框 4"/>
          <p:cNvSpPr txBox="1"/>
          <p:nvPr/>
        </p:nvSpPr>
        <p:spPr>
          <a:xfrm>
            <a:off x="7176135" y="2668270"/>
            <a:ext cx="4513580" cy="1971675"/>
          </a:xfrm>
          <a:prstGeom prst="rect">
            <a:avLst/>
          </a:prstGeom>
          <a:noFill/>
        </p:spPr>
        <p:txBody>
          <a:bodyPr wrap="square" rtlCol="0" anchor="t">
            <a:noAutofit/>
          </a:bodyPr>
          <a:p>
            <a:pPr indent="0" fontAlgn="auto">
              <a:lnSpc>
                <a:spcPct val="150000"/>
              </a:lnSpc>
            </a:pPr>
            <a:r>
              <a:rPr lang="zh-CN" altLang="zh-CN" b="1">
                <a:solidFill>
                  <a:srgbClr val="FFFF00"/>
                </a:solidFill>
                <a:effectLst>
                  <a:outerShdw blurRad="38100" dist="19050" dir="2700000" algn="tl" rotWithShape="0">
                    <a:schemeClr val="dk1">
                      <a:alpha val="40000"/>
                    </a:schemeClr>
                  </a:outerShdw>
                </a:effectLst>
                <a:latin typeface="思源黑体 CN Regular" panose="020B0500000000000000" charset="-122"/>
                <a:ea typeface="思源黑体 CN Regular" panose="020B0500000000000000" charset="-122"/>
                <a:cs typeface="思源黑体 CN Regular" panose="020B0500000000000000" charset="-122"/>
                <a:sym typeface="+mn-ea"/>
              </a:rPr>
              <a:t>一季报某股地雷，接下来马上中报，又要有一批个股要变</a:t>
            </a:r>
            <a:r>
              <a:rPr lang="en-US" altLang="zh-CN" b="1">
                <a:solidFill>
                  <a:srgbClr val="FFFF00"/>
                </a:solidFill>
                <a:effectLst>
                  <a:outerShdw blurRad="38100" dist="19050" dir="2700000" algn="tl" rotWithShape="0">
                    <a:schemeClr val="dk1">
                      <a:alpha val="40000"/>
                    </a:schemeClr>
                  </a:outerShdw>
                </a:effectLst>
                <a:latin typeface="思源黑体 CN Regular" panose="020B0500000000000000" charset="-122"/>
                <a:ea typeface="思源黑体 CN Regular" panose="020B0500000000000000" charset="-122"/>
                <a:cs typeface="思源黑体 CN Regular" panose="020B0500000000000000" charset="-122"/>
                <a:sym typeface="+mn-ea"/>
              </a:rPr>
              <a:t>ST</a:t>
            </a:r>
            <a:r>
              <a:rPr lang="zh-CN" altLang="en-US" b="1">
                <a:solidFill>
                  <a:srgbClr val="FFFF00"/>
                </a:solidFill>
                <a:effectLst>
                  <a:outerShdw blurRad="38100" dist="19050" dir="2700000" algn="tl" rotWithShape="0">
                    <a:schemeClr val="dk1">
                      <a:alpha val="40000"/>
                    </a:schemeClr>
                  </a:outerShdw>
                </a:effectLst>
                <a:latin typeface="思源黑体 CN Regular" panose="020B0500000000000000" charset="-122"/>
                <a:ea typeface="思源黑体 CN Regular" panose="020B0500000000000000" charset="-122"/>
                <a:cs typeface="思源黑体 CN Regular" panose="020B0500000000000000" charset="-122"/>
                <a:sym typeface="+mn-ea"/>
              </a:rPr>
              <a:t>，中高风险股提防风险！</a:t>
            </a:r>
            <a:endParaRPr lang="zh-CN" altLang="en-US" b="1">
              <a:solidFill>
                <a:srgbClr val="FFFF00"/>
              </a:solidFill>
              <a:effectLst>
                <a:outerShdw blurRad="38100" dist="19050" dir="2700000" algn="tl" rotWithShape="0">
                  <a:schemeClr val="dk1">
                    <a:alpha val="40000"/>
                  </a:schemeClr>
                </a:outerShdw>
              </a:effectLst>
              <a:latin typeface="思源黑体 CN Regular" panose="020B0500000000000000" charset="-122"/>
              <a:ea typeface="思源黑体 CN Regular" panose="020B0500000000000000" charset="-122"/>
              <a:cs typeface="思源黑体 CN Regular" panose="020B0500000000000000" charset="-122"/>
              <a:sym typeface="+mn-ea"/>
            </a:endParaRPr>
          </a:p>
          <a:p>
            <a:pPr indent="0" fontAlgn="auto">
              <a:lnSpc>
                <a:spcPct val="150000"/>
              </a:lnSpc>
            </a:pPr>
            <a:endParaRPr lang="zh-CN" altLang="en-US" b="1">
              <a:solidFill>
                <a:srgbClr val="FFFF00"/>
              </a:solidFill>
              <a:effectLst>
                <a:outerShdw blurRad="38100" dist="19050" dir="2700000" algn="tl" rotWithShape="0">
                  <a:schemeClr val="dk1">
                    <a:alpha val="40000"/>
                  </a:schemeClr>
                </a:outerShdw>
              </a:effectLst>
              <a:latin typeface="思源黑体 CN Regular" panose="020B0500000000000000" charset="-122"/>
              <a:ea typeface="思源黑体 CN Regular" panose="020B0500000000000000" charset="-122"/>
              <a:cs typeface="思源黑体 CN Regular" panose="020B0500000000000000" charset="-122"/>
              <a:sym typeface="+mn-ea"/>
            </a:endParaRPr>
          </a:p>
          <a:p>
            <a:pPr indent="0" fontAlgn="auto">
              <a:lnSpc>
                <a:spcPct val="150000"/>
              </a:lnSpc>
            </a:pPr>
            <a:r>
              <a:rPr lang="zh-CN" altLang="en-US" b="1">
                <a:solidFill>
                  <a:srgbClr val="FFFF00"/>
                </a:solidFill>
                <a:effectLst>
                  <a:outerShdw blurRad="38100" dist="19050" dir="2700000" algn="tl" rotWithShape="0">
                    <a:schemeClr val="dk1">
                      <a:alpha val="40000"/>
                    </a:schemeClr>
                  </a:outerShdw>
                </a:effectLst>
                <a:latin typeface="思源黑体 CN Regular" panose="020B0500000000000000" charset="-122"/>
                <a:ea typeface="思源黑体 CN Regular" panose="020B0500000000000000" charset="-122"/>
                <a:cs typeface="思源黑体 CN Regular" panose="020B0500000000000000" charset="-122"/>
                <a:sym typeface="+mn-ea"/>
              </a:rPr>
              <a:t>业绩窗口期，哪些模型相对安全呢？</a:t>
            </a:r>
            <a:endParaRPr lang="zh-CN" altLang="en-US" b="1">
              <a:solidFill>
                <a:srgbClr val="FFFF00"/>
              </a:solidFill>
              <a:effectLst>
                <a:outerShdw blurRad="38100" dist="19050" dir="2700000" algn="tl" rotWithShape="0">
                  <a:schemeClr val="dk1">
                    <a:alpha val="40000"/>
                  </a:schemeClr>
                </a:outerShdw>
              </a:effectLst>
              <a:latin typeface="思源黑体 CN Regular" panose="020B0500000000000000" charset="-122"/>
              <a:ea typeface="思源黑体 CN Regular" panose="020B0500000000000000" charset="-122"/>
              <a:cs typeface="思源黑体 CN Regular" panose="020B0500000000000000" charset="-122"/>
              <a:sym typeface="+mn-ea"/>
            </a:endParaRPr>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2118043" y="3064510"/>
            <a:ext cx="7955915" cy="243014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财报潜伏，趋势龙头</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使用时间</a:t>
            </a:r>
            <a:endPar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1113155" y="962025"/>
            <a:ext cx="9721850" cy="1476375"/>
          </a:xfrm>
          <a:prstGeom prst="rect">
            <a:avLst/>
          </a:prstGeom>
          <a:noFill/>
        </p:spPr>
        <p:txBody>
          <a:bodyPr wrap="square" rtlCol="0" anchor="t">
            <a:spAutoFit/>
          </a:bodyPr>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每年</a:t>
            </a:r>
            <a:r>
              <a:rPr lang="en-US" alt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1-4</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和</a:t>
            </a:r>
            <a:r>
              <a:rPr lang="en-US" alt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7-10</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这八个月份可以用这个功能，其他时间由于没有显示个股没有办法使用这个功能</a:t>
            </a:r>
            <a:endPar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原理：寻找超预期、可跑赢大盘的个股，在降低踩雷风险的同时，结合大盘金叉环境，提升赚钱的效率。</a:t>
            </a:r>
            <a:endPar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注意：系统自动呈现业绩公布前十天可埋伏的超预期股票，若业绩修正或公布时间变更，个股则会消失。</a:t>
            </a:r>
            <a:endPar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pic>
        <p:nvPicPr>
          <p:cNvPr id="3" name="图片 2"/>
          <p:cNvPicPr>
            <a:picLocks noChangeAspect="1"/>
          </p:cNvPicPr>
          <p:nvPr/>
        </p:nvPicPr>
        <p:blipFill>
          <a:blip r:embed="rId3"/>
          <a:stretch>
            <a:fillRect/>
          </a:stretch>
        </p:blipFill>
        <p:spPr>
          <a:xfrm>
            <a:off x="3230245" y="2541905"/>
            <a:ext cx="6281420" cy="3749675"/>
          </a:xfrm>
          <a:prstGeom prst="rect">
            <a:avLst/>
          </a:prstGeom>
        </p:spPr>
      </p:pic>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普通</a:t>
            </a:r>
            <a:r>
              <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用法</a:t>
            </a:r>
            <a:endPar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custDataLst>
              <p:tags r:id="rId3"/>
            </p:custDataLst>
          </p:nvPr>
        </p:nvSpPr>
        <p:spPr>
          <a:xfrm>
            <a:off x="234315" y="2734945"/>
            <a:ext cx="4371340" cy="1753235"/>
          </a:xfrm>
          <a:prstGeom prst="rect">
            <a:avLst/>
          </a:prstGeom>
          <a:noFill/>
        </p:spPr>
        <p:txBody>
          <a:bodyPr wrap="square" rtlCol="0" anchor="t">
            <a:spAutoFit/>
          </a:bodyPr>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入场点：潜伏入场日</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离场点：潜伏离场日</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优点：简单，如果遇到环境强势和买对主题，可能会赚更多</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劣势：如果大盘环境差，个股买点不对，容易亏损</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pic>
        <p:nvPicPr>
          <p:cNvPr id="5" name="图片 4"/>
          <p:cNvPicPr>
            <a:picLocks noChangeAspect="1"/>
          </p:cNvPicPr>
          <p:nvPr/>
        </p:nvPicPr>
        <p:blipFill>
          <a:blip r:embed="rId4"/>
          <a:stretch>
            <a:fillRect/>
          </a:stretch>
        </p:blipFill>
        <p:spPr>
          <a:xfrm>
            <a:off x="4688205" y="1224915"/>
            <a:ext cx="7327265" cy="4408170"/>
          </a:xfrm>
          <a:prstGeom prst="rect">
            <a:avLst/>
          </a:prstGeom>
        </p:spPr>
      </p:pic>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睁眼</a:t>
            </a:r>
            <a:r>
              <a:rPr kumimoji="0" lang="en-US" alt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用法</a:t>
            </a:r>
            <a:endParaRPr kumimoji="0" lang="zh-CN" altLang="en-US"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3"/>
            </p:custDataLst>
          </p:nvPr>
        </p:nvSpPr>
        <p:spPr>
          <a:xfrm>
            <a:off x="603885" y="827405"/>
            <a:ext cx="11355070" cy="1198880"/>
          </a:xfrm>
          <a:prstGeom prst="rect">
            <a:avLst/>
          </a:prstGeom>
          <a:noFill/>
        </p:spPr>
        <p:txBody>
          <a:bodyPr wrap="square" rtlCol="0" anchor="t">
            <a:spAutoFit/>
          </a:bodyPr>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步骤一：构建智尊毛坯</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步骤二：根据横向统计选择相应模型，根据猎手选择相应主题精选个股</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步骤三：配合大盘金叉初端，用相应模型的入场点入场</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步骤四：用相应模型的离场点离场（</a:t>
            </a:r>
            <a:r>
              <a:rPr lang="en-US" alt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4</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月</a:t>
            </a:r>
            <a:r>
              <a:rPr lang="en-US" alt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1</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日和</a:t>
            </a:r>
            <a:r>
              <a:rPr lang="en-US" alt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4</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月</a:t>
            </a:r>
            <a:r>
              <a:rPr lang="en-US" alt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17</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日的</a:t>
            </a:r>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安达维尔）</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pic>
        <p:nvPicPr>
          <p:cNvPr id="6" name="图片 5"/>
          <p:cNvPicPr>
            <a:picLocks noChangeAspect="1"/>
          </p:cNvPicPr>
          <p:nvPr/>
        </p:nvPicPr>
        <p:blipFill>
          <a:blip r:embed="rId4"/>
          <a:stretch>
            <a:fillRect/>
          </a:stretch>
        </p:blipFill>
        <p:spPr>
          <a:xfrm>
            <a:off x="2934970" y="2218690"/>
            <a:ext cx="6322695" cy="3803650"/>
          </a:xfrm>
          <a:prstGeom prst="rect">
            <a:avLst/>
          </a:prstGeom>
        </p:spPr>
      </p:pic>
    </p:spTree>
    <p:custDataLst>
      <p:tags r:id="rId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主线主题参考</a:t>
            </a:r>
            <a:endParaRPr kumimoji="0" 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3"/>
            </p:custDataLst>
          </p:nvPr>
        </p:nvSpPr>
        <p:spPr>
          <a:xfrm>
            <a:off x="603885" y="827405"/>
            <a:ext cx="11355070" cy="4246245"/>
          </a:xfrm>
          <a:prstGeom prst="rect">
            <a:avLst/>
          </a:prstGeom>
          <a:noFill/>
        </p:spPr>
        <p:txBody>
          <a:bodyPr wrap="square" rtlCol="0" anchor="t">
            <a:spAutoFit/>
          </a:bodyPr>
          <a:p>
            <a:r>
              <a:rPr lang="en-US" alt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1</a:t>
            </a:r>
            <a:r>
              <a:rPr lang="zh-CN" alt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、半导体</a:t>
            </a:r>
            <a:r>
              <a:rPr lang="en-US" alt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a:t>
            </a:r>
            <a:r>
              <a:rPr lang="zh-CN" altLang="en-US">
                <a:solidFill>
                  <a:schemeClr val="bg1"/>
                </a:solidFill>
                <a:latin typeface="思源黑体 CN Regular" panose="020B0500000000000000" charset="-122"/>
                <a:ea typeface="思源黑体 CN Regular" panose="020B0500000000000000" charset="-122"/>
                <a:cs typeface="思源黑体 CN Regular" panose="020B0500000000000000" charset="-122"/>
              </a:rPr>
              <a:t>光刻机</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半导体板块表现活跃，除了卡脖子的事件影响外，7月26日也将正式发布上证科创板芯片设计主题指数和上证科创板半导体材料设备主题指数，加上台积电营收增速上调也对芯片半导体也有正向刺激。</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但是大家还是要注意，PCB+铜缆+CPO等方向属于英伟达产业链，这些分支还是会受英伟达调整的影响。芯片半导体还是炒作自主可控的逻辑，</a:t>
            </a:r>
            <a:r>
              <a:rPr lang="zh-CN">
                <a:solidFill>
                  <a:srgbClr val="FFFF00"/>
                </a:solidFill>
                <a:latin typeface="思源黑体 CN Regular" panose="020B0500000000000000" charset="-122"/>
                <a:ea typeface="思源黑体 CN Regular" panose="020B0500000000000000" charset="-122"/>
                <a:cs typeface="思源黑体 CN Regular" panose="020B0500000000000000" charset="-122"/>
              </a:rPr>
              <a:t>所以重点还是关注国产率低的方向（光刻机+EDA设计）</a:t>
            </a:r>
            <a:endParaRPr lang="zh-CN">
              <a:solidFill>
                <a:srgbClr val="FFFF00"/>
              </a:solidFill>
              <a:latin typeface="思源黑体 CN Regular" panose="020B0500000000000000" charset="-122"/>
              <a:ea typeface="思源黑体 CN Regular" panose="020B0500000000000000" charset="-122"/>
              <a:cs typeface="思源黑体 CN Regular" panose="020B0500000000000000" charset="-122"/>
            </a:endParaRPr>
          </a:p>
          <a:p>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2、智能驾驶</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萝卜快跑武汉市订单量大量增长，单日单车峰值超20单，总订单量已超过600万单，测试里程超1亿公里。</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这波智驾的股性跟飞车可以媲美，大众交通走出了万丰奥威的味道，天迈科技也展现了超强的韧性，接下来资金应该也会继续挖掘补涨，还是可以关注板块低位的300弹性标的。</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会议公告出来了，提到的内容很多，涉及</a:t>
            </a:r>
            <a:r>
              <a:rPr lang="zh-CN">
                <a:solidFill>
                  <a:srgbClr val="FFFF00"/>
                </a:solidFill>
                <a:latin typeface="思源黑体 CN Regular" panose="020B0500000000000000" charset="-122"/>
                <a:ea typeface="思源黑体 CN Regular" panose="020B0500000000000000" charset="-122"/>
                <a:cs typeface="思源黑体 CN Regular" panose="020B0500000000000000" charset="-122"/>
              </a:rPr>
              <a:t>科技，新质生产力、数字经济、房地产、教育、税改、军工</a:t>
            </a:r>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等。</a:t>
            </a:r>
            <a:r>
              <a:rPr lang="zh-CN">
                <a:solidFill>
                  <a:schemeClr val="accent4">
                    <a:lumMod val="75000"/>
                  </a:schemeClr>
                </a:solidFill>
                <a:latin typeface="思源黑体 CN Regular" panose="020B0500000000000000" charset="-122"/>
                <a:ea typeface="思源黑体 CN Regular" panose="020B0500000000000000" charset="-122"/>
                <a:cs typeface="思源黑体 CN Regular" panose="020B0500000000000000" charset="-122"/>
              </a:rPr>
              <a:t>但比较超预期的是——“科技创新”+“强军战略”</a:t>
            </a:r>
            <a:endParaRPr lang="zh-CN">
              <a:solidFill>
                <a:schemeClr val="accent4">
                  <a:lumMod val="75000"/>
                </a:schemeClr>
              </a:solidFill>
              <a:latin typeface="思源黑体 CN Regular" panose="020B0500000000000000" charset="-122"/>
              <a:ea typeface="思源黑体 CN Regular" panose="020B0500000000000000" charset="-122"/>
              <a:cs typeface="思源黑体 CN Regular" panose="020B0500000000000000" charset="-122"/>
            </a:endParaRPr>
          </a:p>
          <a:p>
            <a:r>
              <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rPr>
              <a:t>科技创新是这次大会比较大的增量信息，这个关键词涉及的科技创新、自主可控、教育等概念都将受益。军工方向也是第一次用到这个提法，之前都是提军民融合，这块也有一定的预期。</a:t>
            </a:r>
            <a:endParaRPr lang="zh-CN">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趋势龙头</a:t>
            </a:r>
            <a:endParaRPr kumimoji="0" 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nvPicPr>
        <p:blipFill>
          <a:blip r:embed="rId3"/>
          <a:stretch>
            <a:fillRect/>
          </a:stretch>
        </p:blipFill>
        <p:spPr>
          <a:xfrm>
            <a:off x="234950" y="1336040"/>
            <a:ext cx="11722735" cy="4020820"/>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框"/>
          <p:cNvPicPr>
            <a:picLocks noChangeAspect="1"/>
          </p:cNvPicPr>
          <p:nvPr/>
        </p:nvPicPr>
        <p:blipFill>
          <a:blip r:embed="rId1"/>
          <a:stretch>
            <a:fillRect/>
          </a:stretch>
        </p:blipFill>
        <p:spPr>
          <a:xfrm>
            <a:off x="1046480" y="3359785"/>
            <a:ext cx="10088880" cy="2813050"/>
          </a:xfrm>
          <a:prstGeom prst="rect">
            <a:avLst/>
          </a:prstGeom>
        </p:spPr>
      </p:pic>
      <p:sp>
        <p:nvSpPr>
          <p:cNvPr id="19" name="文本框 18"/>
          <p:cNvSpPr txBox="1"/>
          <p:nvPr>
            <p:custDataLst>
              <p:tags r:id="rId2"/>
            </p:custDataLst>
          </p:nvPr>
        </p:nvSpPr>
        <p:spPr>
          <a:xfrm>
            <a:off x="4817745" y="1282700"/>
            <a:ext cx="6786880" cy="1613535"/>
          </a:xfrm>
          <a:prstGeom prst="rect">
            <a:avLst/>
          </a:prstGeom>
          <a:noFill/>
        </p:spPr>
        <p:txBody>
          <a:bodyPr wrap="square" rtlCol="0">
            <a:noAutofit/>
          </a:bodyPr>
          <a:p>
            <a:pPr fontAlgn="auto">
              <a:lnSpc>
                <a:spcPct val="100000"/>
              </a:lnSpc>
            </a:pPr>
            <a:r>
              <a:rPr lang="zh-CN" altLang="en-US" sz="4800">
                <a:solidFill>
                  <a:schemeClr val="bg2"/>
                </a:solidFill>
                <a:latin typeface="思源黑体 CN Bold" panose="020B0800000000000000" charset="-122"/>
                <a:ea typeface="思源黑体 CN Bold" panose="020B0800000000000000" charset="-122"/>
              </a:rPr>
              <a:t>业绩窗口出</a:t>
            </a:r>
            <a:r>
              <a:rPr lang="en-US" altLang="zh-CN" sz="4800">
                <a:solidFill>
                  <a:schemeClr val="bg2"/>
                </a:solidFill>
                <a:latin typeface="思源黑体 CN Bold" panose="020B0800000000000000" charset="-122"/>
                <a:ea typeface="思源黑体 CN Bold" panose="020B0800000000000000" charset="-122"/>
              </a:rPr>
              <a:t>B</a:t>
            </a:r>
            <a:r>
              <a:rPr lang="zh-CN" altLang="en-US" sz="4800">
                <a:solidFill>
                  <a:schemeClr val="bg2"/>
                </a:solidFill>
                <a:latin typeface="思源黑体 CN Bold" panose="020B0800000000000000" charset="-122"/>
                <a:ea typeface="思源黑体 CN Bold" panose="020B0800000000000000" charset="-122"/>
              </a:rPr>
              <a:t>点，</a:t>
            </a:r>
            <a:endParaRPr lang="zh-CN" altLang="en-US" sz="4800">
              <a:solidFill>
                <a:schemeClr val="bg2"/>
              </a:solidFill>
              <a:latin typeface="思源黑体 CN Bold" panose="020B0800000000000000" charset="-122"/>
              <a:ea typeface="思源黑体 CN Bold" panose="020B0800000000000000" charset="-122"/>
            </a:endParaRPr>
          </a:p>
          <a:p>
            <a:pPr fontAlgn="auto">
              <a:lnSpc>
                <a:spcPct val="100000"/>
              </a:lnSpc>
            </a:pPr>
            <a:r>
              <a:rPr lang="en-US" altLang="zh-CN" sz="4800">
                <a:solidFill>
                  <a:schemeClr val="bg2"/>
                </a:solidFill>
                <a:latin typeface="思源黑体 CN Bold" panose="020B0800000000000000" charset="-122"/>
                <a:ea typeface="思源黑体 CN Bold" panose="020B0800000000000000" charset="-122"/>
                <a:sym typeface="+mn-ea"/>
              </a:rPr>
              <a:t>       </a:t>
            </a:r>
            <a:r>
              <a:rPr lang="zh-CN" altLang="en-US" sz="4800">
                <a:solidFill>
                  <a:schemeClr val="bg2"/>
                </a:solidFill>
                <a:latin typeface="思源黑体 CN Bold" panose="020B0800000000000000" charset="-122"/>
                <a:ea typeface="思源黑体 CN Bold" panose="020B0800000000000000" charset="-122"/>
                <a:sym typeface="+mn-ea"/>
              </a:rPr>
              <a:t>资产配置成关键</a:t>
            </a:r>
            <a:endParaRPr lang="zh-CN" altLang="en-US" sz="4800">
              <a:solidFill>
                <a:schemeClr val="bg2"/>
              </a:solidFill>
              <a:latin typeface="思源黑体 CN Bold" panose="020B0800000000000000" charset="-122"/>
              <a:ea typeface="思源黑体 CN Bold" panose="020B0800000000000000" charset="-122"/>
              <a:sym typeface="+mn-ea"/>
            </a:endParaRPr>
          </a:p>
        </p:txBody>
      </p:sp>
      <p:sp>
        <p:nvSpPr>
          <p:cNvPr id="6" name="文本框 5"/>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3"/>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9" name="圆角矩形 8"/>
          <p:cNvSpPr/>
          <p:nvPr/>
        </p:nvSpPr>
        <p:spPr>
          <a:xfrm>
            <a:off x="5308600" y="3583940"/>
            <a:ext cx="5335270" cy="50990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5829300" y="3639185"/>
            <a:ext cx="4526280" cy="383540"/>
          </a:xfrm>
          <a:prstGeom prst="rect">
            <a:avLst/>
          </a:prstGeom>
          <a:noFill/>
        </p:spPr>
        <p:txBody>
          <a:bodyPr wrap="square" rtlCol="0">
            <a:spAutoFit/>
          </a:bodyPr>
          <a:p>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宓睿</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:A1120616040002</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2" name="文本框 1"/>
          <p:cNvSpPr txBox="1"/>
          <p:nvPr>
            <p:custDataLst>
              <p:tags r:id="rId4"/>
            </p:custDataLst>
          </p:nvPr>
        </p:nvSpPr>
        <p:spPr>
          <a:xfrm>
            <a:off x="5374640" y="4196715"/>
            <a:ext cx="5269230" cy="36830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投顾。</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7" name="文本框 6"/>
          <p:cNvSpPr txBox="1"/>
          <p:nvPr>
            <p:custDataLst>
              <p:tags r:id="rId5"/>
            </p:custDataLst>
          </p:nvPr>
        </p:nvSpPr>
        <p:spPr>
          <a:xfrm>
            <a:off x="9670415" y="6322060"/>
            <a:ext cx="2315845" cy="312420"/>
          </a:xfrm>
          <a:prstGeom prst="rect">
            <a:avLst/>
          </a:prstGeom>
          <a:noFill/>
        </p:spPr>
        <p:txBody>
          <a:bodyPr wrap="square" rtlCol="0">
            <a:spAutoFit/>
          </a:bodyPr>
          <a:p>
            <a:pPr lvl="0" algn="r">
              <a:lnSpc>
                <a:spcPct val="120000"/>
              </a:lnSpc>
              <a:buClrTx/>
              <a:buSzTx/>
              <a:buFontTx/>
            </a:pPr>
            <a:r>
              <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股市有风险</a:t>
            </a:r>
            <a:r>
              <a:rPr lang="en-US" altLang="zh-CN"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投资需谨慎</a:t>
            </a:r>
            <a:endPar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1" name="图片 10" descr="画板 1"/>
          <p:cNvPicPr>
            <a:picLocks noChangeAspect="1"/>
          </p:cNvPicPr>
          <p:nvPr/>
        </p:nvPicPr>
        <p:blipFill>
          <a:blip r:embed="rId6"/>
          <a:stretch>
            <a:fillRect/>
          </a:stretch>
        </p:blipFill>
        <p:spPr>
          <a:xfrm>
            <a:off x="864235" y="692150"/>
            <a:ext cx="4302125" cy="5286375"/>
          </a:xfrm>
          <a:prstGeom prst="rect">
            <a:avLst/>
          </a:prstGeom>
        </p:spPr>
      </p:pic>
      <p:sp>
        <p:nvSpPr>
          <p:cNvPr id="18" name="文本框 17"/>
          <p:cNvSpPr txBox="1"/>
          <p:nvPr>
            <p:custDataLst>
              <p:tags r:id="rId7"/>
            </p:custDataLst>
          </p:nvPr>
        </p:nvSpPr>
        <p:spPr>
          <a:xfrm>
            <a:off x="5361305" y="4479925"/>
            <a:ext cx="5282565" cy="119888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10余年从业经验，主张“一切从简单出发，追求本质把握重点”。精通软件指标盈利模式，独创“四四原则”，“至猎战法” ，“三天原则”等模式，善于在不同行情中运用不同盈利模式抉择市场机会。</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猎手掘金</a:t>
            </a:r>
            <a:endParaRPr kumimoji="0" 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3"/>
          <a:stretch>
            <a:fillRect/>
          </a:stretch>
        </p:blipFill>
        <p:spPr>
          <a:xfrm>
            <a:off x="1812925" y="1075690"/>
            <a:ext cx="8912225" cy="5319395"/>
          </a:xfrm>
          <a:prstGeom prst="rect">
            <a:avLst/>
          </a:prstGeom>
        </p:spPr>
      </p:pic>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2118043" y="3064510"/>
            <a:ext cx="7955915" cy="243014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资产配置，穿越牛熊</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资产配置的重要性</a:t>
            </a:r>
            <a:endParaRPr kumimoji="0" 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3556000" y="2644775"/>
            <a:ext cx="5080000" cy="2061210"/>
          </a:xfrm>
          <a:prstGeom prst="rect">
            <a:avLst/>
          </a:prstGeom>
        </p:spPr>
        <p:txBody>
          <a:bodyPr>
            <a:spAutoFit/>
          </a:bodyPr>
          <a:p>
            <a:pPr marL="0" indent="0"/>
            <a:r>
              <a:rPr lang="zh-CN" altLang="en-US" sz="1600" b="0" i="0">
                <a:solidFill>
                  <a:schemeClr val="bg1"/>
                </a:solidFill>
                <a:latin typeface="-apple-system"/>
                <a:ea typeface="-apple-system"/>
              </a:rPr>
              <a:t>资产配置，简单来说，就是将资金分散投资到不同的资产类别中。这样做的主要目的是降低风险，因为各类资产的价格波动不同，有些甚至是负相关，这意味着当一种资产价格下跌时，另一种可能上涨，从而对冲风险。此外，通过合理的资产配置，投资者可以更有效地实现其投资目标。</a:t>
            </a:r>
            <a:endParaRPr lang="zh-CN" altLang="en-US" sz="1600" b="0" i="0">
              <a:solidFill>
                <a:schemeClr val="bg1"/>
              </a:solidFill>
              <a:latin typeface="-apple-system"/>
              <a:ea typeface="-apple-system"/>
            </a:endParaRPr>
          </a:p>
          <a:p>
            <a:pPr marL="0" indent="0"/>
            <a:endParaRPr lang="zh-CN" altLang="en-US" sz="1600" b="0" i="0">
              <a:solidFill>
                <a:schemeClr val="bg1"/>
              </a:solidFill>
              <a:latin typeface="-apple-system"/>
              <a:ea typeface="-apple-system"/>
            </a:endParaRPr>
          </a:p>
          <a:p>
            <a:pPr marL="0" indent="0"/>
            <a:r>
              <a:rPr lang="zh-CN" altLang="en-US" sz="1600" b="0" i="0">
                <a:solidFill>
                  <a:schemeClr val="bg1"/>
                </a:solidFill>
                <a:latin typeface="-apple-system"/>
                <a:ea typeface="-apple-system"/>
              </a:rPr>
              <a:t>尤其退市元年，鸡蛋放一个篮子中，并不合理和可取</a:t>
            </a:r>
            <a:endParaRPr lang="zh-CN" altLang="en-US" sz="1600" b="0" i="0">
              <a:solidFill>
                <a:schemeClr val="bg1"/>
              </a:solidFill>
              <a:latin typeface="-apple-system"/>
              <a:ea typeface="-apple-system"/>
            </a:endParaRPr>
          </a:p>
        </p:txBody>
      </p:sp>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439035" y="15240"/>
            <a:ext cx="76606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资产配置类型和仓位分布</a:t>
            </a:r>
            <a:endParaRPr kumimoji="0" lang="zh-CN" sz="44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经传多赢资深投顾 :宓睿丨执业编号: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3506470" y="2398395"/>
            <a:ext cx="5080000" cy="3046095"/>
          </a:xfrm>
          <a:prstGeom prst="rect">
            <a:avLst/>
          </a:prstGeom>
        </p:spPr>
        <p:txBody>
          <a:bodyPr>
            <a:spAutoFit/>
          </a:bodyPr>
          <a:p>
            <a:pPr marL="0" indent="0"/>
            <a:r>
              <a:rPr lang="en-US" altLang="zh-CN" sz="1600" b="0" i="0">
                <a:solidFill>
                  <a:schemeClr val="bg1"/>
                </a:solidFill>
                <a:latin typeface="黑体" panose="02010609060101010101" charset="-122"/>
                <a:ea typeface="黑体" panose="02010609060101010101" charset="-122"/>
                <a:cs typeface="黑体" panose="02010609060101010101" charset="-122"/>
              </a:rPr>
              <a:t>1</a:t>
            </a:r>
            <a:r>
              <a:rPr lang="zh-CN" altLang="en-US" sz="1600" b="0" i="0">
                <a:solidFill>
                  <a:schemeClr val="bg1"/>
                </a:solidFill>
                <a:latin typeface="黑体" panose="02010609060101010101" charset="-122"/>
                <a:ea typeface="黑体" panose="02010609060101010101" charset="-122"/>
                <a:cs typeface="黑体" panose="02010609060101010101" charset="-122"/>
              </a:rPr>
              <a:t>、主题、指数</a:t>
            </a:r>
            <a:r>
              <a:rPr lang="en-US" altLang="zh-CN" sz="1600" b="0" i="0">
                <a:solidFill>
                  <a:schemeClr val="bg1"/>
                </a:solidFill>
                <a:latin typeface="黑体" panose="02010609060101010101" charset="-122"/>
                <a:ea typeface="黑体" panose="02010609060101010101" charset="-122"/>
                <a:cs typeface="黑体" panose="02010609060101010101" charset="-122"/>
              </a:rPr>
              <a:t>etf</a:t>
            </a:r>
            <a:r>
              <a:rPr lang="zh-CN" altLang="en-US" sz="1600" b="0" i="0">
                <a:solidFill>
                  <a:schemeClr val="bg1"/>
                </a:solidFill>
                <a:latin typeface="黑体" panose="02010609060101010101" charset="-122"/>
                <a:ea typeface="黑体" panose="02010609060101010101" charset="-122"/>
                <a:cs typeface="黑体" panose="02010609060101010101" charset="-122"/>
              </a:rPr>
              <a:t>：比如科创板</a:t>
            </a:r>
            <a:r>
              <a:rPr lang="en-US" altLang="zh-CN" sz="1600" b="0" i="0">
                <a:solidFill>
                  <a:schemeClr val="bg1"/>
                </a:solidFill>
                <a:latin typeface="黑体" panose="02010609060101010101" charset="-122"/>
                <a:ea typeface="黑体" panose="02010609060101010101" charset="-122"/>
                <a:cs typeface="黑体" panose="02010609060101010101" charset="-122"/>
              </a:rPr>
              <a:t>etf</a:t>
            </a:r>
            <a:r>
              <a:rPr lang="zh-CN" altLang="en-US" sz="1600" b="0" i="0">
                <a:solidFill>
                  <a:schemeClr val="bg1"/>
                </a:solidFill>
                <a:latin typeface="黑体" panose="02010609060101010101" charset="-122"/>
                <a:ea typeface="黑体" panose="02010609060101010101" charset="-122"/>
                <a:cs typeface="黑体" panose="02010609060101010101" charset="-122"/>
              </a:rPr>
              <a:t>、科创芯片</a:t>
            </a:r>
            <a:r>
              <a:rPr lang="en-US" altLang="zh-CN" sz="1600" b="0" i="0">
                <a:solidFill>
                  <a:schemeClr val="bg1"/>
                </a:solidFill>
                <a:latin typeface="黑体" panose="02010609060101010101" charset="-122"/>
                <a:ea typeface="黑体" panose="02010609060101010101" charset="-122"/>
                <a:cs typeface="黑体" panose="02010609060101010101" charset="-122"/>
              </a:rPr>
              <a:t>etf</a:t>
            </a:r>
            <a:r>
              <a:rPr lang="zh-CN" altLang="en-US" sz="1600" b="0" i="0">
                <a:solidFill>
                  <a:schemeClr val="bg1"/>
                </a:solidFill>
                <a:latin typeface="黑体" panose="02010609060101010101" charset="-122"/>
                <a:ea typeface="黑体" panose="02010609060101010101" charset="-122"/>
                <a:cs typeface="黑体" panose="02010609060101010101" charset="-122"/>
              </a:rPr>
              <a:t>等。比例为</a:t>
            </a:r>
            <a:r>
              <a:rPr lang="en-US" altLang="zh-CN" sz="1600" b="0" i="0">
                <a:solidFill>
                  <a:schemeClr val="bg1"/>
                </a:solidFill>
                <a:latin typeface="黑体" panose="02010609060101010101" charset="-122"/>
                <a:ea typeface="黑体" panose="02010609060101010101" charset="-122"/>
                <a:cs typeface="黑体" panose="02010609060101010101" charset="-122"/>
              </a:rPr>
              <a:t>2</a:t>
            </a:r>
            <a:r>
              <a:rPr lang="zh-CN" altLang="en-US" sz="1600" b="0" i="0">
                <a:solidFill>
                  <a:schemeClr val="bg1"/>
                </a:solidFill>
                <a:latin typeface="黑体" panose="02010609060101010101" charset="-122"/>
                <a:ea typeface="黑体" panose="02010609060101010101" charset="-122"/>
                <a:cs typeface="黑体" panose="02010609060101010101" charset="-122"/>
              </a:rPr>
              <a:t>（无法做相关指数或者怕个股地雷做主题</a:t>
            </a:r>
            <a:r>
              <a:rPr lang="en-US" altLang="zh-CN" sz="1600" b="0" i="0">
                <a:solidFill>
                  <a:schemeClr val="bg1"/>
                </a:solidFill>
                <a:latin typeface="黑体" panose="02010609060101010101" charset="-122"/>
                <a:ea typeface="黑体" panose="02010609060101010101" charset="-122"/>
                <a:cs typeface="黑体" panose="02010609060101010101" charset="-122"/>
              </a:rPr>
              <a:t>etf</a:t>
            </a:r>
            <a:r>
              <a:rPr lang="zh-CN" altLang="en-US" sz="1600" b="0" i="0">
                <a:solidFill>
                  <a:schemeClr val="bg1"/>
                </a:solidFill>
                <a:latin typeface="黑体" panose="02010609060101010101" charset="-122"/>
                <a:ea typeface="黑体" panose="02010609060101010101" charset="-122"/>
                <a:cs typeface="黑体" panose="02010609060101010101" charset="-122"/>
              </a:rPr>
              <a:t>）</a:t>
            </a:r>
            <a:endParaRPr lang="zh-CN" altLang="en-US" sz="1600" b="0" i="0">
              <a:solidFill>
                <a:schemeClr val="bg1"/>
              </a:solidFill>
              <a:latin typeface="黑体" panose="02010609060101010101" charset="-122"/>
              <a:ea typeface="黑体" panose="02010609060101010101" charset="-122"/>
              <a:cs typeface="黑体" panose="02010609060101010101" charset="-122"/>
            </a:endParaRPr>
          </a:p>
          <a:p>
            <a:pPr marL="0" indent="0"/>
            <a:endParaRPr lang="zh-CN" altLang="en-US" sz="1600" b="0" i="0">
              <a:solidFill>
                <a:schemeClr val="bg1"/>
              </a:solidFill>
              <a:latin typeface="黑体" panose="02010609060101010101" charset="-122"/>
              <a:ea typeface="黑体" panose="02010609060101010101" charset="-122"/>
              <a:cs typeface="黑体" panose="02010609060101010101" charset="-122"/>
            </a:endParaRPr>
          </a:p>
          <a:p>
            <a:pPr marL="0" indent="0"/>
            <a:r>
              <a:rPr lang="en-US" altLang="zh-CN" sz="1600" b="0" i="0">
                <a:solidFill>
                  <a:schemeClr val="bg1"/>
                </a:solidFill>
                <a:latin typeface="黑体" panose="02010609060101010101" charset="-122"/>
                <a:ea typeface="黑体" panose="02010609060101010101" charset="-122"/>
                <a:cs typeface="黑体" panose="02010609060101010101" charset="-122"/>
              </a:rPr>
              <a:t>2</a:t>
            </a:r>
            <a:r>
              <a:rPr lang="zh-CN" altLang="en-US" sz="1600" b="0" i="0">
                <a:solidFill>
                  <a:schemeClr val="bg1"/>
                </a:solidFill>
                <a:latin typeface="黑体" panose="02010609060101010101" charset="-122"/>
                <a:ea typeface="黑体" panose="02010609060101010101" charset="-122"/>
                <a:cs typeface="黑体" panose="02010609060101010101" charset="-122"/>
              </a:rPr>
              <a:t>、财报超预期股：比如财报潜伏股，每年</a:t>
            </a:r>
            <a:r>
              <a:rPr lang="en-US" altLang="zh-CN" sz="1600" b="0" i="0">
                <a:solidFill>
                  <a:schemeClr val="bg1"/>
                </a:solidFill>
                <a:latin typeface="黑体" panose="02010609060101010101" charset="-122"/>
                <a:ea typeface="黑体" panose="02010609060101010101" charset="-122"/>
                <a:cs typeface="黑体" panose="02010609060101010101" charset="-122"/>
              </a:rPr>
              <a:t>1-4</a:t>
            </a:r>
            <a:r>
              <a:rPr lang="zh-CN" altLang="en-US" sz="1600" b="0" i="0">
                <a:solidFill>
                  <a:schemeClr val="bg1"/>
                </a:solidFill>
                <a:latin typeface="黑体" panose="02010609060101010101" charset="-122"/>
                <a:ea typeface="黑体" panose="02010609060101010101" charset="-122"/>
                <a:cs typeface="黑体" panose="02010609060101010101" charset="-122"/>
              </a:rPr>
              <a:t>和</a:t>
            </a:r>
            <a:r>
              <a:rPr lang="en-US" altLang="zh-CN" sz="1600" b="0" i="0">
                <a:solidFill>
                  <a:schemeClr val="bg1"/>
                </a:solidFill>
                <a:latin typeface="黑体" panose="02010609060101010101" charset="-122"/>
                <a:ea typeface="黑体" panose="02010609060101010101" charset="-122"/>
                <a:cs typeface="黑体" panose="02010609060101010101" charset="-122"/>
              </a:rPr>
              <a:t>7-10</a:t>
            </a:r>
            <a:r>
              <a:rPr lang="zh-CN" altLang="en-US" sz="1600" b="0" i="0">
                <a:solidFill>
                  <a:schemeClr val="bg1"/>
                </a:solidFill>
                <a:latin typeface="黑体" panose="02010609060101010101" charset="-122"/>
                <a:ea typeface="黑体" panose="02010609060101010101" charset="-122"/>
                <a:cs typeface="黑体" panose="02010609060101010101" charset="-122"/>
              </a:rPr>
              <a:t>月份可以使用，比例为</a:t>
            </a:r>
            <a:r>
              <a:rPr lang="en-US" altLang="zh-CN" sz="1600" b="0" i="0">
                <a:solidFill>
                  <a:schemeClr val="bg1"/>
                </a:solidFill>
                <a:latin typeface="黑体" panose="02010609060101010101" charset="-122"/>
                <a:ea typeface="黑体" panose="02010609060101010101" charset="-122"/>
                <a:cs typeface="黑体" panose="02010609060101010101" charset="-122"/>
              </a:rPr>
              <a:t>5</a:t>
            </a:r>
            <a:endParaRPr lang="zh-CN" altLang="en-US" sz="1600" b="0" i="0">
              <a:solidFill>
                <a:schemeClr val="bg1"/>
              </a:solidFill>
              <a:latin typeface="黑体" panose="02010609060101010101" charset="-122"/>
              <a:ea typeface="黑体" panose="02010609060101010101" charset="-122"/>
              <a:cs typeface="黑体" panose="02010609060101010101" charset="-122"/>
            </a:endParaRPr>
          </a:p>
          <a:p>
            <a:pPr marL="0" indent="0"/>
            <a:endParaRPr lang="zh-CN" altLang="en-US" sz="1600" b="0" i="0">
              <a:solidFill>
                <a:schemeClr val="bg1"/>
              </a:solidFill>
              <a:latin typeface="黑体" panose="02010609060101010101" charset="-122"/>
              <a:ea typeface="黑体" panose="02010609060101010101" charset="-122"/>
              <a:cs typeface="黑体" panose="02010609060101010101" charset="-122"/>
            </a:endParaRPr>
          </a:p>
          <a:p>
            <a:pPr marL="0" indent="0"/>
            <a:r>
              <a:rPr lang="en-US" altLang="zh-CN" sz="1600" b="0" i="0">
                <a:solidFill>
                  <a:schemeClr val="bg1"/>
                </a:solidFill>
                <a:latin typeface="黑体" panose="02010609060101010101" charset="-122"/>
                <a:ea typeface="黑体" panose="02010609060101010101" charset="-122"/>
                <a:cs typeface="黑体" panose="02010609060101010101" charset="-122"/>
              </a:rPr>
              <a:t>3</a:t>
            </a:r>
            <a:r>
              <a:rPr lang="zh-CN" altLang="en-US" sz="1600" b="0" i="0">
                <a:solidFill>
                  <a:schemeClr val="bg1"/>
                </a:solidFill>
                <a:latin typeface="黑体" panose="02010609060101010101" charset="-122"/>
                <a:ea typeface="黑体" panose="02010609060101010101" charset="-122"/>
                <a:cs typeface="黑体" panose="02010609060101010101" charset="-122"/>
              </a:rPr>
              <a:t>、进攻热门主题股：比如猎手掘金、趋势龙头、回归年线、起爆复仇等，搏短期快钱，追求刺激，比例为</a:t>
            </a:r>
            <a:r>
              <a:rPr lang="en-US" altLang="zh-CN" sz="1600" b="0" i="0">
                <a:solidFill>
                  <a:schemeClr val="bg1"/>
                </a:solidFill>
                <a:latin typeface="黑体" panose="02010609060101010101" charset="-122"/>
                <a:ea typeface="黑体" panose="02010609060101010101" charset="-122"/>
                <a:cs typeface="黑体" panose="02010609060101010101" charset="-122"/>
              </a:rPr>
              <a:t>3</a:t>
            </a:r>
            <a:endParaRPr lang="en-US" altLang="zh-CN" sz="1600" b="0" i="0">
              <a:solidFill>
                <a:schemeClr val="bg1"/>
              </a:solidFill>
              <a:latin typeface="黑体" panose="02010609060101010101" charset="-122"/>
              <a:ea typeface="黑体" panose="02010609060101010101" charset="-122"/>
              <a:cs typeface="黑体" panose="02010609060101010101" charset="-122"/>
            </a:endParaRPr>
          </a:p>
          <a:p>
            <a:pPr marL="0" indent="0"/>
            <a:endParaRPr lang="en-US" altLang="zh-CN" sz="1600" b="0" i="0">
              <a:solidFill>
                <a:schemeClr val="bg1"/>
              </a:solidFill>
              <a:latin typeface="黑体" panose="02010609060101010101" charset="-122"/>
              <a:ea typeface="黑体" panose="02010609060101010101" charset="-122"/>
              <a:cs typeface="黑体" panose="02010609060101010101" charset="-122"/>
            </a:endParaRPr>
          </a:p>
          <a:p>
            <a:pPr marL="0" indent="0"/>
            <a:r>
              <a:rPr lang="zh-CN" altLang="en-US" sz="1600" b="0" i="0">
                <a:solidFill>
                  <a:schemeClr val="bg1"/>
                </a:solidFill>
                <a:latin typeface="黑体" panose="02010609060101010101" charset="-122"/>
                <a:ea typeface="黑体" panose="02010609060101010101" charset="-122"/>
                <a:cs typeface="黑体" panose="02010609060101010101" charset="-122"/>
              </a:rPr>
              <a:t>注意</a:t>
            </a:r>
            <a:r>
              <a:rPr lang="en-US" altLang="zh-CN" sz="1600" b="0" i="0">
                <a:solidFill>
                  <a:schemeClr val="bg1"/>
                </a:solidFill>
                <a:latin typeface="黑体" panose="02010609060101010101" charset="-122"/>
                <a:ea typeface="黑体" panose="02010609060101010101" charset="-122"/>
                <a:cs typeface="黑体" panose="02010609060101010101" charset="-122"/>
              </a:rPr>
              <a:t>1</a:t>
            </a:r>
            <a:r>
              <a:rPr lang="zh-CN" altLang="en-US" sz="1600" b="0" i="0">
                <a:solidFill>
                  <a:schemeClr val="bg1"/>
                </a:solidFill>
                <a:latin typeface="黑体" panose="02010609060101010101" charset="-122"/>
                <a:ea typeface="黑体" panose="02010609060101010101" charset="-122"/>
                <a:cs typeface="黑体" panose="02010609060101010101" charset="-122"/>
              </a:rPr>
              <a:t>：当前行情仓位下的比例，而不是满仓下的比例</a:t>
            </a:r>
            <a:endParaRPr lang="zh-CN" altLang="en-US" sz="1600" b="0" i="0">
              <a:solidFill>
                <a:schemeClr val="bg1"/>
              </a:solidFill>
              <a:latin typeface="黑体" panose="02010609060101010101" charset="-122"/>
              <a:ea typeface="黑体" panose="02010609060101010101" charset="-122"/>
              <a:cs typeface="黑体" panose="02010609060101010101" charset="-122"/>
            </a:endParaRPr>
          </a:p>
          <a:p>
            <a:pPr marL="0" indent="0"/>
            <a:r>
              <a:rPr lang="zh-CN" altLang="en-US" sz="1600" b="0" i="0">
                <a:solidFill>
                  <a:schemeClr val="bg1"/>
                </a:solidFill>
                <a:latin typeface="黑体" panose="02010609060101010101" charset="-122"/>
                <a:ea typeface="黑体" panose="02010609060101010101" charset="-122"/>
                <a:cs typeface="黑体" panose="02010609060101010101" charset="-122"/>
              </a:rPr>
              <a:t>注意</a:t>
            </a:r>
            <a:r>
              <a:rPr lang="en-US" altLang="zh-CN" sz="1600" b="0" i="0">
                <a:solidFill>
                  <a:schemeClr val="bg1"/>
                </a:solidFill>
                <a:latin typeface="黑体" panose="02010609060101010101" charset="-122"/>
                <a:ea typeface="黑体" panose="02010609060101010101" charset="-122"/>
                <a:cs typeface="黑体" panose="02010609060101010101" charset="-122"/>
              </a:rPr>
              <a:t>2</a:t>
            </a:r>
            <a:r>
              <a:rPr lang="zh-CN" altLang="en-US" sz="1600" b="0" i="0">
                <a:solidFill>
                  <a:schemeClr val="bg1"/>
                </a:solidFill>
                <a:latin typeface="黑体" panose="02010609060101010101" charset="-122"/>
                <a:ea typeface="黑体" panose="02010609060101010101" charset="-122"/>
                <a:cs typeface="黑体" panose="02010609060101010101" charset="-122"/>
              </a:rPr>
              <a:t>：普适性</a:t>
            </a:r>
            <a:r>
              <a:rPr lang="en-US" altLang="zh-CN" sz="1600" b="0" i="0">
                <a:solidFill>
                  <a:schemeClr val="bg1"/>
                </a:solidFill>
                <a:latin typeface="黑体" panose="02010609060101010101" charset="-122"/>
                <a:ea typeface="黑体" panose="02010609060101010101" charset="-122"/>
                <a:cs typeface="黑体" panose="02010609060101010101" charset="-122"/>
              </a:rPr>
              <a:t>253</a:t>
            </a:r>
            <a:r>
              <a:rPr lang="zh-CN" altLang="en-US" sz="1600" b="0" i="0">
                <a:solidFill>
                  <a:schemeClr val="bg1"/>
                </a:solidFill>
                <a:latin typeface="黑体" panose="02010609060101010101" charset="-122"/>
                <a:ea typeface="黑体" panose="02010609060101010101" charset="-122"/>
                <a:cs typeface="黑体" panose="02010609060101010101" charset="-122"/>
              </a:rPr>
              <a:t>，但部分用户能力差异，可以自行调整</a:t>
            </a:r>
            <a:endParaRPr lang="zh-CN" altLang="en-US" sz="1600" b="0" i="0">
              <a:solidFill>
                <a:schemeClr val="bg1"/>
              </a:solidFill>
              <a:latin typeface="黑体" panose="02010609060101010101" charset="-122"/>
              <a:ea typeface="黑体" panose="02010609060101010101" charset="-122"/>
              <a:cs typeface="黑体" panose="02010609060101010101" charset="-122"/>
            </a:endParaRPr>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193925" y="15240"/>
            <a:ext cx="797623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创业板历史，科创板展望</a:t>
            </a:r>
            <a:endPar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资深投顾 :宓睿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3"/>
          <a:stretch>
            <a:fillRect/>
          </a:stretch>
        </p:blipFill>
        <p:spPr>
          <a:xfrm>
            <a:off x="128905" y="1116965"/>
            <a:ext cx="11934190" cy="4769485"/>
          </a:xfrm>
          <a:prstGeom prst="rect">
            <a:avLst/>
          </a:prstGeom>
        </p:spPr>
      </p:pic>
      <p:sp>
        <p:nvSpPr>
          <p:cNvPr id="5" name="文本框 4"/>
          <p:cNvSpPr txBox="1"/>
          <p:nvPr/>
        </p:nvSpPr>
        <p:spPr>
          <a:xfrm>
            <a:off x="425450" y="5977255"/>
            <a:ext cx="11340465" cy="583565"/>
          </a:xfrm>
          <a:prstGeom prst="rect">
            <a:avLst/>
          </a:prstGeom>
        </p:spPr>
        <p:txBody>
          <a:bodyPr wrap="square">
            <a:spAutoFit/>
          </a:bodyPr>
          <a:p>
            <a:pPr marL="0" indent="0" algn="just">
              <a:spcAft>
                <a:spcPct val="0"/>
              </a:spcAft>
            </a:pPr>
            <a:r>
              <a:rPr lang="en-US" altLang="zh-CN" sz="1600" b="0" i="0">
                <a:solidFill>
                  <a:schemeClr val="bg1"/>
                </a:solidFill>
                <a:latin typeface="微软雅黑" panose="020B0503020204020204" pitchFamily="34" charset="-122"/>
                <a:ea typeface="微软雅黑" panose="020B0503020204020204" pitchFamily="34" charset="-122"/>
              </a:rPr>
              <a:t>A</a:t>
            </a:r>
            <a:r>
              <a:rPr lang="zh-CN" altLang="en-US" sz="1600" b="0" i="0">
                <a:solidFill>
                  <a:schemeClr val="bg1"/>
                </a:solidFill>
                <a:latin typeface="微软雅黑" panose="020B0503020204020204" pitchFamily="34" charset="-122"/>
                <a:ea typeface="微软雅黑" panose="020B0503020204020204" pitchFamily="34" charset="-122"/>
              </a:rPr>
              <a:t>股每一个板块都带着各自的时代印记，主板是国企脱困和股份制改造，中小板是民营企业腾飞，创业板是新经济与新能源，</a:t>
            </a:r>
            <a:r>
              <a:rPr lang="zh-CN" altLang="en-US" sz="1600" b="0" i="0">
                <a:solidFill>
                  <a:srgbClr val="FFFF00"/>
                </a:solidFill>
                <a:latin typeface="微软雅黑" panose="020B0503020204020204" pitchFamily="34" charset="-122"/>
                <a:ea typeface="微软雅黑" panose="020B0503020204020204" pitchFamily="34" charset="-122"/>
              </a:rPr>
              <a:t>而科创板的定位就是今后十年最稀缺的核心硬科技。</a:t>
            </a:r>
            <a:endParaRPr lang="zh-CN" altLang="en-US" sz="1600" b="0" i="0">
              <a:solidFill>
                <a:srgbClr val="FFFF00"/>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193925" y="15240"/>
            <a:ext cx="797623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传媒、游戏和人工智能</a:t>
            </a:r>
            <a:endPar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资深投顾 :宓睿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nvPicPr>
        <p:blipFill>
          <a:blip r:embed="rId3"/>
          <a:stretch>
            <a:fillRect/>
          </a:stretch>
        </p:blipFill>
        <p:spPr>
          <a:xfrm>
            <a:off x="626110" y="1146175"/>
            <a:ext cx="3302000" cy="4654550"/>
          </a:xfrm>
          <a:prstGeom prst="rect">
            <a:avLst/>
          </a:prstGeom>
        </p:spPr>
      </p:pic>
      <p:pic>
        <p:nvPicPr>
          <p:cNvPr id="6" name="图片 5"/>
          <p:cNvPicPr>
            <a:picLocks noChangeAspect="1"/>
          </p:cNvPicPr>
          <p:nvPr/>
        </p:nvPicPr>
        <p:blipFill>
          <a:blip r:embed="rId4"/>
          <a:stretch>
            <a:fillRect/>
          </a:stretch>
        </p:blipFill>
        <p:spPr>
          <a:xfrm>
            <a:off x="4184015" y="1146175"/>
            <a:ext cx="3648075" cy="4643120"/>
          </a:xfrm>
          <a:prstGeom prst="rect">
            <a:avLst/>
          </a:prstGeom>
        </p:spPr>
      </p:pic>
      <p:pic>
        <p:nvPicPr>
          <p:cNvPr id="7" name="图片 6"/>
          <p:cNvPicPr>
            <a:picLocks noChangeAspect="1"/>
          </p:cNvPicPr>
          <p:nvPr/>
        </p:nvPicPr>
        <p:blipFill>
          <a:blip r:embed="rId5"/>
          <a:stretch>
            <a:fillRect/>
          </a:stretch>
        </p:blipFill>
        <p:spPr>
          <a:xfrm>
            <a:off x="8087995" y="1146175"/>
            <a:ext cx="2983230" cy="4691380"/>
          </a:xfrm>
          <a:prstGeom prst="rect">
            <a:avLst/>
          </a:prstGeom>
        </p:spPr>
      </p:pic>
      <p:pic>
        <p:nvPicPr>
          <p:cNvPr id="2" name="图片 1"/>
          <p:cNvPicPr>
            <a:picLocks noChangeAspect="1"/>
          </p:cNvPicPr>
          <p:nvPr/>
        </p:nvPicPr>
        <p:blipFill>
          <a:blip r:embed="rId6"/>
          <a:stretch>
            <a:fillRect/>
          </a:stretch>
        </p:blipFill>
        <p:spPr>
          <a:xfrm>
            <a:off x="2320925" y="1704975"/>
            <a:ext cx="7550150" cy="3448050"/>
          </a:xfrm>
          <a:prstGeom prst="rect">
            <a:avLst/>
          </a:prstGeom>
        </p:spPr>
      </p:pic>
    </p:spTree>
    <p:custDataLst>
      <p:tags r:id="rId7"/>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193925" y="15240"/>
            <a:ext cx="797623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传媒、游戏和人工智能</a:t>
            </a:r>
            <a:endPar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资深投顾 :宓睿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3"/>
          <a:stretch>
            <a:fillRect/>
          </a:stretch>
        </p:blipFill>
        <p:spPr>
          <a:xfrm>
            <a:off x="1689735" y="1263650"/>
            <a:ext cx="3009265" cy="3949700"/>
          </a:xfrm>
          <a:prstGeom prst="rect">
            <a:avLst/>
          </a:prstGeom>
        </p:spPr>
      </p:pic>
      <p:pic>
        <p:nvPicPr>
          <p:cNvPr id="5" name="图片 4"/>
          <p:cNvPicPr>
            <a:picLocks noChangeAspect="1"/>
          </p:cNvPicPr>
          <p:nvPr/>
        </p:nvPicPr>
        <p:blipFill>
          <a:blip r:embed="rId4"/>
          <a:stretch>
            <a:fillRect/>
          </a:stretch>
        </p:blipFill>
        <p:spPr>
          <a:xfrm>
            <a:off x="5213350" y="1527175"/>
            <a:ext cx="5638800" cy="3422650"/>
          </a:xfrm>
          <a:prstGeom prst="rect">
            <a:avLst/>
          </a:prstGeom>
        </p:spPr>
      </p:pic>
      <p:sp>
        <p:nvSpPr>
          <p:cNvPr id="8" name="文本框 7"/>
          <p:cNvSpPr txBox="1"/>
          <p:nvPr/>
        </p:nvSpPr>
        <p:spPr>
          <a:xfrm>
            <a:off x="299085" y="5381625"/>
            <a:ext cx="11410315" cy="829945"/>
          </a:xfrm>
          <a:prstGeom prst="rect">
            <a:avLst/>
          </a:prstGeom>
        </p:spPr>
        <p:txBody>
          <a:bodyPr wrap="square">
            <a:spAutoFit/>
          </a:bodyPr>
          <a:p>
            <a:pPr marL="0" indent="0" algn="just"/>
            <a:r>
              <a:rPr lang="zh-CN" altLang="en-US" sz="1600" b="0" i="0">
                <a:solidFill>
                  <a:schemeClr val="bg1"/>
                </a:solidFill>
                <a:latin typeface="微软雅黑" panose="020B0503020204020204" pitchFamily="34" charset="-122"/>
                <a:ea typeface="微软雅黑" panose="020B0503020204020204" pitchFamily="34" charset="-122"/>
              </a:rPr>
              <a:t>爆发需要观察主题猎手何时出现五天三次或三天两次的炒作。自古以来，传媒娱乐和游戏一直是密不可分的。目前，传媒已经上榜了一次，接下来我们需要关注其持续性。一旦发现五天三次或三天两次的炒作，就要注意这个方向是否有资金提前炒作业绩大增的预期。</a:t>
            </a:r>
            <a:r>
              <a:rPr lang="zh-CN" altLang="en-US" sz="1600" b="0" i="0">
                <a:solidFill>
                  <a:srgbClr val="FFFF00"/>
                </a:solidFill>
                <a:latin typeface="微软雅黑" panose="020B0503020204020204" pitchFamily="34" charset="-122"/>
                <a:ea typeface="微软雅黑" panose="020B0503020204020204" pitchFamily="34" charset="-122"/>
              </a:rPr>
              <a:t>尤其是在</a:t>
            </a:r>
            <a:r>
              <a:rPr lang="en-US" altLang="zh-CN" sz="1600" b="0" i="0">
                <a:solidFill>
                  <a:srgbClr val="FFFF00"/>
                </a:solidFill>
                <a:latin typeface="微软雅黑" panose="020B0503020204020204" pitchFamily="34" charset="-122"/>
                <a:ea typeface="微软雅黑" panose="020B0503020204020204" pitchFamily="34" charset="-122"/>
              </a:rPr>
              <a:t>8</a:t>
            </a:r>
            <a:r>
              <a:rPr lang="zh-CN" altLang="en-US" sz="1600" b="0" i="0">
                <a:solidFill>
                  <a:srgbClr val="FFFF00"/>
                </a:solidFill>
                <a:latin typeface="微软雅黑" panose="020B0503020204020204" pitchFamily="34" charset="-122"/>
                <a:ea typeface="微软雅黑" panose="020B0503020204020204" pitchFamily="34" charset="-122"/>
              </a:rPr>
              <a:t>月</a:t>
            </a:r>
            <a:r>
              <a:rPr lang="en-US" altLang="zh-CN" sz="1600" b="0" i="0">
                <a:solidFill>
                  <a:srgbClr val="FFFF00"/>
                </a:solidFill>
                <a:latin typeface="微软雅黑" panose="020B0503020204020204" pitchFamily="34" charset="-122"/>
                <a:ea typeface="微软雅黑" panose="020B0503020204020204" pitchFamily="34" charset="-122"/>
              </a:rPr>
              <a:t>20</a:t>
            </a:r>
            <a:r>
              <a:rPr lang="zh-CN" altLang="en-US" sz="1600" b="0" i="0">
                <a:solidFill>
                  <a:srgbClr val="FFFF00"/>
                </a:solidFill>
                <a:latin typeface="微软雅黑" panose="020B0503020204020204" pitchFamily="34" charset="-122"/>
                <a:ea typeface="微软雅黑" panose="020B0503020204020204" pitchFamily="34" charset="-122"/>
              </a:rPr>
              <a:t>日之前。</a:t>
            </a:r>
            <a:endParaRPr lang="zh-CN" altLang="en-US" sz="1600" b="0" i="0">
              <a:solidFill>
                <a:srgbClr val="FFFF00"/>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193925" y="15240"/>
            <a:ext cx="797623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总论</a:t>
            </a:r>
            <a:endPar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资深投顾 :宓睿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8" name="文本框 7"/>
          <p:cNvSpPr txBox="1"/>
          <p:nvPr/>
        </p:nvSpPr>
        <p:spPr>
          <a:xfrm>
            <a:off x="476885" y="2439035"/>
            <a:ext cx="11410315" cy="1322070"/>
          </a:xfrm>
          <a:prstGeom prst="rect">
            <a:avLst/>
          </a:prstGeom>
        </p:spPr>
        <p:txBody>
          <a:bodyPr wrap="square">
            <a:spAutoFit/>
          </a:bodyPr>
          <a:p>
            <a:pPr marL="0" indent="0" algn="just"/>
            <a:r>
              <a:rPr lang="en-US" sz="1600" b="0" i="0">
                <a:solidFill>
                  <a:schemeClr val="bg1"/>
                </a:solidFill>
                <a:latin typeface="微软雅黑" panose="020B0503020204020204" pitchFamily="34" charset="-122"/>
                <a:ea typeface="微软雅黑" panose="020B0503020204020204" pitchFamily="34" charset="-122"/>
              </a:rPr>
              <a:t>1</a:t>
            </a:r>
            <a:r>
              <a:rPr lang="zh-CN" altLang="en-US" sz="1600" b="0" i="0">
                <a:solidFill>
                  <a:schemeClr val="bg1"/>
                </a:solidFill>
                <a:latin typeface="微软雅黑" panose="020B0503020204020204" pitchFamily="34" charset="-122"/>
                <a:ea typeface="微软雅黑" panose="020B0503020204020204" pitchFamily="34" charset="-122"/>
              </a:rPr>
              <a:t>、新国九条下，问题股要及时回避，少做或者不做，顺势者昌，逆势者亡</a:t>
            </a:r>
            <a:endParaRPr lang="zh-CN" altLang="en-US" sz="1600" b="0" i="0">
              <a:solidFill>
                <a:schemeClr val="bg1"/>
              </a:solidFill>
              <a:latin typeface="微软雅黑" panose="020B0503020204020204" pitchFamily="34" charset="-122"/>
              <a:ea typeface="微软雅黑" panose="020B0503020204020204" pitchFamily="34" charset="-122"/>
            </a:endParaRPr>
          </a:p>
          <a:p>
            <a:pPr marL="0" indent="0" algn="just"/>
            <a:r>
              <a:rPr lang="en-US" altLang="zh-CN" sz="1600" b="0" i="0">
                <a:solidFill>
                  <a:schemeClr val="bg1"/>
                </a:solidFill>
                <a:latin typeface="微软雅黑" panose="020B0503020204020204" pitchFamily="34" charset="-122"/>
                <a:ea typeface="微软雅黑" panose="020B0503020204020204" pitchFamily="34" charset="-122"/>
              </a:rPr>
              <a:t>2</a:t>
            </a:r>
            <a:r>
              <a:rPr lang="zh-CN" altLang="en-US" sz="1600" b="0" i="0">
                <a:solidFill>
                  <a:schemeClr val="bg1"/>
                </a:solidFill>
                <a:latin typeface="微软雅黑" panose="020B0503020204020204" pitchFamily="34" charset="-122"/>
                <a:ea typeface="微软雅黑" panose="020B0503020204020204" pitchFamily="34" charset="-122"/>
              </a:rPr>
              <a:t>、扫雷车，必备工具，降低踩地雷的概率</a:t>
            </a:r>
            <a:endParaRPr lang="zh-CN" altLang="en-US" sz="1600" b="0" i="0">
              <a:solidFill>
                <a:schemeClr val="bg1"/>
              </a:solidFill>
              <a:latin typeface="微软雅黑" panose="020B0503020204020204" pitchFamily="34" charset="-122"/>
              <a:ea typeface="微软雅黑" panose="020B0503020204020204" pitchFamily="34" charset="-122"/>
            </a:endParaRPr>
          </a:p>
          <a:p>
            <a:pPr marL="0" indent="0" algn="just"/>
            <a:r>
              <a:rPr lang="en-US" altLang="zh-CN" sz="1600" b="0" i="0">
                <a:solidFill>
                  <a:schemeClr val="bg1"/>
                </a:solidFill>
                <a:latin typeface="微软雅黑" panose="020B0503020204020204" pitchFamily="34" charset="-122"/>
                <a:ea typeface="微软雅黑" panose="020B0503020204020204" pitchFamily="34" charset="-122"/>
              </a:rPr>
              <a:t>3</a:t>
            </a:r>
            <a:r>
              <a:rPr lang="zh-CN" altLang="en-US" sz="1600" b="0" i="0">
                <a:solidFill>
                  <a:schemeClr val="bg1"/>
                </a:solidFill>
                <a:latin typeface="微软雅黑" panose="020B0503020204020204" pitchFamily="34" charset="-122"/>
                <a:ea typeface="微软雅黑" panose="020B0503020204020204" pitchFamily="34" charset="-122"/>
              </a:rPr>
              <a:t>、财报潜伏、猎手掘金和趋势龙头，将会是接下来行情主要运用的功能</a:t>
            </a:r>
            <a:endParaRPr lang="zh-CN" altLang="en-US" sz="1600" b="0" i="0">
              <a:solidFill>
                <a:schemeClr val="bg1"/>
              </a:solidFill>
              <a:latin typeface="微软雅黑" panose="020B0503020204020204" pitchFamily="34" charset="-122"/>
              <a:ea typeface="微软雅黑" panose="020B0503020204020204" pitchFamily="34" charset="-122"/>
            </a:endParaRPr>
          </a:p>
          <a:p>
            <a:pPr marL="0" indent="0" algn="just"/>
            <a:r>
              <a:rPr lang="en-US" altLang="zh-CN" sz="1600" b="0" i="0">
                <a:solidFill>
                  <a:schemeClr val="bg1"/>
                </a:solidFill>
                <a:latin typeface="微软雅黑" panose="020B0503020204020204" pitchFamily="34" charset="-122"/>
                <a:ea typeface="微软雅黑" panose="020B0503020204020204" pitchFamily="34" charset="-122"/>
              </a:rPr>
              <a:t>4</a:t>
            </a:r>
            <a:r>
              <a:rPr lang="zh-CN" altLang="en-US" sz="1600" b="0" i="0">
                <a:solidFill>
                  <a:schemeClr val="bg1"/>
                </a:solidFill>
                <a:latin typeface="微软雅黑" panose="020B0503020204020204" pitchFamily="34" charset="-122"/>
                <a:ea typeface="微软雅黑" panose="020B0503020204020204" pitchFamily="34" charset="-122"/>
              </a:rPr>
              <a:t>、长期生存，除了高执行力外，资产配置也是一种方案</a:t>
            </a:r>
            <a:endParaRPr lang="zh-CN" altLang="en-US" sz="1600" b="0" i="0">
              <a:solidFill>
                <a:schemeClr val="bg1"/>
              </a:solidFill>
              <a:latin typeface="微软雅黑" panose="020B0503020204020204" pitchFamily="34" charset="-122"/>
              <a:ea typeface="微软雅黑" panose="020B0503020204020204" pitchFamily="34" charset="-122"/>
            </a:endParaRPr>
          </a:p>
          <a:p>
            <a:pPr marL="0" indent="0" algn="just"/>
            <a:r>
              <a:rPr lang="en-US" altLang="zh-CN" sz="1600" b="0" i="0">
                <a:solidFill>
                  <a:schemeClr val="bg1"/>
                </a:solidFill>
                <a:latin typeface="微软雅黑" panose="020B0503020204020204" pitchFamily="34" charset="-122"/>
                <a:ea typeface="微软雅黑" panose="020B0503020204020204" pitchFamily="34" charset="-122"/>
              </a:rPr>
              <a:t>5</a:t>
            </a:r>
            <a:r>
              <a:rPr lang="zh-CN" altLang="en-US" sz="1600" b="0" i="0">
                <a:solidFill>
                  <a:schemeClr val="bg1"/>
                </a:solidFill>
                <a:latin typeface="微软雅黑" panose="020B0503020204020204" pitchFamily="34" charset="-122"/>
                <a:ea typeface="微软雅黑" panose="020B0503020204020204" pitchFamily="34" charset="-122"/>
              </a:rPr>
              <a:t>、主题角度，重视科技创新、强军战略、半导体（光刻机</a:t>
            </a:r>
            <a:r>
              <a:rPr lang="en-US" altLang="zh-CN" sz="1600" b="0" i="0">
                <a:solidFill>
                  <a:schemeClr val="bg1"/>
                </a:solidFill>
                <a:latin typeface="微软雅黑" panose="020B0503020204020204" pitchFamily="34" charset="-122"/>
                <a:ea typeface="微软雅黑" panose="020B0503020204020204" pitchFamily="34" charset="-122"/>
              </a:rPr>
              <a:t>/eda</a:t>
            </a:r>
            <a:r>
              <a:rPr lang="zh-CN" altLang="en-US" sz="1600" b="0" i="0">
                <a:solidFill>
                  <a:schemeClr val="bg1"/>
                </a:solidFill>
                <a:latin typeface="微软雅黑" panose="020B0503020204020204" pitchFamily="34" charset="-122"/>
                <a:ea typeface="微软雅黑" panose="020B0503020204020204" pitchFamily="34" charset="-122"/>
              </a:rPr>
              <a:t>设计）和智能驾驶</a:t>
            </a:r>
            <a:endParaRPr lang="zh-CN" altLang="en-US" sz="1600" b="0" i="0">
              <a:solidFill>
                <a:schemeClr val="bg1"/>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3006"/>
          <p:cNvPicPr>
            <a:picLocks noChangeAspect="1"/>
          </p:cNvPicPr>
          <p:nvPr/>
        </p:nvPicPr>
        <p:blipFill>
          <a:blip r:embed="rId1"/>
          <a:stretch>
            <a:fillRect/>
          </a:stretch>
        </p:blipFill>
        <p:spPr>
          <a:xfrm>
            <a:off x="1789748" y="1723390"/>
            <a:ext cx="8612505" cy="3411220"/>
          </a:xfrm>
          <a:prstGeom prst="rect">
            <a:avLst/>
          </a:prstGeom>
        </p:spPr>
      </p:pic>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目录"/>
          <p:cNvPicPr>
            <a:picLocks noChangeAspect="1"/>
          </p:cNvPicPr>
          <p:nvPr/>
        </p:nvPicPr>
        <p:blipFill>
          <a:blip r:embed="rId1"/>
          <a:stretch>
            <a:fillRect/>
          </a:stretch>
        </p:blipFill>
        <p:spPr>
          <a:xfrm>
            <a:off x="1392555" y="1383030"/>
            <a:ext cx="1457325" cy="3444240"/>
          </a:xfrm>
          <a:prstGeom prst="rect">
            <a:avLst/>
          </a:prstGeom>
        </p:spPr>
      </p:pic>
      <p:grpSp>
        <p:nvGrpSpPr>
          <p:cNvPr id="16" name="组合 15"/>
          <p:cNvGrpSpPr/>
          <p:nvPr>
            <p:custDataLst>
              <p:tags r:id="rId2"/>
            </p:custDataLst>
          </p:nvPr>
        </p:nvGrpSpPr>
        <p:grpSpPr>
          <a:xfrm>
            <a:off x="4187825" y="1383030"/>
            <a:ext cx="6595745" cy="808355"/>
            <a:chOff x="6595" y="2178"/>
            <a:chExt cx="10387" cy="1273"/>
          </a:xfrm>
        </p:grpSpPr>
        <p:pic>
          <p:nvPicPr>
            <p:cNvPr id="11" name="图片 10" descr="第一章"/>
            <p:cNvPicPr>
              <a:picLocks noChangeAspect="1"/>
            </p:cNvPicPr>
            <p:nvPr>
              <p:custDataLst>
                <p:tags r:id="rId3"/>
              </p:custDataLst>
            </p:nvPr>
          </p:nvPicPr>
          <p:blipFill>
            <a:blip r:embed="rId4"/>
            <a:stretch>
              <a:fillRect/>
            </a:stretch>
          </p:blipFill>
          <p:spPr>
            <a:xfrm>
              <a:off x="6595" y="2178"/>
              <a:ext cx="10387" cy="1273"/>
            </a:xfrm>
            <a:prstGeom prst="rect">
              <a:avLst/>
            </a:prstGeom>
          </p:spPr>
        </p:pic>
        <p:sp>
          <p:nvSpPr>
            <p:cNvPr id="12" name="文本框 11"/>
            <p:cNvSpPr txBox="1"/>
            <p:nvPr>
              <p:custDataLst>
                <p:tags r:id="rId5"/>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5" name="文本框 14"/>
            <p:cNvSpPr txBox="1"/>
            <p:nvPr>
              <p:custDataLst>
                <p:tags r:id="rId6"/>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顺势者昌，逆势者亡</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17" name="组合 16"/>
          <p:cNvGrpSpPr/>
          <p:nvPr>
            <p:custDataLst>
              <p:tags r:id="rId7"/>
            </p:custDataLst>
          </p:nvPr>
        </p:nvGrpSpPr>
        <p:grpSpPr>
          <a:xfrm>
            <a:off x="4187825" y="2487930"/>
            <a:ext cx="6595745" cy="808355"/>
            <a:chOff x="6595" y="2178"/>
            <a:chExt cx="10387" cy="1273"/>
          </a:xfrm>
        </p:grpSpPr>
        <p:pic>
          <p:nvPicPr>
            <p:cNvPr id="22" name="图片 21" descr="第一章"/>
            <p:cNvPicPr>
              <a:picLocks noChangeAspect="1"/>
            </p:cNvPicPr>
            <p:nvPr>
              <p:custDataLst>
                <p:tags r:id="rId8"/>
              </p:custDataLst>
            </p:nvPr>
          </p:nvPicPr>
          <p:blipFill>
            <a:blip r:embed="rId4"/>
            <a:stretch>
              <a:fillRect/>
            </a:stretch>
          </p:blipFill>
          <p:spPr>
            <a:xfrm>
              <a:off x="6595" y="2178"/>
              <a:ext cx="10387" cy="1273"/>
            </a:xfrm>
            <a:prstGeom prst="rect">
              <a:avLst/>
            </a:prstGeom>
          </p:spPr>
        </p:pic>
        <p:sp>
          <p:nvSpPr>
            <p:cNvPr id="24" name="文本框 23"/>
            <p:cNvSpPr txBox="1"/>
            <p:nvPr>
              <p:custDataLst>
                <p:tags r:id="rId9"/>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5" name="文本框 24"/>
            <p:cNvSpPr txBox="1"/>
            <p:nvPr>
              <p:custDataLst>
                <p:tags r:id="rId10"/>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风险扫雷，炒股必备</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26" name="组合 25"/>
          <p:cNvGrpSpPr/>
          <p:nvPr>
            <p:custDataLst>
              <p:tags r:id="rId11"/>
            </p:custDataLst>
          </p:nvPr>
        </p:nvGrpSpPr>
        <p:grpSpPr>
          <a:xfrm>
            <a:off x="4187825" y="3592830"/>
            <a:ext cx="6595745" cy="808355"/>
            <a:chOff x="6595" y="2178"/>
            <a:chExt cx="10387" cy="1273"/>
          </a:xfrm>
        </p:grpSpPr>
        <p:pic>
          <p:nvPicPr>
            <p:cNvPr id="27" name="图片 26" descr="第一章"/>
            <p:cNvPicPr>
              <a:picLocks noChangeAspect="1"/>
            </p:cNvPicPr>
            <p:nvPr>
              <p:custDataLst>
                <p:tags r:id="rId12"/>
              </p:custDataLst>
            </p:nvPr>
          </p:nvPicPr>
          <p:blipFill>
            <a:blip r:embed="rId4"/>
            <a:stretch>
              <a:fillRect/>
            </a:stretch>
          </p:blipFill>
          <p:spPr>
            <a:xfrm>
              <a:off x="6595" y="2178"/>
              <a:ext cx="10387" cy="1273"/>
            </a:xfrm>
            <a:prstGeom prst="rect">
              <a:avLst/>
            </a:prstGeom>
          </p:spPr>
        </p:pic>
        <p:sp>
          <p:nvSpPr>
            <p:cNvPr id="28" name="文本框 27"/>
            <p:cNvSpPr txBox="1"/>
            <p:nvPr>
              <p:custDataLst>
                <p:tags r:id="rId13"/>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9" name="文本框 28"/>
            <p:cNvSpPr txBox="1"/>
            <p:nvPr>
              <p:custDataLst>
                <p:tags r:id="rId14"/>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财报潜伏，猎手掘金</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30" name="组合 29"/>
          <p:cNvGrpSpPr/>
          <p:nvPr>
            <p:custDataLst>
              <p:tags r:id="rId15"/>
            </p:custDataLst>
          </p:nvPr>
        </p:nvGrpSpPr>
        <p:grpSpPr>
          <a:xfrm>
            <a:off x="4187825" y="4697730"/>
            <a:ext cx="6595745" cy="808355"/>
            <a:chOff x="6595" y="2178"/>
            <a:chExt cx="10387" cy="1273"/>
          </a:xfrm>
        </p:grpSpPr>
        <p:pic>
          <p:nvPicPr>
            <p:cNvPr id="31" name="图片 30" descr="第一章"/>
            <p:cNvPicPr>
              <a:picLocks noChangeAspect="1"/>
            </p:cNvPicPr>
            <p:nvPr>
              <p:custDataLst>
                <p:tags r:id="rId16"/>
              </p:custDataLst>
            </p:nvPr>
          </p:nvPicPr>
          <p:blipFill>
            <a:blip r:embed="rId4"/>
            <a:stretch>
              <a:fillRect/>
            </a:stretch>
          </p:blipFill>
          <p:spPr>
            <a:xfrm>
              <a:off x="6595" y="2178"/>
              <a:ext cx="10387" cy="1273"/>
            </a:xfrm>
            <a:prstGeom prst="rect">
              <a:avLst/>
            </a:prstGeom>
          </p:spPr>
        </p:pic>
        <p:sp>
          <p:nvSpPr>
            <p:cNvPr id="36" name="文本框 35"/>
            <p:cNvSpPr txBox="1"/>
            <p:nvPr>
              <p:custDataLst>
                <p:tags r:id="rId17"/>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7" name="文本框 36"/>
            <p:cNvSpPr txBox="1"/>
            <p:nvPr>
              <p:custDataLst>
                <p:tags r:id="rId18"/>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资产配置，穿越牛熊</a:t>
              </a:r>
              <a:endParaRPr lang="en-US" altLang="zh-CN" sz="2800">
                <a:solidFill>
                  <a:schemeClr val="bg1"/>
                </a:solidFill>
                <a:latin typeface="思源黑体 CN Bold" panose="020B0800000000000000" charset="-122"/>
                <a:ea typeface="思源黑体 CN Bold" panose="020B0800000000000000" charset="-122"/>
              </a:endParaRPr>
            </a:p>
          </p:txBody>
        </p:sp>
      </p:grpSp>
    </p:spTree>
    <p:custDataLst>
      <p:tags r:id="rId19"/>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2118043" y="3064510"/>
            <a:ext cx="7955915" cy="243014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顺势者昌，逆势者亡</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主席与股市</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资深投顾 :宓睿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3"/>
          <a:stretch>
            <a:fillRect/>
          </a:stretch>
        </p:blipFill>
        <p:spPr>
          <a:xfrm>
            <a:off x="198755" y="1028700"/>
            <a:ext cx="6365875" cy="2914015"/>
          </a:xfrm>
          <a:prstGeom prst="rect">
            <a:avLst/>
          </a:prstGeom>
        </p:spPr>
      </p:pic>
      <p:pic>
        <p:nvPicPr>
          <p:cNvPr id="3" name="图片 2"/>
          <p:cNvPicPr>
            <a:picLocks noChangeAspect="1"/>
          </p:cNvPicPr>
          <p:nvPr/>
        </p:nvPicPr>
        <p:blipFill>
          <a:blip r:embed="rId4"/>
          <a:stretch>
            <a:fillRect/>
          </a:stretch>
        </p:blipFill>
        <p:spPr>
          <a:xfrm>
            <a:off x="6436995" y="3510915"/>
            <a:ext cx="5537835" cy="2853055"/>
          </a:xfrm>
          <a:prstGeom prst="rect">
            <a:avLst/>
          </a:prstGeom>
        </p:spPr>
      </p:pic>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近期几届主席</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资深投顾 :宓睿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nvSpPr>
        <p:spPr>
          <a:xfrm>
            <a:off x="1027430" y="1783715"/>
            <a:ext cx="9525000" cy="3907790"/>
          </a:xfrm>
          <a:prstGeom prst="rect">
            <a:avLst/>
          </a:prstGeom>
        </p:spPr>
        <p:txBody>
          <a:bodyPr wrap="square">
            <a:spAutoFit/>
          </a:bodyPr>
          <a:p>
            <a:pPr marL="0" indent="0">
              <a:lnSpc>
                <a:spcPts val="1500"/>
              </a:lnSpc>
              <a:spcAft>
                <a:spcPct val="0"/>
              </a:spcAft>
            </a:pPr>
            <a:r>
              <a:rPr lang="zh-CN" altLang="en-US" sz="1600" b="0" i="0">
                <a:solidFill>
                  <a:schemeClr val="bg1"/>
                </a:solidFill>
                <a:latin typeface="Arial" panose="020B0604020202020204"/>
                <a:ea typeface="Arial" panose="020B0604020202020204"/>
              </a:rPr>
              <a:t>第七任证监会主席：肖钢</a:t>
            </a:r>
            <a:endParaRPr lang="zh-CN" altLang="en-US" sz="1600" b="0" i="0">
              <a:solidFill>
                <a:schemeClr val="bg1"/>
              </a:solidFill>
              <a:latin typeface="Arial" panose="020B0604020202020204"/>
              <a:ea typeface="Arial" panose="020B0604020202020204"/>
            </a:endParaRPr>
          </a:p>
          <a:p>
            <a:pPr marL="0" indent="0">
              <a:lnSpc>
                <a:spcPts val="1500"/>
              </a:lnSpc>
              <a:spcAft>
                <a:spcPct val="0"/>
              </a:spcAft>
            </a:pPr>
            <a:r>
              <a:rPr lang="zh-CN" altLang="en-US" sz="1600" b="0" i="0">
                <a:solidFill>
                  <a:schemeClr val="bg1"/>
                </a:solidFill>
                <a:latin typeface="Arial" panose="020B0604020202020204"/>
                <a:ea typeface="Arial" panose="020B0604020202020204"/>
              </a:rPr>
              <a:t>任职时间：</a:t>
            </a:r>
            <a:r>
              <a:rPr lang="en-US" altLang="zh-CN" sz="1600" b="0" i="0">
                <a:solidFill>
                  <a:schemeClr val="bg1"/>
                </a:solidFill>
                <a:latin typeface="Arial" panose="020B0604020202020204"/>
                <a:ea typeface="Arial" panose="020B0604020202020204"/>
              </a:rPr>
              <a:t>2013</a:t>
            </a:r>
            <a:r>
              <a:rPr lang="zh-CN" altLang="en-US" sz="1600" b="0" i="0">
                <a:solidFill>
                  <a:schemeClr val="bg1"/>
                </a:solidFill>
                <a:latin typeface="Arial" panose="020B0604020202020204"/>
                <a:ea typeface="Arial" panose="020B0604020202020204"/>
              </a:rPr>
              <a:t>年</a:t>
            </a:r>
            <a:r>
              <a:rPr lang="en-US" altLang="zh-CN" sz="1600" b="0" i="0">
                <a:solidFill>
                  <a:schemeClr val="bg1"/>
                </a:solidFill>
                <a:latin typeface="Arial" panose="020B0604020202020204"/>
                <a:ea typeface="Arial" panose="020B0604020202020204"/>
              </a:rPr>
              <a:t>3</a:t>
            </a:r>
            <a:r>
              <a:rPr lang="zh-CN" altLang="en-US" sz="1600" b="0" i="0">
                <a:solidFill>
                  <a:schemeClr val="bg1"/>
                </a:solidFill>
                <a:latin typeface="Arial" panose="020B0604020202020204"/>
                <a:ea typeface="Arial" panose="020B0604020202020204"/>
              </a:rPr>
              <a:t>月</a:t>
            </a:r>
            <a:r>
              <a:rPr lang="en-US" altLang="zh-CN" sz="1600" b="0" i="0">
                <a:solidFill>
                  <a:schemeClr val="bg1"/>
                </a:solidFill>
                <a:latin typeface="Arial" panose="020B0604020202020204"/>
                <a:ea typeface="Arial" panose="020B0604020202020204"/>
              </a:rPr>
              <a:t>-2016</a:t>
            </a:r>
            <a:r>
              <a:rPr lang="zh-CN" altLang="en-US" sz="1600" b="0" i="0">
                <a:solidFill>
                  <a:schemeClr val="bg1"/>
                </a:solidFill>
                <a:latin typeface="Arial" panose="020B0604020202020204"/>
                <a:ea typeface="Arial" panose="020B0604020202020204"/>
              </a:rPr>
              <a:t>年</a:t>
            </a:r>
            <a:r>
              <a:rPr lang="en-US" altLang="zh-CN" sz="1600" b="0" i="0">
                <a:solidFill>
                  <a:schemeClr val="bg1"/>
                </a:solidFill>
                <a:latin typeface="Arial" panose="020B0604020202020204"/>
                <a:ea typeface="Arial" panose="020B0604020202020204"/>
              </a:rPr>
              <a:t>2</a:t>
            </a:r>
            <a:r>
              <a:rPr lang="zh-CN" altLang="en-US" sz="1600" b="0" i="0">
                <a:solidFill>
                  <a:schemeClr val="bg1"/>
                </a:solidFill>
                <a:latin typeface="Arial" panose="020B0604020202020204"/>
                <a:ea typeface="Arial" panose="020B0604020202020204"/>
              </a:rPr>
              <a:t>月</a:t>
            </a:r>
            <a:endParaRPr lang="zh-CN" altLang="en-US" sz="1600" b="0" i="0">
              <a:solidFill>
                <a:schemeClr val="bg1"/>
              </a:solidFill>
              <a:latin typeface="Arial" panose="020B0604020202020204"/>
              <a:ea typeface="Arial" panose="020B0604020202020204"/>
            </a:endParaRPr>
          </a:p>
          <a:p>
            <a:pPr marL="0" indent="0">
              <a:lnSpc>
                <a:spcPts val="1500"/>
              </a:lnSpc>
              <a:spcAft>
                <a:spcPct val="0"/>
              </a:spcAft>
            </a:pPr>
            <a:r>
              <a:rPr lang="zh-CN" altLang="en-US" sz="1600" b="0" i="0">
                <a:solidFill>
                  <a:schemeClr val="bg1"/>
                </a:solidFill>
                <a:latin typeface="Arial" panose="020B0604020202020204"/>
                <a:ea typeface="Arial" panose="020B0604020202020204"/>
              </a:rPr>
              <a:t>市场表现：任职期间发行</a:t>
            </a:r>
            <a:r>
              <a:rPr lang="en-US" altLang="zh-CN" sz="1600" b="0" i="0">
                <a:solidFill>
                  <a:schemeClr val="bg1"/>
                </a:solidFill>
                <a:latin typeface="Arial" panose="020B0604020202020204"/>
                <a:ea typeface="Arial" panose="020B0604020202020204"/>
              </a:rPr>
              <a:t>348</a:t>
            </a:r>
            <a:r>
              <a:rPr lang="zh-CN" altLang="en-US" sz="1600" b="0" i="0">
                <a:solidFill>
                  <a:schemeClr val="bg1"/>
                </a:solidFill>
                <a:latin typeface="Arial" panose="020B0604020202020204"/>
                <a:ea typeface="Arial" panose="020B0604020202020204"/>
              </a:rPr>
              <a:t>只新股，上证涨</a:t>
            </a:r>
            <a:r>
              <a:rPr lang="en-US" altLang="zh-CN" sz="1600" b="0" i="0">
                <a:solidFill>
                  <a:schemeClr val="bg1"/>
                </a:solidFill>
                <a:latin typeface="Arial" panose="020B0604020202020204"/>
                <a:ea typeface="Arial" panose="020B0604020202020204"/>
              </a:rPr>
              <a:t>25.52%</a:t>
            </a:r>
            <a:r>
              <a:rPr lang="zh-CN" altLang="en-US" sz="1600" b="0" i="0">
                <a:solidFill>
                  <a:schemeClr val="bg1"/>
                </a:solidFill>
                <a:latin typeface="Arial" panose="020B0604020202020204"/>
                <a:ea typeface="Arial" panose="020B0604020202020204"/>
              </a:rPr>
              <a:t>。</a:t>
            </a:r>
            <a:endParaRPr lang="zh-CN" altLang="en-US" sz="1600" b="0" i="0">
              <a:solidFill>
                <a:schemeClr val="bg1"/>
              </a:solidFill>
              <a:latin typeface="Arial" panose="020B0604020202020204"/>
              <a:ea typeface="Arial" panose="020B0604020202020204"/>
            </a:endParaRPr>
          </a:p>
          <a:p>
            <a:pPr marL="0" indent="0">
              <a:lnSpc>
                <a:spcPts val="1500"/>
              </a:lnSpc>
              <a:spcAft>
                <a:spcPct val="0"/>
              </a:spcAft>
            </a:pPr>
            <a:r>
              <a:rPr lang="zh-CN" altLang="en-US" sz="1600" b="0" i="0">
                <a:solidFill>
                  <a:schemeClr val="bg1"/>
                </a:solidFill>
                <a:latin typeface="Arial" panose="020B0604020202020204"/>
                <a:ea typeface="Arial" panose="020B0604020202020204"/>
              </a:rPr>
              <a:t>主要成就：</a:t>
            </a:r>
            <a:r>
              <a:rPr lang="en-US" altLang="zh-CN" sz="1600" b="0" i="0">
                <a:solidFill>
                  <a:schemeClr val="bg1"/>
                </a:solidFill>
                <a:latin typeface="Arial" panose="020B0604020202020204"/>
                <a:ea typeface="Arial" panose="020B0604020202020204"/>
              </a:rPr>
              <a:t>2014</a:t>
            </a:r>
            <a:r>
              <a:rPr lang="zh-CN" altLang="en-US" sz="1600" b="0" i="0">
                <a:solidFill>
                  <a:schemeClr val="bg1"/>
                </a:solidFill>
                <a:latin typeface="Arial" panose="020B0604020202020204"/>
                <a:ea typeface="Arial" panose="020B0604020202020204"/>
              </a:rPr>
              <a:t>年，推出沪港通正式开闸，由核准制向注册制过度。</a:t>
            </a:r>
            <a:r>
              <a:rPr lang="en-US" altLang="zh-CN" sz="1600" b="0" i="0">
                <a:solidFill>
                  <a:schemeClr val="bg1"/>
                </a:solidFill>
                <a:latin typeface="Arial" panose="020B0604020202020204"/>
                <a:ea typeface="Arial" panose="020B0604020202020204"/>
              </a:rPr>
              <a:t>2014</a:t>
            </a:r>
            <a:r>
              <a:rPr lang="zh-CN" altLang="en-US" sz="1600" b="0" i="0">
                <a:solidFill>
                  <a:schemeClr val="bg1"/>
                </a:solidFill>
                <a:latin typeface="Arial" panose="020B0604020202020204"/>
                <a:ea typeface="Arial" panose="020B0604020202020204"/>
              </a:rPr>
              <a:t>年中开始走出一段波澜壮阔的大牛市，上证指数最高达到</a:t>
            </a:r>
            <a:r>
              <a:rPr lang="en-US" altLang="zh-CN" sz="1600" b="0" i="0">
                <a:solidFill>
                  <a:schemeClr val="bg1"/>
                </a:solidFill>
                <a:latin typeface="Arial" panose="020B0604020202020204"/>
                <a:ea typeface="Arial" panose="020B0604020202020204"/>
              </a:rPr>
              <a:t>5178</a:t>
            </a:r>
            <a:r>
              <a:rPr lang="zh-CN" altLang="en-US" sz="1600" b="0" i="0">
                <a:solidFill>
                  <a:schemeClr val="bg1"/>
                </a:solidFill>
                <a:latin typeface="Arial" panose="020B0604020202020204"/>
                <a:ea typeface="Arial" panose="020B0604020202020204"/>
              </a:rPr>
              <a:t>点。但在强力去杠杆下，市场频现千股跌停、千股停牌，三个月内，上证指数最大跌幅近</a:t>
            </a:r>
            <a:r>
              <a:rPr lang="en-US" altLang="zh-CN" sz="1600" b="0" i="0">
                <a:solidFill>
                  <a:schemeClr val="bg1"/>
                </a:solidFill>
                <a:latin typeface="Arial" panose="020B0604020202020204"/>
                <a:ea typeface="Arial" panose="020B0604020202020204"/>
              </a:rPr>
              <a:t>45%</a:t>
            </a:r>
            <a:r>
              <a:rPr lang="zh-CN" altLang="en-US" sz="1600" b="0" i="0">
                <a:solidFill>
                  <a:schemeClr val="bg1"/>
                </a:solidFill>
                <a:latin typeface="Arial" panose="020B0604020202020204"/>
                <a:ea typeface="Arial" panose="020B0604020202020204"/>
              </a:rPr>
              <a:t>，推出熔断机制，仅维持</a:t>
            </a:r>
            <a:r>
              <a:rPr lang="en-US" altLang="zh-CN" sz="1600" b="0" i="0">
                <a:solidFill>
                  <a:schemeClr val="bg1"/>
                </a:solidFill>
                <a:latin typeface="Arial" panose="020B0604020202020204"/>
                <a:ea typeface="Arial" panose="020B0604020202020204"/>
              </a:rPr>
              <a:t>4</a:t>
            </a:r>
            <a:r>
              <a:rPr lang="zh-CN" altLang="en-US" sz="1600" b="0" i="0">
                <a:solidFill>
                  <a:schemeClr val="bg1"/>
                </a:solidFill>
                <a:latin typeface="Arial" panose="020B0604020202020204"/>
                <a:ea typeface="Arial" panose="020B0604020202020204"/>
              </a:rPr>
              <a:t>个交易日，熔断机制暂停。</a:t>
            </a:r>
            <a:endParaRPr lang="zh-CN" altLang="en-US" sz="1600" b="0" i="0">
              <a:solidFill>
                <a:schemeClr val="bg1"/>
              </a:solidFill>
              <a:latin typeface="Arial" panose="020B0604020202020204"/>
              <a:ea typeface="Arial" panose="020B0604020202020204"/>
            </a:endParaRPr>
          </a:p>
          <a:p>
            <a:pPr marL="0" indent="0">
              <a:lnSpc>
                <a:spcPts val="1500"/>
              </a:lnSpc>
              <a:spcAft>
                <a:spcPct val="0"/>
              </a:spcAft>
            </a:pPr>
            <a:endParaRPr lang="zh-CN" altLang="en-US" sz="1600" b="0" i="0">
              <a:solidFill>
                <a:schemeClr val="bg1"/>
              </a:solidFill>
              <a:latin typeface="Arial" panose="020B0604020202020204"/>
              <a:ea typeface="Arial" panose="020B0604020202020204"/>
            </a:endParaRPr>
          </a:p>
          <a:p>
            <a:pPr marL="0" indent="0">
              <a:lnSpc>
                <a:spcPts val="1500"/>
              </a:lnSpc>
              <a:spcAft>
                <a:spcPct val="0"/>
              </a:spcAft>
            </a:pPr>
            <a:r>
              <a:rPr lang="zh-CN" altLang="en-US" sz="1600" b="0" i="0">
                <a:solidFill>
                  <a:schemeClr val="bg1"/>
                </a:solidFill>
                <a:latin typeface="Arial" panose="020B0604020202020204"/>
                <a:ea typeface="Arial" panose="020B0604020202020204"/>
              </a:rPr>
              <a:t>第八任证监会主席：刘士余</a:t>
            </a:r>
            <a:endParaRPr lang="zh-CN" altLang="en-US" sz="1600" b="0" i="0">
              <a:solidFill>
                <a:schemeClr val="bg1"/>
              </a:solidFill>
              <a:latin typeface="Arial" panose="020B0604020202020204"/>
              <a:ea typeface="Arial" panose="020B0604020202020204"/>
            </a:endParaRPr>
          </a:p>
          <a:p>
            <a:pPr marL="0" indent="0">
              <a:lnSpc>
                <a:spcPts val="1500"/>
              </a:lnSpc>
              <a:spcAft>
                <a:spcPct val="0"/>
              </a:spcAft>
            </a:pPr>
            <a:r>
              <a:rPr lang="zh-CN" altLang="en-US" sz="1600" b="0" i="0">
                <a:solidFill>
                  <a:schemeClr val="bg1"/>
                </a:solidFill>
                <a:latin typeface="Arial" panose="020B0604020202020204"/>
                <a:ea typeface="Arial" panose="020B0604020202020204"/>
              </a:rPr>
              <a:t>任职时间：</a:t>
            </a:r>
            <a:r>
              <a:rPr lang="en-US" altLang="zh-CN" sz="1600" b="0" i="0">
                <a:solidFill>
                  <a:schemeClr val="bg1"/>
                </a:solidFill>
                <a:latin typeface="Arial" panose="020B0604020202020204"/>
                <a:ea typeface="Arial" panose="020B0604020202020204"/>
              </a:rPr>
              <a:t>2016</a:t>
            </a:r>
            <a:r>
              <a:rPr lang="zh-CN" altLang="en-US" sz="1600" b="0" i="0">
                <a:solidFill>
                  <a:schemeClr val="bg1"/>
                </a:solidFill>
                <a:latin typeface="Arial" panose="020B0604020202020204"/>
                <a:ea typeface="Arial" panose="020B0604020202020204"/>
              </a:rPr>
              <a:t>年</a:t>
            </a:r>
            <a:r>
              <a:rPr lang="en-US" altLang="zh-CN" sz="1600" b="0" i="0">
                <a:solidFill>
                  <a:schemeClr val="bg1"/>
                </a:solidFill>
                <a:latin typeface="Arial" panose="020B0604020202020204"/>
                <a:ea typeface="Arial" panose="020B0604020202020204"/>
              </a:rPr>
              <a:t>2</a:t>
            </a:r>
            <a:r>
              <a:rPr lang="zh-CN" altLang="en-US" sz="1600" b="0" i="0">
                <a:solidFill>
                  <a:schemeClr val="bg1"/>
                </a:solidFill>
                <a:latin typeface="Arial" panose="020B0604020202020204"/>
                <a:ea typeface="Arial" panose="020B0604020202020204"/>
              </a:rPr>
              <a:t>月</a:t>
            </a:r>
            <a:r>
              <a:rPr lang="en-US" altLang="zh-CN" sz="1600" b="0" i="0">
                <a:solidFill>
                  <a:schemeClr val="bg1"/>
                </a:solidFill>
                <a:latin typeface="Arial" panose="020B0604020202020204"/>
                <a:ea typeface="Arial" panose="020B0604020202020204"/>
              </a:rPr>
              <a:t>-2019</a:t>
            </a:r>
            <a:r>
              <a:rPr lang="zh-CN" altLang="en-US" sz="1600" b="0" i="0">
                <a:solidFill>
                  <a:schemeClr val="bg1"/>
                </a:solidFill>
                <a:latin typeface="Arial" panose="020B0604020202020204"/>
                <a:ea typeface="Arial" panose="020B0604020202020204"/>
              </a:rPr>
              <a:t>年</a:t>
            </a:r>
            <a:r>
              <a:rPr lang="en-US" altLang="zh-CN" sz="1600" b="0" i="0">
                <a:solidFill>
                  <a:schemeClr val="bg1"/>
                </a:solidFill>
                <a:latin typeface="Arial" panose="020B0604020202020204"/>
                <a:ea typeface="Arial" panose="020B0604020202020204"/>
              </a:rPr>
              <a:t>1</a:t>
            </a:r>
            <a:r>
              <a:rPr lang="zh-CN" altLang="en-US" sz="1600" b="0" i="0">
                <a:solidFill>
                  <a:schemeClr val="bg1"/>
                </a:solidFill>
                <a:latin typeface="Arial" panose="020B0604020202020204"/>
                <a:ea typeface="Arial" panose="020B0604020202020204"/>
              </a:rPr>
              <a:t>月</a:t>
            </a:r>
            <a:endParaRPr lang="zh-CN" altLang="en-US" sz="1600" b="0" i="0">
              <a:solidFill>
                <a:schemeClr val="bg1"/>
              </a:solidFill>
              <a:latin typeface="Arial" panose="020B0604020202020204"/>
              <a:ea typeface="Arial" panose="020B0604020202020204"/>
            </a:endParaRPr>
          </a:p>
          <a:p>
            <a:pPr marL="0" indent="0">
              <a:lnSpc>
                <a:spcPts val="1500"/>
              </a:lnSpc>
              <a:spcAft>
                <a:spcPct val="0"/>
              </a:spcAft>
            </a:pPr>
            <a:r>
              <a:rPr lang="zh-CN" altLang="en-US" sz="1600" b="0" i="0">
                <a:solidFill>
                  <a:schemeClr val="bg1"/>
                </a:solidFill>
                <a:latin typeface="Arial" panose="020B0604020202020204"/>
                <a:ea typeface="Arial" panose="020B0604020202020204"/>
              </a:rPr>
              <a:t>市场表现：任职期间发行</a:t>
            </a:r>
            <a:r>
              <a:rPr lang="en-US" altLang="zh-CN" sz="1600" b="0" i="0">
                <a:solidFill>
                  <a:schemeClr val="bg1"/>
                </a:solidFill>
                <a:latin typeface="Arial" panose="020B0604020202020204"/>
                <a:ea typeface="Arial" panose="020B0604020202020204"/>
              </a:rPr>
              <a:t>773</a:t>
            </a:r>
            <a:r>
              <a:rPr lang="zh-CN" altLang="en-US" sz="1600" b="0" i="0">
                <a:solidFill>
                  <a:schemeClr val="bg1"/>
                </a:solidFill>
                <a:latin typeface="Arial" panose="020B0604020202020204"/>
                <a:ea typeface="Arial" panose="020B0604020202020204"/>
              </a:rPr>
              <a:t>只新股，上证跌</a:t>
            </a:r>
            <a:r>
              <a:rPr lang="en-US" altLang="zh-CN" sz="1600" b="0" i="0">
                <a:solidFill>
                  <a:schemeClr val="bg1"/>
                </a:solidFill>
                <a:latin typeface="Arial" panose="020B0604020202020204"/>
                <a:ea typeface="Arial" panose="020B0604020202020204"/>
              </a:rPr>
              <a:t>9.03%</a:t>
            </a:r>
            <a:r>
              <a:rPr lang="zh-CN" altLang="en-US" sz="1600" b="0" i="0">
                <a:solidFill>
                  <a:schemeClr val="bg1"/>
                </a:solidFill>
                <a:latin typeface="Arial" panose="020B0604020202020204"/>
                <a:ea typeface="Arial" panose="020B0604020202020204"/>
              </a:rPr>
              <a:t>。</a:t>
            </a:r>
            <a:endParaRPr lang="zh-CN" altLang="en-US" sz="1600" b="0" i="0">
              <a:solidFill>
                <a:schemeClr val="bg1"/>
              </a:solidFill>
              <a:latin typeface="Arial" panose="020B0604020202020204"/>
              <a:ea typeface="Arial" panose="020B0604020202020204"/>
            </a:endParaRPr>
          </a:p>
          <a:p>
            <a:pPr marL="0" indent="0">
              <a:lnSpc>
                <a:spcPts val="1500"/>
              </a:lnSpc>
              <a:spcAft>
                <a:spcPct val="0"/>
              </a:spcAft>
            </a:pPr>
            <a:r>
              <a:rPr lang="zh-CN" altLang="en-US" sz="1600" b="0" i="0">
                <a:solidFill>
                  <a:schemeClr val="bg1"/>
                </a:solidFill>
                <a:latin typeface="Arial" panose="020B0604020202020204"/>
                <a:ea typeface="Arial" panose="020B0604020202020204"/>
              </a:rPr>
              <a:t>主要成就：曾用“害人精、妖精、资本大鳄”来形容资本市场乱象，大力整顿资本市场。深港通正式启动，</a:t>
            </a:r>
            <a:r>
              <a:rPr lang="en-US" altLang="zh-CN" sz="1600" b="0" i="0">
                <a:solidFill>
                  <a:schemeClr val="bg1"/>
                </a:solidFill>
                <a:latin typeface="Arial" panose="020B0604020202020204"/>
                <a:ea typeface="Arial" panose="020B0604020202020204"/>
              </a:rPr>
              <a:t>A</a:t>
            </a:r>
            <a:r>
              <a:rPr lang="zh-CN" altLang="en-US" sz="1600" b="0" i="0">
                <a:solidFill>
                  <a:schemeClr val="bg1"/>
                </a:solidFill>
                <a:latin typeface="Arial" panose="020B0604020202020204"/>
                <a:ea typeface="Arial" panose="020B0604020202020204"/>
              </a:rPr>
              <a:t>股成功被纳入</a:t>
            </a:r>
            <a:r>
              <a:rPr lang="en-US" altLang="zh-CN" sz="1600" b="0" i="0">
                <a:solidFill>
                  <a:schemeClr val="bg1"/>
                </a:solidFill>
                <a:latin typeface="Arial" panose="020B0604020202020204"/>
                <a:ea typeface="Arial" panose="020B0604020202020204"/>
              </a:rPr>
              <a:t>MSCI</a:t>
            </a:r>
            <a:r>
              <a:rPr lang="zh-CN" altLang="en-US" sz="1600" b="0" i="0">
                <a:solidFill>
                  <a:schemeClr val="bg1"/>
                </a:solidFill>
                <a:latin typeface="Arial" panose="020B0604020202020204"/>
                <a:ea typeface="Arial" panose="020B0604020202020204"/>
              </a:rPr>
              <a:t>和富时罗素的主要市场指数。科创板即将落地，注册制的试点推行。</a:t>
            </a:r>
            <a:endParaRPr lang="zh-CN" altLang="en-US" sz="1600" b="0" i="0">
              <a:solidFill>
                <a:schemeClr val="bg1"/>
              </a:solidFill>
              <a:latin typeface="Arial" panose="020B0604020202020204"/>
              <a:ea typeface="Arial" panose="020B0604020202020204"/>
            </a:endParaRPr>
          </a:p>
          <a:p>
            <a:pPr marL="0" indent="0">
              <a:lnSpc>
                <a:spcPts val="1500"/>
              </a:lnSpc>
              <a:spcAft>
                <a:spcPct val="0"/>
              </a:spcAft>
            </a:pPr>
            <a:endParaRPr lang="zh-CN" altLang="en-US" sz="1600" b="0" i="0">
              <a:solidFill>
                <a:schemeClr val="bg1"/>
              </a:solidFill>
              <a:latin typeface="Arial" panose="020B0604020202020204"/>
              <a:ea typeface="Arial" panose="020B0604020202020204"/>
            </a:endParaRPr>
          </a:p>
          <a:p>
            <a:pPr marL="0" indent="0">
              <a:lnSpc>
                <a:spcPts val="1500"/>
              </a:lnSpc>
              <a:spcAft>
                <a:spcPct val="0"/>
              </a:spcAft>
            </a:pPr>
            <a:r>
              <a:rPr lang="zh-CN" altLang="en-US" sz="1600" b="0" i="0">
                <a:solidFill>
                  <a:schemeClr val="bg1"/>
                </a:solidFill>
                <a:latin typeface="Arial" panose="020B0604020202020204"/>
                <a:ea typeface="Arial" panose="020B0604020202020204"/>
              </a:rPr>
              <a:t>第九任证监会主席： 易会满</a:t>
            </a:r>
            <a:endParaRPr lang="zh-CN" altLang="en-US" sz="1600" b="0" i="0">
              <a:solidFill>
                <a:schemeClr val="bg1"/>
              </a:solidFill>
              <a:latin typeface="Arial" panose="020B0604020202020204"/>
              <a:ea typeface="Arial" panose="020B0604020202020204"/>
            </a:endParaRPr>
          </a:p>
          <a:p>
            <a:pPr marL="0" indent="0">
              <a:lnSpc>
                <a:spcPts val="1500"/>
              </a:lnSpc>
              <a:spcAft>
                <a:spcPct val="0"/>
              </a:spcAft>
            </a:pPr>
            <a:r>
              <a:rPr lang="zh-CN" altLang="en-US" sz="1600" b="0" i="0">
                <a:solidFill>
                  <a:schemeClr val="bg1"/>
                </a:solidFill>
                <a:latin typeface="Arial" panose="020B0604020202020204"/>
                <a:ea typeface="Arial" panose="020B0604020202020204"/>
              </a:rPr>
              <a:t>任职时间：</a:t>
            </a:r>
            <a:r>
              <a:rPr lang="en-US" altLang="zh-CN" sz="1600" b="0" i="0">
                <a:solidFill>
                  <a:schemeClr val="bg1"/>
                </a:solidFill>
                <a:latin typeface="Arial" panose="020B0604020202020204"/>
                <a:ea typeface="Arial" panose="020B0604020202020204"/>
              </a:rPr>
              <a:t>2019.01-2024.02</a:t>
            </a:r>
            <a:endParaRPr lang="en-US" altLang="zh-CN" sz="1600" b="0" i="0">
              <a:solidFill>
                <a:schemeClr val="bg1"/>
              </a:solidFill>
              <a:latin typeface="Arial" panose="020B0604020202020204"/>
              <a:ea typeface="Arial" panose="020B0604020202020204"/>
            </a:endParaRPr>
          </a:p>
          <a:p>
            <a:pPr marL="0" indent="0">
              <a:lnSpc>
                <a:spcPts val="1500"/>
              </a:lnSpc>
              <a:spcAft>
                <a:spcPct val="0"/>
              </a:spcAft>
            </a:pPr>
            <a:r>
              <a:rPr lang="zh-CN" altLang="en-US" sz="1600" b="0" i="0">
                <a:solidFill>
                  <a:schemeClr val="bg1"/>
                </a:solidFill>
                <a:latin typeface="Arial" panose="020B0604020202020204"/>
                <a:ea typeface="Arial" panose="020B0604020202020204"/>
              </a:rPr>
              <a:t>市场表现：任职期间发行</a:t>
            </a:r>
            <a:r>
              <a:rPr lang="en-US" altLang="zh-CN" sz="1600" b="0" i="0">
                <a:solidFill>
                  <a:schemeClr val="bg1"/>
                </a:solidFill>
                <a:latin typeface="Arial" panose="020B0604020202020204"/>
                <a:ea typeface="Arial" panose="020B0604020202020204"/>
              </a:rPr>
              <a:t>1623</a:t>
            </a:r>
            <a:r>
              <a:rPr lang="zh-CN" altLang="en-US" sz="1600" b="0" i="0">
                <a:solidFill>
                  <a:schemeClr val="bg1"/>
                </a:solidFill>
                <a:latin typeface="Arial" panose="020B0604020202020204"/>
                <a:ea typeface="Arial" panose="020B0604020202020204"/>
              </a:rPr>
              <a:t>只新股，上证涨</a:t>
            </a:r>
            <a:r>
              <a:rPr lang="en-US" altLang="zh-CN" sz="1600" b="0" i="0">
                <a:solidFill>
                  <a:schemeClr val="bg1"/>
                </a:solidFill>
                <a:latin typeface="Arial" panose="020B0604020202020204"/>
                <a:ea typeface="Arial" panose="020B0604020202020204"/>
              </a:rPr>
              <a:t>9.64%</a:t>
            </a:r>
            <a:r>
              <a:rPr lang="zh-CN" altLang="en-US" sz="1600" b="0" i="0">
                <a:solidFill>
                  <a:schemeClr val="bg1"/>
                </a:solidFill>
                <a:latin typeface="Arial" panose="020B0604020202020204"/>
                <a:ea typeface="Arial" panose="020B0604020202020204"/>
              </a:rPr>
              <a:t>。</a:t>
            </a:r>
            <a:r>
              <a:rPr lang="zh-CN" altLang="en-US" sz="1600" i="0">
                <a:solidFill>
                  <a:schemeClr val="bg1"/>
                </a:solidFill>
                <a:latin typeface="Arial" panose="020B0604020202020204"/>
                <a:ea typeface="Arial" panose="020B0604020202020204"/>
              </a:rPr>
              <a:t>主要成就：</a:t>
            </a:r>
            <a:endParaRPr lang="zh-CN" altLang="en-US" sz="1600" i="0">
              <a:solidFill>
                <a:schemeClr val="bg1"/>
              </a:solidFill>
              <a:latin typeface="Arial" panose="020B0604020202020204"/>
              <a:ea typeface="Arial" panose="020B0604020202020204"/>
            </a:endParaRPr>
          </a:p>
          <a:p>
            <a:pPr marL="0" indent="0"/>
            <a:r>
              <a:rPr lang="en-US" altLang="zh-CN" sz="1600" b="0" i="0">
                <a:solidFill>
                  <a:schemeClr val="bg1"/>
                </a:solidFill>
                <a:latin typeface="Arial" panose="020B0604020202020204"/>
                <a:ea typeface="Arial" panose="020B0604020202020204"/>
              </a:rPr>
              <a:t>2019</a:t>
            </a:r>
            <a:r>
              <a:rPr lang="zh-CN" altLang="en-US" sz="1600" b="0" i="0">
                <a:solidFill>
                  <a:schemeClr val="bg1"/>
                </a:solidFill>
                <a:latin typeface="Arial" panose="020B0604020202020204"/>
                <a:ea typeface="Arial" panose="020B0604020202020204"/>
              </a:rPr>
              <a:t>年</a:t>
            </a:r>
            <a:r>
              <a:rPr lang="en-US" altLang="zh-CN" sz="1600" b="0" i="0">
                <a:solidFill>
                  <a:schemeClr val="bg1"/>
                </a:solidFill>
                <a:latin typeface="Arial" panose="020B0604020202020204"/>
                <a:ea typeface="Arial" panose="020B0604020202020204"/>
              </a:rPr>
              <a:t>7</a:t>
            </a:r>
            <a:r>
              <a:rPr lang="zh-CN" altLang="en-US" sz="1600" b="0" i="0">
                <a:solidFill>
                  <a:schemeClr val="bg1"/>
                </a:solidFill>
                <a:latin typeface="Arial" panose="020B0604020202020204"/>
                <a:ea typeface="Arial" panose="020B0604020202020204"/>
              </a:rPr>
              <a:t>月</a:t>
            </a:r>
            <a:r>
              <a:rPr lang="en-US" altLang="zh-CN" sz="1600" b="0" i="0">
                <a:solidFill>
                  <a:schemeClr val="bg1"/>
                </a:solidFill>
                <a:latin typeface="Arial" panose="020B0604020202020204"/>
                <a:ea typeface="Arial" panose="020B0604020202020204"/>
              </a:rPr>
              <a:t>22</a:t>
            </a:r>
            <a:r>
              <a:rPr lang="zh-CN" altLang="en-US" sz="1600" b="0" i="0">
                <a:solidFill>
                  <a:schemeClr val="bg1"/>
                </a:solidFill>
                <a:latin typeface="Arial" panose="020B0604020202020204"/>
                <a:ea typeface="Arial" panose="020B0604020202020204"/>
              </a:rPr>
              <a:t>日正式启动科创板。</a:t>
            </a:r>
            <a:r>
              <a:rPr lang="en-US" altLang="zh-CN" sz="1600" b="0" i="0">
                <a:solidFill>
                  <a:schemeClr val="bg1"/>
                </a:solidFill>
                <a:latin typeface="Arial" panose="020B0604020202020204"/>
                <a:ea typeface="Arial" panose="020B0604020202020204"/>
              </a:rPr>
              <a:t>2021</a:t>
            </a:r>
            <a:r>
              <a:rPr lang="zh-CN" altLang="en-US" sz="1600" b="0" i="0">
                <a:solidFill>
                  <a:schemeClr val="bg1"/>
                </a:solidFill>
                <a:latin typeface="Arial" panose="020B0604020202020204"/>
                <a:ea typeface="Arial" panose="020B0604020202020204"/>
              </a:rPr>
              <a:t>年</a:t>
            </a:r>
            <a:r>
              <a:rPr lang="en-US" altLang="zh-CN" sz="1600" b="0" i="0">
                <a:solidFill>
                  <a:schemeClr val="bg1"/>
                </a:solidFill>
                <a:latin typeface="Arial" panose="020B0604020202020204"/>
                <a:ea typeface="Arial" panose="020B0604020202020204"/>
              </a:rPr>
              <a:t>11</a:t>
            </a:r>
            <a:r>
              <a:rPr lang="zh-CN" altLang="en-US" sz="1600" b="0" i="0">
                <a:solidFill>
                  <a:schemeClr val="bg1"/>
                </a:solidFill>
                <a:latin typeface="Arial" panose="020B0604020202020204"/>
                <a:ea typeface="Arial" panose="020B0604020202020204"/>
              </a:rPr>
              <a:t>月</a:t>
            </a:r>
            <a:r>
              <a:rPr lang="en-US" altLang="zh-CN" sz="1600" b="0" i="0">
                <a:solidFill>
                  <a:schemeClr val="bg1"/>
                </a:solidFill>
                <a:latin typeface="Arial" panose="020B0604020202020204"/>
                <a:ea typeface="Arial" panose="020B0604020202020204"/>
              </a:rPr>
              <a:t>15</a:t>
            </a:r>
            <a:r>
              <a:rPr lang="zh-CN" altLang="en-US" sz="1600" b="0" i="0">
                <a:solidFill>
                  <a:schemeClr val="bg1"/>
                </a:solidFill>
                <a:latin typeface="Arial" panose="020B0604020202020204"/>
                <a:ea typeface="Arial" panose="020B0604020202020204"/>
              </a:rPr>
              <a:t>日</a:t>
            </a:r>
            <a:r>
              <a:rPr lang="en-US" altLang="zh-CN" sz="1600" b="0" i="0">
                <a:solidFill>
                  <a:schemeClr val="bg1"/>
                </a:solidFill>
                <a:latin typeface="Arial" panose="020B0604020202020204"/>
                <a:ea typeface="Arial" panose="020B0604020202020204"/>
              </a:rPr>
              <a:t>,</a:t>
            </a:r>
            <a:r>
              <a:rPr lang="zh-CN" altLang="en-US" sz="1600" b="0" i="0">
                <a:solidFill>
                  <a:schemeClr val="bg1"/>
                </a:solidFill>
                <a:latin typeface="Arial" panose="020B0604020202020204"/>
                <a:ea typeface="Arial" panose="020B0604020202020204"/>
              </a:rPr>
              <a:t>北京证券交易所正式开市。推行全面注册制，形成常态化退市机制，</a:t>
            </a:r>
            <a:r>
              <a:rPr lang="en-US" altLang="zh-CN" sz="1600" b="0" i="0">
                <a:solidFill>
                  <a:schemeClr val="bg1"/>
                </a:solidFill>
                <a:latin typeface="Arial" panose="020B0604020202020204"/>
                <a:ea typeface="Arial" panose="020B0604020202020204"/>
              </a:rPr>
              <a:t>2022</a:t>
            </a:r>
            <a:r>
              <a:rPr lang="zh-CN" altLang="en-US" sz="1600" b="0" i="0">
                <a:solidFill>
                  <a:schemeClr val="bg1"/>
                </a:solidFill>
                <a:latin typeface="Arial" panose="020B0604020202020204"/>
                <a:ea typeface="Arial" panose="020B0604020202020204"/>
              </a:rPr>
              <a:t>年</a:t>
            </a:r>
            <a:r>
              <a:rPr lang="en-US" altLang="zh-CN" sz="1600" b="0" i="0">
                <a:solidFill>
                  <a:schemeClr val="bg1"/>
                </a:solidFill>
                <a:latin typeface="Arial" panose="020B0604020202020204"/>
                <a:ea typeface="Arial" panose="020B0604020202020204"/>
              </a:rPr>
              <a:t>42</a:t>
            </a:r>
            <a:r>
              <a:rPr lang="zh-CN" altLang="en-US" sz="1600" b="0" i="0">
                <a:solidFill>
                  <a:schemeClr val="bg1"/>
                </a:solidFill>
                <a:latin typeface="Arial" panose="020B0604020202020204"/>
                <a:ea typeface="Arial" panose="020B0604020202020204"/>
              </a:rPr>
              <a:t>只</a:t>
            </a:r>
            <a:r>
              <a:rPr lang="en-US" altLang="zh-CN" sz="1600" b="0" i="0">
                <a:solidFill>
                  <a:schemeClr val="bg1"/>
                </a:solidFill>
                <a:latin typeface="Arial" panose="020B0604020202020204"/>
                <a:ea typeface="Arial" panose="020B0604020202020204"/>
              </a:rPr>
              <a:t>A</a:t>
            </a:r>
            <a:r>
              <a:rPr lang="zh-CN" altLang="en-US" sz="1600" b="0" i="0">
                <a:solidFill>
                  <a:schemeClr val="bg1"/>
                </a:solidFill>
                <a:latin typeface="Arial" panose="020B0604020202020204"/>
                <a:ea typeface="Arial" panose="020B0604020202020204"/>
              </a:rPr>
              <a:t>股退市，</a:t>
            </a:r>
            <a:r>
              <a:rPr lang="en-US" altLang="zh-CN" sz="1600" b="0" i="0">
                <a:solidFill>
                  <a:schemeClr val="bg1"/>
                </a:solidFill>
                <a:latin typeface="Arial" panose="020B0604020202020204"/>
                <a:ea typeface="Arial" panose="020B0604020202020204"/>
              </a:rPr>
              <a:t>2023</a:t>
            </a:r>
            <a:r>
              <a:rPr lang="zh-CN" altLang="en-US" sz="1600" b="0" i="0">
                <a:solidFill>
                  <a:schemeClr val="bg1"/>
                </a:solidFill>
                <a:latin typeface="Arial" panose="020B0604020202020204"/>
                <a:ea typeface="Arial" panose="020B0604020202020204"/>
              </a:rPr>
              <a:t>年</a:t>
            </a:r>
            <a:r>
              <a:rPr lang="en-US" altLang="zh-CN" sz="1600" b="0" i="0">
                <a:solidFill>
                  <a:schemeClr val="bg1"/>
                </a:solidFill>
                <a:latin typeface="Arial" panose="020B0604020202020204"/>
                <a:ea typeface="Arial" panose="020B0604020202020204"/>
              </a:rPr>
              <a:t>43</a:t>
            </a:r>
            <a:r>
              <a:rPr lang="zh-CN" altLang="en-US" sz="1600" b="0" i="0">
                <a:solidFill>
                  <a:schemeClr val="bg1"/>
                </a:solidFill>
                <a:latin typeface="Arial" panose="020B0604020202020204"/>
                <a:ea typeface="Arial" panose="020B0604020202020204"/>
              </a:rPr>
              <a:t>只</a:t>
            </a:r>
            <a:r>
              <a:rPr lang="en-US" altLang="zh-CN" sz="1600" b="0" i="0">
                <a:solidFill>
                  <a:schemeClr val="bg1"/>
                </a:solidFill>
                <a:latin typeface="Arial" panose="020B0604020202020204"/>
                <a:ea typeface="Arial" panose="020B0604020202020204"/>
              </a:rPr>
              <a:t>A</a:t>
            </a:r>
            <a:r>
              <a:rPr lang="zh-CN" altLang="en-US" sz="1600" b="0" i="0">
                <a:solidFill>
                  <a:schemeClr val="bg1"/>
                </a:solidFill>
                <a:latin typeface="Arial" panose="020B0604020202020204"/>
                <a:ea typeface="Arial" panose="020B0604020202020204"/>
              </a:rPr>
              <a:t>股退市。个人投资者数量超过</a:t>
            </a:r>
            <a:r>
              <a:rPr lang="en-US" altLang="zh-CN" sz="1600" b="0" i="0">
                <a:solidFill>
                  <a:schemeClr val="bg1"/>
                </a:solidFill>
                <a:latin typeface="Arial" panose="020B0604020202020204"/>
                <a:ea typeface="Arial" panose="020B0604020202020204"/>
              </a:rPr>
              <a:t>2</a:t>
            </a:r>
            <a:r>
              <a:rPr lang="zh-CN" altLang="en-US" sz="1600" b="0" i="0">
                <a:solidFill>
                  <a:schemeClr val="bg1"/>
                </a:solidFill>
                <a:latin typeface="Arial" panose="020B0604020202020204"/>
                <a:ea typeface="Arial" panose="020B0604020202020204"/>
              </a:rPr>
              <a:t>亿，基民超过</a:t>
            </a:r>
            <a:r>
              <a:rPr lang="en-US" altLang="zh-CN" sz="1600" b="0" i="0">
                <a:solidFill>
                  <a:schemeClr val="bg1"/>
                </a:solidFill>
                <a:latin typeface="Arial" panose="020B0604020202020204"/>
                <a:ea typeface="Arial" panose="020B0604020202020204"/>
              </a:rPr>
              <a:t>7</a:t>
            </a:r>
            <a:r>
              <a:rPr lang="zh-CN" altLang="en-US" sz="1600" b="0" i="0">
                <a:solidFill>
                  <a:schemeClr val="bg1"/>
                </a:solidFill>
                <a:latin typeface="Arial" panose="020B0604020202020204"/>
                <a:ea typeface="Arial" panose="020B0604020202020204"/>
              </a:rPr>
              <a:t>亿。三大指数</a:t>
            </a:r>
            <a:r>
              <a:rPr lang="en-US" altLang="zh-CN" sz="1600" b="0" i="0">
                <a:solidFill>
                  <a:schemeClr val="bg1"/>
                </a:solidFill>
                <a:latin typeface="Arial" panose="020B0604020202020204"/>
                <a:ea typeface="Arial" panose="020B0604020202020204"/>
              </a:rPr>
              <a:t>2019</a:t>
            </a:r>
            <a:r>
              <a:rPr lang="zh-CN" altLang="en-US" sz="1600" b="0" i="0">
                <a:solidFill>
                  <a:schemeClr val="bg1"/>
                </a:solidFill>
                <a:latin typeface="Arial" panose="020B0604020202020204"/>
                <a:ea typeface="Arial" panose="020B0604020202020204"/>
              </a:rPr>
              <a:t>至</a:t>
            </a:r>
            <a:r>
              <a:rPr lang="en-US" altLang="zh-CN" sz="1600" b="0" i="0">
                <a:solidFill>
                  <a:schemeClr val="bg1"/>
                </a:solidFill>
                <a:latin typeface="Arial" panose="020B0604020202020204"/>
                <a:ea typeface="Arial" panose="020B0604020202020204"/>
              </a:rPr>
              <a:t>2021</a:t>
            </a:r>
            <a:r>
              <a:rPr lang="zh-CN" altLang="en-US" sz="1600" b="0" i="0">
                <a:solidFill>
                  <a:schemeClr val="bg1"/>
                </a:solidFill>
                <a:latin typeface="Arial" panose="020B0604020202020204"/>
                <a:ea typeface="Arial" panose="020B0604020202020204"/>
              </a:rPr>
              <a:t>年连续大涨</a:t>
            </a:r>
            <a:r>
              <a:rPr lang="en-US" altLang="zh-CN" sz="1600" b="0" i="0">
                <a:solidFill>
                  <a:schemeClr val="bg1"/>
                </a:solidFill>
                <a:latin typeface="Arial" panose="020B0604020202020204"/>
                <a:ea typeface="Arial" panose="020B0604020202020204"/>
              </a:rPr>
              <a:t>3</a:t>
            </a:r>
            <a:r>
              <a:rPr lang="zh-CN" altLang="en-US" sz="1600" b="0" i="0">
                <a:solidFill>
                  <a:schemeClr val="bg1"/>
                </a:solidFill>
                <a:latin typeface="Arial" panose="020B0604020202020204"/>
                <a:ea typeface="Arial" panose="020B0604020202020204"/>
              </a:rPr>
              <a:t>年。</a:t>
            </a:r>
            <a:endParaRPr lang="zh-CN" altLang="en-US" sz="1600" b="0" i="0">
              <a:solidFill>
                <a:schemeClr val="bg1"/>
              </a:solidFill>
              <a:latin typeface="Arial" panose="020B0604020202020204"/>
              <a:ea typeface="Arial" panose="020B0604020202020204"/>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748280" y="15240"/>
            <a:ext cx="697992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国九条下，退市将成常态</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资深投顾 :宓睿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3"/>
          <a:stretch>
            <a:fillRect/>
          </a:stretch>
        </p:blipFill>
        <p:spPr>
          <a:xfrm>
            <a:off x="2538095" y="970915"/>
            <a:ext cx="7270750" cy="4025900"/>
          </a:xfrm>
          <a:prstGeom prst="rect">
            <a:avLst/>
          </a:prstGeom>
        </p:spPr>
      </p:pic>
      <p:sp>
        <p:nvSpPr>
          <p:cNvPr id="3" name="文本框 2"/>
          <p:cNvSpPr txBox="1"/>
          <p:nvPr/>
        </p:nvSpPr>
        <p:spPr>
          <a:xfrm>
            <a:off x="1219200" y="5407025"/>
            <a:ext cx="9525000" cy="407670"/>
          </a:xfrm>
          <a:prstGeom prst="rect">
            <a:avLst/>
          </a:prstGeom>
        </p:spPr>
        <p:txBody>
          <a:bodyPr wrap="square">
            <a:noAutofit/>
          </a:bodyPr>
          <a:p>
            <a:pPr marL="0" indent="0">
              <a:lnSpc>
                <a:spcPts val="1500"/>
              </a:lnSpc>
              <a:spcAft>
                <a:spcPct val="0"/>
              </a:spcAft>
            </a:pPr>
            <a:r>
              <a:rPr lang="zh-CN" sz="1600" b="0" i="0">
                <a:solidFill>
                  <a:schemeClr val="bg1"/>
                </a:solidFill>
                <a:latin typeface="Arial" panose="020B0604020202020204"/>
                <a:ea typeface="宋体" panose="02010600030101010101" pitchFamily="2" charset="-122"/>
              </a:rPr>
              <a:t>新趋势：有退市风险的个股，能不碰不碰，能少碰就少碰。对于一个普通的股民而言，如何在回避问题股的情况下，把握适合当下环境的机会呢？</a:t>
            </a:r>
            <a:endParaRPr lang="zh-CN" sz="1600" b="0" i="0">
              <a:solidFill>
                <a:schemeClr val="bg1"/>
              </a:solidFill>
              <a:latin typeface="Arial" panose="020B0604020202020204"/>
              <a:ea typeface="宋体" panose="02010600030101010101" pitchFamily="2" charset="-122"/>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748280" y="15240"/>
            <a:ext cx="697992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万事俱备，只欠</a:t>
            </a: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B</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点</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资深投顾 :宓睿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A1120616040002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1219200" y="5407025"/>
            <a:ext cx="9525000" cy="407670"/>
          </a:xfrm>
          <a:prstGeom prst="rect">
            <a:avLst/>
          </a:prstGeom>
        </p:spPr>
        <p:txBody>
          <a:bodyPr wrap="square">
            <a:noAutofit/>
          </a:bodyPr>
          <a:p>
            <a:pPr marL="0" indent="0">
              <a:lnSpc>
                <a:spcPts val="1500"/>
              </a:lnSpc>
              <a:spcAft>
                <a:spcPct val="0"/>
              </a:spcAft>
            </a:pPr>
            <a:r>
              <a:rPr lang="zh-CN" sz="1600" b="0" i="0">
                <a:solidFill>
                  <a:schemeClr val="bg1"/>
                </a:solidFill>
                <a:latin typeface="Arial" panose="020B0604020202020204"/>
                <a:ea typeface="宋体" panose="02010600030101010101" pitchFamily="2" charset="-122"/>
              </a:rPr>
              <a:t>目前科创b点 沪深300b点了，上证也b点。平均股价接下来联动b点概率很大，那么平均股价如果要b点，势必指数是否要往上走？那么往上走的时候，应该怎么找证监会主席审美的个股？</a:t>
            </a:r>
            <a:endParaRPr lang="zh-CN" sz="1600" b="0" i="0">
              <a:solidFill>
                <a:schemeClr val="bg1"/>
              </a:solidFill>
              <a:latin typeface="Arial" panose="020B0604020202020204"/>
              <a:ea typeface="宋体" panose="02010600030101010101" pitchFamily="2" charset="-122"/>
            </a:endParaRPr>
          </a:p>
        </p:txBody>
      </p:sp>
      <p:pic>
        <p:nvPicPr>
          <p:cNvPr id="5" name="图片 4"/>
          <p:cNvPicPr>
            <a:picLocks noChangeAspect="1"/>
          </p:cNvPicPr>
          <p:nvPr/>
        </p:nvPicPr>
        <p:blipFill>
          <a:blip r:embed="rId3"/>
          <a:stretch>
            <a:fillRect/>
          </a:stretch>
        </p:blipFill>
        <p:spPr>
          <a:xfrm>
            <a:off x="2879090" y="1155065"/>
            <a:ext cx="6433185" cy="3839845"/>
          </a:xfrm>
          <a:prstGeom prst="rect">
            <a:avLst/>
          </a:prstGeom>
        </p:spPr>
      </p:pic>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6" name="文本框 5"/>
          <p:cNvSpPr txBox="1"/>
          <p:nvPr>
            <p:custDataLst>
              <p:tags r:id="rId2"/>
            </p:custDataLst>
          </p:nvPr>
        </p:nvSpPr>
        <p:spPr>
          <a:xfrm>
            <a:off x="2118043" y="3064510"/>
            <a:ext cx="7955915" cy="243014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风险扫雷，炒股必备</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00.xml><?xml version="1.0" encoding="utf-8"?>
<p:tagLst xmlns:p="http://schemas.openxmlformats.org/presentationml/2006/main">
  <p:tag name="KSO_WM_SPECIAL_SOURCE" val="bdnul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SPECIAL_SOURCE" val="bdnul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SPECIAL_SOURCE" val="bdnul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SPECIAL_SOURCE" val="bdnul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SPECIAL_SOURCE" val="bdnull"/>
</p:tagLst>
</file>

<file path=ppt/tags/tag11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7.xml><?xml version="1.0" encoding="utf-8"?>
<p:tagLst xmlns:p="http://schemas.openxmlformats.org/presentationml/2006/main">
  <p:tag name="KSO_WPP_MARK_KEY" val="5d6e9262-ca8a-4070-8ad5-698f89e303ea"/>
  <p:tag name="COMMONDATA" val="eyJoZGlkIjoiMTMzZGI2MjkwNzI0NGI5MzY0NzUwYzMxOTRjZGRmN2UifQ=="/>
  <p:tag name="commondata" val="eyJoZGlkIjoiNjI2MTNiNzhjOWZkYTBhNjM0NmQ0ODkyMWE1NDFjNjEifQ=="/>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3.xml><?xml version="1.0" encoding="utf-8"?>
<p:tagLst xmlns:p="http://schemas.openxmlformats.org/presentationml/2006/main">
  <p:tag name="KSO_WM_DIAGRAM_VIRTUALLY_FRAME" val="{&quot;height&quot;:324.65,&quot;left&quot;:329.75,&quot;top&quot;:108.9,&quot;width&quot;:519.35}"/>
</p:tagLst>
</file>

<file path=ppt/tags/tag24.xml><?xml version="1.0" encoding="utf-8"?>
<p:tagLst xmlns:p="http://schemas.openxmlformats.org/presentationml/2006/main">
  <p:tag name="KSO_WM_DIAGRAM_VIRTUALLY_FRAME" val="{&quot;height&quot;:324.65,&quot;left&quot;:329.75,&quot;top&quot;:108.9,&quot;width&quot;:519.35}"/>
</p:tagLst>
</file>

<file path=ppt/tags/tag25.xml><?xml version="1.0" encoding="utf-8"?>
<p:tagLst xmlns:p="http://schemas.openxmlformats.org/presentationml/2006/main">
  <p:tag name="KSO_WM_DIAGRAM_VIRTUALLY_FRAME" val="{&quot;height&quot;:324.65,&quot;left&quot;:329.75,&quot;top&quot;:108.9,&quot;width&quot;:519.35}"/>
</p:tagLst>
</file>

<file path=ppt/tags/tag26.xml><?xml version="1.0" encoding="utf-8"?>
<p:tagLst xmlns:p="http://schemas.openxmlformats.org/presentationml/2006/main">
  <p:tag name="KSO_WM_BEAUTIFY_FLAG" val=""/>
  <p:tag name="KSO_WM_DIAGRAM_VIRTUALLY_FRAME" val="{&quot;height&quot;:324.65,&quot;left&quot;:329.75,&quot;top&quot;:108.9,&quot;width&quot;:519.35}"/>
</p:tagLst>
</file>

<file path=ppt/tags/tag27.xml><?xml version="1.0" encoding="utf-8"?>
<p:tagLst xmlns:p="http://schemas.openxmlformats.org/presentationml/2006/main">
  <p:tag name="KSO_WM_DIAGRAM_VIRTUALLY_FRAME" val="{&quot;height&quot;:324.65,&quot;left&quot;:329.75,&quot;top&quot;:108.9,&quot;width&quot;:519.35}"/>
</p:tagLst>
</file>

<file path=ppt/tags/tag28.xml><?xml version="1.0" encoding="utf-8"?>
<p:tagLst xmlns:p="http://schemas.openxmlformats.org/presentationml/2006/main">
  <p:tag name="KSO_WM_BEAUTIFY_FLAG" val=""/>
  <p:tag name="KSO_WM_DIAGRAM_VIRTUALLY_FRAME" val="{&quot;height&quot;:324.65,&quot;left&quot;:329.75,&quot;top&quot;:108.9,&quot;width&quot;:519.35}"/>
</p:tagLst>
</file>

<file path=ppt/tags/tag29.xml><?xml version="1.0" encoding="utf-8"?>
<p:tagLst xmlns:p="http://schemas.openxmlformats.org/presentationml/2006/main">
  <p:tag name="KSO_WM_BEAUTIFY_FLAG" val=""/>
  <p:tag name="KSO_WM_DIAGRAM_VIRTUALLY_FRAME" val="{&quot;height&quot;:324.65,&quot;left&quot;:329.75,&quot;top&quot;:108.9,&quot;width&quot;:519.3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324.65,&quot;left&quot;:329.75,&quot;top&quot;:108.9,&quot;width&quot;:519.35}"/>
</p:tagLst>
</file>

<file path=ppt/tags/tag31.xml><?xml version="1.0" encoding="utf-8"?>
<p:tagLst xmlns:p="http://schemas.openxmlformats.org/presentationml/2006/main">
  <p:tag name="KSO_WM_DIAGRAM_VIRTUALLY_FRAME" val="{&quot;height&quot;:324.65,&quot;left&quot;:329.75,&quot;top&quot;:108.9,&quot;width&quot;:519.35}"/>
</p:tagLst>
</file>

<file path=ppt/tags/tag32.xml><?xml version="1.0" encoding="utf-8"?>
<p:tagLst xmlns:p="http://schemas.openxmlformats.org/presentationml/2006/main">
  <p:tag name="KSO_WM_BEAUTIFY_FLAG" val=""/>
  <p:tag name="KSO_WM_DIAGRAM_VIRTUALLY_FRAME" val="{&quot;height&quot;:324.65,&quot;left&quot;:329.75,&quot;top&quot;:108.9,&quot;width&quot;:519.35}"/>
</p:tagLst>
</file>

<file path=ppt/tags/tag33.xml><?xml version="1.0" encoding="utf-8"?>
<p:tagLst xmlns:p="http://schemas.openxmlformats.org/presentationml/2006/main">
  <p:tag name="KSO_WM_BEAUTIFY_FLAG" val=""/>
  <p:tag name="KSO_WM_DIAGRAM_VIRTUALLY_FRAME" val="{&quot;height&quot;:324.65,&quot;left&quot;:329.75,&quot;top&quot;:108.9,&quot;width&quot;:519.35}"/>
</p:tagLst>
</file>

<file path=ppt/tags/tag34.xml><?xml version="1.0" encoding="utf-8"?>
<p:tagLst xmlns:p="http://schemas.openxmlformats.org/presentationml/2006/main">
  <p:tag name="KSO_WM_BEAUTIFY_FLAG" val=""/>
  <p:tag name="KSO_WM_DIAGRAM_VIRTUALLY_FRAME" val="{&quot;height&quot;:324.65,&quot;left&quot;:329.75,&quot;top&quot;:108.9,&quot;width&quot;:519.35}"/>
</p:tagLst>
</file>

<file path=ppt/tags/tag35.xml><?xml version="1.0" encoding="utf-8"?>
<p:tagLst xmlns:p="http://schemas.openxmlformats.org/presentationml/2006/main">
  <p:tag name="KSO_WM_DIAGRAM_VIRTUALLY_FRAME" val="{&quot;height&quot;:324.65,&quot;left&quot;:329.75,&quot;top&quot;:108.9,&quot;width&quot;:519.35}"/>
</p:tagLst>
</file>

<file path=ppt/tags/tag36.xml><?xml version="1.0" encoding="utf-8"?>
<p:tagLst xmlns:p="http://schemas.openxmlformats.org/presentationml/2006/main">
  <p:tag name="KSO_WM_BEAUTIFY_FLAG" val=""/>
  <p:tag name="KSO_WM_DIAGRAM_VIRTUALLY_FRAME" val="{&quot;height&quot;:324.65,&quot;left&quot;:329.75,&quot;top&quot;:108.9,&quot;width&quot;:519.35}"/>
</p:tagLst>
</file>

<file path=ppt/tags/tag37.xml><?xml version="1.0" encoding="utf-8"?>
<p:tagLst xmlns:p="http://schemas.openxmlformats.org/presentationml/2006/main">
  <p:tag name="KSO_WM_BEAUTIFY_FLAG" val=""/>
  <p:tag name="KSO_WM_DIAGRAM_VIRTUALLY_FRAME" val="{&quot;height&quot;:324.65,&quot;left&quot;:329.75,&quot;top&quot;:108.9,&quot;width&quot;:519.35}"/>
</p:tagLst>
</file>

<file path=ppt/tags/tag38.xml><?xml version="1.0" encoding="utf-8"?>
<p:tagLst xmlns:p="http://schemas.openxmlformats.org/presentationml/2006/main">
  <p:tag name="KSO_WM_BEAUTIFY_FLAG" val=""/>
  <p:tag name="KSO_WM_DIAGRAM_VIRTUALLY_FRAME" val="{&quot;height&quot;:324.65,&quot;left&quot;:329.75,&quot;top&quot;:108.9,&quot;width&quot;:519.35}"/>
</p:tagLst>
</file>

<file path=ppt/tags/tag3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SPECIAL_SOURCE" val="bdnul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SPECIAL_SOURCE" val="bdnul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SPECIAL_SOURCE" val="bdnul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SPECIAL_SOURCE" val="bdnul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SPECIAL_SOURCE" val="bdnul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SPECIAL_SOURCE" val="bdnul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SPECIAL_SOURCE" val="bdnul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SPECIAL_SOURCE" val="bdnul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SPECIAL_SOURCE" val="bdnul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SPECIAL_SOURCE" val="bdnul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SPECIAL_SOURCE" val="bdnul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SPECIAL_SOURCE" val="bdnul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SPECIAL_SOURCE" val="bdnul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5291</Words>
  <Application>WPS 演示</Application>
  <PresentationFormat>宽屏</PresentationFormat>
  <Paragraphs>527</Paragraphs>
  <Slides>28</Slides>
  <Notes>4</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28</vt:i4>
      </vt:variant>
    </vt:vector>
  </HeadingPairs>
  <TitlesOfParts>
    <vt:vector size="46" baseType="lpstr">
      <vt:lpstr>Arial</vt:lpstr>
      <vt:lpstr>宋体</vt:lpstr>
      <vt:lpstr>Wingdings</vt:lpstr>
      <vt:lpstr>微软雅黑</vt:lpstr>
      <vt:lpstr>Wingdings</vt:lpstr>
      <vt:lpstr>思源黑体 CN Bold</vt:lpstr>
      <vt:lpstr>黑体</vt:lpstr>
      <vt:lpstr>思源黑体 CN Medium</vt:lpstr>
      <vt:lpstr>思源黑体 Medium</vt:lpstr>
      <vt:lpstr>思源黑体 CN Light</vt:lpstr>
      <vt:lpstr>思源黑体 CN Normal</vt:lpstr>
      <vt:lpstr>Arial</vt:lpstr>
      <vt:lpstr>Arial Unicode MS</vt:lpstr>
      <vt:lpstr>Calibri</vt:lpstr>
      <vt:lpstr>思源黑体 CN Regular</vt:lpstr>
      <vt:lpstr>-apple-system</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mirui</cp:lastModifiedBy>
  <cp:revision>278</cp:revision>
  <dcterms:created xsi:type="dcterms:W3CDTF">2022-12-31T05:43:00Z</dcterms:created>
  <dcterms:modified xsi:type="dcterms:W3CDTF">2024-07-19T09:34:23Z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73620F64DE3C41FABDF0A184788EE062_13</vt:lpwstr>
  </property>
</Properties>
</file>