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313" r:id="rId4"/>
    <p:sldId id="287" r:id="rId5"/>
    <p:sldId id="286" r:id="rId6"/>
    <p:sldId id="299" r:id="rId7"/>
    <p:sldId id="319" r:id="rId8"/>
    <p:sldId id="317" r:id="rId9"/>
    <p:sldId id="320" r:id="rId10"/>
    <p:sldId id="321" r:id="rId11"/>
    <p:sldId id="326" r:id="rId12"/>
    <p:sldId id="331" r:id="rId13"/>
    <p:sldId id="327" r:id="rId14"/>
    <p:sldId id="328" r:id="rId15"/>
    <p:sldId id="334" r:id="rId16"/>
    <p:sldId id="329" r:id="rId17"/>
    <p:sldId id="330" r:id="rId18"/>
    <p:sldId id="339" r:id="rId19"/>
    <p:sldId id="345" r:id="rId20"/>
    <p:sldId id="340" r:id="rId21"/>
    <p:sldId id="341" r:id="rId22"/>
    <p:sldId id="344" r:id="rId23"/>
    <p:sldId id="342" r:id="rId24"/>
    <p:sldId id="351" r:id="rId25"/>
    <p:sldId id="352" r:id="rId26"/>
    <p:sldId id="353" r:id="rId27"/>
    <p:sldId id="354" r:id="rId28"/>
    <p:sldId id="355" r:id="rId29"/>
    <p:sldId id="346" r:id="rId30"/>
    <p:sldId id="348" r:id="rId31"/>
    <p:sldId id="289" r:id="rId32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3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174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7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7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image" Target="../media/image20.png"/><Relationship Id="rId1" Type="http://schemas.openxmlformats.org/officeDocument/2006/relationships/tags" Target="../tags/tag8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8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tags" Target="../tags/tag103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2.xml"/><Relationship Id="rId7" Type="http://schemas.openxmlformats.org/officeDocument/2006/relationships/image" Target="../media/image8.png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41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5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72.xml"/><Relationship Id="rId17" Type="http://schemas.openxmlformats.org/officeDocument/2006/relationships/tags" Target="../tags/tag171.xml"/><Relationship Id="rId16" Type="http://schemas.openxmlformats.org/officeDocument/2006/relationships/tags" Target="../tags/tag170.xml"/><Relationship Id="rId15" Type="http://schemas.openxmlformats.org/officeDocument/2006/relationships/tags" Target="../tags/tag169.xml"/><Relationship Id="rId14" Type="http://schemas.openxmlformats.org/officeDocument/2006/relationships/tags" Target="../tags/tag168.xml"/><Relationship Id="rId13" Type="http://schemas.openxmlformats.org/officeDocument/2006/relationships/tags" Target="../tags/tag167.xml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tags" Target="../tags/tag15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image" Target="../media/image10.png"/><Relationship Id="rId3" Type="http://schemas.openxmlformats.org/officeDocument/2006/relationships/tags" Target="../tags/tag24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3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73.xml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5.xml"/><Relationship Id="rId3" Type="http://schemas.openxmlformats.org/officeDocument/2006/relationships/image" Target="../media/image11.png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image" Target="../media/image12.png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image" Target="../media/image13.png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14.png"/><Relationship Id="rId1" Type="http://schemas.openxmlformats.org/officeDocument/2006/relationships/tags" Target="../tags/tag5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image" Target="../media/image15.png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9" Type="http://schemas.openxmlformats.org/officeDocument/2006/relationships/tags" Target="../tags/tag72.xml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35455" y="157480"/>
            <a:ext cx="8514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目前趋势未扭转，双金叉小机会低仓位【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1-2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】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" y="1096010"/>
            <a:ext cx="6224270" cy="54044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820" y="1096010"/>
            <a:ext cx="5718175" cy="5404485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>
            <p:custDataLst>
              <p:tags r:id="rId4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‘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危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’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的操作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策略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809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按照原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422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原则配置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策略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" y="1045845"/>
            <a:ext cx="7066280" cy="509270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7266305" y="897890"/>
            <a:ext cx="4594860" cy="3140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bg1"/>
                </a:solidFill>
              </a:rPr>
              <a:t>在市场有风险的情况下，可以选择调整账户资产往</a:t>
            </a:r>
            <a:r>
              <a:rPr lang="zh-CN" altLang="en-US">
                <a:solidFill>
                  <a:schemeClr val="bg1"/>
                </a:solidFill>
                <a:highlight>
                  <a:srgbClr val="FF00FF"/>
                </a:highlight>
              </a:rPr>
              <a:t>债券，包括国外</a:t>
            </a:r>
            <a:r>
              <a:rPr lang="en-US" altLang="zh-CN">
                <a:solidFill>
                  <a:schemeClr val="bg1"/>
                </a:solidFill>
                <a:highlight>
                  <a:srgbClr val="FF00FF"/>
                </a:highlight>
              </a:rPr>
              <a:t>ETF </a:t>
            </a:r>
            <a:r>
              <a:rPr lang="zh-CN" altLang="en-US">
                <a:solidFill>
                  <a:schemeClr val="bg1"/>
                </a:solidFill>
                <a:highlight>
                  <a:srgbClr val="FF00FF"/>
                </a:highlight>
              </a:rPr>
              <a:t>，高股息策略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比如</a:t>
            </a:r>
            <a:r>
              <a:rPr lang="en-US" altLang="zh-CN">
                <a:solidFill>
                  <a:schemeClr val="bg1"/>
                </a:solidFill>
              </a:rPr>
              <a:t>100</a:t>
            </a:r>
            <a:r>
              <a:rPr lang="zh-CN" altLang="en-US">
                <a:solidFill>
                  <a:schemeClr val="bg1"/>
                </a:solidFill>
              </a:rPr>
              <a:t>万资金，可以拿</a:t>
            </a:r>
            <a:r>
              <a:rPr lang="en-US" altLang="zh-CN">
                <a:solidFill>
                  <a:schemeClr val="bg1"/>
                </a:solidFill>
              </a:rPr>
              <a:t>40</a:t>
            </a:r>
            <a:r>
              <a:rPr lang="zh-CN" altLang="en-US">
                <a:solidFill>
                  <a:schemeClr val="bg1"/>
                </a:solidFill>
              </a:rPr>
              <a:t>万进行国债逆回购交易，或者国外</a:t>
            </a:r>
            <a:r>
              <a:rPr lang="en-US" altLang="zh-CN">
                <a:solidFill>
                  <a:schemeClr val="bg1"/>
                </a:solidFill>
              </a:rPr>
              <a:t>ETF</a:t>
            </a:r>
            <a:r>
              <a:rPr lang="zh-CN" altLang="en-US">
                <a:solidFill>
                  <a:schemeClr val="bg1"/>
                </a:solidFill>
              </a:rPr>
              <a:t>，高股息策略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三者投资</a:t>
            </a:r>
            <a:r>
              <a:rPr lang="en-US" altLang="zh-CN">
                <a:solidFill>
                  <a:schemeClr val="bg1"/>
                </a:solidFill>
              </a:rPr>
              <a:t>1-2</a:t>
            </a:r>
            <a:r>
              <a:rPr lang="zh-CN" altLang="en-US">
                <a:solidFill>
                  <a:schemeClr val="bg1"/>
                </a:solidFill>
              </a:rPr>
              <a:t>个即可，</a:t>
            </a:r>
            <a:r>
              <a:rPr lang="zh-CN" altLang="en-US">
                <a:solidFill>
                  <a:schemeClr val="bg1"/>
                </a:solidFill>
                <a:highlight>
                  <a:srgbClr val="FF00FF"/>
                </a:highlight>
              </a:rPr>
              <a:t>占总资产</a:t>
            </a:r>
            <a:r>
              <a:rPr lang="en-US" altLang="zh-CN">
                <a:solidFill>
                  <a:schemeClr val="bg1"/>
                </a:solidFill>
                <a:highlight>
                  <a:srgbClr val="FF00FF"/>
                </a:highlight>
              </a:rPr>
              <a:t>40%</a:t>
            </a:r>
            <a:r>
              <a:rPr lang="zh-CN" altLang="en-US">
                <a:solidFill>
                  <a:schemeClr val="bg1"/>
                </a:solidFill>
                <a:highlight>
                  <a:srgbClr val="FF00FF"/>
                </a:highlight>
              </a:rPr>
              <a:t>以上</a:t>
            </a:r>
            <a:endParaRPr lang="en-US" altLang="zh-CN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高股息策略中长线配置，选高控盘行业龙头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在智能辅助线附近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国债逆回购</a:t>
            </a:r>
            <a:endParaRPr lang="en-US" altLang="zh-CN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465" y="3206750"/>
            <a:ext cx="1769745" cy="293243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>
            <p:custDataLst>
              <p:tags r:id="rId4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高股息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策略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" y="967740"/>
            <a:ext cx="7301865" cy="53270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622540" y="1808480"/>
            <a:ext cx="3738880" cy="18148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高市值高控盘业绩</a:t>
            </a:r>
            <a:r>
              <a:rPr lang="zh-CN" alt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好</a:t>
            </a:r>
            <a:endParaRPr lang="zh-CN" altLang="en-US" sz="28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zh-CN" alt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能分红，资金选择</a:t>
            </a:r>
            <a:r>
              <a:rPr lang="zh-CN" alt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防守</a:t>
            </a:r>
            <a:endParaRPr lang="zh-CN" altLang="en-US" sz="28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zh-CN" altLang="en-US" sz="28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zh-CN" alt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按照周线做</a:t>
            </a:r>
            <a:r>
              <a:rPr lang="zh-CN" alt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波段</a:t>
            </a:r>
            <a:endParaRPr lang="zh-CN" altLang="en-US" sz="28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‘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’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的操作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策略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当市场机会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来临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9" name="任意多边形: 形状 7"/>
          <p:cNvSpPr/>
          <p:nvPr>
            <p:custDataLst>
              <p:tags r:id="rId2"/>
            </p:custDataLst>
          </p:nvPr>
        </p:nvSpPr>
        <p:spPr>
          <a:xfrm>
            <a:off x="612140" y="1160780"/>
            <a:ext cx="10968990" cy="3213100"/>
          </a:xfrm>
          <a:custGeom>
            <a:avLst/>
            <a:gdLst>
              <a:gd name="connsiteX0" fmla="*/ 0 w 10969200"/>
              <a:gd name="connsiteY0" fmla="*/ 0 h 3529797"/>
              <a:gd name="connsiteX1" fmla="*/ 9748804 w 10969200"/>
              <a:gd name="connsiteY1" fmla="*/ 963548 h 3529797"/>
              <a:gd name="connsiteX2" fmla="*/ 10135800 w 10969200"/>
              <a:gd name="connsiteY2" fmla="*/ 955331 h 3529797"/>
              <a:gd name="connsiteX3" fmla="*/ 10135800 w 10969200"/>
              <a:gd name="connsiteY3" fmla="*/ 447619 h 3529797"/>
              <a:gd name="connsiteX4" fmla="*/ 10969200 w 10969200"/>
              <a:gd name="connsiteY4" fmla="*/ 1583634 h 3529797"/>
              <a:gd name="connsiteX5" fmla="*/ 10135800 w 10969200"/>
              <a:gd name="connsiteY5" fmla="*/ 2719649 h 3529797"/>
              <a:gd name="connsiteX6" fmla="*/ 10135800 w 10969200"/>
              <a:gd name="connsiteY6" fmla="*/ 2231548 h 3529797"/>
              <a:gd name="connsiteX7" fmla="*/ 8978224 w 10969200"/>
              <a:gd name="connsiteY7" fmla="*/ 2247545 h 3529797"/>
              <a:gd name="connsiteX8" fmla="*/ 0 w 10969200"/>
              <a:gd name="connsiteY8" fmla="*/ 3529797 h 352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9200" h="3529797">
                <a:moveTo>
                  <a:pt x="0" y="0"/>
                </a:moveTo>
                <a:cubicBezTo>
                  <a:pt x="3063277" y="778525"/>
                  <a:pt x="6747271" y="1008367"/>
                  <a:pt x="9748804" y="963548"/>
                </a:cubicBezTo>
                <a:lnTo>
                  <a:pt x="10135800" y="955331"/>
                </a:lnTo>
                <a:lnTo>
                  <a:pt x="10135800" y="447619"/>
                </a:lnTo>
                <a:lnTo>
                  <a:pt x="10969200" y="1583634"/>
                </a:lnTo>
                <a:lnTo>
                  <a:pt x="10135800" y="2719649"/>
                </a:lnTo>
                <a:lnTo>
                  <a:pt x="10135800" y="2231548"/>
                </a:lnTo>
                <a:lnTo>
                  <a:pt x="8978224" y="2247545"/>
                </a:lnTo>
                <a:cubicBezTo>
                  <a:pt x="5793188" y="2320957"/>
                  <a:pt x="2580542" y="2619391"/>
                  <a:pt x="0" y="3529797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>
                  <a:alpha val="40000"/>
                </a:schemeClr>
              </a:gs>
              <a:gs pos="47000">
                <a:schemeClr val="accent5">
                  <a:alpha val="20000"/>
                </a:schemeClr>
              </a:gs>
              <a:gs pos="0">
                <a:schemeClr val="accent5">
                  <a:alpha val="0"/>
                </a:schemeClr>
              </a:gs>
            </a:gsLst>
            <a:lin ang="0" scaled="1"/>
            <a:tileRect/>
          </a:gradFill>
          <a:ln w="15875">
            <a:gradFill flip="none" rotWithShape="1">
              <a:gsLst>
                <a:gs pos="68000">
                  <a:schemeClr val="accent5">
                    <a:alpha val="100000"/>
                  </a:schemeClr>
                </a:gs>
                <a:gs pos="33000">
                  <a:schemeClr val="accent5">
                    <a:alpha val="40000"/>
                  </a:schemeClr>
                </a:gs>
                <a:gs pos="0">
                  <a:schemeClr val="accent5">
                    <a:alpha val="0"/>
                  </a:schemeClr>
                </a:gs>
                <a:gs pos="100000">
                  <a:schemeClr val="accent5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10" name="序号"/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844290" y="2180590"/>
            <a:ext cx="907200" cy="907200"/>
          </a:xfrm>
          <a:prstGeom prst="ellipse">
            <a:avLst/>
          </a:prstGeom>
          <a:gradFill>
            <a:gsLst>
              <a:gs pos="0">
                <a:schemeClr val="accent5">
                  <a:alpha val="100000"/>
                </a:schemeClr>
              </a:gs>
              <a:gs pos="63000">
                <a:schemeClr val="accent5">
                  <a:lumMod val="40000"/>
                  <a:lumOff val="60000"/>
                  <a:alpha val="100000"/>
                </a:schemeClr>
              </a:gs>
              <a:gs pos="100000">
                <a:schemeClr val="accent5">
                  <a:lumMod val="20000"/>
                  <a:lumOff val="80000"/>
                  <a:alpha val="100000"/>
                </a:schemeClr>
              </a:gs>
            </a:gsLst>
            <a:lin ang="13500000" scaled="1"/>
          </a:gradFill>
          <a:effectLst>
            <a:outerShdw blurRad="101600" dist="38100" dir="2700000" algn="tl" rotWithShape="0">
              <a:schemeClr val="accent5">
                <a:alpha val="50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FFFF">
                    <a:alpha val="80000"/>
                  </a:srgbClr>
                </a:solidFill>
                <a:effectLst>
                  <a:outerShdw blurRad="50800" dist="635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en-US" dirty="0">
                <a:solidFill>
                  <a:srgbClr val="FFFFFF">
                    <a:alpha val="80000"/>
                  </a:srgbClr>
                </a:solidFill>
                <a:effectLst>
                  <a:outerShdw blurRad="50800" dist="635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a:rPr>
              <a:t>01</a:t>
            </a:r>
            <a:endParaRPr lang="en-US" dirty="0">
              <a:solidFill>
                <a:srgbClr val="FFFFFF">
                  <a:alpha val="80000"/>
                </a:srgbClr>
              </a:solidFill>
              <a:effectLst>
                <a:outerShdw blurRad="50800" dist="63500" dir="2700000" algn="tl" rotWithShape="0">
                  <a:schemeClr val="accent5">
                    <a:lumMod val="75000"/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序号"/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7486650" y="2180590"/>
            <a:ext cx="907200" cy="907200"/>
          </a:xfrm>
          <a:prstGeom prst="ellipse">
            <a:avLst/>
          </a:prstGeom>
          <a:gradFill>
            <a:gsLst>
              <a:gs pos="0">
                <a:schemeClr val="accent5">
                  <a:alpha val="100000"/>
                </a:schemeClr>
              </a:gs>
              <a:gs pos="63000">
                <a:schemeClr val="accent5">
                  <a:lumMod val="40000"/>
                  <a:lumOff val="60000"/>
                  <a:alpha val="100000"/>
                </a:schemeClr>
              </a:gs>
              <a:gs pos="100000">
                <a:schemeClr val="accent5">
                  <a:lumMod val="20000"/>
                  <a:lumOff val="80000"/>
                  <a:alpha val="100000"/>
                </a:schemeClr>
              </a:gs>
            </a:gsLst>
            <a:lin ang="13500000" scaled="1"/>
          </a:gradFill>
          <a:effectLst>
            <a:outerShdw blurRad="101600" dist="38100" dir="2700000" algn="tl" rotWithShape="0">
              <a:schemeClr val="accent5">
                <a:alpha val="50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FFFF">
                    <a:alpha val="80000"/>
                  </a:srgbClr>
                </a:solidFill>
                <a:effectLst>
                  <a:outerShdw blurRad="50800" dist="635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en-US" dirty="0">
                <a:solidFill>
                  <a:srgbClr val="FFFFFF">
                    <a:alpha val="80000"/>
                  </a:srgbClr>
                </a:solidFill>
                <a:effectLst>
                  <a:outerShdw blurRad="50800" dist="635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a:rPr>
              <a:t>03</a:t>
            </a:r>
            <a:endParaRPr lang="en-US" dirty="0">
              <a:solidFill>
                <a:srgbClr val="FFFFFF">
                  <a:alpha val="80000"/>
                </a:srgbClr>
              </a:solidFill>
              <a:effectLst>
                <a:outerShdw blurRad="50800" dist="63500" dir="2700000" algn="tl" rotWithShape="0">
                  <a:schemeClr val="accent5">
                    <a:lumMod val="75000"/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3354070" y="4768850"/>
            <a:ext cx="1661160" cy="11245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sym typeface="+mn-ea"/>
              </a:rPr>
              <a:t>逐步降低债券资金，往股票型配置，债券留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sym typeface="+mn-ea"/>
              </a:rPr>
              <a:t>10%</a:t>
            </a:r>
            <a:endParaRPr lang="en-US" altLang="zh-CN" sz="1400" kern="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2" name="标题"/>
          <p:cNvSpPr txBox="1"/>
          <p:nvPr>
            <p:custDataLst>
              <p:tags r:id="rId6"/>
            </p:custDataLst>
          </p:nvPr>
        </p:nvSpPr>
        <p:spPr>
          <a:xfrm>
            <a:off x="3586480" y="4269105"/>
            <a:ext cx="1422538" cy="3855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FFFFFF"/>
              </a:gs>
              <a:gs pos="100000">
                <a:schemeClr val="accent5">
                  <a:lumMod val="20000"/>
                  <a:lumOff val="80000"/>
                  <a:alpha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defRPr sz="1600" b="1" spc="3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accent5"/>
                </a:solidFill>
                <a:latin typeface="+mn-ea"/>
                <a:ea typeface="+mn-ea"/>
              </a:rPr>
              <a:t>债券</a:t>
            </a:r>
            <a:endParaRPr lang="zh-CN" altLang="en-US" dirty="0">
              <a:solidFill>
                <a:schemeClr val="accent5"/>
              </a:solidFill>
              <a:latin typeface="+mn-ea"/>
              <a:ea typeface="+mn-ea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7"/>
            </p:custDataLst>
          </p:nvPr>
        </p:nvCxnSpPr>
        <p:spPr>
          <a:xfrm>
            <a:off x="5210175" y="1637030"/>
            <a:ext cx="0" cy="3383281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6">
                    <a:alpha val="0"/>
                  </a:schemeClr>
                </a:gs>
                <a:gs pos="50000">
                  <a:schemeClr val="accent6">
                    <a:alpha val="40000"/>
                  </a:schemeClr>
                </a:gs>
                <a:gs pos="100000">
                  <a:schemeClr val="accent6">
                    <a:alpha val="0"/>
                  </a:schemeClr>
                </a:gs>
              </a:gsLst>
              <a:lin ang="540000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8"/>
            </p:custDataLst>
          </p:nvPr>
        </p:nvCxnSpPr>
        <p:spPr>
          <a:xfrm>
            <a:off x="7025005" y="1637030"/>
            <a:ext cx="0" cy="3383281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accent5">
                    <a:alpha val="40000"/>
                  </a:schemeClr>
                </a:gs>
                <a:gs pos="100000">
                  <a:schemeClr val="accent5">
                    <a:alpha val="0"/>
                  </a:schemeClr>
                </a:gs>
              </a:gsLst>
              <a:lin ang="540000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"/>
          <p:cNvSpPr txBox="1"/>
          <p:nvPr>
            <p:custDataLst>
              <p:tags r:id="rId9"/>
            </p:custDataLst>
          </p:nvPr>
        </p:nvSpPr>
        <p:spPr>
          <a:xfrm>
            <a:off x="5411470" y="4269105"/>
            <a:ext cx="1422538" cy="3855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FFFFFF"/>
              </a:gs>
              <a:gs pos="100000">
                <a:schemeClr val="accent6">
                  <a:lumMod val="20000"/>
                  <a:lumOff val="80000"/>
                  <a:alpha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defRPr sz="1600" b="1" spc="3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accent6"/>
                </a:solidFill>
                <a:latin typeface="+mn-ea"/>
                <a:ea typeface="+mn-ea"/>
              </a:rPr>
              <a:t>高股息</a:t>
            </a:r>
            <a:endParaRPr lang="zh-CN" altLang="en-US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5405755" y="4768850"/>
            <a:ext cx="1434465" cy="929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sym typeface="+mn-ea"/>
              </a:rPr>
              <a:t>高股息策略看周线情况，决定留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sym typeface="+mn-ea"/>
              </a:rPr>
              <a:t>10%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sym typeface="+mn-ea"/>
              </a:rPr>
              <a:t>策略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19" name="序号"/>
          <p:cNvSpPr txBox="1"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5669280" y="2180590"/>
            <a:ext cx="907200" cy="907200"/>
          </a:xfrm>
          <a:prstGeom prst="ellipse">
            <a:avLst/>
          </a:prstGeom>
          <a:gradFill>
            <a:gsLst>
              <a:gs pos="0">
                <a:schemeClr val="accent6">
                  <a:alpha val="100000"/>
                </a:schemeClr>
              </a:gs>
              <a:gs pos="63000">
                <a:schemeClr val="accent6">
                  <a:lumMod val="40000"/>
                  <a:lumOff val="60000"/>
                  <a:alpha val="100000"/>
                </a:schemeClr>
              </a:gs>
              <a:gs pos="100000">
                <a:schemeClr val="accent6">
                  <a:lumMod val="20000"/>
                  <a:lumOff val="80000"/>
                  <a:alpha val="100000"/>
                </a:schemeClr>
              </a:gs>
            </a:gsLst>
            <a:lin ang="13500000" scaled="1"/>
          </a:gradFill>
          <a:effectLst>
            <a:outerShdw blurRad="101600" dist="38100" dir="2700000" algn="tl" rotWithShape="0">
              <a:schemeClr val="accent6">
                <a:alpha val="50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FFFF">
                    <a:alpha val="80000"/>
                  </a:srgbClr>
                </a:solidFill>
                <a:effectLst>
                  <a:outerShdw blurRad="50800" dist="635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en-US" dirty="0">
                <a:solidFill>
                  <a:srgbClr val="FFFFFF">
                    <a:alpha val="80000"/>
                  </a:srgbClr>
                </a:solidFill>
                <a:effectLst>
                  <a:outerShdw blurRad="50800" dist="635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a:rPr>
              <a:t>02</a:t>
            </a:r>
            <a:endParaRPr lang="en-US" dirty="0">
              <a:solidFill>
                <a:srgbClr val="FFFFFF">
                  <a:alpha val="80000"/>
                </a:srgbClr>
              </a:solidFill>
              <a:effectLst>
                <a:outerShdw blurRad="50800" dist="63500" dir="2700000" algn="tl" rotWithShape="0">
                  <a:schemeClr val="accent6">
                    <a:lumMod val="75000"/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标题"/>
          <p:cNvSpPr txBox="1"/>
          <p:nvPr>
            <p:custDataLst>
              <p:tags r:id="rId12"/>
            </p:custDataLst>
          </p:nvPr>
        </p:nvSpPr>
        <p:spPr>
          <a:xfrm>
            <a:off x="7228840" y="4269105"/>
            <a:ext cx="1422538" cy="3855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FFFFFF"/>
              </a:gs>
              <a:gs pos="100000">
                <a:schemeClr val="accent5">
                  <a:lumMod val="20000"/>
                  <a:lumOff val="80000"/>
                  <a:alpha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defRPr sz="1600" b="1" spc="3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accent5"/>
                </a:solidFill>
                <a:latin typeface="+mn-ea"/>
                <a:ea typeface="+mn-ea"/>
              </a:rPr>
              <a:t>主题</a:t>
            </a:r>
            <a:endParaRPr lang="zh-CN" altLang="en-US" dirty="0">
              <a:solidFill>
                <a:schemeClr val="accent5"/>
              </a:solidFill>
              <a:latin typeface="+mn-ea"/>
              <a:ea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3"/>
            </p:custDataLst>
          </p:nvPr>
        </p:nvSpPr>
        <p:spPr>
          <a:xfrm>
            <a:off x="7222490" y="4768850"/>
            <a:ext cx="1434465" cy="929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sym typeface="+mn-ea"/>
              </a:rPr>
              <a:t>加大主题个股的持仓比例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14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" name="对象2"/>
          <p:cNvSpPr/>
          <p:nvPr>
            <p:custDataLst>
              <p:tags r:id="rId1"/>
            </p:custDataLst>
          </p:nvPr>
        </p:nvSpPr>
        <p:spPr>
          <a:xfrm>
            <a:off x="696913" y="1527493"/>
            <a:ext cx="10798810" cy="124098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对象2"/>
          <p:cNvSpPr/>
          <p:nvPr>
            <p:custDataLst>
              <p:tags r:id="rId2"/>
            </p:custDataLst>
          </p:nvPr>
        </p:nvSpPr>
        <p:spPr>
          <a:xfrm>
            <a:off x="696913" y="1527493"/>
            <a:ext cx="10798810" cy="2538929"/>
          </a:xfrm>
          <a:prstGeom prst="roundRect">
            <a:avLst>
              <a:gd name="adj" fmla="val 25001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对象2"/>
          <p:cNvSpPr/>
          <p:nvPr>
            <p:custDataLst>
              <p:tags r:id="rId3"/>
            </p:custDataLst>
          </p:nvPr>
        </p:nvSpPr>
        <p:spPr>
          <a:xfrm>
            <a:off x="696913" y="1527493"/>
            <a:ext cx="10798810" cy="3940810"/>
          </a:xfrm>
          <a:prstGeom prst="roundRect">
            <a:avLst>
              <a:gd name="adj" fmla="val 15703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对象4"/>
          <p:cNvSpPr/>
          <p:nvPr>
            <p:custDataLst>
              <p:tags r:id="rId4"/>
            </p:custDataLst>
          </p:nvPr>
        </p:nvSpPr>
        <p:spPr>
          <a:xfrm>
            <a:off x="1898333" y="2232343"/>
            <a:ext cx="8396977" cy="1042035"/>
          </a:xfrm>
          <a:prstGeom prst="roundRect">
            <a:avLst/>
          </a:prstGeom>
          <a:solidFill>
            <a:schemeClr val="accent2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7218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dirty="0">
                <a:solidFill>
                  <a:schemeClr val="dk1">
                    <a:lumMod val="80000"/>
                    <a:lumOff val="20000"/>
                  </a:schemeClr>
                </a:solidFill>
                <a:latin typeface="+mn-ea"/>
                <a:cs typeface="+mn-ea"/>
                <a:sym typeface="+mn-ea"/>
              </a:rPr>
              <a:t>市场开始逐步出现增量资金，及流动资金持续翻红信号超过</a:t>
            </a:r>
            <a:r>
              <a:rPr lang="en-US" altLang="zh-CN" sz="1600" dirty="0">
                <a:solidFill>
                  <a:schemeClr val="dk1">
                    <a:lumMod val="80000"/>
                    <a:lumOff val="20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1600" dirty="0">
                <a:solidFill>
                  <a:schemeClr val="dk1">
                    <a:lumMod val="80000"/>
                    <a:lumOff val="20000"/>
                  </a:schemeClr>
                </a:solidFill>
                <a:latin typeface="+mn-ea"/>
                <a:cs typeface="+mn-ea"/>
                <a:sym typeface="+mn-ea"/>
              </a:rPr>
              <a:t>日以上，并且平均股价出现周线金叉</a:t>
            </a:r>
            <a:r>
              <a:rPr lang="zh-CN" altLang="en-US" sz="1600" dirty="0">
                <a:solidFill>
                  <a:schemeClr val="dk1">
                    <a:lumMod val="80000"/>
                    <a:lumOff val="20000"/>
                  </a:schemeClr>
                </a:solidFill>
                <a:latin typeface="+mn-ea"/>
                <a:cs typeface="+mn-ea"/>
                <a:sym typeface="+mn-ea"/>
              </a:rPr>
              <a:t>信号。</a:t>
            </a:r>
            <a:endParaRPr lang="zh-CN" altLang="en-US" sz="1600" dirty="0">
              <a:solidFill>
                <a:schemeClr val="dk1">
                  <a:lumMod val="80000"/>
                  <a:lumOff val="2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5" name="对象5"/>
          <p:cNvSpPr/>
          <p:nvPr>
            <p:custDataLst>
              <p:tags r:id="rId5"/>
            </p:custDataLst>
          </p:nvPr>
        </p:nvSpPr>
        <p:spPr>
          <a:xfrm>
            <a:off x="2109153" y="2386648"/>
            <a:ext cx="733136" cy="734060"/>
          </a:xfrm>
          <a:prstGeom prst="ellipse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 sz="20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6" name="对象7"/>
          <p:cNvSpPr/>
          <p:nvPr>
            <p:custDataLst>
              <p:tags r:id="rId6"/>
            </p:custDataLst>
          </p:nvPr>
        </p:nvSpPr>
        <p:spPr>
          <a:xfrm>
            <a:off x="1898333" y="3550603"/>
            <a:ext cx="8396977" cy="1042035"/>
          </a:xfrm>
          <a:prstGeom prst="roundRect">
            <a:avLst/>
          </a:prstGeom>
          <a:solidFill>
            <a:schemeClr val="accent2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7218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dirty="0">
                <a:solidFill>
                  <a:schemeClr val="dk1">
                    <a:lumMod val="80000"/>
                    <a:lumOff val="20000"/>
                  </a:schemeClr>
                </a:solidFill>
                <a:latin typeface="+mn-ea"/>
                <a:cs typeface="+mn-ea"/>
                <a:sym typeface="+mn-ea"/>
              </a:rPr>
              <a:t>政策</a:t>
            </a:r>
            <a:r>
              <a:rPr lang="zh-CN" altLang="en-US" sz="1600" dirty="0">
                <a:solidFill>
                  <a:schemeClr val="dk1">
                    <a:lumMod val="80000"/>
                    <a:lumOff val="20000"/>
                  </a:schemeClr>
                </a:solidFill>
                <a:latin typeface="+mn-ea"/>
                <a:cs typeface="+mn-ea"/>
                <a:sym typeface="+mn-ea"/>
              </a:rPr>
              <a:t>扶持，涨停板家数超过</a:t>
            </a:r>
            <a:r>
              <a:rPr lang="en-US" altLang="zh-CN" sz="1600" dirty="0">
                <a:solidFill>
                  <a:schemeClr val="dk1">
                    <a:lumMod val="80000"/>
                    <a:lumOff val="20000"/>
                  </a:schemeClr>
                </a:solidFill>
                <a:latin typeface="+mn-ea"/>
                <a:cs typeface="+mn-ea"/>
                <a:sym typeface="+mn-ea"/>
              </a:rPr>
              <a:t>10</a:t>
            </a:r>
            <a:r>
              <a:rPr lang="zh-CN" altLang="en-US" sz="1600" dirty="0">
                <a:solidFill>
                  <a:schemeClr val="dk1">
                    <a:lumMod val="80000"/>
                    <a:lumOff val="20000"/>
                  </a:schemeClr>
                </a:solidFill>
                <a:latin typeface="+mn-ea"/>
                <a:cs typeface="+mn-ea"/>
                <a:sym typeface="+mn-ea"/>
              </a:rPr>
              <a:t>家，当日出现百亿资金进场，双红</a:t>
            </a:r>
            <a:r>
              <a:rPr lang="zh-CN" altLang="en-US" sz="1600" dirty="0">
                <a:solidFill>
                  <a:schemeClr val="dk1">
                    <a:lumMod val="80000"/>
                    <a:lumOff val="20000"/>
                  </a:schemeClr>
                </a:solidFill>
                <a:latin typeface="+mn-ea"/>
                <a:cs typeface="+mn-ea"/>
                <a:sym typeface="+mn-ea"/>
              </a:rPr>
              <a:t>出现</a:t>
            </a:r>
            <a:endParaRPr lang="zh-CN" altLang="en-US" sz="1600" dirty="0">
              <a:solidFill>
                <a:schemeClr val="dk1">
                  <a:lumMod val="80000"/>
                  <a:lumOff val="2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7" name="对象8"/>
          <p:cNvSpPr/>
          <p:nvPr>
            <p:custDataLst>
              <p:tags r:id="rId7"/>
            </p:custDataLst>
          </p:nvPr>
        </p:nvSpPr>
        <p:spPr>
          <a:xfrm>
            <a:off x="2109153" y="3704908"/>
            <a:ext cx="733136" cy="734060"/>
          </a:xfrm>
          <a:prstGeom prst="ellipse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 sz="20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8" name="对象10"/>
          <p:cNvSpPr/>
          <p:nvPr>
            <p:custDataLst>
              <p:tags r:id="rId8"/>
            </p:custDataLst>
          </p:nvPr>
        </p:nvSpPr>
        <p:spPr>
          <a:xfrm>
            <a:off x="1898333" y="4858068"/>
            <a:ext cx="8396977" cy="1042035"/>
          </a:xfrm>
          <a:prstGeom prst="roundRect">
            <a:avLst>
              <a:gd name="adj" fmla="val 21493"/>
            </a:avLst>
          </a:prstGeom>
          <a:solidFill>
            <a:schemeClr val="accent2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7218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>
                <a:solidFill>
                  <a:schemeClr val="dk1">
                    <a:lumMod val="80000"/>
                    <a:lumOff val="20000"/>
                  </a:schemeClr>
                </a:solidFill>
                <a:latin typeface="+mn-ea"/>
                <a:cs typeface="+mn-ea"/>
                <a:sym typeface="+mn-ea"/>
              </a:rPr>
              <a:t>主题有联动，才能有主线，单兵作战主题不能持续上涨，而联动性主题能具备产业链级别的投资机会</a:t>
            </a:r>
            <a:endParaRPr lang="en-US" altLang="zh-CN" sz="1600">
              <a:solidFill>
                <a:schemeClr val="dk1">
                  <a:lumMod val="80000"/>
                  <a:lumOff val="2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9" name="对象11"/>
          <p:cNvSpPr/>
          <p:nvPr>
            <p:custDataLst>
              <p:tags r:id="rId9"/>
            </p:custDataLst>
          </p:nvPr>
        </p:nvSpPr>
        <p:spPr>
          <a:xfrm>
            <a:off x="2109153" y="5012373"/>
            <a:ext cx="733136" cy="734060"/>
          </a:xfrm>
          <a:prstGeom prst="ellipse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endParaRPr lang="en-US" altLang="zh-CN" sz="20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0" name="对象12"/>
          <p:cNvSpPr/>
          <p:nvPr>
            <p:custDataLst>
              <p:tags r:id="rId10"/>
            </p:custDataLst>
          </p:nvPr>
        </p:nvSpPr>
        <p:spPr>
          <a:xfrm>
            <a:off x="1898333" y="959168"/>
            <a:ext cx="8396977" cy="988060"/>
          </a:xfrm>
          <a:prstGeom prst="roundRect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主线机会判断</a:t>
            </a:r>
            <a:r>
              <a:rPr lang="zh-CN" altLang="en-US" sz="28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依据</a:t>
            </a:r>
            <a:endParaRPr lang="zh-CN" altLang="en-US" sz="28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375" y="953135"/>
            <a:ext cx="7419975" cy="55492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0640" y="245110"/>
            <a:ext cx="7598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政策导向，两会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三中全会</a:t>
            </a:r>
            <a:r>
              <a:rPr lang="en-US" altLang="zh-CN" b="1">
                <a:solidFill>
                  <a:schemeClr val="bg1"/>
                </a:solidFill>
              </a:rPr>
              <a:t> </a:t>
            </a:r>
            <a:r>
              <a:rPr lang="zh-CN" altLang="en-US" b="1">
                <a:solidFill>
                  <a:schemeClr val="bg1"/>
                </a:solidFill>
              </a:rPr>
              <a:t>指向科技领域，</a:t>
            </a:r>
            <a:r>
              <a:rPr lang="en-US" altLang="zh-CN" b="1">
                <a:solidFill>
                  <a:schemeClr val="bg1"/>
                </a:solidFill>
              </a:rPr>
              <a:t> </a:t>
            </a:r>
            <a:r>
              <a:rPr lang="zh-CN" altLang="en-US" b="1">
                <a:solidFill>
                  <a:schemeClr val="bg1"/>
                </a:solidFill>
              </a:rPr>
              <a:t>设立科技委员会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11160" y="972185"/>
            <a:ext cx="3806190" cy="56102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/>
            <a:r>
              <a:rPr lang="zh-CN" altLang="en-US" sz="1600" b="1" i="0">
                <a:solidFill>
                  <a:schemeClr val="bg1"/>
                </a:solidFill>
                <a:latin typeface="system-ui"/>
                <a:ea typeface="system-ui"/>
              </a:rPr>
              <a:t>要以新型举国体制推进科技创新，找准重大攻关任务，凝聚力量协同攻坚，夯实基础研究根基，加快关键核心技术攻关</a:t>
            </a:r>
            <a:endParaRPr lang="zh-CN" altLang="en-US" sz="1600" b="1" i="0">
              <a:solidFill>
                <a:schemeClr val="bg1"/>
              </a:solidFill>
              <a:latin typeface="system-ui"/>
              <a:ea typeface="system-ui"/>
            </a:endParaRPr>
          </a:p>
          <a:p>
            <a:pPr marL="0" indent="0" algn="just"/>
            <a:r>
              <a:rPr lang="zh-CN" altLang="en-US" sz="1600" b="1" i="0">
                <a:solidFill>
                  <a:schemeClr val="bg1"/>
                </a:solidFill>
                <a:latin typeface="system-ui"/>
                <a:ea typeface="system-ui"/>
              </a:rPr>
              <a:t>确保如期建成科技强国。</a:t>
            </a:r>
            <a:endParaRPr lang="zh-CN" altLang="en-US" sz="1600" b="1" i="0">
              <a:solidFill>
                <a:schemeClr val="bg1"/>
              </a:solidFill>
              <a:latin typeface="system-ui"/>
              <a:ea typeface="system-ui"/>
            </a:endParaRPr>
          </a:p>
          <a:p>
            <a:pPr marL="0" indent="0" algn="just"/>
            <a:r>
              <a:rPr lang="zh-CN" altLang="en-US" sz="1600" b="1" i="0">
                <a:solidFill>
                  <a:schemeClr val="bg1"/>
                </a:solidFill>
                <a:latin typeface="system-ui"/>
                <a:ea typeface="system-ui"/>
              </a:rPr>
              <a:t>财政部、科技部、工业和信息化部、金融监管总局四部门联合发布《支持科技创新专项担保计划》，包括：</a:t>
            </a:r>
            <a:endParaRPr lang="zh-CN" altLang="en-US" sz="1600" b="1" i="0">
              <a:solidFill>
                <a:schemeClr val="bg1"/>
              </a:solidFill>
              <a:latin typeface="system-ui"/>
              <a:ea typeface="system-ui"/>
            </a:endParaRPr>
          </a:p>
          <a:p>
            <a:pPr marL="0" indent="0" algn="just"/>
            <a:r>
              <a:rPr lang="zh-CN" altLang="en-US" sz="1600" b="1" i="0">
                <a:solidFill>
                  <a:schemeClr val="bg1"/>
                </a:solidFill>
                <a:latin typeface="system-ui"/>
                <a:ea typeface="system-ui"/>
              </a:rPr>
              <a:t>银行和政府性融资担保体系分别按不低于贷款金额的</a:t>
            </a:r>
            <a:r>
              <a:rPr lang="zh-CN" altLang="en-US" sz="1600" b="1" i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20</a:t>
            </a:r>
            <a:r>
              <a:rPr lang="zh-CN" altLang="en-US" sz="1600" b="1" i="0">
                <a:solidFill>
                  <a:schemeClr val="bg1"/>
                </a:solidFill>
                <a:latin typeface="system-ui"/>
                <a:ea typeface="system-ui"/>
              </a:rPr>
              <a:t>%、不高于贷款金额的</a:t>
            </a:r>
            <a:r>
              <a:rPr lang="zh-CN" altLang="en-US" sz="1600" b="1" i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80%</a:t>
            </a:r>
            <a:r>
              <a:rPr lang="zh-CN" altLang="en-US" sz="1600" b="1" i="0">
                <a:solidFill>
                  <a:schemeClr val="bg1"/>
                </a:solidFill>
                <a:latin typeface="system-ui"/>
                <a:ea typeface="system-ui"/>
              </a:rPr>
              <a:t>分担风险责任。</a:t>
            </a:r>
            <a:endParaRPr lang="zh-CN" altLang="en-US" sz="1600" b="1" i="0">
              <a:solidFill>
                <a:schemeClr val="bg1"/>
              </a:solidFill>
              <a:latin typeface="system-ui"/>
              <a:ea typeface="system-ui"/>
            </a:endParaRPr>
          </a:p>
          <a:p>
            <a:pPr marL="0" indent="0" algn="just"/>
            <a:r>
              <a:rPr lang="zh-CN" altLang="en-US" sz="1600" b="1" i="0">
                <a:solidFill>
                  <a:schemeClr val="bg1"/>
                </a:solidFill>
                <a:latin typeface="system-ui"/>
                <a:ea typeface="system-ui"/>
              </a:rPr>
              <a:t>融担基金分险比例从</a:t>
            </a:r>
            <a:r>
              <a:rPr lang="zh-CN" altLang="en-US" sz="1600" b="1" i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20%</a:t>
            </a:r>
            <a:r>
              <a:rPr lang="zh-CN" altLang="en-US" sz="1600" b="1" i="0">
                <a:solidFill>
                  <a:schemeClr val="bg1"/>
                </a:solidFill>
                <a:latin typeface="system-ui"/>
                <a:ea typeface="system-ui"/>
              </a:rPr>
              <a:t>提高至最高不超过</a:t>
            </a:r>
            <a:r>
              <a:rPr lang="zh-CN" altLang="en-US" sz="1600" b="1" i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40</a:t>
            </a:r>
            <a:r>
              <a:rPr lang="zh-CN" altLang="en-US" sz="1600" b="1" i="0">
                <a:solidFill>
                  <a:schemeClr val="bg1"/>
                </a:solidFill>
                <a:latin typeface="system-ui"/>
                <a:ea typeface="system-ui"/>
              </a:rPr>
              <a:t>%。</a:t>
            </a:r>
            <a:endParaRPr lang="zh-CN" altLang="en-US" sz="1600" b="1" i="0">
              <a:solidFill>
                <a:schemeClr val="bg1"/>
              </a:solidFill>
              <a:latin typeface="system-ui"/>
              <a:ea typeface="system-ui"/>
            </a:endParaRPr>
          </a:p>
          <a:p>
            <a:pPr marL="0" indent="0" algn="just"/>
            <a:r>
              <a:rPr lang="zh-CN" altLang="en-US" sz="1600" b="1" i="0">
                <a:solidFill>
                  <a:schemeClr val="bg1"/>
                </a:solidFill>
                <a:latin typeface="system-ui"/>
                <a:ea typeface="system-ui"/>
              </a:rPr>
              <a:t>省级再担保机构分险比例不低于</a:t>
            </a:r>
            <a:r>
              <a:rPr lang="zh-CN" altLang="en-US" sz="1600" b="1" i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20%</a:t>
            </a:r>
            <a:r>
              <a:rPr lang="zh-CN" altLang="en-US" sz="1600" b="1" i="0">
                <a:solidFill>
                  <a:schemeClr val="bg1"/>
                </a:solidFill>
                <a:latin typeface="system-ui"/>
                <a:ea typeface="system-ui"/>
              </a:rPr>
              <a:t>。</a:t>
            </a:r>
            <a:endParaRPr lang="zh-CN" altLang="en-US" sz="1600" b="1" i="0">
              <a:solidFill>
                <a:schemeClr val="bg1"/>
              </a:solidFill>
              <a:latin typeface="system-ui"/>
              <a:ea typeface="system-ui"/>
            </a:endParaRPr>
          </a:p>
          <a:p>
            <a:pPr marL="0" indent="0" algn="just"/>
            <a:endParaRPr lang="zh-CN" altLang="en-US" sz="1600" b="1" i="0">
              <a:solidFill>
                <a:schemeClr val="bg1"/>
              </a:solidFill>
              <a:latin typeface="system-ui"/>
              <a:ea typeface="system-ui"/>
            </a:endParaRPr>
          </a:p>
          <a:p>
            <a:pPr marL="0" indent="0" algn="just"/>
            <a:r>
              <a:rPr lang="zh-CN" altLang="en-US" sz="1600" b="1" i="0">
                <a:solidFill>
                  <a:schemeClr val="bg1"/>
                </a:solidFill>
                <a:latin typeface="system-ui"/>
                <a:ea typeface="system-ui"/>
              </a:rPr>
              <a:t>说简单点，就是用中央信用来给科创类企业进行融资担保，解决科创类企业融资问题。这跟三中全会鼓励科技创新、发展新质生产力的精神是一脉相承的。</a:t>
            </a:r>
            <a:endParaRPr lang="zh-CN" altLang="en-US" sz="1600" b="1" i="0">
              <a:solidFill>
                <a:schemeClr val="bg1"/>
              </a:solidFill>
              <a:latin typeface="system-ui"/>
              <a:ea typeface="system-ui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80640" y="245110"/>
            <a:ext cx="7598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                             </a:t>
            </a:r>
            <a:r>
              <a:rPr lang="zh-CN" altLang="en-US" b="1">
                <a:solidFill>
                  <a:schemeClr val="bg1"/>
                </a:solidFill>
              </a:rPr>
              <a:t>政策</a:t>
            </a:r>
            <a:r>
              <a:rPr lang="zh-CN" altLang="en-US" b="1">
                <a:solidFill>
                  <a:schemeClr val="bg1"/>
                </a:solidFill>
              </a:rPr>
              <a:t>推出，产业链部署，实现产业</a:t>
            </a:r>
            <a:r>
              <a:rPr lang="zh-CN" altLang="en-US" b="1">
                <a:solidFill>
                  <a:schemeClr val="bg1"/>
                </a:solidFill>
              </a:rPr>
              <a:t>增值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35" y="882015"/>
            <a:ext cx="3913505" cy="51777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640" y="882015"/>
            <a:ext cx="3684905" cy="51777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545" y="882015"/>
            <a:ext cx="4241165" cy="517715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>
            <p:custDataLst>
              <p:tags r:id="rId4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845685" y="199390"/>
            <a:ext cx="2500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</a:t>
            </a:r>
            <a:r>
              <a:rPr lang="zh-CN" altLang="en-US" sz="2400" b="1">
                <a:solidFill>
                  <a:schemeClr val="bg1"/>
                </a:solidFill>
              </a:rPr>
              <a:t>主题资金导向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950" y="654050"/>
            <a:ext cx="11515090" cy="597154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等待增量</a:t>
            </a: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入场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掘金启动</a:t>
            </a: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龙头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刘涛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:A1120619060024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专注实战操作研究，独创《人气战法》《黄金战法》《绝对龙头战法》,熟知散户操作心理，建立完整盈利模式，精湛的短线技术，准确把握市场热点，帮助散户们在操作中确定方向，深受全国用户喜爱。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1" name="图片 10" descr="画板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70" y="429895"/>
            <a:ext cx="4848860" cy="574294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845685" y="199390"/>
            <a:ext cx="2500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</a:t>
            </a:r>
            <a:r>
              <a:rPr lang="zh-CN" altLang="en-US" sz="2400" b="1">
                <a:solidFill>
                  <a:schemeClr val="bg1"/>
                </a:solidFill>
              </a:rPr>
              <a:t>主题资金导向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</p:blipFill>
        <p:spPr>
          <a:xfrm>
            <a:off x="142240" y="857250"/>
            <a:ext cx="12130405" cy="5639435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14750" y="140970"/>
            <a:ext cx="5654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 </a:t>
            </a:r>
            <a:r>
              <a:rPr lang="zh-CN" altLang="en-US" sz="2400" b="1">
                <a:solidFill>
                  <a:schemeClr val="bg1"/>
                </a:solidFill>
              </a:rPr>
              <a:t>选股策略，热点对，选控盘最</a:t>
            </a:r>
            <a:r>
              <a:rPr lang="zh-CN" altLang="en-US" sz="2400" b="1">
                <a:solidFill>
                  <a:schemeClr val="bg1"/>
                </a:solidFill>
              </a:rPr>
              <a:t>安全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930910"/>
            <a:ext cx="10575290" cy="56515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845685" y="199390"/>
            <a:ext cx="2500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</a:t>
            </a:r>
            <a:r>
              <a:rPr lang="zh-CN" altLang="en-US" sz="2400" b="1">
                <a:solidFill>
                  <a:schemeClr val="bg1"/>
                </a:solidFill>
              </a:rPr>
              <a:t>主题资金导向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45" name="单圆角矩形 5"/>
          <p:cNvSpPr/>
          <p:nvPr>
            <p:custDataLst>
              <p:tags r:id="rId1"/>
            </p:custDataLst>
          </p:nvPr>
        </p:nvSpPr>
        <p:spPr>
          <a:xfrm>
            <a:off x="691198" y="970598"/>
            <a:ext cx="10810875" cy="1415415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348423" y="1195388"/>
            <a:ext cx="9838690" cy="43561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智能驾驶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348423" y="1686243"/>
            <a:ext cx="9838690" cy="5619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双红战法，</a:t>
            </a:r>
            <a:r>
              <a:rPr lang="en-US" altLang="zh-CN">
                <a:solidFill>
                  <a:srgbClr val="333333"/>
                </a:solidFill>
                <a:latin typeface="+mn-ea"/>
                <a:cs typeface="+mn-ea"/>
              </a:rPr>
              <a:t> 4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次炒作，趋势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金叉</a:t>
            </a:r>
            <a:endParaRPr lang="zh-CN" altLang="en-US">
              <a:solidFill>
                <a:srgbClr val="333333"/>
              </a:solidFill>
              <a:latin typeface="+mn-ea"/>
              <a:cs typeface="+mn-ea"/>
            </a:endParaRPr>
          </a:p>
        </p:txBody>
      </p:sp>
      <p:sp>
        <p:nvSpPr>
          <p:cNvPr id="80" name="单圆角矩形 5"/>
          <p:cNvSpPr/>
          <p:nvPr>
            <p:custDataLst>
              <p:tags r:id="rId4"/>
            </p:custDataLst>
          </p:nvPr>
        </p:nvSpPr>
        <p:spPr>
          <a:xfrm>
            <a:off x="691198" y="2693353"/>
            <a:ext cx="10810875" cy="1452245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348423" y="2918143"/>
            <a:ext cx="9838690" cy="43561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2"/>
                </a:solidFill>
                <a:latin typeface="+mn-ea"/>
                <a:cs typeface="+mn-ea"/>
              </a:rPr>
              <a:t>商业航空</a:t>
            </a:r>
            <a:endParaRPr lang="zh-CN" altLang="en-US" sz="24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1348423" y="3408998"/>
            <a:ext cx="9837419" cy="5619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双红战法，</a:t>
            </a:r>
            <a:r>
              <a:rPr lang="en-US" altLang="zh-CN">
                <a:solidFill>
                  <a:srgbClr val="333333"/>
                </a:solidFill>
                <a:latin typeface="+mn-ea"/>
                <a:cs typeface="+mn-ea"/>
              </a:rPr>
              <a:t>2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次炒作，趋势金叉</a:t>
            </a:r>
            <a:r>
              <a:rPr lang="en-US" altLang="zh-CN">
                <a:solidFill>
                  <a:srgbClr val="333333"/>
                </a:solidFill>
                <a:latin typeface="+mn-ea"/>
                <a:cs typeface="+mn-ea"/>
              </a:rPr>
              <a:t> </a:t>
            </a:r>
            <a:endParaRPr lang="en-US" altLang="zh-CN">
              <a:solidFill>
                <a:srgbClr val="333333"/>
              </a:solidFill>
              <a:latin typeface="+mn-ea"/>
              <a:cs typeface="+mn-ea"/>
            </a:endParaRPr>
          </a:p>
        </p:txBody>
      </p:sp>
      <p:sp>
        <p:nvSpPr>
          <p:cNvPr id="91" name="单圆角矩形 5"/>
          <p:cNvSpPr/>
          <p:nvPr>
            <p:custDataLst>
              <p:tags r:id="rId7"/>
            </p:custDataLst>
          </p:nvPr>
        </p:nvSpPr>
        <p:spPr>
          <a:xfrm>
            <a:off x="691198" y="4470718"/>
            <a:ext cx="10810875" cy="1417955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1348423" y="4592003"/>
            <a:ext cx="9838690" cy="43561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国产芯片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1348423" y="5082858"/>
            <a:ext cx="9838690" cy="5619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弱势金叉，</a:t>
            </a:r>
            <a:r>
              <a:rPr lang="en-US" altLang="zh-CN">
                <a:solidFill>
                  <a:srgbClr val="333333"/>
                </a:solidFill>
                <a:latin typeface="+mn-ea"/>
                <a:cs typeface="+mn-ea"/>
              </a:rPr>
              <a:t>5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次炒作，</a:t>
            </a:r>
            <a:r>
              <a:rPr lang="en-US" altLang="zh-CN">
                <a:solidFill>
                  <a:srgbClr val="333333"/>
                </a:solidFill>
                <a:latin typeface="+mn-ea"/>
                <a:cs typeface="+mn-ea"/>
              </a:rPr>
              <a:t> 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线下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反弹</a:t>
            </a:r>
            <a:endParaRPr lang="zh-CN" altLang="en-US">
              <a:solidFill>
                <a:srgbClr val="333333"/>
              </a:solidFill>
              <a:latin typeface="+mn-ea"/>
              <a:cs typeface="+mn-ea"/>
            </a:endParaRPr>
          </a:p>
        </p:txBody>
      </p:sp>
      <p:sp>
        <p:nvSpPr>
          <p:cNvPr id="48" name="圆角矩形 19"/>
          <p:cNvSpPr/>
          <p:nvPr>
            <p:custDataLst>
              <p:tags r:id="rId10"/>
            </p:custDataLst>
          </p:nvPr>
        </p:nvSpPr>
        <p:spPr>
          <a:xfrm rot="5400000">
            <a:off x="693738" y="1193483"/>
            <a:ext cx="434340" cy="43878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13200000" scaled="0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燕尾形 20"/>
          <p:cNvSpPr/>
          <p:nvPr>
            <p:custDataLst>
              <p:tags r:id="rId11"/>
            </p:custDataLst>
          </p:nvPr>
        </p:nvSpPr>
        <p:spPr>
          <a:xfrm>
            <a:off x="853758" y="1328738"/>
            <a:ext cx="113665" cy="16891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3" name="圆角矩形 19"/>
          <p:cNvSpPr/>
          <p:nvPr>
            <p:custDataLst>
              <p:tags r:id="rId12"/>
            </p:custDataLst>
          </p:nvPr>
        </p:nvSpPr>
        <p:spPr>
          <a:xfrm rot="5400000">
            <a:off x="693738" y="2916238"/>
            <a:ext cx="434340" cy="43878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70000"/>
                  <a:lumOff val="30000"/>
                  <a:alpha val="100000"/>
                </a:schemeClr>
              </a:gs>
            </a:gsLst>
            <a:lin ang="13200000" scaled="0"/>
            <a:tileRect/>
          </a:gradFill>
          <a:ln>
            <a:noFill/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4" name="燕尾形 20"/>
          <p:cNvSpPr/>
          <p:nvPr>
            <p:custDataLst>
              <p:tags r:id="rId13"/>
            </p:custDataLst>
          </p:nvPr>
        </p:nvSpPr>
        <p:spPr>
          <a:xfrm>
            <a:off x="853758" y="3051493"/>
            <a:ext cx="113665" cy="16891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4" name="圆角矩形 19"/>
          <p:cNvSpPr/>
          <p:nvPr>
            <p:custDataLst>
              <p:tags r:id="rId14"/>
            </p:custDataLst>
          </p:nvPr>
        </p:nvSpPr>
        <p:spPr>
          <a:xfrm rot="5400000">
            <a:off x="693738" y="4590098"/>
            <a:ext cx="434340" cy="43878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13200000" scaled="0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5" name="燕尾形 20"/>
          <p:cNvSpPr/>
          <p:nvPr>
            <p:custDataLst>
              <p:tags r:id="rId15"/>
            </p:custDataLst>
          </p:nvPr>
        </p:nvSpPr>
        <p:spPr>
          <a:xfrm>
            <a:off x="853758" y="4725353"/>
            <a:ext cx="113665" cy="16891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 userDrawn="1">
            <p:custDataLst>
              <p:tags r:id="rId16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16225" y="140970"/>
            <a:ext cx="6553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 </a:t>
            </a:r>
            <a:r>
              <a:rPr lang="zh-CN" altLang="en-US" sz="2400" b="1">
                <a:solidFill>
                  <a:schemeClr val="bg1"/>
                </a:solidFill>
              </a:rPr>
              <a:t>有控盘，有业绩，市值</a:t>
            </a:r>
            <a:r>
              <a:rPr lang="zh-CN" altLang="en-US" sz="2400" b="1">
                <a:solidFill>
                  <a:schemeClr val="bg1"/>
                </a:solidFill>
              </a:rPr>
              <a:t>大，中线趋势</a:t>
            </a:r>
            <a:r>
              <a:rPr lang="zh-CN" altLang="en-US" sz="2400" b="1">
                <a:solidFill>
                  <a:schemeClr val="bg1"/>
                </a:solidFill>
              </a:rPr>
              <a:t>强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18845"/>
            <a:ext cx="10720705" cy="5565775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16225" y="140970"/>
            <a:ext cx="6553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 </a:t>
            </a:r>
            <a:r>
              <a:rPr lang="zh-CN" altLang="en-US" sz="2400" b="1">
                <a:solidFill>
                  <a:schemeClr val="bg1"/>
                </a:solidFill>
              </a:rPr>
              <a:t>有控盘，有业绩，市值</a:t>
            </a:r>
            <a:r>
              <a:rPr lang="zh-CN" altLang="en-US" sz="2400" b="1">
                <a:solidFill>
                  <a:schemeClr val="bg1"/>
                </a:solidFill>
              </a:rPr>
              <a:t>大，中线趋势</a:t>
            </a:r>
            <a:r>
              <a:rPr lang="zh-CN" altLang="en-US" sz="2400" b="1">
                <a:solidFill>
                  <a:schemeClr val="bg1"/>
                </a:solidFill>
              </a:rPr>
              <a:t>强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190" y="875665"/>
            <a:ext cx="11971655" cy="554799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73985" y="153670"/>
            <a:ext cx="6553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 </a:t>
            </a:r>
            <a:r>
              <a:rPr lang="zh-CN" altLang="en-US" sz="2400" b="1">
                <a:solidFill>
                  <a:schemeClr val="bg1"/>
                </a:solidFill>
              </a:rPr>
              <a:t>控盘低，有业绩，市值小，波动大，短线</a:t>
            </a:r>
            <a:r>
              <a:rPr lang="zh-CN" altLang="en-US" sz="2400" b="1">
                <a:solidFill>
                  <a:schemeClr val="bg1"/>
                </a:solidFill>
              </a:rPr>
              <a:t>做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" y="848360"/>
            <a:ext cx="11480165" cy="552704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73985" y="153670"/>
            <a:ext cx="6553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                  </a:t>
            </a:r>
            <a:r>
              <a:rPr lang="zh-CN" altLang="en-US" sz="2400" b="1">
                <a:solidFill>
                  <a:schemeClr val="bg1"/>
                </a:solidFill>
              </a:rPr>
              <a:t>分时买入</a:t>
            </a:r>
            <a:r>
              <a:rPr lang="zh-CN" altLang="en-US" sz="2400" b="1">
                <a:solidFill>
                  <a:schemeClr val="bg1"/>
                </a:solidFill>
              </a:rPr>
              <a:t>法则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8095" y="1237615"/>
            <a:ext cx="9145905" cy="472186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73985" y="153670"/>
            <a:ext cx="6553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                  </a:t>
            </a:r>
            <a:r>
              <a:rPr lang="zh-CN" altLang="en-US" sz="2400" b="1">
                <a:solidFill>
                  <a:schemeClr val="bg1"/>
                </a:solidFill>
              </a:rPr>
              <a:t>分时</a:t>
            </a:r>
            <a:r>
              <a:rPr lang="zh-CN" altLang="en-US" sz="2400" b="1">
                <a:solidFill>
                  <a:schemeClr val="bg1"/>
                </a:solidFill>
              </a:rPr>
              <a:t>卖入</a:t>
            </a:r>
            <a:r>
              <a:rPr lang="zh-CN" altLang="en-US" sz="2400" b="1">
                <a:solidFill>
                  <a:schemeClr val="bg1"/>
                </a:solidFill>
              </a:rPr>
              <a:t>法则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2465" y="1259205"/>
            <a:ext cx="10846435" cy="488188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规划你的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交易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845685" y="199390"/>
            <a:ext cx="2500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</a:t>
            </a:r>
            <a:r>
              <a:rPr lang="zh-CN" altLang="en-US" sz="2400" b="1">
                <a:solidFill>
                  <a:schemeClr val="bg1"/>
                </a:solidFill>
              </a:rPr>
              <a:t>规划交易</a:t>
            </a:r>
            <a:r>
              <a:rPr lang="zh-CN" altLang="en-US" sz="2400" b="1">
                <a:solidFill>
                  <a:schemeClr val="bg1"/>
                </a:solidFill>
              </a:rPr>
              <a:t>细节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0" y="5337175"/>
            <a:ext cx="1219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 flipH="1" flipV="1">
            <a:off x="3573145" y="3732530"/>
            <a:ext cx="1" cy="154936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  <a:alpha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直角三角形 6"/>
          <p:cNvSpPr/>
          <p:nvPr>
            <p:custDataLst>
              <p:tags r:id="rId3"/>
            </p:custDataLst>
          </p:nvPr>
        </p:nvSpPr>
        <p:spPr>
          <a:xfrm flipV="1">
            <a:off x="3575050" y="3764280"/>
            <a:ext cx="342035" cy="149362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3512820" y="5281930"/>
            <a:ext cx="121359" cy="1213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426210" y="3335655"/>
            <a:ext cx="2490785" cy="428818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  <a:alpha val="100000"/>
                </a:schemeClr>
              </a:gs>
              <a:gs pos="74000">
                <a:schemeClr val="accent4">
                  <a:alpha val="100000"/>
                </a:schemeClr>
              </a:gs>
              <a:gs pos="83000">
                <a:schemeClr val="accent4"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44000" rtlCol="0" anchor="ctr"/>
          <a:p>
            <a:r>
              <a:rPr lang="zh-CN" altLang="en-US" sz="1800" b="1" spc="100" dirty="0">
                <a:solidFill>
                  <a:srgbClr val="FFFFFF"/>
                </a:solidFill>
              </a:rPr>
              <a:t>短线操作还是</a:t>
            </a:r>
            <a:r>
              <a:rPr lang="zh-CN" altLang="en-US" sz="1800" b="1" spc="100" dirty="0">
                <a:solidFill>
                  <a:srgbClr val="FFFFFF"/>
                </a:solidFill>
              </a:rPr>
              <a:t>中线</a:t>
            </a:r>
            <a:endParaRPr lang="zh-CN" altLang="en-US" sz="1800" b="1" spc="100" dirty="0">
              <a:solidFill>
                <a:srgbClr val="FFFFFF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1562100" y="3933190"/>
            <a:ext cx="1884680" cy="13423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做好交易计划，先考虑好个股的操作，</a:t>
            </a:r>
            <a:r>
              <a:rPr lang="en-US" altLang="zh-CN" sz="1200" dirty="0">
                <a:solidFill>
                  <a:schemeClr val="bg1"/>
                </a:solidFill>
              </a:rPr>
              <a:t> </a:t>
            </a:r>
            <a:r>
              <a:rPr lang="zh-CN" altLang="en-US" sz="1200" dirty="0">
                <a:solidFill>
                  <a:schemeClr val="bg1"/>
                </a:solidFill>
              </a:rPr>
              <a:t>有控盘业绩好，做中线趋势，无控盘，市值低短线</a:t>
            </a:r>
            <a:r>
              <a:rPr lang="zh-CN" altLang="en-US" sz="1200" dirty="0">
                <a:solidFill>
                  <a:schemeClr val="bg1"/>
                </a:solidFill>
              </a:rPr>
              <a:t>操作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24" name="直接连接符 23"/>
          <p:cNvCxnSpPr/>
          <p:nvPr>
            <p:custDataLst>
              <p:tags r:id="rId7"/>
            </p:custDataLst>
          </p:nvPr>
        </p:nvCxnSpPr>
        <p:spPr>
          <a:xfrm flipH="1" flipV="1">
            <a:off x="6909435" y="2729865"/>
            <a:ext cx="1" cy="254631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  <a:alpha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>
            <p:custDataLst>
              <p:tags r:id="rId8"/>
            </p:custDataLst>
          </p:nvPr>
        </p:nvSpPr>
        <p:spPr>
          <a:xfrm>
            <a:off x="6848475" y="5276215"/>
            <a:ext cx="121359" cy="12135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6" name="矩形 25"/>
          <p:cNvSpPr/>
          <p:nvPr>
            <p:custDataLst>
              <p:tags r:id="rId9"/>
            </p:custDataLst>
          </p:nvPr>
        </p:nvSpPr>
        <p:spPr>
          <a:xfrm>
            <a:off x="4761865" y="2392680"/>
            <a:ext cx="2490785" cy="42881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100000"/>
                </a:schemeClr>
              </a:gs>
              <a:gs pos="74000">
                <a:schemeClr val="accent5">
                  <a:alpha val="100000"/>
                </a:schemeClr>
              </a:gs>
              <a:gs pos="83000">
                <a:schemeClr val="accent5">
                  <a:alpha val="100000"/>
                </a:schemeClr>
              </a:gs>
              <a:gs pos="100000">
                <a:schemeClr val="accent5">
                  <a:alpha val="100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44000" rtlCol="0" anchor="ctr"/>
          <a:p>
            <a:r>
              <a:rPr lang="zh-CN" altLang="en-US" sz="1800" b="1" spc="100" dirty="0">
                <a:solidFill>
                  <a:srgbClr val="FFFFFF"/>
                </a:solidFill>
              </a:rPr>
              <a:t>短线</a:t>
            </a:r>
            <a:r>
              <a:rPr lang="zh-CN" altLang="en-US" sz="1800" b="1" spc="100" dirty="0">
                <a:solidFill>
                  <a:srgbClr val="FFFFFF"/>
                </a:solidFill>
              </a:rPr>
              <a:t>止盈止损</a:t>
            </a:r>
            <a:endParaRPr lang="zh-CN" altLang="en-US" sz="1800" b="1" spc="100" dirty="0">
              <a:solidFill>
                <a:srgbClr val="FFFFFF"/>
              </a:solidFill>
            </a:endParaRPr>
          </a:p>
        </p:txBody>
      </p:sp>
      <p:sp>
        <p:nvSpPr>
          <p:cNvPr id="27" name="直角三角形 26"/>
          <p:cNvSpPr/>
          <p:nvPr>
            <p:custDataLst>
              <p:tags r:id="rId10"/>
            </p:custDataLst>
          </p:nvPr>
        </p:nvSpPr>
        <p:spPr>
          <a:xfrm flipV="1">
            <a:off x="6909435" y="2821305"/>
            <a:ext cx="342035" cy="149362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11"/>
            </p:custDataLst>
          </p:nvPr>
        </p:nvSpPr>
        <p:spPr>
          <a:xfrm>
            <a:off x="4892675" y="2970530"/>
            <a:ext cx="1955165" cy="11836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短线止盈止损，看智能交易指标，另外资金是</a:t>
            </a:r>
            <a:r>
              <a:rPr lang="zh-CN" altLang="en-US" sz="1200" dirty="0">
                <a:solidFill>
                  <a:schemeClr val="bg1"/>
                </a:solidFill>
              </a:rPr>
              <a:t>关键</a:t>
            </a:r>
            <a:endParaRPr lang="zh-CN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中线看智能辅助和控盘，控盘是</a:t>
            </a:r>
            <a:r>
              <a:rPr lang="zh-CN" altLang="en-US" sz="1200" dirty="0">
                <a:solidFill>
                  <a:schemeClr val="bg1"/>
                </a:solidFill>
              </a:rPr>
              <a:t>关键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29" name="直接连接符 28"/>
          <p:cNvCxnSpPr/>
          <p:nvPr>
            <p:custDataLst>
              <p:tags r:id="rId12"/>
            </p:custDataLst>
          </p:nvPr>
        </p:nvCxnSpPr>
        <p:spPr>
          <a:xfrm flipH="1" flipV="1">
            <a:off x="10433685" y="1805940"/>
            <a:ext cx="1" cy="347024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  <a:alpha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直角三角形 29"/>
          <p:cNvSpPr/>
          <p:nvPr>
            <p:custDataLst>
              <p:tags r:id="rId13"/>
            </p:custDataLst>
          </p:nvPr>
        </p:nvSpPr>
        <p:spPr>
          <a:xfrm flipV="1">
            <a:off x="10440670" y="1884045"/>
            <a:ext cx="342035" cy="149362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椭圆 30"/>
          <p:cNvSpPr/>
          <p:nvPr>
            <p:custDataLst>
              <p:tags r:id="rId14"/>
            </p:custDataLst>
          </p:nvPr>
        </p:nvSpPr>
        <p:spPr>
          <a:xfrm>
            <a:off x="10372725" y="5276215"/>
            <a:ext cx="121359" cy="1213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2" name="矩形 31"/>
          <p:cNvSpPr/>
          <p:nvPr>
            <p:custDataLst>
              <p:tags r:id="rId15"/>
            </p:custDataLst>
          </p:nvPr>
        </p:nvSpPr>
        <p:spPr>
          <a:xfrm>
            <a:off x="8293735" y="1455420"/>
            <a:ext cx="2490785" cy="428818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  <a:alpha val="100000"/>
                </a:schemeClr>
              </a:gs>
              <a:gs pos="74000">
                <a:schemeClr val="accent4">
                  <a:alpha val="100000"/>
                </a:schemeClr>
              </a:gs>
              <a:gs pos="83000">
                <a:schemeClr val="accent4"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44000" rtlCol="0" anchor="ctr"/>
          <a:p>
            <a:r>
              <a:rPr lang="zh-CN" altLang="en-US" sz="1800" b="1" spc="100" dirty="0">
                <a:solidFill>
                  <a:srgbClr val="FFFFFF"/>
                </a:solidFill>
              </a:rPr>
              <a:t>执行力</a:t>
            </a:r>
            <a:endParaRPr lang="zh-CN" altLang="en-US" sz="1800" b="1" spc="100" dirty="0">
              <a:solidFill>
                <a:srgbClr val="FFFFFF"/>
              </a:solidFill>
            </a:endParaRPr>
          </a:p>
        </p:txBody>
      </p:sp>
      <p:sp>
        <p:nvSpPr>
          <p:cNvPr id="33" name="文本框 32"/>
          <p:cNvSpPr txBox="1"/>
          <p:nvPr>
            <p:custDataLst>
              <p:tags r:id="rId16"/>
            </p:custDataLst>
          </p:nvPr>
        </p:nvSpPr>
        <p:spPr>
          <a:xfrm>
            <a:off x="8424545" y="2049780"/>
            <a:ext cx="1901825" cy="14357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做错的个股跌破蓝线或者智能辅助线止损，在非牛市行情下的持仓和时间要</a:t>
            </a:r>
            <a:r>
              <a:rPr lang="zh-CN" altLang="en-US" sz="1200" dirty="0">
                <a:solidFill>
                  <a:schemeClr val="bg1"/>
                </a:solidFill>
              </a:rPr>
              <a:t>注意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17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市场的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危，机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’</a:t>
              </a:r>
              <a:endPara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危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’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的操作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策略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机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’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的操作策略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规划你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的交易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市场的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‘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危，机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’</a:t>
            </a:r>
            <a:endParaRPr lang="en-US" alt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先讲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‘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危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’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" y="847090"/>
            <a:ext cx="9392285" cy="56064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546590" y="2150745"/>
            <a:ext cx="2316480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平均股价</a:t>
            </a:r>
            <a:r>
              <a:rPr lang="zh-CN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趋势</a:t>
            </a:r>
            <a:endParaRPr lang="zh-CN" altLang="en-US" sz="2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CN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继续延续</a:t>
            </a:r>
            <a:r>
              <a:rPr lang="zh-CN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向下</a:t>
            </a:r>
            <a:endParaRPr lang="zh-CN" altLang="en-US" sz="2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CN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并未出现</a:t>
            </a:r>
            <a:r>
              <a:rPr lang="zh-CN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扭转</a:t>
            </a:r>
            <a:endParaRPr lang="zh-CN" altLang="en-US" sz="2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CN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并且成交量</a:t>
            </a:r>
            <a:r>
              <a:rPr lang="zh-CN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低迷</a:t>
            </a:r>
            <a:endParaRPr lang="zh-CN" altLang="en-US" sz="2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CN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市场没有</a:t>
            </a:r>
            <a:r>
              <a:rPr lang="zh-CN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更多</a:t>
            </a:r>
            <a:endParaRPr lang="zh-CN" altLang="en-US" sz="2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CN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增量资金</a:t>
            </a:r>
            <a:r>
              <a:rPr lang="zh-CN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入场</a:t>
            </a:r>
            <a:endParaRPr lang="zh-CN" altLang="en-US" sz="2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为什么市场一直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下跌？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5" y="892175"/>
            <a:ext cx="6943725" cy="56451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095490" y="892175"/>
            <a:ext cx="490664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长江证券出的一份研报罗列了一个数据，就是今年的二季度(4-6月)公募一共发行了232亿主动权益基金，但同期内赎回了2634亿，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也就是说整个二季度净赎回了2401亿，每个月800亿；从基民的赎回金额加上南下的资金，差不多就对上了每天卖出的数值了；所以，抛盘就来自这里，也并不是说机构真的想卖，是基民信心缺失和急需它用带来的赎回压力带来的抛盘；以前大家对基金都是越跌越买，这次不一样了，现在是越跌越赎回，因为实在是没钱了，都在卖基金还房贷或者给员工发工资</a:t>
            </a:r>
            <a:r>
              <a:rPr lang="zh-CN" altLang="en-US"/>
              <a:t>。</a:t>
            </a:r>
            <a:endParaRPr lang="zh-CN" altLang="en-US"/>
          </a:p>
          <a:p>
            <a:endParaRPr lang="zh-CN" altLang="en-US" b="1">
              <a:solidFill>
                <a:schemeClr val="accent6"/>
              </a:solidFill>
            </a:endParaRPr>
          </a:p>
          <a:p>
            <a:r>
              <a:rPr lang="zh-CN" altLang="en-US" b="1">
                <a:solidFill>
                  <a:schemeClr val="accent6"/>
                </a:solidFill>
              </a:rPr>
              <a:t>想要留住，就是要注入流动性，先抵挡住目前赎回带来的抛压，至少先让它止跌；如果还有余力，那么最好把指数拉上去一些，这会对冲居民手里地产的弱势，至少做一个对冲，大家都是买涨不买跌的，这样才能阻挡进一步赎回带来的螺旋下跌；所以，现阶段，注入流动性很重要，不能放任市场自发回落</a:t>
            </a:r>
            <a:endParaRPr lang="zh-CN" altLang="en-US" b="1">
              <a:solidFill>
                <a:schemeClr val="accent6"/>
              </a:solidFill>
            </a:endParaRP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2" name="文本框 1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再讲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‘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机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’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590"/>
            <a:ext cx="7451725" cy="56407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560310" y="1860550"/>
            <a:ext cx="4632325" cy="443928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zh-CN" altLang="en-US" sz="1600">
                <a:solidFill>
                  <a:schemeClr val="bg1"/>
                </a:solidFill>
              </a:rPr>
              <a:t>破净值个股再次新高，</a:t>
            </a:r>
            <a:r>
              <a:rPr lang="en-US" altLang="zh-CN" sz="1600">
                <a:solidFill>
                  <a:schemeClr val="bg1"/>
                </a:solidFill>
              </a:rPr>
              <a:t> </a:t>
            </a:r>
            <a:r>
              <a:rPr lang="zh-CN" altLang="en-US" sz="1600">
                <a:solidFill>
                  <a:schemeClr val="bg1"/>
                </a:solidFill>
              </a:rPr>
              <a:t>我们简单说一下</a:t>
            </a:r>
            <a:r>
              <a:rPr lang="en-US" altLang="zh-CN" sz="1600">
                <a:solidFill>
                  <a:schemeClr val="bg1"/>
                </a:solidFill>
              </a:rPr>
              <a:t> </a:t>
            </a:r>
            <a:r>
              <a:rPr lang="zh-CN" altLang="en-US" sz="1600">
                <a:solidFill>
                  <a:schemeClr val="bg1"/>
                </a:solidFill>
              </a:rPr>
              <a:t>，每股净资产是一个重要指标，就是去除掉负债股价的价值，</a:t>
            </a:r>
            <a:r>
              <a:rPr lang="en-US" altLang="zh-CN" sz="1600">
                <a:solidFill>
                  <a:schemeClr val="bg1"/>
                </a:solidFill>
              </a:rPr>
              <a:t> </a:t>
            </a:r>
            <a:r>
              <a:rPr lang="zh-CN" altLang="en-US" sz="1600">
                <a:solidFill>
                  <a:schemeClr val="bg1"/>
                </a:solidFill>
              </a:rPr>
              <a:t>高于净资产是正常水平，低于净资产就是我们说的破净值个股，处于估值低点，破净值数量新高意味着绝大多数股价现在都在价值低估区域，说明市场交易过度悲观，处于整体被低估的可能性，一般也预示着市场底部。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2005年6月跌到998点破净值数量</a:t>
            </a:r>
            <a:r>
              <a:rPr lang="zh-CN" altLang="en-US" sz="1600">
                <a:solidFill>
                  <a:schemeClr val="bg1"/>
                </a:solidFill>
              </a:rPr>
              <a:t>占比13.4%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2008年跌至1664点破净值</a:t>
            </a:r>
            <a:r>
              <a:rPr lang="zh-CN" altLang="en-US" sz="1600">
                <a:solidFill>
                  <a:schemeClr val="bg1"/>
                </a:solidFill>
              </a:rPr>
              <a:t>数量10.9%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2013年跌至</a:t>
            </a:r>
            <a:r>
              <a:rPr lang="en-US" altLang="zh-CN" sz="1600">
                <a:solidFill>
                  <a:schemeClr val="bg1"/>
                </a:solidFill>
              </a:rPr>
              <a:t>1849</a:t>
            </a:r>
            <a:r>
              <a:rPr lang="zh-CN" altLang="en-US" sz="1600">
                <a:solidFill>
                  <a:schemeClr val="bg1"/>
                </a:solidFill>
              </a:rPr>
              <a:t>点破</a:t>
            </a:r>
            <a:r>
              <a:rPr lang="zh-CN" altLang="en-US" sz="1600">
                <a:solidFill>
                  <a:schemeClr val="bg1"/>
                </a:solidFill>
              </a:rPr>
              <a:t>净值数量6.3%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今年跌至</a:t>
            </a:r>
            <a:r>
              <a:rPr lang="en-US" altLang="zh-CN" sz="1600">
                <a:solidFill>
                  <a:schemeClr val="bg1"/>
                </a:solidFill>
              </a:rPr>
              <a:t>2440</a:t>
            </a:r>
            <a:r>
              <a:rPr lang="zh-CN" altLang="en-US" sz="1600">
                <a:solidFill>
                  <a:schemeClr val="bg1"/>
                </a:solidFill>
              </a:rPr>
              <a:t>位置破净值</a:t>
            </a:r>
            <a:r>
              <a:rPr lang="zh-CN" altLang="en-US" sz="1600">
                <a:solidFill>
                  <a:schemeClr val="bg1"/>
                </a:solidFill>
              </a:rPr>
              <a:t>数量占比为12%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目前A股交易数量5244   破净占比1</a:t>
            </a:r>
            <a:r>
              <a:rPr lang="en-US" altLang="zh-CN" sz="1600">
                <a:solidFill>
                  <a:schemeClr val="bg1"/>
                </a:solidFill>
              </a:rPr>
              <a:t>5</a:t>
            </a:r>
            <a:r>
              <a:rPr lang="zh-CN" altLang="en-US" sz="1600">
                <a:solidFill>
                  <a:schemeClr val="bg1"/>
                </a:solidFill>
              </a:rPr>
              <a:t>%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再讲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‘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机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’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" y="844550"/>
            <a:ext cx="11829415" cy="57378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86560" y="2829560"/>
            <a:ext cx="8818880" cy="13220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个股基本面没问题的情况下</a:t>
            </a:r>
            <a:endParaRPr lang="zh-CN" altLang="en-US" sz="40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zh-CN" altLang="en-US" sz="4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熬过今年的行情，未来的大涨等着</a:t>
            </a:r>
            <a:r>
              <a:rPr lang="zh-CN" altLang="en-US" sz="4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大家</a:t>
            </a:r>
            <a:endParaRPr lang="zh-CN" altLang="en-US" sz="40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55875" y="15240"/>
            <a:ext cx="7319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行情真来了，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是否有所准备？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0" name="图片 49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40815" y="870268"/>
            <a:ext cx="2421255" cy="5118100"/>
          </a:xfrm>
          <a:prstGeom prst="rect">
            <a:avLst/>
          </a:prstGeom>
        </p:spPr>
      </p:pic>
      <p:sp>
        <p:nvSpPr>
          <p:cNvPr id="51" name="任意多边形 50"/>
          <p:cNvSpPr/>
          <p:nvPr>
            <p:custDataLst>
              <p:tags r:id="rId4"/>
            </p:custDataLst>
          </p:nvPr>
        </p:nvSpPr>
        <p:spPr>
          <a:xfrm>
            <a:off x="160020" y="2648268"/>
            <a:ext cx="2621915" cy="161988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29" h="2551">
                <a:moveTo>
                  <a:pt x="0" y="0"/>
                </a:moveTo>
                <a:lnTo>
                  <a:pt x="2854" y="0"/>
                </a:lnTo>
                <a:lnTo>
                  <a:pt x="2888" y="0"/>
                </a:lnTo>
                <a:lnTo>
                  <a:pt x="2888" y="0"/>
                </a:lnTo>
                <a:lnTo>
                  <a:pt x="2919" y="2"/>
                </a:lnTo>
                <a:cubicBezTo>
                  <a:pt x="3593" y="36"/>
                  <a:pt x="4129" y="593"/>
                  <a:pt x="4129" y="1276"/>
                </a:cubicBezTo>
                <a:cubicBezTo>
                  <a:pt x="4129" y="1958"/>
                  <a:pt x="3593" y="2515"/>
                  <a:pt x="2919" y="2549"/>
                </a:cubicBezTo>
                <a:lnTo>
                  <a:pt x="2888" y="2551"/>
                </a:lnTo>
                <a:lnTo>
                  <a:pt x="2888" y="2551"/>
                </a:lnTo>
                <a:lnTo>
                  <a:pt x="2854" y="2551"/>
                </a:lnTo>
                <a:lnTo>
                  <a:pt x="0" y="25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必备</a:t>
            </a:r>
            <a:r>
              <a:rPr lang="zh-CN" altLang="en-US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技能</a:t>
            </a:r>
            <a:endParaRPr lang="zh-CN" altLang="en-US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2" name="任意多边形 51"/>
          <p:cNvSpPr/>
          <p:nvPr>
            <p:custDataLst>
              <p:tags r:id="rId5"/>
            </p:custDataLst>
          </p:nvPr>
        </p:nvSpPr>
        <p:spPr>
          <a:xfrm>
            <a:off x="160020" y="2600643"/>
            <a:ext cx="2719070" cy="171577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29" h="2551">
                <a:moveTo>
                  <a:pt x="0" y="0"/>
                </a:moveTo>
                <a:lnTo>
                  <a:pt x="2854" y="0"/>
                </a:lnTo>
                <a:lnTo>
                  <a:pt x="2888" y="0"/>
                </a:lnTo>
                <a:lnTo>
                  <a:pt x="2888" y="0"/>
                </a:lnTo>
                <a:lnTo>
                  <a:pt x="2919" y="2"/>
                </a:lnTo>
                <a:cubicBezTo>
                  <a:pt x="3593" y="36"/>
                  <a:pt x="4129" y="593"/>
                  <a:pt x="4129" y="1276"/>
                </a:cubicBezTo>
                <a:cubicBezTo>
                  <a:pt x="4129" y="1958"/>
                  <a:pt x="3593" y="2515"/>
                  <a:pt x="2919" y="2549"/>
                </a:cubicBezTo>
                <a:lnTo>
                  <a:pt x="2888" y="2551"/>
                </a:lnTo>
                <a:lnTo>
                  <a:pt x="2888" y="2551"/>
                </a:lnTo>
                <a:lnTo>
                  <a:pt x="2854" y="2551"/>
                </a:lnTo>
                <a:lnTo>
                  <a:pt x="0" y="2551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accent4"/>
            </a:solidFill>
            <a:prstDash val="lgDash"/>
          </a:ln>
          <a:effectLst>
            <a:outerShdw blurRad="63500" sx="102000" sy="102000" algn="ctr" rotWithShape="0">
              <a:schemeClr val="lt1">
                <a:lumMod val="6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8" name="圆角矩形 77"/>
          <p:cNvSpPr/>
          <p:nvPr>
            <p:custDataLst>
              <p:tags r:id="rId6"/>
            </p:custDataLst>
          </p:nvPr>
        </p:nvSpPr>
        <p:spPr>
          <a:xfrm>
            <a:off x="4150995" y="3938270"/>
            <a:ext cx="2459355" cy="52387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选择龙头，波段</a:t>
            </a:r>
            <a:r>
              <a:rPr lang="zh-CN" altLang="en-US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操作</a:t>
            </a:r>
            <a:endParaRPr lang="zh-CN" altLang="en-US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3" name="椭圆 52"/>
          <p:cNvSpPr/>
          <p:nvPr>
            <p:custDataLst>
              <p:tags r:id="rId7"/>
            </p:custDataLst>
          </p:nvPr>
        </p:nvSpPr>
        <p:spPr>
          <a:xfrm>
            <a:off x="3430270" y="3798888"/>
            <a:ext cx="720090" cy="72009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endParaRPr lang="en-US" altLang="zh-CN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4" name="矩形 53"/>
          <p:cNvSpPr/>
          <p:nvPr>
            <p:custDataLst>
              <p:tags r:id="rId8"/>
            </p:custDataLst>
          </p:nvPr>
        </p:nvSpPr>
        <p:spPr>
          <a:xfrm>
            <a:off x="6938645" y="3829368"/>
            <a:ext cx="5093335" cy="650976"/>
          </a:xfrm>
          <a:prstGeom prst="rect">
            <a:avLst/>
          </a:prstGeom>
          <a:noFill/>
        </p:spPr>
        <p:txBody>
          <a:bodyPr wrap="square" tIns="0" rIns="0" rtlCol="0" anchor="ctr">
            <a:noAutofit/>
            <a:scene3d>
              <a:camera prst="orthographicFront"/>
              <a:lightRig rig="threePt" dir="t"/>
            </a:scene3d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做对的股票，不要在一只股票里边做对，选趋势龙头，才能获得超额</a:t>
            </a: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收益</a:t>
            </a: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5" name="椭圆 54"/>
          <p:cNvSpPr/>
          <p:nvPr>
            <p:custDataLst>
              <p:tags r:id="rId9"/>
            </p:custDataLst>
          </p:nvPr>
        </p:nvSpPr>
        <p:spPr>
          <a:xfrm>
            <a:off x="2555875" y="968693"/>
            <a:ext cx="720090" cy="72009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 dirty="0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10"/>
            </p:custDataLst>
          </p:nvPr>
        </p:nvSpPr>
        <p:spPr>
          <a:xfrm>
            <a:off x="3528695" y="1068705"/>
            <a:ext cx="2425065" cy="54356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判断市场，制定</a:t>
            </a:r>
            <a:r>
              <a:rPr lang="zh-CN" altLang="en-US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仓位</a:t>
            </a:r>
            <a:endParaRPr lang="zh-CN" altLang="en-US" sz="16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6" name="矩形 55"/>
          <p:cNvSpPr/>
          <p:nvPr>
            <p:custDataLst>
              <p:tags r:id="rId11"/>
            </p:custDataLst>
          </p:nvPr>
        </p:nvSpPr>
        <p:spPr>
          <a:xfrm>
            <a:off x="6422390" y="1003300"/>
            <a:ext cx="5515610" cy="934720"/>
          </a:xfrm>
          <a:prstGeom prst="rect">
            <a:avLst/>
          </a:prstGeom>
          <a:noFill/>
        </p:spPr>
        <p:txBody>
          <a:bodyPr wrap="square" tIns="0" rIns="0" rtlCol="0" anchor="ctr">
            <a:noAutofit/>
            <a:scene3d>
              <a:camera prst="orthographicFront"/>
              <a:lightRig rig="threePt" dir="t"/>
            </a:scene3d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判断市场反弹和反转区别，把握大环境趋势【短线反弹操作，还是中线反转】做好仓位原则部署</a:t>
            </a:r>
            <a:r>
              <a:rPr lang="en-US" altLang="zh-CN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422</a:t>
            </a: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原则</a:t>
            </a: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5" name="圆角矩形 74"/>
          <p:cNvSpPr/>
          <p:nvPr>
            <p:custDataLst>
              <p:tags r:id="rId12"/>
            </p:custDataLst>
          </p:nvPr>
        </p:nvSpPr>
        <p:spPr>
          <a:xfrm>
            <a:off x="4197985" y="2494280"/>
            <a:ext cx="2397760" cy="52387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判断主题，看清</a:t>
            </a:r>
            <a:r>
              <a:rPr lang="zh-CN" altLang="en-US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主线</a:t>
            </a:r>
            <a:endParaRPr lang="zh-CN" altLang="en-US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7" name="椭圆 56"/>
          <p:cNvSpPr/>
          <p:nvPr>
            <p:custDataLst>
              <p:tags r:id="rId13"/>
            </p:custDataLst>
          </p:nvPr>
        </p:nvSpPr>
        <p:spPr>
          <a:xfrm>
            <a:off x="3430270" y="2384108"/>
            <a:ext cx="720090" cy="72009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8" name="矩形 57"/>
          <p:cNvSpPr/>
          <p:nvPr>
            <p:custDataLst>
              <p:tags r:id="rId14"/>
            </p:custDataLst>
          </p:nvPr>
        </p:nvSpPr>
        <p:spPr>
          <a:xfrm>
            <a:off x="6740525" y="2443798"/>
            <a:ext cx="5093335" cy="650976"/>
          </a:xfrm>
          <a:prstGeom prst="rect">
            <a:avLst/>
          </a:prstGeom>
          <a:noFill/>
        </p:spPr>
        <p:txBody>
          <a:bodyPr wrap="square" tIns="0" rIns="0" rtlCol="0" anchor="ctr">
            <a:noAutofit/>
            <a:scene3d>
              <a:camera prst="orthographicFront"/>
              <a:lightRig rig="threePt" dir="t"/>
            </a:scene3d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抓市场主线机会，找对方向，按照双红模式</a:t>
            </a:r>
            <a:r>
              <a:rPr lang="en-US" altLang="zh-CN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资金突破原则选择趋势型主题</a:t>
            </a: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15"/>
            </p:custDataLst>
          </p:nvPr>
        </p:nvSpPr>
        <p:spPr>
          <a:xfrm>
            <a:off x="2551430" y="5214303"/>
            <a:ext cx="720090" cy="72009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4</a:t>
            </a:r>
            <a:endParaRPr lang="en-US" altLang="zh-CN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9" name="圆角矩形 78"/>
          <p:cNvSpPr/>
          <p:nvPr>
            <p:custDataLst>
              <p:tags r:id="rId16"/>
            </p:custDataLst>
          </p:nvPr>
        </p:nvSpPr>
        <p:spPr>
          <a:xfrm>
            <a:off x="3913505" y="5333683"/>
            <a:ext cx="2035810" cy="52387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做好</a:t>
            </a:r>
            <a:r>
              <a:rPr lang="zh-CN" altLang="en-US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止盈止损</a:t>
            </a:r>
            <a:endParaRPr lang="zh-CN" altLang="en-US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0" name="矩形 59"/>
          <p:cNvSpPr/>
          <p:nvPr>
            <p:custDataLst>
              <p:tags r:id="rId17"/>
            </p:custDataLst>
          </p:nvPr>
        </p:nvSpPr>
        <p:spPr>
          <a:xfrm>
            <a:off x="6422390" y="5250498"/>
            <a:ext cx="5093335" cy="647700"/>
          </a:xfrm>
          <a:prstGeom prst="rect">
            <a:avLst/>
          </a:prstGeom>
          <a:noFill/>
        </p:spPr>
        <p:txBody>
          <a:bodyPr wrap="square" tIns="0" rIns="0" rtlCol="0" anchor="ctr">
            <a:noAutofit/>
            <a:scene3d>
              <a:camera prst="orthographicFront"/>
              <a:lightRig rig="threePt" dir="t"/>
            </a:scene3d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按照周线智能辅助线做中线趋势买卖</a:t>
            </a: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按照智能交易与捕捞季节做短线止盈止损</a:t>
            </a:r>
            <a:endParaRPr lang="zh-CN" altLang="en-US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8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投顾 :刘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0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6918_2*m_h_f*1_3_1"/>
  <p:tag name="KSO_WM_TEMPLATE_CATEGORY" val="diagram"/>
  <p:tag name="KSO_WM_TEMPLATE_INDEX" val="2023691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，简明扼要地阐述观点。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72.90936279296875,&quot;left&quot;:48.19999389648437,&quot;top&quot;:91.14063720703125,&quot;width&quot;:863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9,10,9,10,9,10]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SPECIAL_SOURCE" val="bdnull"/>
  <p:tag name="RESOURCE_RECORD_KEY" val="{&quot;70&quot;:[3327356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1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4.80003326656315,&quot;top&quot;:75.52503937007874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6,6,6,6,6,6]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2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4.80003326656315,&quot;top&quot;:75.52503937007874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6,6,6,6,6,6]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3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4.80003326656315,&quot;top&quot;:75.52503937007874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6,6,6,6,6,6]}"/>
</p:tagLst>
</file>

<file path=ppt/tags/tag10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643_2*n_h_h_f*1_2_1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4.80003326656315,&quot;top&quot;:75.52503937007874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0000000298023224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43_2*n_h_h_i*1_2_1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4.80003326656315,&quot;top&quot;:75.5250393700787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1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1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643_2*n_h_h_f*1_2_2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4.80003326656315,&quot;top&quot;:75.52503937007874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0000000298023224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43_2*n_h_h_i*1_2_2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4.80003326656315,&quot;top&quot;:75.5250393700787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2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643_2*n_h_h_f*1_2_3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4.80003326656315,&quot;top&quot;:75.52503937007874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0000000298023224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43_2*n_h_h_i*1_2_3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4.80003326656315,&quot;top&quot;:75.5250393700787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3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1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1643_2*n_h_a*1_1_1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4.80003326656315,&quot;top&quot;:75.5250393700787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SPECIAL_SOURCE" val="bdnull"/>
  <p:tag name="RESOURCE_RECORD_KEY" val="{&quot;70&quot;:[3317787,3318903]}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SPECIAL_SOURCE" val="bdnull"/>
  <p:tag name="RESOURCE_RECORD_KEY" val="{&quot;70&quot;:[3317787,3318903]}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SPECIAL_SOURCE" val="bdnull"/>
  <p:tag name="RESOURCE_RECORD_KEY" val="{&quot;70&quot;:[3317787,3318903]}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PECIAL_SOURCE" val="bdnull"/>
  <p:tag name="RESOURCE_RECORD_KEY" val="{&quot;70&quot;:[3317787,3318903]}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SPECIAL_SOURCE" val="bdnull"/>
  <p:tag name="RESOURCE_RECORD_KEY" val="{&quot;70&quot;:[3317787,3318903]}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SPECIAL_SOURCE" val="bdnull"/>
  <p:tag name="RESOURCE_RECORD_KEY" val="{&quot;70&quot;:[3317787,3318903,3321502]}"/>
</p:tagLst>
</file>

<file path=ppt/tags/tag1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1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76_2*l_h_a*1_1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76_2*l_h_f*1_1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PRESET_TEXT" val="单击此处输入(你的)智能图形项正文，文字是您思想的提炼，请尽量言简意赅"/>
  <p:tag name="KSO_WM_DIAGRAM_USE_COLOR_VALUE" val="{&quot;color_scheme&quot;:1,&quot;color_type&quot;:1,&quot;theme_color_indexes&quot;:[5,6,5,6,5,6]}"/>
</p:tagLst>
</file>

<file path=ppt/tags/tag1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2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976_2*l_h_a*1_2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976_2*l_h_f*1_2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PRESET_TEXT" val="单击此处输入(你的)智能图形项正文，文字是您思想的提炼，请尽量言简意赅"/>
  <p:tag name="KSO_WM_DIAGRAM_USE_COLOR_VALUE" val="{&quot;color_scheme&quot;:1,&quot;color_type&quot;:1,&quot;theme_color_indexes&quot;:[5,6,5,6,5,6]}"/>
</p:tagLst>
</file>

<file path=ppt/tags/tag1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3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976_2*l_h_a*1_3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976_2*l_h_f*1_3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PRESET_TEXT" val="单击此处输入(你的)智能图形项正文，文字是您思想的提炼，请尽量言简意赅"/>
  <p:tag name="KSO_WM_DIAGRAM_USE_COLOR_VALUE" val="{&quot;color_scheme&quot;:1,&quot;color_type&quot;:1,&quot;theme_color_indexes&quot;:[5,6,5,6,5,6]}"/>
</p:tagLst>
</file>

<file path=ppt/tags/tag1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1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1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2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1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2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3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1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3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SPECIAL_SOURCE" val="bdnull"/>
  <p:tag name="RESOURCE_RECORD_KEY" val="{&quot;70&quot;:[3317787,3318903,3321502]}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SPECIAL_SOURCE" val="bdnull"/>
  <p:tag name="RESOURCE_RECORD_KEY" val="{&quot;70&quot;:[3317787,3318903,3321502]}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SPECIAL_SOURCE" val="bdnull"/>
  <p:tag name="RESOURCE_RECORD_KEY" val="{&quot;70&quot;:[3317787,3318903,3321502]}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SPECIAL_SOURCE" val="bdnull"/>
  <p:tag name="RESOURCE_RECORD_KEY" val="{&quot;70&quot;:[3317787,3318903,3321502]}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SPECIAL_SOURCE" val="bdnull"/>
  <p:tag name="RESOURCE_RECORD_KEY" val="{&quot;70&quot;:[3317787,3318903,3321502]}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SPECIAL_SOURCE" val="bdnull"/>
  <p:tag name="RESOURCE_RECORD_KEY" val="{&quot;70&quot;:[3317787,3318903,3321502]}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6926_1*m_i*1_1"/>
  <p:tag name="KSO_WM_TEMPLATE_CATEGORY" val="diagram"/>
  <p:tag name="KSO_WM_TEMPLATE_INDEX" val="20236926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13"/>
  <p:tag name="KSO_WM_DIAGRAM_MAX_ITEMCNT" val="5"/>
  <p:tag name="KSO_WM_DIAGRAM_MIN_ITEMCNT" val="3"/>
  <p:tag name="KSO_WM_DIAGRAM_VIRTUALLY_FRAME" val="{&quot;height&quot;:354.5018920898438,&quot;left&quot;:0,&quot;top&quot;:92.77696734090492,&quot;width&quot;:960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156.xml><?xml version="1.0" encoding="utf-8"?>
<p:tagLst xmlns:p="http://schemas.openxmlformats.org/presentationml/2006/main">
  <p:tag name="KSO_WM_DIAGRAM_VIRTUALLY_FRAME" val="{&quot;height&quot;:354.5018920898438,&quot;left&quot;:0,&quot;top&quot;:92.77696734090492,&quot;width&quot;:960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6926_1*m_h_i*1_1_2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13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157.xml><?xml version="1.0" encoding="utf-8"?>
<p:tagLst xmlns:p="http://schemas.openxmlformats.org/presentationml/2006/main">
  <p:tag name="KSO_WM_DIAGRAM_VIRTUALLY_FRAME" val="{&quot;height&quot;:354.5018920898438,&quot;left&quot;:0,&quot;top&quot;:92.77696734090492,&quot;width&quot;:960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36926_1*m_h_i*1_1_1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25"/>
  <p:tag name="KSO_WM_DIAGRAM_MAX_ITEMCNT" val="5"/>
  <p:tag name="KSO_WM_DIAGRAM_MIN_ITEMCNT" val="3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36926_1*m_h_i*1_1_3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354.5018920898438,&quot;left&quot;:0,&quot;top&quot;:92.77696734090492,&quot;width&quot;:960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159.xml><?xml version="1.0" encoding="utf-8"?>
<p:tagLst xmlns:p="http://schemas.openxmlformats.org/presentationml/2006/main">
  <p:tag name="KSO_WM_DIAGRAM_VIRTUALLY_FRAME" val="{&quot;height&quot;:354.5018920898438,&quot;left&quot;:0,&quot;top&quot;:92.77696734090492,&quot;width&quot;:960}"/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36926_1*m_h_a*1_1_1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添加项标题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400000095367432,&quot;transparency&quot;:0},{&quot;brightness&quot;:0,&quot;colorType&quot;:1,&quot;foreColorIndex&quot;:5,&quot;pos&quot;:0.829999983310699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16.xml><?xml version="1.0" encoding="utf-8"?>
<p:tagLst xmlns:p="http://schemas.openxmlformats.org/presentationml/2006/main">
  <p:tag name="KSO_WM_SPECIAL_SOURCE" val="bdnull"/>
</p:tagLst>
</file>

<file path=ppt/tags/tag160.xml><?xml version="1.0" encoding="utf-8"?>
<p:tagLst xmlns:p="http://schemas.openxmlformats.org/presentationml/2006/main">
  <p:tag name="KSO_WM_DIAGRAM_VIRTUALLY_FRAME" val="{&quot;height&quot;:354.5018920898438,&quot;left&quot;:0,&quot;top&quot;:92.77696734090492,&quot;width&quot;:960}"/>
  <p:tag name="KSO_WM_UNIT_SUBTYPE" val="a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6926_1*m_h_f*1_1_1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输入项正文，文字是您思想的提炼，请言简意赅的阐述观点。&#10;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161.xml><?xml version="1.0" encoding="utf-8"?>
<p:tagLst xmlns:p="http://schemas.openxmlformats.org/presentationml/2006/main">
  <p:tag name="KSO_WM_DIAGRAM_VIRTUALLY_FRAME" val="{&quot;height&quot;:354.5018920898438,&quot;left&quot;:0,&quot;top&quot;:92.77696734090492,&quot;width&quot;:960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6926_1*m_h_i*1_2_2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13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36926_1*m_h_i*1_2_3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354.5018920898438,&quot;left&quot;:0,&quot;top&quot;:92.77696734090492,&quot;width&quot;:960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163.xml><?xml version="1.0" encoding="utf-8"?>
<p:tagLst xmlns:p="http://schemas.openxmlformats.org/presentationml/2006/main">
  <p:tag name="KSO_WM_DIAGRAM_VIRTUALLY_FRAME" val="{&quot;height&quot;:354.5018920898438,&quot;left&quot;:0,&quot;top&quot;:92.77696734090492,&quot;width&quot;:960}"/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36926_1*m_h_a*1_2_1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添加项标题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400000095367432,&quot;transparency&quot;:0},{&quot;brightness&quot;:0,&quot;colorType&quot;:1,&quot;foreColorIndex&quot;:5,&quot;pos&quot;:0.829999983310699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164.xml><?xml version="1.0" encoding="utf-8"?>
<p:tagLst xmlns:p="http://schemas.openxmlformats.org/presentationml/2006/main">
  <p:tag name="KSO_WM_DIAGRAM_VIRTUALLY_FRAME" val="{&quot;height&quot;:354.5018920898438,&quot;left&quot;:0,&quot;top&quot;:92.77696734090492,&quot;width&quot;:960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36926_1*m_h_i*1_2_1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25"/>
  <p:tag name="KSO_WM_DIAGRAM_MAX_ITEMCNT" val="5"/>
  <p:tag name="KSO_WM_DIAGRAM_MIN_ITEMCNT" val="3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165.xml><?xml version="1.0" encoding="utf-8"?>
<p:tagLst xmlns:p="http://schemas.openxmlformats.org/presentationml/2006/main">
  <p:tag name="KSO_WM_DIAGRAM_VIRTUALLY_FRAME" val="{&quot;height&quot;:354.5018920898438,&quot;left&quot;:0,&quot;top&quot;:92.77696734090492,&quot;width&quot;:960}"/>
  <p:tag name="KSO_WM_UNIT_SUBTYPE" val="a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6926_1*m_h_f*1_2_1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输入项正文，文字是您思想的提炼，请言简意赅的阐述观点。&#10;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166.xml><?xml version="1.0" encoding="utf-8"?>
<p:tagLst xmlns:p="http://schemas.openxmlformats.org/presentationml/2006/main">
  <p:tag name="KSO_WM_DIAGRAM_VIRTUALLY_FRAME" val="{&quot;height&quot;:354.5018920898438,&quot;left&quot;:0,&quot;top&quot;:92.77696734090492,&quot;width&quot;:960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6926_1*m_h_i*1_3_2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13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167.xml><?xml version="1.0" encoding="utf-8"?>
<p:tagLst xmlns:p="http://schemas.openxmlformats.org/presentationml/2006/main">
  <p:tag name="KSO_WM_DIAGRAM_VIRTUALLY_FRAME" val="{&quot;height&quot;:354.5018920898438,&quot;left&quot;:0,&quot;top&quot;:92.77696734090492,&quot;width&quot;:960}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36926_1*m_h_i*1_3_1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25"/>
  <p:tag name="KSO_WM_DIAGRAM_MAX_ITEMCNT" val="5"/>
  <p:tag name="KSO_WM_DIAGRAM_MIN_ITEMCNT" val="3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36926_1*m_h_i*1_3_3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354.5018920898438,&quot;left&quot;:0,&quot;top&quot;:92.77696734090492,&quot;width&quot;:960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169.xml><?xml version="1.0" encoding="utf-8"?>
<p:tagLst xmlns:p="http://schemas.openxmlformats.org/presentationml/2006/main">
  <p:tag name="KSO_WM_DIAGRAM_VIRTUALLY_FRAME" val="{&quot;height&quot;:354.5018920898438,&quot;left&quot;:0,&quot;top&quot;:92.77696734090492,&quot;width&quot;:960}"/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36926_1*m_h_a*1_3_1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添加项标题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400000095367432,&quot;transparency&quot;:0},{&quot;brightness&quot;:0,&quot;colorType&quot;:1,&quot;foreColorIndex&quot;:5,&quot;pos&quot;:0.829999983310699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DIAGRAM_VIRTUALLY_FRAME" val="{&quot;height&quot;:354.5018920898438,&quot;left&quot;:0,&quot;top&quot;:92.77696734090492,&quot;width&quot;:960}"/>
  <p:tag name="KSO_WM_UNIT_SUBTYPE" val="a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6926_1*m_h_f*1_3_1"/>
  <p:tag name="KSO_WM_TEMPLATE_CATEGORY" val="diagram"/>
  <p:tag name="KSO_WM_TEMPLATE_INDEX" val="2023692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输入项正文，文字是您思想的提炼，请言简意赅的阐述观点。&#10;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SPECIAL_SOURCE" val="bdnull"/>
  <p:tag name="RESOURCE_RECORD_KEY" val="{&quot;70&quot;:[3317787,3318903,3321502,3327924]}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74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NmI4NjgzZjAzMDg2MjljNWZjNzMxZWMwY2ZhNGUyMjYifQ=="/>
  <p:tag name="resource_record_key" val="{&quot;70&quot;:[3314398,3312419,3317671,3314671,3327356,3317787,3318903,3321502,3327924]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486_4*n_h_i*1_2_1"/>
  <p:tag name="KSO_WM_TEMPLATE_CATEGORY" val="diagram"/>
  <p:tag name="KSO_WM_TEMPLATE_INDEX" val="202314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57.xml><?xml version="1.0" encoding="utf-8"?>
<p:tagLst xmlns:p="http://schemas.openxmlformats.org/presentationml/2006/main"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86_4*n_h_a*1_1_1"/>
  <p:tag name="KSO_WM_TEMPLATE_CATEGORY" val="diagram"/>
  <p:tag name="KSO_WM_TEMPLATE_INDEX" val="20231486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36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8,9,8,9,8,9]}"/>
</p:tagLst>
</file>

<file path=ppt/tags/tag58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SHADOW_SCHEMECOLOR_INDEX_BRIGHTNESS" val="-0.35"/>
  <p:tag name="KSO_WM_UNIT_SHADOW_SCHEMECOLOR_INDEX" val="14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86_4*n_h_i*1_1_1"/>
  <p:tag name="KSO_WM_TEMPLATE_CATEGORY" val="diagram"/>
  <p:tag name="KSO_WM_TEMPLATE_INDEX" val="202314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brightness&quot;:-0.349999994039535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8,9,8,9,8,9]}"/>
</p:tagLst>
</file>

<file path=ppt/tags/tag59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31486_4*n_h_h_a*1_2_3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DIAGRAM_USE_COLOR_VALUE" val="{&quot;color_scheme&quot;:1,&quot;color_type&quot;:1,&quot;theme_color_indexes&quot;:[8,9,8,9,8,9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86_4*n_h_h_i*1_2_3_2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3"/>
  <p:tag name="KSO_WM_DIAGRAM_USE_COLOR_VALUE" val="{&quot;color_scheme&quot;:1,&quot;color_type&quot;:1,&quot;theme_color_indexes&quot;:[8,9,8,9,8,9]}"/>
</p:tagLst>
</file>

<file path=ppt/tags/tag61.xml><?xml version="1.0" encoding="utf-8"?>
<p:tagLst xmlns:p="http://schemas.openxmlformats.org/presentationml/2006/main">
  <p:tag name="KSO_WM_UNIT_TEXT_FILL_FORE_SCHEMECOLOR_INDEX_BRIGHTNESS" val="-0.5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86_4*n_h_h_f*1_2_3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正文，文字是您思想的提炼"/>
  <p:tag name="KSO_WM_DIAGRAM_USE_COLOR_VALUE" val="{&quot;color_scheme&quot;:1,&quot;color_type&quot;:1,&quot;theme_color_indexes&quot;:[8,9,8,9,8,9]}"/>
</p:tagLst>
</file>

<file path=ppt/tags/tag62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86_4*n_h_h_i*1_2_1_2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1"/>
  <p:tag name="KSO_WM_DIAGRAM_USE_COLOR_VALUE" val="{&quot;color_scheme&quot;:1,&quot;color_type&quot;:1,&quot;theme_color_indexes&quot;:[8,9,8,9,8,9]}"/>
</p:tagLst>
</file>

<file path=ppt/tags/tag63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31486_4*n_h_h_a*1_2_1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8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DIAGRAM_USE_COLOR_VALUE" val="{&quot;color_scheme&quot;:1,&quot;color_type&quot;:1,&quot;theme_color_indexes&quot;:[8,9,8,9,8,9]}"/>
</p:tagLst>
</file>

<file path=ppt/tags/tag64.xml><?xml version="1.0" encoding="utf-8"?>
<p:tagLst xmlns:p="http://schemas.openxmlformats.org/presentationml/2006/main">
  <p:tag name="KSO_WM_UNIT_TEXT_FILL_FORE_SCHEMECOLOR_INDEX_BRIGHTNESS" val="-0.5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86_4*n_h_h_f*1_2_1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正文，文字是您思想的提炼"/>
  <p:tag name="KSO_WM_DIAGRAM_USE_COLOR_VALUE" val="{&quot;color_scheme&quot;:1,&quot;color_type&quot;:1,&quot;theme_color_indexes&quot;:[8,9,8,9,8,9]}"/>
</p:tagLst>
</file>

<file path=ppt/tags/tag65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31486_4*n_h_h_a*1_2_2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DIAGRAM_USE_COLOR_VALUE" val="{&quot;color_scheme&quot;:1,&quot;color_type&quot;:1,&quot;theme_color_indexes&quot;:[8,9,8,9,8,9]}"/>
</p:tagLst>
</file>

<file path=ppt/tags/tag66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86_4*n_h_h_i*1_2_2_2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2"/>
  <p:tag name="KSO_WM_DIAGRAM_USE_COLOR_VALUE" val="{&quot;color_scheme&quot;:1,&quot;color_type&quot;:1,&quot;theme_color_indexes&quot;:[8,9,8,9,8,9]}"/>
</p:tagLst>
</file>

<file path=ppt/tags/tag67.xml><?xml version="1.0" encoding="utf-8"?>
<p:tagLst xmlns:p="http://schemas.openxmlformats.org/presentationml/2006/main">
  <p:tag name="KSO_WM_UNIT_TEXT_FILL_FORE_SCHEMECOLOR_INDEX_BRIGHTNESS" val="-0.5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86_4*n_h_h_f*1_2_2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正文，文字是您思想的提炼"/>
  <p:tag name="KSO_WM_DIAGRAM_USE_COLOR_VALUE" val="{&quot;color_scheme&quot;:1,&quot;color_type&quot;:1,&quot;theme_color_indexes&quot;:[8,9,8,9,8,9]}"/>
</p:tagLst>
</file>

<file path=ppt/tags/tag68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231486_4*n_h_h_i*1_2_4_2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UNIT_PRESET_TEXT" val="4"/>
  <p:tag name="KSO_WM_DIAGRAM_USE_COLOR_VALUE" val="{&quot;color_scheme&quot;:1,&quot;color_type&quot;:1,&quot;theme_color_indexes&quot;:[8,9,8,9,8,9]}"/>
</p:tagLst>
</file>

<file path=ppt/tags/tag69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4_1"/>
  <p:tag name="KSO_WM_UNIT_ID" val="diagram20231486_4*n_h_h_a*1_2_4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UNIT_VALUE" val="18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DIAGRAM_USE_COLOR_VALUE" val="{&quot;color_scheme&quot;:1,&quot;color_type&quot;:1,&quot;theme_color_indexes&quot;:[8,9,8,9,8,9]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TEXT_FILL_FORE_SCHEMECOLOR_INDEX_BRIGHTNESS" val="-0.5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31486_4*n_h_h_f*1_2_4_1"/>
  <p:tag name="KSO_WM_TEMPLATE_CATEGORY" val="diagram"/>
  <p:tag name="KSO_WM_TEMPLATE_INDEX" val="202314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09.04998779296875,&quot;left&quot;:11.379180908203125,&quot;top&quot;:65.5000454735944,&quot;width&quot;:937.2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正文，文字是您思想的提炼"/>
  <p:tag name="KSO_WM_DIAGRAM_USE_COLOR_VALUE" val="{&quot;color_scheme&quot;:1,&quot;color_type&quot;:1,&quot;theme_color_indexes&quot;:[8,9,8,9,8,9]}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SPECIAL_SOURCE" val="bdnull"/>
  <p:tag name="RESOURCE_RECORD_KEY" val="{&quot;70&quot;:[3314398,3318903,3312419,3317671]}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SPECIAL_SOURCE" val="bdnull"/>
  <p:tag name="RESOURCE_RECORD_KEY" val="{&quot;70&quot;:[3314671]}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6918_2*m_i*1_1"/>
  <p:tag name="KSO_WM_TEMPLATE_CATEGORY" val="diagram"/>
  <p:tag name="KSO_WM_TEMPLATE_INDEX" val="20236918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2"/>
  <p:tag name="KSO_WM_DIAGRAM_VIRTUALLY_FRAME" val="{&quot;height&quot;:372.90936279296875,&quot;left&quot;:48.19999389648437,&quot;top&quot;:91.14063720703125,&quot;width&quot;:863.7000122070312}"/>
  <p:tag name="KSO_WM_DIAGRAM_COLOR_MATCH_VALUE" val="{&quot;shape&quot;:{&quot;fill&quot;:{&quot;gradient&quot;:[{&quot;brightness&quot;:0,&quot;colorType&quot;:1,&quot;foreColorIndex&quot;:5,&quot;pos&quot;:1,&quot;transparency&quot;:0.6000000238418579},{&quot;brightness&quot;:0,&quot;colorType&quot;:1,&quot;foreColorIndex&quot;:5,&quot;pos&quot;:0.4699999988079071,&quot;transparency&quot;:0.800000011920929},{&quot;brightness&quot;:0,&quot;colorType&quot;:1,&quot;foreColorIndex&quot;:5,&quot;pos&quot;:0,&quot;transparency&quot;:1}],&quot;type&quot;:3},&quot;glow&quot;:{&quot;colorType&quot;:0},&quot;line&quot;:{&quot;gradient&quot;:[{&quot;brightness&quot;:0,&quot;colorType&quot;:1,&quot;foreColorIndex&quot;:5,&quot;pos&quot;:0.6800000071525574,&quot;transparency&quot;:0},{&quot;brightness&quot;:0,&quot;colorType&quot;:1,&quot;foreColorIndex&quot;:5,&quot;pos&quot;:0.33000001311302185,&quot;transparency&quot;:0.6000000238418579},{&quot;brightness&quot;:0,&quot;colorType&quot;:1,&quot;foreColorIndex&quot;:5,&quot;pos&quot;:0,&quot;transparency&quot;:1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9,10,9,10,9,10]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36918_2*m_h_i*1_1_1"/>
  <p:tag name="KSO_WM_TEMPLATE_CATEGORY" val="diagram"/>
  <p:tag name="KSO_WM_TEMPLATE_INDEX" val="20236918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m1-1"/>
  <p:tag name="KSO_WM_DIAGRAM_VERSION" val="3"/>
  <p:tag name="KSO_WM_DIAGRAM_COLOR_TRICK" val="1"/>
  <p:tag name="KSO_WM_DIAGRAM_COLOR_TEXT_CAN_REMOVE" val="n"/>
  <p:tag name="KSO_WM_UNIT_PRESET_TEXT" val="01"/>
  <p:tag name="KSO_WM_UNIT_FILL_TYPE" val="3"/>
  <p:tag name="KSO_WM_DIAGRAM_MAX_ITEMCNT" val="5"/>
  <p:tag name="KSO_WM_DIAGRAM_MIN_ITEMCNT" val="2"/>
  <p:tag name="KSO_WM_DIAGRAM_VIRTUALLY_FRAME" val="{&quot;height&quot;:372.90936279296875,&quot;left&quot;:48.19999389648437,&quot;top&quot;:91.14063720703125,&quot;width&quot;:863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6000000238418579,&quot;colorType&quot;:1,&quot;foreColorIndex&quot;:5,&quot;pos&quot;:0.6299999952316284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20000000298023224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9,10,9,10,9,10]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36918_2*m_h_i*1_3_1"/>
  <p:tag name="KSO_WM_TEMPLATE_CATEGORY" val="diagram"/>
  <p:tag name="KSO_WM_TEMPLATE_INDEX" val="20236918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m1-1"/>
  <p:tag name="KSO_WM_DIAGRAM_VERSION" val="3"/>
  <p:tag name="KSO_WM_DIAGRAM_COLOR_TRICK" val="1"/>
  <p:tag name="KSO_WM_DIAGRAM_COLOR_TEXT_CAN_REMOVE" val="n"/>
  <p:tag name="KSO_WM_UNIT_PRESET_TEXT" val="03"/>
  <p:tag name="KSO_WM_UNIT_FILL_TYPE" val="3"/>
  <p:tag name="KSO_WM_DIAGRAM_MAX_ITEMCNT" val="5"/>
  <p:tag name="KSO_WM_DIAGRAM_MIN_ITEMCNT" val="2"/>
  <p:tag name="KSO_WM_DIAGRAM_VIRTUALLY_FRAME" val="{&quot;height&quot;:372.90936279296875,&quot;left&quot;:48.19999389648437,&quot;top&quot;:91.14063720703125,&quot;width&quot;:863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6000000238418579,&quot;colorType&quot;:1,&quot;foreColorIndex&quot;:5,&quot;pos&quot;:0.6299999952316284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20000000298023224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9,10,9,10,9,10]}"/>
</p:tagLst>
</file>

<file path=ppt/tags/tag9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6918_2*m_h_f*1_1_1"/>
  <p:tag name="KSO_WM_TEMPLATE_CATEGORY" val="diagram"/>
  <p:tag name="KSO_WM_TEMPLATE_INDEX" val="2023691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，简明扼要地阐述观点。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72.90936279296875,&quot;left&quot;:48.19999389648437,&quot;top&quot;:91.14063720703125,&quot;width&quot;:863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9,10,9,10,9,10]}"/>
</p:tagLst>
</file>

<file path=ppt/tags/tag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6918_2*m_h_a*1_1_1"/>
  <p:tag name="KSO_WM_TEMPLATE_CATEGORY" val="diagram"/>
  <p:tag name="KSO_WM_TEMPLATE_INDEX" val="2023691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72.90936279296875,&quot;left&quot;:48.19999389648437,&quot;top&quot;:91.14063720703125,&quot;width&quot;:863.7000122070312}"/>
  <p:tag name="KSO_WM_DIAGRAM_COLOR_MATCH_VALUE" val="{&quot;shape&quot;:{&quot;fill&quot;:{&quot;gradient&quot;:[{&quot;brightness&quot;:0,&quot;colorType&quot;:2,&quot;pos&quot;:0.23000000417232513,&quot;rgb&quot;:&quot;#ffffff&quot;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9,10,9,10,9,10]}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36918_2*m_h_i*1_2_1"/>
  <p:tag name="KSO_WM_TEMPLATE_CATEGORY" val="diagram"/>
  <p:tag name="KSO_WM_TEMPLATE_INDEX" val="2023691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2.90936279296875,&quot;left&quot;:48.19999389648437,&quot;top&quot;:91.14063720703125,&quot;width&quot;:863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5,&quot;transparency&quot;:0.6000000238418579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6918_2*m_h_i*1_3_2"/>
  <p:tag name="KSO_WM_TEMPLATE_CATEGORY" val="diagram"/>
  <p:tag name="KSO_WM_TEMPLATE_INDEX" val="2023691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2.90936279296875,&quot;left&quot;:48.19999389648437,&quot;top&quot;:91.14063720703125,&quot;width&quot;:863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5,&quot;transparency&quot;:0.6000000238418579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6918_2*m_h_a*1_2_1"/>
  <p:tag name="KSO_WM_TEMPLATE_CATEGORY" val="diagram"/>
  <p:tag name="KSO_WM_TEMPLATE_INDEX" val="2023691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72.90936279296875,&quot;left&quot;:48.19999389648437,&quot;top&quot;:91.14063720703125,&quot;width&quot;:863.7000122070312}"/>
  <p:tag name="KSO_WM_DIAGRAM_COLOR_MATCH_VALUE" val="{&quot;shape&quot;:{&quot;fill&quot;:{&quot;gradient&quot;:[{&quot;brightness&quot;:0,&quot;colorType&quot;:2,&quot;pos&quot;:0.23000000417232513,&quot;rgb&quot;:&quot;#ffffff&quot;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9,10,9,10,9,10]}"/>
</p:tagLst>
</file>

<file path=ppt/tags/tag9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6918_2*m_h_f*1_2_1"/>
  <p:tag name="KSO_WM_TEMPLATE_CATEGORY" val="diagram"/>
  <p:tag name="KSO_WM_TEMPLATE_INDEX" val="2023691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，简明扼要地阐述观点。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72.90936279296875,&quot;left&quot;:48.19999389648437,&quot;top&quot;:91.14063720703125,&quot;width&quot;:863.7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9,10,9,10,9,10]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2"/>
  <p:tag name="KSO_WM_UNIT_ID" val="diagram20236918_2*m_h_i*1_2_2"/>
  <p:tag name="KSO_WM_TEMPLATE_CATEGORY" val="diagram"/>
  <p:tag name="KSO_WM_TEMPLATE_INDEX" val="20236918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m1-1"/>
  <p:tag name="KSO_WM_DIAGRAM_VERSION" val="3"/>
  <p:tag name="KSO_WM_DIAGRAM_COLOR_TRICK" val="1"/>
  <p:tag name="KSO_WM_DIAGRAM_COLOR_TEXT_CAN_REMOVE" val="n"/>
  <p:tag name="KSO_WM_UNIT_PRESET_TEXT" val="02"/>
  <p:tag name="KSO_WM_UNIT_FILL_TYPE" val="3"/>
  <p:tag name="KSO_WM_DIAGRAM_MAX_ITEMCNT" val="5"/>
  <p:tag name="KSO_WM_DIAGRAM_MIN_ITEMCNT" val="2"/>
  <p:tag name="KSO_WM_DIAGRAM_VIRTUALLY_FRAME" val="{&quot;height&quot;:372.90936279296875,&quot;left&quot;:48.19999389648437,&quot;top&quot;:91.14063720703125,&quot;width&quot;:863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6000000238418579,&quot;colorType&quot;:1,&quot;foreColorIndex&quot;:5,&quot;pos&quot;:0.6299999952316284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.20000000298023224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9,10,9,10,9,10]}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6918_2*m_h_a*1_3_1"/>
  <p:tag name="KSO_WM_TEMPLATE_CATEGORY" val="diagram"/>
  <p:tag name="KSO_WM_TEMPLATE_INDEX" val="2023691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TEXT_FILL_FORE_SCHEMECOLOR_INDEX" val="1"/>
  <p:tag name="KSO_WM_UNIT_TEXT_FILL_TYPE" val="1"/>
  <p:tag name="KSO_WM_DIAGRAM_MAX_ITEMCNT" val="5"/>
  <p:tag name="KSO_WM_DIAGRAM_MIN_ITEMCNT" val="2"/>
  <p:tag name="KSO_WM_DIAGRAM_VIRTUALLY_FRAME" val="{&quot;height&quot;:372.90936279296875,&quot;left&quot;:48.19999389648437,&quot;top&quot;:91.14063720703125,&quot;width&quot;:863.7000122070312}"/>
  <p:tag name="KSO_WM_DIAGRAM_COLOR_MATCH_VALUE" val="{&quot;shape&quot;:{&quot;fill&quot;:{&quot;gradient&quot;:[{&quot;brightness&quot;:0,&quot;colorType&quot;:2,&quot;pos&quot;:0.23000000417232513,&quot;rgb&quot;:&quot;#ffffff&quot;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9,10,9,10,9,10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4028</Words>
  <Application>WPS 演示</Application>
  <PresentationFormat>宽屏</PresentationFormat>
  <Paragraphs>268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Medium</vt:lpstr>
      <vt:lpstr>思源黑体 Medium</vt:lpstr>
      <vt:lpstr>思源黑体 CN Light</vt:lpstr>
      <vt:lpstr>思源黑体 CN Normal</vt:lpstr>
      <vt:lpstr>Arial Unicode MS</vt:lpstr>
      <vt:lpstr>Calibri</vt:lpstr>
      <vt:lpstr>Roboto Regular</vt:lpstr>
      <vt:lpstr>思源黑体 CN Regular</vt:lpstr>
      <vt:lpstr>system-ui</vt:lpstr>
      <vt:lpstr>Segoe Print</vt:lpstr>
      <vt:lpstr>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曾远彬</cp:lastModifiedBy>
  <cp:revision>268</cp:revision>
  <dcterms:created xsi:type="dcterms:W3CDTF">2022-12-31T05:43:00Z</dcterms:created>
  <dcterms:modified xsi:type="dcterms:W3CDTF">2024-07-26T13:12:34Z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6FA0B93983264C67B053FD2061999957_13</vt:lpwstr>
  </property>
</Properties>
</file>