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13" r:id="rId2"/>
    <p:sldId id="287" r:id="rId3"/>
    <p:sldId id="286" r:id="rId4"/>
    <p:sldId id="354" r:id="rId5"/>
    <p:sldId id="330" r:id="rId6"/>
    <p:sldId id="352" r:id="rId7"/>
    <p:sldId id="320" r:id="rId8"/>
    <p:sldId id="321" r:id="rId9"/>
    <p:sldId id="327" r:id="rId10"/>
    <p:sldId id="328" r:id="rId11"/>
    <p:sldId id="322" r:id="rId12"/>
    <p:sldId id="333" r:id="rId13"/>
    <p:sldId id="334" r:id="rId14"/>
    <p:sldId id="326" r:id="rId15"/>
    <p:sldId id="324" r:id="rId16"/>
    <p:sldId id="337" r:id="rId17"/>
    <p:sldId id="338" r:id="rId18"/>
    <p:sldId id="325" r:id="rId19"/>
    <p:sldId id="339" r:id="rId20"/>
    <p:sldId id="340" r:id="rId21"/>
    <p:sldId id="344" r:id="rId22"/>
    <p:sldId id="343" r:id="rId23"/>
    <p:sldId id="336" r:id="rId24"/>
    <p:sldId id="289" r:id="rId25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4" userDrawn="1">
          <p15:clr>
            <a:srgbClr val="A4A3A4"/>
          </p15:clr>
        </p15:guide>
        <p15:guide id="2" pos="361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498" y="102"/>
      </p:cViewPr>
      <p:guideLst>
        <p:guide orient="horz" pos="2124"/>
        <p:guide pos="36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7" Type="http://schemas.openxmlformats.org/officeDocument/2006/relationships/image" Target="../media/image8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7" Type="http://schemas.openxmlformats.org/officeDocument/2006/relationships/image" Target="../media/image8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时间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主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主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1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2.xml"/><Relationship Id="rId12" Type="http://schemas.openxmlformats.org/officeDocument/2006/relationships/tags" Target="../tags/tag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tags" Target="../tags/tag6.xml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9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0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2024/7/26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1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2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19.xml"/><Relationship Id="rId7" Type="http://schemas.openxmlformats.org/officeDocument/2006/relationships/image" Target="../media/image9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4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4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13" Type="http://schemas.openxmlformats.org/officeDocument/2006/relationships/tags" Target="../tags/tag34.xml"/><Relationship Id="rId18" Type="http://schemas.openxmlformats.org/officeDocument/2006/relationships/slideLayout" Target="../slideLayouts/slideLayout4.xml"/><Relationship Id="rId3" Type="http://schemas.openxmlformats.org/officeDocument/2006/relationships/tags" Target="../tags/tag24.xml"/><Relationship Id="rId7" Type="http://schemas.openxmlformats.org/officeDocument/2006/relationships/tags" Target="../tags/tag28.xml"/><Relationship Id="rId12" Type="http://schemas.openxmlformats.org/officeDocument/2006/relationships/tags" Target="../tags/tag33.xml"/><Relationship Id="rId17" Type="http://schemas.openxmlformats.org/officeDocument/2006/relationships/tags" Target="../tags/tag38.xml"/><Relationship Id="rId2" Type="http://schemas.openxmlformats.org/officeDocument/2006/relationships/tags" Target="../tags/tag23.xml"/><Relationship Id="rId16" Type="http://schemas.openxmlformats.org/officeDocument/2006/relationships/tags" Target="../tags/tag37.xml"/><Relationship Id="rId20" Type="http://schemas.openxmlformats.org/officeDocument/2006/relationships/image" Target="../media/image12.png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tags" Target="../tags/tag32.xml"/><Relationship Id="rId5" Type="http://schemas.openxmlformats.org/officeDocument/2006/relationships/tags" Target="../tags/tag26.xml"/><Relationship Id="rId15" Type="http://schemas.openxmlformats.org/officeDocument/2006/relationships/tags" Target="../tags/tag36.xml"/><Relationship Id="rId10" Type="http://schemas.openxmlformats.org/officeDocument/2006/relationships/tags" Target="../tags/tag31.xml"/><Relationship Id="rId19" Type="http://schemas.openxmlformats.org/officeDocument/2006/relationships/image" Target="../media/image11.png"/><Relationship Id="rId4" Type="http://schemas.openxmlformats.org/officeDocument/2006/relationships/tags" Target="../tags/tag25.xml"/><Relationship Id="rId9" Type="http://schemas.openxmlformats.org/officeDocument/2006/relationships/tags" Target="../tags/tag30.xml"/><Relationship Id="rId14" Type="http://schemas.openxmlformats.org/officeDocument/2006/relationships/tags" Target="../tags/tag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7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4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3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4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框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5374640" y="4244340"/>
            <a:ext cx="526923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经传多赢投研总监</a:t>
            </a:r>
          </a:p>
        </p:txBody>
      </p:sp>
      <p:sp>
        <p:nvSpPr>
          <p:cNvPr id="18" name="文本框 17"/>
          <p:cNvSpPr txBox="1"/>
          <p:nvPr>
            <p:custDataLst>
              <p:tags r:id="rId3"/>
            </p:custDataLst>
          </p:nvPr>
        </p:nvSpPr>
        <p:spPr>
          <a:xfrm>
            <a:off x="5361305" y="4518025"/>
            <a:ext cx="5282565" cy="13188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北京大学金融系毕业,从业十余年,坚持以资金推动论为研究核心，形成了以机构思路选股，游资思路跟踪的稳健投资模型。独创双龙战法，机构分析战法等软件经典战法，深受广大用户的喜爱。</a:t>
            </a:r>
            <a:endParaRPr lang="en-US" altLang="zh-CN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5027930" y="788035"/>
            <a:ext cx="595249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fontAlgn="auto">
              <a:lnSpc>
                <a:spcPct val="100000"/>
              </a:lnSpc>
            </a:pPr>
            <a:r>
              <a:rPr lang="zh-CN" altLang="en-US" sz="7500" dirty="0" smtClean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机构抱团</a:t>
            </a:r>
            <a:endParaRPr lang="en-US" altLang="zh-CN" sz="7500" dirty="0" smtClean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 fontAlgn="auto">
              <a:lnSpc>
                <a:spcPct val="100000"/>
              </a:lnSpc>
            </a:pPr>
            <a:r>
              <a:rPr lang="zh-CN" altLang="en-US" sz="7500" dirty="0" smtClean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双轮驱动</a:t>
            </a:r>
            <a:endParaRPr lang="zh-CN" altLang="en-US" sz="7500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639185"/>
            <a:ext cx="4653915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杨春虎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pic>
        <p:nvPicPr>
          <p:cNvPr id="4" name="图片 3" descr="杨春虎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6480" y="850265"/>
            <a:ext cx="4079875" cy="51200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大盘股，高分红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088365" y="5904171"/>
            <a:ext cx="1001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业绩是股价的长期方向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合理估值，等待机会，跟随趋势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102" y="774699"/>
            <a:ext cx="9469793" cy="512947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机构抱团，业绩为王</a:t>
            </a: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机构抱团，中线方向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26110" y="5601884"/>
            <a:ext cx="1074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机构大资金在大市值中切换，形成长期趋势，形成稳健风格</a:t>
            </a:r>
            <a:endParaRPr lang="en-US" altLang="zh-CN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经济增速：增值和保值左右大资金的抱团，资金不会轮空，风格持续存在</a:t>
            </a:r>
            <a:endParaRPr lang="en-US" altLang="zh-CN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中线上攻观察机构抱团方向，机构抱团，趋势震荡向上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rcRect b="31499"/>
          <a:stretch>
            <a:fillRect/>
          </a:stretch>
        </p:blipFill>
        <p:spPr>
          <a:xfrm>
            <a:off x="6099175" y="3208655"/>
            <a:ext cx="4843145" cy="24409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" name="图片 1"/>
          <p:cNvPicPr/>
          <p:nvPr/>
        </p:nvPicPr>
        <p:blipFill>
          <a:blip r:embed="rId4"/>
        </p:blipFill>
        <p:spPr>
          <a:xfrm>
            <a:off x="1172845" y="793115"/>
            <a:ext cx="4813300" cy="24523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2845" y="3278505"/>
            <a:ext cx="4813300" cy="23704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rcRect b="32344"/>
          <a:stretch>
            <a:fillRect/>
          </a:stretch>
        </p:blipFill>
        <p:spPr>
          <a:xfrm>
            <a:off x="6099810" y="774065"/>
            <a:ext cx="4841875" cy="24022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260" y="815975"/>
            <a:ext cx="5897245" cy="48482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机构抱团，中线方向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26110" y="5641312"/>
            <a:ext cx="107442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超大盘年线金叉，银行股年线金叉区域。机构抱团再次启动。</a:t>
            </a:r>
            <a:endParaRPr lang="en-US" altLang="zh-CN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上次超大盘年线金叉</a:t>
            </a:r>
            <a:r>
              <a:rPr lang="en-US" altLang="zh-CN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2016</a:t>
            </a:r>
            <a:r>
              <a:rPr lang="zh-CN" altLang="en-US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年，银行上次低位年线金叉，</a:t>
            </a:r>
            <a:r>
              <a:rPr lang="en-US" altLang="zh-CN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2013</a:t>
            </a:r>
            <a:r>
              <a:rPr lang="zh-CN" altLang="en-US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年</a:t>
            </a:r>
          </a:p>
          <a:p>
            <a:pPr algn="ctr"/>
            <a:r>
              <a:rPr lang="zh-CN" altLang="en-US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机构不是快进快出，跟随趋势，业绩</a:t>
            </a:r>
            <a:r>
              <a:rPr lang="en-US" altLang="zh-CN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分红</a:t>
            </a:r>
            <a:r>
              <a:rPr lang="en-US" altLang="zh-CN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机构</a:t>
            </a:r>
            <a:r>
              <a:rPr lang="en-US" altLang="zh-CN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控盘，</a:t>
            </a:r>
            <a:endParaRPr lang="en-US" altLang="zh-CN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rcRect r="35223"/>
          <a:stretch>
            <a:fillRect/>
          </a:stretch>
        </p:blipFill>
        <p:spPr>
          <a:xfrm>
            <a:off x="236855" y="815975"/>
            <a:ext cx="5796915" cy="48475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5380" y="2979420"/>
            <a:ext cx="4673600" cy="23615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二季度公募调仓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329352" y="3536183"/>
            <a:ext cx="3474721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高股息</a:t>
            </a:r>
            <a:endParaRPr lang="en-US" altLang="zh-CN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endParaRPr lang="en-US" altLang="zh-CN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（电力，银行，煤炭等）</a:t>
            </a:r>
            <a:endParaRPr lang="en-US" altLang="zh-CN" sz="16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endParaRPr lang="en-US" altLang="zh-CN" sz="1600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b="1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硬</a:t>
            </a:r>
            <a:r>
              <a:rPr lang="zh-CN" altLang="en-US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科技</a:t>
            </a:r>
            <a:endParaRPr lang="en-US" altLang="zh-CN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endParaRPr lang="en-US" altLang="zh-CN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（半导体，消费电子，元器件）</a:t>
            </a:r>
            <a:endParaRPr lang="en-US" altLang="zh-CN" sz="16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endParaRPr lang="en-US" altLang="zh-CN" sz="1600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出海</a:t>
            </a:r>
            <a:endParaRPr lang="en-US" altLang="zh-CN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endParaRPr lang="en-US" altLang="zh-CN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（消费基金调仓，电子，家电，汽车）</a:t>
            </a:r>
            <a:endParaRPr lang="en-US" altLang="zh-CN" sz="16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109" y="797247"/>
            <a:ext cx="5250414" cy="27132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1912" y="812850"/>
            <a:ext cx="4946464" cy="26976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793" y="3570490"/>
            <a:ext cx="7548559" cy="29168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智尊寻龙，机构控盘</a:t>
            </a: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龙头是怎么来的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997014" y="5904141"/>
            <a:ext cx="837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板块：有政策，持续发酵，产业扶持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个股：有业绩，有机构，有控盘，有游资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688" y="753745"/>
            <a:ext cx="9584624" cy="519167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龙头是怎么来的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997014" y="5920651"/>
            <a:ext cx="837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板块：有政策，持续发酵，产业扶持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个股：有业绩，有机构，有控盘，有游资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979" y="745490"/>
            <a:ext cx="9662042" cy="523360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智尊寻龙，价值龙头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997014" y="5912222"/>
            <a:ext cx="837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业绩决定长期方向，机构决定启动力量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控盘决定强势程度，跟随趋势，等待机会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622" y="771396"/>
            <a:ext cx="9490756" cy="514082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选择大于努力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997014" y="5903967"/>
            <a:ext cx="837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业绩决定长期方向，机构决定启动力量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控盘决定强势程度，跟随趋势，等待机会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047" y="804514"/>
            <a:ext cx="9580182" cy="518926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目录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16" name="组合 15"/>
          <p:cNvGrpSpPr/>
          <p:nvPr>
            <p:custDataLst>
              <p:tags r:id="rId2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11" name="图片 10" descr="第一章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16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</a:p>
          </p:txBody>
        </p:sp>
        <p:sp>
          <p:nvSpPr>
            <p:cNvPr id="15" name="文本框 14"/>
            <p:cNvSpPr txBox="1"/>
            <p:nvPr>
              <p:custDataLst>
                <p:tags r:id="rId17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投资天时，跟随机构</a:t>
              </a:r>
            </a:p>
          </p:txBody>
        </p:sp>
      </p:grpSp>
      <p:grpSp>
        <p:nvGrpSpPr>
          <p:cNvPr id="17" name="组合 16"/>
          <p:cNvGrpSpPr/>
          <p:nvPr>
            <p:custDataLst>
              <p:tags r:id="rId3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22" name="图片 21" descr="第一章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>
              <p:custDataLst>
                <p:tags r:id="rId13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第二章</a:t>
              </a:r>
            </a:p>
          </p:txBody>
        </p:sp>
        <p:sp>
          <p:nvSpPr>
            <p:cNvPr id="25" name="文本框 24"/>
            <p:cNvSpPr txBox="1"/>
            <p:nvPr>
              <p:custDataLst>
                <p:tags r:id="rId14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跟随政策，顺应市场</a:t>
              </a:r>
            </a:p>
          </p:txBody>
        </p:sp>
      </p:grpSp>
      <p:grpSp>
        <p:nvGrpSpPr>
          <p:cNvPr id="26" name="组合 25"/>
          <p:cNvGrpSpPr/>
          <p:nvPr>
            <p:custDataLst>
              <p:tags r:id="rId4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27" name="图片 26" descr="第一章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>
              <p:custDataLst>
                <p:tags r:id="rId10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第三章</a:t>
              </a:r>
            </a:p>
          </p:txBody>
        </p:sp>
        <p:sp>
          <p:nvSpPr>
            <p:cNvPr id="29" name="文本框 28"/>
            <p:cNvSpPr txBox="1"/>
            <p:nvPr>
              <p:custDataLst>
                <p:tags r:id="rId11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机构抱团，业绩为王</a:t>
              </a:r>
            </a:p>
          </p:txBody>
        </p:sp>
      </p:grpSp>
      <p:grpSp>
        <p:nvGrpSpPr>
          <p:cNvPr id="30" name="组合 29"/>
          <p:cNvGrpSpPr/>
          <p:nvPr>
            <p:custDataLst>
              <p:tags r:id="rId5"/>
            </p:custDataLst>
          </p:nvPr>
        </p:nvGrpSpPr>
        <p:grpSpPr>
          <a:xfrm>
            <a:off x="4187825" y="4697730"/>
            <a:ext cx="6595745" cy="808355"/>
            <a:chOff x="6595" y="2178"/>
            <a:chExt cx="10387" cy="1273"/>
          </a:xfrm>
        </p:grpSpPr>
        <p:pic>
          <p:nvPicPr>
            <p:cNvPr id="31" name="图片 30" descr="第一章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>
              <p:custDataLst>
                <p:tags r:id="rId7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第四章</a:t>
              </a:r>
            </a:p>
          </p:txBody>
        </p:sp>
        <p:sp>
          <p:nvSpPr>
            <p:cNvPr id="37" name="文本框 36"/>
            <p:cNvSpPr txBox="1"/>
            <p:nvPr>
              <p:custDataLst>
                <p:tags r:id="rId8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智尊寻龙，机构控盘</a:t>
              </a:r>
            </a:p>
          </p:txBody>
        </p:sp>
      </p:grp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智尊寻龙，机构控盘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997014" y="5903967"/>
            <a:ext cx="837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业绩决定长期方向，机构决定启动力量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控盘决定强势程度，跟随趋势，等待机会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591" y="800874"/>
            <a:ext cx="9421094" cy="510309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选择大于努力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997014" y="5903967"/>
            <a:ext cx="837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业绩打底，机构抱团，周线金叉区域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控盘增加，红肥绿瘦，等待下个启动机会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643" y="807120"/>
            <a:ext cx="9516989" cy="515503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选择大于努力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997014" y="5903967"/>
            <a:ext cx="837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业绩打底，机构抱团，周线金叉区域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控盘增加，红肥绿瘦，等待下个启动机会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739" y="803472"/>
            <a:ext cx="9416298" cy="510049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重风控，重配置，跟策略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751789" y="5431467"/>
            <a:ext cx="1074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业绩不稳定，适合短线博弈（少部分仓位），业绩稳定，适合投资（大部分仓位）</a:t>
            </a:r>
            <a:endParaRPr lang="en-US" alt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风格切换代表的是大资金的切换，热点切换是短线资金的切换</a:t>
            </a:r>
            <a:endParaRPr lang="en-US" alt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大资金大市值适合稳健，短线热点小市值适合波段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88" y="1092512"/>
            <a:ext cx="5733755" cy="41979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3889" y="1092512"/>
            <a:ext cx="5740423" cy="41979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01</a:t>
            </a: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投资天时，跟随机构</a:t>
            </a: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市场筑底，</a:t>
            </a:r>
            <a:r>
              <a:rPr lang="zh-CN" altLang="en-US" sz="4200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投资机遇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955392" y="5722944"/>
            <a:ext cx="1001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年线智能辅助线支撑争夺，底部反复确认，上证历史没有年线三连阴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历次三中全会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后，行情底部区域，启动更快，投资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机遇明显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46" y="1089814"/>
            <a:ext cx="6383645" cy="46331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795" y="1438902"/>
            <a:ext cx="5106742" cy="39349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263265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机会到了没？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955392" y="5905368"/>
            <a:ext cx="1001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18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个指数季线金叉区域，</a:t>
            </a:r>
            <a:r>
              <a:rPr lang="en-US" alt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16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个指数季线金叉，调整就是洗盘，等待月线金叉机会。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不是行情不好，是指数成分更有优势，关注指数的机会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720" y="772795"/>
            <a:ext cx="9548495" cy="51720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9578" y="3028365"/>
            <a:ext cx="3200000" cy="35238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市场的两极分化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55392" y="5842739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短线资金关注短线上攻，稳健资金关注中线上攻之，中短上攻向上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，市场机会明显，跟随资金</a:t>
            </a:r>
            <a:endParaRPr lang="en-US" altLang="zh-CN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中线</a:t>
            </a:r>
            <a:r>
              <a:rPr 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上攻低位启动，每次都是机构抱团，关注新一轮机构抱团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154" y="782681"/>
            <a:ext cx="9257743" cy="501461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跟随政策，顺应市场</a:t>
            </a: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801" y="765964"/>
            <a:ext cx="9378395" cy="5129952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0" y="-3302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市场分化，机构主导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88365" y="5895916"/>
            <a:ext cx="1001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2024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年超大盘，大盘股引领市场，微盘股，小盘股持续领跌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涨幅与振幅差距小，适合大趋势跟踪，涨幅与振幅差距大，只能波段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2074452" y="4161344"/>
            <a:ext cx="8043092" cy="1734572"/>
            <a:chOff x="1406801" y="4045880"/>
            <a:chExt cx="8043092" cy="1734572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4"/>
            <a:srcRect b="43781"/>
            <a:stretch>
              <a:fillRect/>
            </a:stretch>
          </p:blipFill>
          <p:spPr>
            <a:xfrm>
              <a:off x="1406801" y="4052581"/>
              <a:ext cx="2681599" cy="172787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5"/>
            <a:srcRect b="43781"/>
            <a:stretch>
              <a:fillRect/>
            </a:stretch>
          </p:blipFill>
          <p:spPr>
            <a:xfrm>
              <a:off x="4088400" y="4052581"/>
              <a:ext cx="2679894" cy="172677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6"/>
            <a:srcRect b="43563"/>
            <a:stretch>
              <a:fillRect/>
            </a:stretch>
          </p:blipFill>
          <p:spPr>
            <a:xfrm>
              <a:off x="6769999" y="4045880"/>
              <a:ext cx="2679894" cy="173347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稀缺龙头，机构首选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495" y="863915"/>
            <a:ext cx="5957275" cy="28256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4490" y="863915"/>
            <a:ext cx="5119771" cy="302675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179725" y="3919023"/>
            <a:ext cx="381554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400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发展到</a:t>
            </a:r>
            <a:r>
              <a:rPr lang="zh-CN" altLang="en-US" sz="14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安全</a:t>
            </a:r>
            <a:endParaRPr lang="en-US" altLang="zh-CN" sz="14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endParaRPr lang="en-US" altLang="zh-CN" sz="1400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400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行政垄断</a:t>
            </a:r>
            <a:r>
              <a:rPr lang="en-US" altLang="zh-CN" sz="1400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+</a:t>
            </a:r>
            <a:r>
              <a:rPr lang="zh-CN" altLang="en-US" sz="1400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特许经营成为</a:t>
            </a:r>
            <a:r>
              <a:rPr lang="en-US" altLang="zh-CN" sz="1400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A</a:t>
            </a:r>
            <a:r>
              <a:rPr lang="zh-CN" altLang="en-US" sz="1400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股的稀缺资产</a:t>
            </a:r>
            <a:endParaRPr lang="en-US" altLang="zh-CN" sz="1400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400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稀缺资产集中于：石油，有色，电力，煤炭，通信</a:t>
            </a:r>
            <a:r>
              <a:rPr lang="zh-CN" altLang="en-US" sz="14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，公共事业</a:t>
            </a:r>
            <a:r>
              <a:rPr lang="zh-CN" altLang="en-US" sz="1400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等</a:t>
            </a:r>
            <a:r>
              <a:rPr lang="zh-CN" altLang="en-US" sz="1400" b="1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稀缺龙头</a:t>
            </a:r>
            <a:endParaRPr lang="en-US" altLang="zh-CN" sz="1400" b="1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endParaRPr lang="en-US" altLang="zh-CN" sz="14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4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高</a:t>
            </a:r>
            <a:r>
              <a:rPr lang="zh-CN" altLang="en-US" sz="1400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股息，低估值龙头品种不断被资金持续关注</a:t>
            </a:r>
            <a:endParaRPr lang="en-US" altLang="zh-CN" sz="1400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endParaRPr lang="en-US" altLang="zh-CN" sz="1400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400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电力设备，通信，公用事业，钢铁等补涨需求</a:t>
            </a:r>
          </a:p>
          <a:p>
            <a:pPr lvl="0" algn="ctr">
              <a:buClrTx/>
              <a:buSzTx/>
              <a:buFontTx/>
            </a:pP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军工与券商低位启动明显</a:t>
            </a:r>
            <a:endParaRPr lang="en-US" altLang="zh-CN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中</a:t>
            </a:r>
            <a:r>
              <a:rPr lang="zh-CN" altLang="en-US" sz="1400" b="1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特估</a:t>
            </a:r>
            <a:r>
              <a:rPr lang="en-US" altLang="zh-CN" sz="1400" b="1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+</a:t>
            </a:r>
            <a:r>
              <a:rPr lang="zh-CN" altLang="en-US" sz="1400" b="1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硬科技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118" y="4017350"/>
            <a:ext cx="7890796" cy="240377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5d6e9262-ca8a-4070-8ad5-698f89e303ea"/>
  <p:tag name="COMMONDATA" val="eyJoZGlkIjoiMmNlYjMwODMwMzFmZDE1MDYzYWUwNWVlNGI5MTMwYjg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0.85,&quot;left&quot;:329.75,&quot;top&quot;:108.9,&quot;width&quot;:519.35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0.85,&quot;left&quot;:329.75,&quot;top&quot;:108.9,&quot;width&quot;:519.35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0.85,&quot;left&quot;:329.75,&quot;top&quot;:108.9,&quot;width&quot;:519.35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0.85,&quot;left&quot;:329.75,&quot;top&quot;:108.9,&quot;width&quot;:519.35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0.85,&quot;left&quot;:329.75,&quot;top&quot;:108.9,&quot;width&quot;:519.35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0.85,&quot;left&quot;:329.75,&quot;top&quot;:108.9,&quot;width&quot;:519.35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1510</Words>
  <Application>Microsoft Office PowerPoint</Application>
  <PresentationFormat>宽屏</PresentationFormat>
  <Paragraphs>111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4" baseType="lpstr">
      <vt:lpstr>黑体</vt:lpstr>
      <vt:lpstr>思源黑体 CN Bold</vt:lpstr>
      <vt:lpstr>思源黑体 CN Light</vt:lpstr>
      <vt:lpstr>思源黑体 CN Medium</vt:lpstr>
      <vt:lpstr>思源黑体 CN Normal</vt:lpstr>
      <vt:lpstr>思源黑体 Medium</vt:lpstr>
      <vt:lpstr>微软雅黑</vt:lpstr>
      <vt:lpstr>Arial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admin</cp:lastModifiedBy>
  <cp:revision>284</cp:revision>
  <dcterms:created xsi:type="dcterms:W3CDTF">2022-12-31T05:43:00Z</dcterms:created>
  <dcterms:modified xsi:type="dcterms:W3CDTF">2024-07-26T07:43:29Z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2052-12.1.0.17147</vt:lpwstr>
  </property>
  <property fmtid="{D5CDD505-2E9C-101B-9397-08002B2CF9AE}" pid="3" name="ICV">
    <vt:lpwstr>02E0FAAFBF9E44F8B89B1E418E2BC70F_13</vt:lpwstr>
  </property>
</Properties>
</file>