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3" r:id="rId3"/>
    <p:sldId id="313" r:id="rId4"/>
    <p:sldId id="287" r:id="rId5"/>
    <p:sldId id="286" r:id="rId6"/>
    <p:sldId id="317" r:id="rId7"/>
    <p:sldId id="319" r:id="rId8"/>
    <p:sldId id="320" r:id="rId9"/>
    <p:sldId id="324" r:id="rId10"/>
    <p:sldId id="322" r:id="rId11"/>
    <p:sldId id="323" r:id="rId12"/>
    <p:sldId id="326" r:id="rId13"/>
    <p:sldId id="321" r:id="rId14"/>
    <p:sldId id="328" r:id="rId15"/>
    <p:sldId id="327" r:id="rId16"/>
    <p:sldId id="329" r:id="rId17"/>
    <p:sldId id="331" r:id="rId18"/>
    <p:sldId id="325" r:id="rId19"/>
    <p:sldId id="330" r:id="rId20"/>
    <p:sldId id="289" r:id="rId21"/>
  </p:sldIdLst>
  <p:sldSz cx="12192000" cy="6858000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 userDrawn="1">
          <p15:clr>
            <a:srgbClr val="A4A3A4"/>
          </p15:clr>
        </p15:guide>
        <p15:guide id="2" pos="361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7BFD"/>
    <a:srgbClr val="4B58ED"/>
    <a:srgbClr val="1E38B8"/>
    <a:srgbClr val="B77DFE"/>
    <a:srgbClr val="171DA6"/>
    <a:srgbClr val="210BB8"/>
    <a:srgbClr val="241789"/>
    <a:srgbClr val="4A4A4A"/>
    <a:srgbClr val="FFFEEB"/>
    <a:srgbClr val="FFF4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65"/>
        <p:guide pos="361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gs" Target="tags/tag86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7" Type="http://schemas.openxmlformats.org/officeDocument/2006/relationships/image" Target="../media/image6.png"/><Relationship Id="rId6" Type="http://schemas.openxmlformats.org/officeDocument/2006/relationships/tags" Target="../tags/tag3.xml"/><Relationship Id="rId5" Type="http://schemas.openxmlformats.org/officeDocument/2006/relationships/image" Target="../media/image5.png"/><Relationship Id="rId4" Type="http://schemas.openxmlformats.org/officeDocument/2006/relationships/tags" Target="../tags/tag2.xml"/><Relationship Id="rId3" Type="http://schemas.openxmlformats.org/officeDocument/2006/relationships/tags" Target="../tags/tag1.xm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ags" Target="../tags/tag4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tags" Target="../tags/tag6.xml"/><Relationship Id="rId3" Type="http://schemas.openxmlformats.org/officeDocument/2006/relationships/image" Target="../media/image4.png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7" Type="http://schemas.openxmlformats.org/officeDocument/2006/relationships/image" Target="../media/image6.png"/><Relationship Id="rId6" Type="http://schemas.openxmlformats.org/officeDocument/2006/relationships/tags" Target="../tags/tag9.xml"/><Relationship Id="rId5" Type="http://schemas.openxmlformats.org/officeDocument/2006/relationships/image" Target="../media/image5.png"/><Relationship Id="rId4" Type="http://schemas.openxmlformats.org/officeDocument/2006/relationships/tags" Target="../tags/tag8.xml"/><Relationship Id="rId3" Type="http://schemas.openxmlformats.org/officeDocument/2006/relationships/image" Target="../media/image4.png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画板 1 拷贝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 descr="主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 descr="主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画板 2 拷贝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15" name="直接连接符 14"/>
          <p:cNvCxnSpPr/>
          <p:nvPr userDrawn="1">
            <p:custDataLst>
              <p:tags r:id="rId3"/>
            </p:custDataLst>
          </p:nvPr>
        </p:nvCxnSpPr>
        <p:spPr>
          <a:xfrm flipV="1">
            <a:off x="1917700" y="766445"/>
            <a:ext cx="8630920" cy="13335"/>
          </a:xfrm>
          <a:prstGeom prst="line">
            <a:avLst/>
          </a:prstGeom>
          <a:ln w="12700" cmpd="sng">
            <a:solidFill>
              <a:srgbClr val="FFFFFF"/>
            </a:solidFill>
            <a:prstDash val="soli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6" name="图片 5" descr="vip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74320" y="243840"/>
            <a:ext cx="1660525" cy="433070"/>
          </a:xfrm>
          <a:prstGeom prst="rect">
            <a:avLst/>
          </a:prstGeom>
        </p:spPr>
      </p:pic>
      <p:pic>
        <p:nvPicPr>
          <p:cNvPr id="7" name="图片 6" descr="矢量智能对象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0718165" y="327025"/>
            <a:ext cx="1220470" cy="2603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画板 2 拷贝 7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画板 2 拷贝 7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 descr="vip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74320" y="243840"/>
            <a:ext cx="1660525" cy="433070"/>
          </a:xfrm>
          <a:prstGeom prst="rect">
            <a:avLst/>
          </a:prstGeom>
        </p:spPr>
      </p:pic>
      <p:pic>
        <p:nvPicPr>
          <p:cNvPr id="10" name="图片 9" descr="矢量智能对象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718165" y="327025"/>
            <a:ext cx="1220470" cy="2603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画板 2 拷贝 7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-635" y="767080"/>
            <a:ext cx="12188825" cy="60947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6" name="图片 5" descr="vip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74320" y="243840"/>
            <a:ext cx="1660525" cy="433070"/>
          </a:xfrm>
          <a:prstGeom prst="rect">
            <a:avLst/>
          </a:prstGeom>
        </p:spPr>
      </p:pic>
      <p:pic>
        <p:nvPicPr>
          <p:cNvPr id="7" name="图片 6" descr="矢量智能对象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0718165" y="327025"/>
            <a:ext cx="1220470" cy="26035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ags" Target="../tags/tag13.xml"/><Relationship Id="rId8" Type="http://schemas.openxmlformats.org/officeDocument/2006/relationships/tags" Target="../tags/tag12.xml"/><Relationship Id="rId7" Type="http://schemas.openxmlformats.org/officeDocument/2006/relationships/tags" Target="../tags/tag11.xml"/><Relationship Id="rId6" Type="http://schemas.openxmlformats.org/officeDocument/2006/relationships/tags" Target="../tags/tag10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tags" Target="../tags/tag15.xml"/><Relationship Id="rId10" Type="http://schemas.openxmlformats.org/officeDocument/2006/relationships/tags" Target="../tags/tag14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7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8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9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0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1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6.xml"/><Relationship Id="rId1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60.xml"/><Relationship Id="rId5" Type="http://schemas.openxmlformats.org/officeDocument/2006/relationships/tags" Target="../tags/tag59.xml"/><Relationship Id="rId4" Type="http://schemas.openxmlformats.org/officeDocument/2006/relationships/image" Target="../media/image23.png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tags" Target="../tags/tag58.xml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63.xml"/><Relationship Id="rId4" Type="http://schemas.openxmlformats.org/officeDocument/2006/relationships/tags" Target="../tags/tag62.xml"/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tags" Target="../tags/tag61.xml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66.xml"/><Relationship Id="rId5" Type="http://schemas.openxmlformats.org/officeDocument/2006/relationships/tags" Target="../tags/tag65.xml"/><Relationship Id="rId4" Type="http://schemas.openxmlformats.org/officeDocument/2006/relationships/image" Target="../media/image28.png"/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tags" Target="../tags/tag64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tags" Target="../tags/tag67.xml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72.xml"/><Relationship Id="rId5" Type="http://schemas.openxmlformats.org/officeDocument/2006/relationships/tags" Target="../tags/tag71.xml"/><Relationship Id="rId4" Type="http://schemas.openxmlformats.org/officeDocument/2006/relationships/image" Target="../media/image31.png"/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tags" Target="../tags/tag70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tags" Target="../tags/tag73.xml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78.xml"/><Relationship Id="rId3" Type="http://schemas.openxmlformats.org/officeDocument/2006/relationships/tags" Target="../tags/tag77.xml"/><Relationship Id="rId2" Type="http://schemas.openxmlformats.org/officeDocument/2006/relationships/image" Target="../media/image32.png"/><Relationship Id="rId1" Type="http://schemas.openxmlformats.org/officeDocument/2006/relationships/tags" Target="../tags/tag76.xml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81.xml"/><Relationship Id="rId3" Type="http://schemas.openxmlformats.org/officeDocument/2006/relationships/tags" Target="../tags/tag80.xml"/><Relationship Id="rId2" Type="http://schemas.openxmlformats.org/officeDocument/2006/relationships/image" Target="../media/image33.png"/><Relationship Id="rId1" Type="http://schemas.openxmlformats.org/officeDocument/2006/relationships/tags" Target="../tags/tag79.xml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84.xml"/><Relationship Id="rId3" Type="http://schemas.openxmlformats.org/officeDocument/2006/relationships/tags" Target="../tags/tag83.xml"/><Relationship Id="rId2" Type="http://schemas.openxmlformats.org/officeDocument/2006/relationships/image" Target="../media/image34.png"/><Relationship Id="rId1" Type="http://schemas.openxmlformats.org/officeDocument/2006/relationships/tags" Target="../tags/tag8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85.xml"/><Relationship Id="rId1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.xml"/><Relationship Id="rId8" Type="http://schemas.openxmlformats.org/officeDocument/2006/relationships/tags" Target="../tags/tag22.xml"/><Relationship Id="rId7" Type="http://schemas.openxmlformats.org/officeDocument/2006/relationships/image" Target="../media/image9.png"/><Relationship Id="rId6" Type="http://schemas.openxmlformats.org/officeDocument/2006/relationships/tags" Target="../tags/tag21.xml"/><Relationship Id="rId5" Type="http://schemas.openxmlformats.org/officeDocument/2006/relationships/tags" Target="../tags/tag20.xml"/><Relationship Id="rId4" Type="http://schemas.openxmlformats.org/officeDocument/2006/relationships/tags" Target="../tags/tag19.xml"/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image" Target="../media/image11.png"/><Relationship Id="rId3" Type="http://schemas.openxmlformats.org/officeDocument/2006/relationships/tags" Target="../tags/tag24.xml"/><Relationship Id="rId20" Type="http://schemas.openxmlformats.org/officeDocument/2006/relationships/slideLayout" Target="../slideLayouts/slideLayout4.xml"/><Relationship Id="rId2" Type="http://schemas.openxmlformats.org/officeDocument/2006/relationships/tags" Target="../tags/tag23.xml"/><Relationship Id="rId19" Type="http://schemas.openxmlformats.org/officeDocument/2006/relationships/tags" Target="../tags/tag39.xml"/><Relationship Id="rId18" Type="http://schemas.openxmlformats.org/officeDocument/2006/relationships/tags" Target="../tags/tag38.xml"/><Relationship Id="rId17" Type="http://schemas.openxmlformats.org/officeDocument/2006/relationships/tags" Target="../tags/tag37.xml"/><Relationship Id="rId16" Type="http://schemas.openxmlformats.org/officeDocument/2006/relationships/tags" Target="../tags/tag36.xml"/><Relationship Id="rId15" Type="http://schemas.openxmlformats.org/officeDocument/2006/relationships/tags" Target="../tags/tag35.xml"/><Relationship Id="rId14" Type="http://schemas.openxmlformats.org/officeDocument/2006/relationships/tags" Target="../tags/tag34.xml"/><Relationship Id="rId13" Type="http://schemas.openxmlformats.org/officeDocument/2006/relationships/tags" Target="../tags/tag33.xml"/><Relationship Id="rId12" Type="http://schemas.openxmlformats.org/officeDocument/2006/relationships/tags" Target="../tags/tag32.xml"/><Relationship Id="rId11" Type="http://schemas.openxmlformats.org/officeDocument/2006/relationships/tags" Target="../tags/tag31.xml"/><Relationship Id="rId10" Type="http://schemas.openxmlformats.org/officeDocument/2006/relationships/tags" Target="../tags/tag30.xml"/><Relationship Id="rId1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45.xml"/><Relationship Id="rId3" Type="http://schemas.openxmlformats.org/officeDocument/2006/relationships/image" Target="../media/image12.png"/><Relationship Id="rId2" Type="http://schemas.openxmlformats.org/officeDocument/2006/relationships/tags" Target="../tags/tag44.xml"/><Relationship Id="rId1" Type="http://schemas.openxmlformats.org/officeDocument/2006/relationships/tags" Target="../tags/tag43.xml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tags" Target="../tags/tag46.xml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tags" Target="../tags/tag49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tags" Target="../tags/tag52.xml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57.xml"/><Relationship Id="rId5" Type="http://schemas.openxmlformats.org/officeDocument/2006/relationships/tags" Target="../tags/tag56.xml"/><Relationship Id="rId4" Type="http://schemas.openxmlformats.org/officeDocument/2006/relationships/image" Target="../media/image20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tags" Target="../tags/tag5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深圳加地址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273108" y="1524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当下异动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943610"/>
            <a:ext cx="7193915" cy="526034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3205" y="943610"/>
            <a:ext cx="3703320" cy="272161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3205" y="3782060"/>
            <a:ext cx="3703320" cy="263652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951990" y="3244850"/>
            <a:ext cx="55003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highlight>
                  <a:srgbClr val="FFFF00"/>
                </a:highlight>
              </a:rPr>
              <a:t>本轮市场金叉波段反弹资金介入类型等待死叉回档</a:t>
            </a:r>
            <a:endParaRPr lang="zh-CN" altLang="en-US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7" name="文本框 6"/>
          <p:cNvSpPr txBox="1"/>
          <p:nvPr userDrawn="1">
            <p:custDataLst>
              <p:tags r:id="rId5"/>
            </p:custDataLst>
          </p:nvPr>
        </p:nvSpPr>
        <p:spPr>
          <a:xfrm>
            <a:off x="626110" y="6582410"/>
            <a:ext cx="10939780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经传多赢资深投顾 :罗雪奎丨执业编号:</a:t>
            </a:r>
            <a:r>
              <a:rPr lang="en-US" altLang="zh-CN" sz="1200">
                <a:solidFill>
                  <a:schemeClr val="bg1"/>
                </a:solidFill>
                <a:latin typeface="思源黑体 Medium" panose="020B0600000000000000" charset="-122"/>
                <a:ea typeface="思源黑体 Medium" panose="020B0600000000000000" charset="-122"/>
                <a:cs typeface="思源黑体 Medium" panose="020B0600000000000000" charset="-122"/>
                <a:sym typeface="+mn-ea"/>
              </a:rPr>
              <a:t>A1120616080001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 </a:t>
            </a: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风险提示:观点基于软件数据和理论模型分析，仅供参考，不构成买卖建议，股市有风险，投资需谨慎</a:t>
            </a:r>
            <a:endParaRPr lang="zh-CN" altLang="en-US" sz="1200">
              <a:ln>
                <a:noFill/>
              </a:ln>
              <a:solidFill>
                <a:schemeClr val="bg1">
                  <a:lumMod val="9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</p:spTree>
    <p:custDataLst>
      <p:tags r:id="rId6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273108" y="1524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风口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T+3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（智能驾驶）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 </a:t>
            </a:r>
            <a:endParaRPr kumimoji="0" lang="en-US" alt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 r="2557"/>
          <a:stretch>
            <a:fillRect/>
          </a:stretch>
        </p:blipFill>
        <p:spPr>
          <a:xfrm>
            <a:off x="5765800" y="1035050"/>
            <a:ext cx="5855335" cy="430911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rcRect r="2557"/>
          <a:stretch>
            <a:fillRect/>
          </a:stretch>
        </p:blipFill>
        <p:spPr>
          <a:xfrm>
            <a:off x="6043930" y="987425"/>
            <a:ext cx="5855335" cy="430911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45" y="907415"/>
            <a:ext cx="4700905" cy="540702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6091555" y="5761990"/>
            <a:ext cx="54737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highlight>
                  <a:srgbClr val="FFFF00"/>
                </a:highlight>
              </a:rPr>
              <a:t>涨停棱镜热点持续异动，板块个股持续</a:t>
            </a:r>
            <a:r>
              <a:rPr lang="en-US" altLang="zh-CN">
                <a:solidFill>
                  <a:srgbClr val="FF0000"/>
                </a:solidFill>
                <a:highlight>
                  <a:srgbClr val="FFFF00"/>
                </a:highlight>
              </a:rPr>
              <a:t>T+3 </a:t>
            </a:r>
            <a:r>
              <a:rPr lang="zh-CN" altLang="en-US">
                <a:solidFill>
                  <a:srgbClr val="FF0000"/>
                </a:solidFill>
                <a:highlight>
                  <a:srgbClr val="FFFF00"/>
                </a:highlight>
              </a:rPr>
              <a:t>机会</a:t>
            </a:r>
            <a:endParaRPr lang="zh-CN" altLang="en-US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6" name="文本框 5"/>
          <p:cNvSpPr txBox="1"/>
          <p:nvPr userDrawn="1">
            <p:custDataLst>
              <p:tags r:id="rId4"/>
            </p:custDataLst>
          </p:nvPr>
        </p:nvSpPr>
        <p:spPr>
          <a:xfrm>
            <a:off x="626110" y="6582410"/>
            <a:ext cx="10939780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经传多赢资深投顾 :罗雪奎丨执业编号:</a:t>
            </a:r>
            <a:r>
              <a:rPr lang="en-US" altLang="zh-CN" sz="1200">
                <a:solidFill>
                  <a:schemeClr val="bg1"/>
                </a:solidFill>
                <a:latin typeface="思源黑体 Medium" panose="020B0600000000000000" charset="-122"/>
                <a:ea typeface="思源黑体 Medium" panose="020B0600000000000000" charset="-122"/>
                <a:cs typeface="思源黑体 Medium" panose="020B0600000000000000" charset="-122"/>
                <a:sym typeface="+mn-ea"/>
              </a:rPr>
              <a:t>A1120616080001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 </a:t>
            </a: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风险提示:观点基于软件数据和理论模型分析，仅供参考，不构成买卖建议，股市有风险，投资需谨慎</a:t>
            </a:r>
            <a:endParaRPr lang="zh-CN" altLang="en-US" sz="1200">
              <a:ln>
                <a:noFill/>
              </a:ln>
              <a:solidFill>
                <a:schemeClr val="bg1">
                  <a:lumMod val="9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273108" y="1524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风口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T+3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（金融）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 l="14001"/>
          <a:stretch>
            <a:fillRect/>
          </a:stretch>
        </p:blipFill>
        <p:spPr>
          <a:xfrm>
            <a:off x="185420" y="1012825"/>
            <a:ext cx="5910580" cy="497649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4755" y="902335"/>
            <a:ext cx="4394835" cy="31400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5790" y="3021965"/>
            <a:ext cx="4179570" cy="34702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文本框 5"/>
          <p:cNvSpPr txBox="1"/>
          <p:nvPr userDrawn="1">
            <p:custDataLst>
              <p:tags r:id="rId5"/>
            </p:custDataLst>
          </p:nvPr>
        </p:nvSpPr>
        <p:spPr>
          <a:xfrm>
            <a:off x="626110" y="6582410"/>
            <a:ext cx="10939780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经传多赢资深投顾 :罗雪奎丨执业编号:</a:t>
            </a:r>
            <a:r>
              <a:rPr lang="en-US" altLang="zh-CN" sz="1200">
                <a:solidFill>
                  <a:schemeClr val="bg1"/>
                </a:solidFill>
                <a:latin typeface="思源黑体 Medium" panose="020B0600000000000000" charset="-122"/>
                <a:ea typeface="思源黑体 Medium" panose="020B0600000000000000" charset="-122"/>
                <a:cs typeface="思源黑体 Medium" panose="020B0600000000000000" charset="-122"/>
                <a:sym typeface="+mn-ea"/>
              </a:rPr>
              <a:t>A1120616080001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 </a:t>
            </a: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风险提示:观点基于软件数据和理论模型分析，仅供参考，不构成买卖建议，股市有风险，投资需谨慎</a:t>
            </a:r>
            <a:endParaRPr lang="zh-CN" altLang="en-US" sz="1200">
              <a:ln>
                <a:noFill/>
              </a:ln>
              <a:solidFill>
                <a:schemeClr val="bg1">
                  <a:lumMod val="9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</p:spTree>
    <p:custDataLst>
      <p:tags r:id="rId6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4226560" y="1716088"/>
            <a:ext cx="373888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Medium" panose="020B0600000000000000" charset="-122"/>
                <a:ea typeface="思源黑体 Medium" panose="020B0600000000000000" charset="-122"/>
                <a:cs typeface="思源黑体 CN Normal" panose="020B0400000000000000" charset="-122"/>
              </a:rPr>
              <a:t>PART 0</a:t>
            </a:r>
            <a:r>
              <a:rPr kumimoji="0" lang="en-US" altLang="zh-CN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Medium" panose="020B0600000000000000" charset="-122"/>
                <a:ea typeface="思源黑体 Medium" panose="020B0600000000000000" charset="-122"/>
                <a:cs typeface="思源黑体 CN Normal" panose="020B0400000000000000" charset="-122"/>
              </a:rPr>
              <a:t>3</a:t>
            </a:r>
            <a:endParaRPr kumimoji="0" lang="en-US" altLang="zh-CN" sz="6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Medium" panose="020B0600000000000000" charset="-122"/>
              <a:ea typeface="思源黑体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2118043" y="3064510"/>
            <a:ext cx="7955915" cy="12604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 fontAlgn="auto"/>
            <a:r>
              <a:rPr lang="zh-CN" sz="7600">
                <a:solidFill>
                  <a:schemeClr val="bg2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业绩选股</a:t>
            </a:r>
            <a:endParaRPr lang="zh-CN" sz="7600">
              <a:solidFill>
                <a:schemeClr val="bg2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2279015" y="2635250"/>
            <a:ext cx="7641590" cy="0"/>
          </a:xfrm>
          <a:prstGeom prst="line">
            <a:avLst/>
          </a:prstGeom>
          <a:ln>
            <a:gradFill>
              <a:gsLst>
                <a:gs pos="0">
                  <a:srgbClr val="1E38B8"/>
                </a:gs>
                <a:gs pos="50000">
                  <a:srgbClr val="B77DFE"/>
                </a:gs>
                <a:gs pos="100000">
                  <a:srgbClr val="1E38B8"/>
                </a:gs>
              </a:gsLst>
              <a:lin ang="0" scaled="0"/>
            </a:gradFill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  <p:custDataLst>
      <p:tags r:id="rId3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273108" y="1524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业绩选股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 t="9243"/>
          <a:stretch>
            <a:fillRect/>
          </a:stretch>
        </p:blipFill>
        <p:spPr>
          <a:xfrm>
            <a:off x="55880" y="943610"/>
            <a:ext cx="5509260" cy="314261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1405" y="1096010"/>
            <a:ext cx="4609465" cy="481584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5100" y="2541270"/>
            <a:ext cx="4726305" cy="404114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57175" y="4654550"/>
            <a:ext cx="67081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highlight>
                  <a:srgbClr val="FFFF00"/>
                </a:highlight>
              </a:rPr>
              <a:t>半年报披露之后，持续选择业绩</a:t>
            </a:r>
            <a:r>
              <a:rPr lang="en-US" altLang="zh-CN">
                <a:highlight>
                  <a:srgbClr val="FFFF00"/>
                </a:highlight>
              </a:rPr>
              <a:t>+</a:t>
            </a:r>
            <a:r>
              <a:rPr lang="zh-CN" altLang="en-US">
                <a:highlight>
                  <a:srgbClr val="FFFF00"/>
                </a:highlight>
              </a:rPr>
              <a:t>控盘共振个股机会</a:t>
            </a:r>
            <a:endParaRPr lang="zh-CN" altLang="en-US">
              <a:highlight>
                <a:srgbClr val="FFFF00"/>
              </a:highlight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976870" y="315087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highlight>
                  <a:srgbClr val="FFFF00"/>
                </a:highlight>
              </a:rPr>
              <a:t>熊线上移</a:t>
            </a:r>
            <a:r>
              <a:rPr lang="en-US" altLang="zh-CN">
                <a:highlight>
                  <a:srgbClr val="FFFF00"/>
                </a:highlight>
              </a:rPr>
              <a:t>+</a:t>
            </a:r>
            <a:r>
              <a:rPr lang="zh-CN" altLang="en-US">
                <a:highlight>
                  <a:srgbClr val="FFFF00"/>
                </a:highlight>
              </a:rPr>
              <a:t>利润增加</a:t>
            </a:r>
            <a:r>
              <a:rPr lang="en-US" altLang="zh-CN">
                <a:highlight>
                  <a:srgbClr val="FFFF00"/>
                </a:highlight>
              </a:rPr>
              <a:t>+</a:t>
            </a:r>
            <a:r>
              <a:rPr lang="zh-CN" altLang="en-US">
                <a:highlight>
                  <a:srgbClr val="FFFF00"/>
                </a:highlight>
              </a:rPr>
              <a:t>控盘</a:t>
            </a:r>
            <a:endParaRPr lang="zh-CN" altLang="en-US">
              <a:highlight>
                <a:srgbClr val="FFFF00"/>
              </a:highlight>
            </a:endParaRPr>
          </a:p>
        </p:txBody>
      </p:sp>
      <p:sp>
        <p:nvSpPr>
          <p:cNvPr id="8" name="文本框 7"/>
          <p:cNvSpPr txBox="1"/>
          <p:nvPr userDrawn="1">
            <p:custDataLst>
              <p:tags r:id="rId5"/>
            </p:custDataLst>
          </p:nvPr>
        </p:nvSpPr>
        <p:spPr>
          <a:xfrm>
            <a:off x="626110" y="6582410"/>
            <a:ext cx="10939780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经传多赢资深投顾 :罗雪奎丨执业编号:</a:t>
            </a:r>
            <a:r>
              <a:rPr lang="en-US" altLang="zh-CN" sz="1200">
                <a:solidFill>
                  <a:schemeClr val="bg1"/>
                </a:solidFill>
                <a:latin typeface="思源黑体 Medium" panose="020B0600000000000000" charset="-122"/>
                <a:ea typeface="思源黑体 Medium" panose="020B0600000000000000" charset="-122"/>
                <a:cs typeface="思源黑体 Medium" panose="020B0600000000000000" charset="-122"/>
                <a:sym typeface="+mn-ea"/>
              </a:rPr>
              <a:t>A1120616080001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 </a:t>
            </a: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风险提示:观点基于软件数据和理论模型分析，仅供参考，不构成买卖建议，股市有风险，投资需谨慎</a:t>
            </a:r>
            <a:endParaRPr lang="zh-CN" altLang="en-US" sz="1200">
              <a:ln>
                <a:noFill/>
              </a:ln>
              <a:solidFill>
                <a:schemeClr val="bg1">
                  <a:lumMod val="9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</p:spTree>
    <p:custDataLst>
      <p:tags r:id="rId6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4226560" y="1716088"/>
            <a:ext cx="373888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Medium" panose="020B0600000000000000" charset="-122"/>
                <a:ea typeface="思源黑体 Medium" panose="020B0600000000000000" charset="-122"/>
                <a:cs typeface="思源黑体 CN Normal" panose="020B0400000000000000" charset="-122"/>
              </a:rPr>
              <a:t>PART 0</a:t>
            </a:r>
            <a:r>
              <a:rPr kumimoji="0" lang="en-US" altLang="zh-CN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Medium" panose="020B0600000000000000" charset="-122"/>
                <a:ea typeface="思源黑体 Medium" panose="020B0600000000000000" charset="-122"/>
                <a:cs typeface="思源黑体 CN Normal" panose="020B0400000000000000" charset="-122"/>
              </a:rPr>
              <a:t>4</a:t>
            </a:r>
            <a:endParaRPr kumimoji="0" lang="en-US" altLang="zh-CN" sz="6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Medium" panose="020B0600000000000000" charset="-122"/>
              <a:ea typeface="思源黑体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2118043" y="3064510"/>
            <a:ext cx="7955915" cy="12604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 fontAlgn="auto"/>
            <a:r>
              <a:rPr lang="zh-CN" sz="7600">
                <a:solidFill>
                  <a:schemeClr val="bg2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不同个股的节奏</a:t>
            </a:r>
            <a:endParaRPr lang="zh-CN" sz="7600">
              <a:solidFill>
                <a:schemeClr val="bg2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2279015" y="2635250"/>
            <a:ext cx="7641590" cy="0"/>
          </a:xfrm>
          <a:prstGeom prst="line">
            <a:avLst/>
          </a:prstGeom>
          <a:ln>
            <a:gradFill>
              <a:gsLst>
                <a:gs pos="0">
                  <a:srgbClr val="1E38B8"/>
                </a:gs>
                <a:gs pos="50000">
                  <a:srgbClr val="B77DFE"/>
                </a:gs>
                <a:gs pos="100000">
                  <a:srgbClr val="1E38B8"/>
                </a:gs>
              </a:gsLst>
              <a:lin ang="0" scaled="0"/>
            </a:gradFill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  <p:custDataLst>
      <p:tags r:id="rId3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273108" y="1524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1.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绩差股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+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无控盘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635" y="1056640"/>
            <a:ext cx="8296275" cy="442468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文本框 1"/>
          <p:cNvSpPr txBox="1"/>
          <p:nvPr/>
        </p:nvSpPr>
        <p:spPr>
          <a:xfrm>
            <a:off x="8833485" y="2229485"/>
            <a:ext cx="3088005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>
                <a:solidFill>
                  <a:srgbClr val="FFFF00"/>
                </a:solidFill>
                <a:sym typeface="+mn-ea"/>
              </a:rPr>
              <a:t>每次脉冲</a:t>
            </a:r>
            <a:endParaRPr lang="zh-CN" altLang="en-US">
              <a:solidFill>
                <a:srgbClr val="FFFF00"/>
              </a:solidFill>
              <a:sym typeface="+mn-ea"/>
            </a:endParaRPr>
          </a:p>
          <a:p>
            <a:r>
              <a:rPr lang="zh-CN" altLang="en-US">
                <a:solidFill>
                  <a:schemeClr val="bg2"/>
                </a:solidFill>
                <a:sym typeface="+mn-ea"/>
              </a:rPr>
              <a:t>主力状态变紫</a:t>
            </a:r>
            <a:r>
              <a:rPr lang="en-US" altLang="zh-CN">
                <a:solidFill>
                  <a:schemeClr val="bg2"/>
                </a:solidFill>
                <a:sym typeface="+mn-ea"/>
              </a:rPr>
              <a:t>+</a:t>
            </a:r>
            <a:r>
              <a:rPr lang="zh-CN" altLang="en-US">
                <a:solidFill>
                  <a:schemeClr val="bg2"/>
                </a:solidFill>
                <a:sym typeface="+mn-ea"/>
              </a:rPr>
              <a:t>捕捞季节死叉</a:t>
            </a:r>
            <a:r>
              <a:rPr lang="zh-CN" altLang="en-US">
                <a:solidFill>
                  <a:srgbClr val="FFFF00"/>
                </a:solidFill>
                <a:sym typeface="+mn-ea"/>
              </a:rPr>
              <a:t>易是高点，随后承压。</a:t>
            </a:r>
            <a:endParaRPr lang="zh-CN" altLang="en-US">
              <a:solidFill>
                <a:srgbClr val="FFFF00"/>
              </a:solidFill>
              <a:sym typeface="+mn-ea"/>
            </a:endParaRPr>
          </a:p>
        </p:txBody>
      </p:sp>
      <p:sp>
        <p:nvSpPr>
          <p:cNvPr id="6" name="文本框 5"/>
          <p:cNvSpPr txBox="1"/>
          <p:nvPr userDrawn="1">
            <p:custDataLst>
              <p:tags r:id="rId3"/>
            </p:custDataLst>
          </p:nvPr>
        </p:nvSpPr>
        <p:spPr>
          <a:xfrm>
            <a:off x="626110" y="6582410"/>
            <a:ext cx="10939780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经传多赢资深投顾 :罗雪奎丨执业编号:</a:t>
            </a:r>
            <a:r>
              <a:rPr lang="en-US" altLang="zh-CN" sz="1200">
                <a:solidFill>
                  <a:schemeClr val="bg1"/>
                </a:solidFill>
                <a:latin typeface="思源黑体 Medium" panose="020B0600000000000000" charset="-122"/>
                <a:ea typeface="思源黑体 Medium" panose="020B0600000000000000" charset="-122"/>
                <a:cs typeface="思源黑体 Medium" panose="020B0600000000000000" charset="-122"/>
                <a:sym typeface="+mn-ea"/>
              </a:rPr>
              <a:t>A1120616080001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 </a:t>
            </a: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风险提示:观点基于软件数据和理论模型分析，仅供参考，不构成买卖建议，股市有风险，投资需谨慎</a:t>
            </a:r>
            <a:endParaRPr lang="zh-CN" altLang="en-US" sz="1200">
              <a:ln>
                <a:noFill/>
              </a:ln>
              <a:solidFill>
                <a:schemeClr val="bg1">
                  <a:lumMod val="9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273108" y="1524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2.有业绩+无控盘</a:t>
            </a:r>
            <a:endParaRPr kumimoji="0" lang="en-US" alt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085" y="927735"/>
            <a:ext cx="7056120" cy="51371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文本框 1"/>
          <p:cNvSpPr txBox="1"/>
          <p:nvPr/>
        </p:nvSpPr>
        <p:spPr>
          <a:xfrm>
            <a:off x="8119110" y="1816735"/>
            <a:ext cx="35001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FF00"/>
                </a:solidFill>
              </a:rPr>
              <a:t>通常是有</a:t>
            </a:r>
            <a:r>
              <a:rPr lang="zh-CN" altLang="en-US">
                <a:solidFill>
                  <a:schemeClr val="bg2"/>
                </a:solidFill>
              </a:rPr>
              <a:t>暗雷</a:t>
            </a:r>
            <a:r>
              <a:rPr lang="zh-CN" altLang="en-US">
                <a:solidFill>
                  <a:srgbClr val="FFFF00"/>
                </a:solidFill>
              </a:rPr>
              <a:t>，这类股一般每次做到</a:t>
            </a:r>
            <a:r>
              <a:rPr lang="zh-CN" altLang="en-US">
                <a:solidFill>
                  <a:schemeClr val="bg2"/>
                </a:solidFill>
              </a:rPr>
              <a:t>周线死叉</a:t>
            </a:r>
            <a:r>
              <a:rPr lang="zh-CN" altLang="en-US">
                <a:solidFill>
                  <a:srgbClr val="FFFF00"/>
                </a:solidFill>
              </a:rPr>
              <a:t>为卖点，波段操作。</a:t>
            </a:r>
            <a:endParaRPr lang="zh-CN" altLang="en-US">
              <a:solidFill>
                <a:srgbClr val="FFFF00"/>
              </a:solidFill>
            </a:endParaRPr>
          </a:p>
        </p:txBody>
      </p:sp>
      <p:sp>
        <p:nvSpPr>
          <p:cNvPr id="6" name="文本框 5"/>
          <p:cNvSpPr txBox="1"/>
          <p:nvPr userDrawn="1">
            <p:custDataLst>
              <p:tags r:id="rId3"/>
            </p:custDataLst>
          </p:nvPr>
        </p:nvSpPr>
        <p:spPr>
          <a:xfrm>
            <a:off x="626110" y="6582410"/>
            <a:ext cx="10939780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经传多赢资深投顾 :罗雪奎丨执业编号:</a:t>
            </a:r>
            <a:r>
              <a:rPr lang="en-US" altLang="zh-CN" sz="1200">
                <a:solidFill>
                  <a:schemeClr val="bg1"/>
                </a:solidFill>
                <a:latin typeface="思源黑体 Medium" panose="020B0600000000000000" charset="-122"/>
                <a:ea typeface="思源黑体 Medium" panose="020B0600000000000000" charset="-122"/>
                <a:cs typeface="思源黑体 Medium" panose="020B0600000000000000" charset="-122"/>
                <a:sym typeface="+mn-ea"/>
              </a:rPr>
              <a:t>A1120616080001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 </a:t>
            </a: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风险提示:观点基于软件数据和理论模型分析，仅供参考，不构成买卖建议，股市有风险，投资需谨慎</a:t>
            </a:r>
            <a:endParaRPr lang="zh-CN" altLang="en-US" sz="1200">
              <a:ln>
                <a:noFill/>
              </a:ln>
              <a:solidFill>
                <a:schemeClr val="bg1">
                  <a:lumMod val="9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273108" y="1524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44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3.</a:t>
            </a:r>
            <a:r>
              <a:rPr lang="zh-CN" altLang="en-US" sz="44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有业绩</a:t>
            </a:r>
            <a:r>
              <a:rPr lang="en-US" altLang="zh-CN" sz="44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+</a:t>
            </a:r>
            <a:r>
              <a:rPr lang="zh-CN" altLang="en-US" sz="44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有控盘</a:t>
            </a:r>
            <a:endParaRPr kumimoji="0" lang="en-US" alt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 t="5381"/>
          <a:stretch>
            <a:fillRect/>
          </a:stretch>
        </p:blipFill>
        <p:spPr>
          <a:xfrm>
            <a:off x="232410" y="1101090"/>
            <a:ext cx="6912610" cy="465645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文本框 1"/>
          <p:cNvSpPr txBox="1"/>
          <p:nvPr/>
        </p:nvSpPr>
        <p:spPr>
          <a:xfrm>
            <a:off x="7509510" y="1732915"/>
            <a:ext cx="3850005" cy="31076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>
                <a:solidFill>
                  <a:srgbClr val="FFFF00"/>
                </a:solidFill>
                <a:sym typeface="+mn-ea"/>
              </a:rPr>
              <a:t>a.</a:t>
            </a:r>
            <a:r>
              <a:rPr lang="zh-CN" altLang="en-US" sz="2800">
                <a:solidFill>
                  <a:srgbClr val="FFFF00"/>
                </a:solidFill>
                <a:sym typeface="+mn-ea"/>
              </a:rPr>
              <a:t>资金分歧减</a:t>
            </a:r>
            <a:endParaRPr lang="zh-CN" altLang="en-US" sz="2800">
              <a:solidFill>
                <a:srgbClr val="FFFF00"/>
              </a:solidFill>
              <a:sym typeface="+mn-ea"/>
            </a:endParaRPr>
          </a:p>
          <a:p>
            <a:r>
              <a:rPr lang="en-US" altLang="zh-CN" sz="2800">
                <a:solidFill>
                  <a:srgbClr val="FFFF00"/>
                </a:solidFill>
                <a:sym typeface="+mn-ea"/>
              </a:rPr>
              <a:t>b.</a:t>
            </a:r>
            <a:r>
              <a:rPr lang="zh-CN" altLang="en-US" sz="2800">
                <a:solidFill>
                  <a:srgbClr val="FFFF00"/>
                </a:solidFill>
                <a:sym typeface="+mn-ea"/>
              </a:rPr>
              <a:t>趋势破位只卖不买</a:t>
            </a:r>
            <a:endParaRPr lang="zh-CN" altLang="en-US" sz="2800">
              <a:solidFill>
                <a:srgbClr val="FFFF00"/>
              </a:solidFill>
              <a:sym typeface="+mn-ea"/>
            </a:endParaRPr>
          </a:p>
          <a:p>
            <a:endParaRPr lang="zh-CN" altLang="en-US" sz="2800">
              <a:solidFill>
                <a:srgbClr val="FFFF00"/>
              </a:solidFill>
              <a:sym typeface="+mn-ea"/>
            </a:endParaRPr>
          </a:p>
          <a:p>
            <a:r>
              <a:rPr lang="zh-CN" altLang="en-US" sz="2800">
                <a:solidFill>
                  <a:schemeClr val="bg2"/>
                </a:solidFill>
                <a:sym typeface="+mn-ea"/>
              </a:rPr>
              <a:t>走弱信号：</a:t>
            </a:r>
            <a:endParaRPr lang="zh-CN" altLang="en-US" sz="2800">
              <a:solidFill>
                <a:schemeClr val="bg2"/>
              </a:solidFill>
              <a:sym typeface="+mn-ea"/>
            </a:endParaRPr>
          </a:p>
          <a:p>
            <a:r>
              <a:rPr lang="en-US" altLang="zh-CN" sz="2800">
                <a:solidFill>
                  <a:srgbClr val="FFFF00"/>
                </a:solidFill>
                <a:sym typeface="+mn-ea"/>
              </a:rPr>
              <a:t>1.</a:t>
            </a:r>
            <a:r>
              <a:rPr lang="zh-CN" altLang="en-US" sz="2800">
                <a:solidFill>
                  <a:srgbClr val="FFFF00"/>
                </a:solidFill>
                <a:sym typeface="+mn-ea"/>
              </a:rPr>
              <a:t>牛线下移</a:t>
            </a:r>
            <a:endParaRPr lang="zh-CN" altLang="en-US" sz="2800">
              <a:solidFill>
                <a:srgbClr val="FFFF00"/>
              </a:solidFill>
              <a:sym typeface="+mn-ea"/>
            </a:endParaRPr>
          </a:p>
          <a:p>
            <a:r>
              <a:rPr lang="en-US" altLang="zh-CN" sz="2800">
                <a:solidFill>
                  <a:srgbClr val="FFFF00"/>
                </a:solidFill>
                <a:sym typeface="+mn-ea"/>
              </a:rPr>
              <a:t>2.</a:t>
            </a:r>
            <a:r>
              <a:rPr lang="zh-CN" altLang="en-US" sz="2800">
                <a:solidFill>
                  <a:srgbClr val="FFFF00"/>
                </a:solidFill>
                <a:sym typeface="+mn-ea"/>
              </a:rPr>
              <a:t>击穿</a:t>
            </a:r>
            <a:r>
              <a:rPr lang="en-US" altLang="zh-CN" sz="2800">
                <a:solidFill>
                  <a:srgbClr val="FFFF00"/>
                </a:solidFill>
                <a:sym typeface="+mn-ea"/>
              </a:rPr>
              <a:t>60</a:t>
            </a:r>
            <a:r>
              <a:rPr lang="zh-CN" altLang="en-US" sz="2800">
                <a:solidFill>
                  <a:srgbClr val="FFFF00"/>
                </a:solidFill>
                <a:sym typeface="+mn-ea"/>
              </a:rPr>
              <a:t>日线</a:t>
            </a:r>
            <a:endParaRPr lang="zh-CN" altLang="en-US" sz="2800">
              <a:solidFill>
                <a:srgbClr val="FFFF00"/>
              </a:solidFill>
              <a:sym typeface="+mn-ea"/>
            </a:endParaRPr>
          </a:p>
          <a:p>
            <a:r>
              <a:rPr lang="en-US" altLang="zh-CN" sz="2800">
                <a:solidFill>
                  <a:srgbClr val="FFFF00"/>
                </a:solidFill>
                <a:sym typeface="+mn-ea"/>
              </a:rPr>
              <a:t>3.</a:t>
            </a:r>
            <a:r>
              <a:rPr lang="zh-CN" altLang="en-US" sz="2800">
                <a:solidFill>
                  <a:srgbClr val="FFFF00"/>
                </a:solidFill>
                <a:sym typeface="+mn-ea"/>
              </a:rPr>
              <a:t>蓝色大卖单</a:t>
            </a:r>
            <a:endParaRPr lang="zh-CN" altLang="en-US" sz="2800">
              <a:solidFill>
                <a:srgbClr val="FFFF00"/>
              </a:solidFill>
              <a:sym typeface="+mn-ea"/>
            </a:endParaRPr>
          </a:p>
        </p:txBody>
      </p:sp>
      <p:sp>
        <p:nvSpPr>
          <p:cNvPr id="6" name="文本框 5"/>
          <p:cNvSpPr txBox="1"/>
          <p:nvPr userDrawn="1">
            <p:custDataLst>
              <p:tags r:id="rId3"/>
            </p:custDataLst>
          </p:nvPr>
        </p:nvSpPr>
        <p:spPr>
          <a:xfrm>
            <a:off x="626110" y="6582410"/>
            <a:ext cx="10939780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经传多赢资深投顾 :罗雪奎丨执业编号:</a:t>
            </a:r>
            <a:r>
              <a:rPr lang="en-US" altLang="zh-CN" sz="1200">
                <a:solidFill>
                  <a:schemeClr val="bg1"/>
                </a:solidFill>
                <a:latin typeface="思源黑体 Medium" panose="020B0600000000000000" charset="-122"/>
                <a:ea typeface="思源黑体 Medium" panose="020B0600000000000000" charset="-122"/>
                <a:cs typeface="思源黑体 Medium" panose="020B0600000000000000" charset="-122"/>
                <a:sym typeface="+mn-ea"/>
              </a:rPr>
              <a:t>A1120616080001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 </a:t>
            </a: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风险提示:观点基于软件数据和理论模型分析，仅供参考，不构成买卖建议，股市有风险，投资需谨慎</a:t>
            </a:r>
            <a:endParaRPr lang="zh-CN" altLang="en-US" sz="1200">
              <a:ln>
                <a:noFill/>
              </a:ln>
              <a:solidFill>
                <a:schemeClr val="bg1">
                  <a:lumMod val="9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组 300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89748" y="1723390"/>
            <a:ext cx="8612505" cy="341122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框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6480" y="3359785"/>
            <a:ext cx="10088880" cy="2813050"/>
          </a:xfrm>
          <a:prstGeom prst="rect">
            <a:avLst/>
          </a:prstGeom>
        </p:spPr>
      </p:pic>
      <p:sp>
        <p:nvSpPr>
          <p:cNvPr id="19" name="文本框 18"/>
          <p:cNvSpPr txBox="1"/>
          <p:nvPr>
            <p:custDataLst>
              <p:tags r:id="rId2"/>
            </p:custDataLst>
          </p:nvPr>
        </p:nvSpPr>
        <p:spPr>
          <a:xfrm>
            <a:off x="4227830" y="1197610"/>
            <a:ext cx="7356475" cy="11029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fontAlgn="auto">
              <a:lnSpc>
                <a:spcPct val="100000"/>
              </a:lnSpc>
            </a:pPr>
            <a:r>
              <a:rPr lang="zh-CN" altLang="en-US" sz="6000">
                <a:solidFill>
                  <a:schemeClr val="bg2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拐点临近，</a:t>
            </a:r>
            <a:r>
              <a:rPr lang="zh-CN" altLang="en-US" sz="6000">
                <a:solidFill>
                  <a:schemeClr val="bg2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收获金秋</a:t>
            </a:r>
            <a:endParaRPr lang="zh-CN" altLang="en-US" sz="6000">
              <a:solidFill>
                <a:schemeClr val="bg2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166360" y="4163695"/>
            <a:ext cx="398780" cy="445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300">
                <a:solidFill>
                  <a:srgbClr val="4A4A4A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·</a:t>
            </a:r>
            <a:endParaRPr lang="en-US" altLang="zh-CN" sz="2300">
              <a:solidFill>
                <a:srgbClr val="4A4A4A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3"/>
            </p:custDataLst>
          </p:nvPr>
        </p:nvSpPr>
        <p:spPr>
          <a:xfrm>
            <a:off x="5166360" y="4478020"/>
            <a:ext cx="398780" cy="445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300">
                <a:solidFill>
                  <a:srgbClr val="4A4A4A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·</a:t>
            </a:r>
            <a:endParaRPr lang="en-US" altLang="zh-CN" sz="2300">
              <a:solidFill>
                <a:srgbClr val="4A4A4A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5308600" y="3583940"/>
            <a:ext cx="5335270" cy="50990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4B58ED"/>
              </a:gs>
              <a:gs pos="100000">
                <a:srgbClr val="B47BFD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5875020" y="3639185"/>
            <a:ext cx="4798060" cy="3835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900">
                <a:solidFill>
                  <a:schemeClr val="bg1"/>
                </a:solidFill>
                <a:latin typeface="思源黑体 Medium" panose="020B0600000000000000" charset="-122"/>
                <a:ea typeface="思源黑体 Medium" panose="020B0600000000000000" charset="-122"/>
                <a:cs typeface="思源黑体 Medium" panose="020B0600000000000000" charset="-122"/>
              </a:rPr>
              <a:t>罗雪奎</a:t>
            </a:r>
            <a:r>
              <a:rPr lang="en-US" altLang="zh-CN" sz="1900">
                <a:solidFill>
                  <a:schemeClr val="bg1"/>
                </a:solidFill>
                <a:latin typeface="思源黑体 Medium" panose="020B0600000000000000" charset="-122"/>
                <a:ea typeface="思源黑体 Medium" panose="020B0600000000000000" charset="-122"/>
                <a:cs typeface="思源黑体 Medium" panose="020B0600000000000000" charset="-122"/>
              </a:rPr>
              <a:t>  |  </a:t>
            </a:r>
            <a:r>
              <a:rPr lang="zh-CN" altLang="en-US" sz="1900">
                <a:solidFill>
                  <a:schemeClr val="bg1"/>
                </a:solidFill>
                <a:latin typeface="思源黑体 Medium" panose="020B0600000000000000" charset="-122"/>
                <a:ea typeface="思源黑体 Medium" panose="020B0600000000000000" charset="-122"/>
                <a:cs typeface="思源黑体 Medium" panose="020B0600000000000000" charset="-122"/>
              </a:rPr>
              <a:t>执业编号</a:t>
            </a:r>
            <a:r>
              <a:rPr lang="en-US" altLang="zh-CN" sz="1900">
                <a:solidFill>
                  <a:schemeClr val="bg1"/>
                </a:solidFill>
                <a:latin typeface="思源黑体 Medium" panose="020B0600000000000000" charset="-122"/>
                <a:ea typeface="思源黑体 Medium" panose="020B0600000000000000" charset="-122"/>
                <a:cs typeface="思源黑体 Medium" panose="020B0600000000000000" charset="-122"/>
              </a:rPr>
              <a:t>:A1120616080001</a:t>
            </a:r>
            <a:endParaRPr lang="en-US" altLang="zh-CN" sz="1900">
              <a:solidFill>
                <a:schemeClr val="bg1"/>
              </a:solidFill>
              <a:latin typeface="思源黑体 Medium" panose="020B0600000000000000" charset="-122"/>
              <a:ea typeface="思源黑体 Medium" panose="020B0600000000000000" charset="-122"/>
              <a:cs typeface="思源黑体 Medium" panose="020B0600000000000000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5374640" y="4196715"/>
            <a:ext cx="52692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l">
              <a:lnSpc>
                <a:spcPct val="120000"/>
              </a:lnSpc>
              <a:buClrTx/>
              <a:buSzTx/>
              <a:buFontTx/>
            </a:pPr>
            <a:r>
              <a:rPr lang="zh-CN" altLang="en-US" sz="15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经传多赢资深</a:t>
            </a:r>
            <a:r>
              <a:rPr lang="zh-CN" altLang="en-US" sz="15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投顾。</a:t>
            </a:r>
            <a:endParaRPr lang="zh-CN" altLang="en-US" sz="1500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5"/>
            </p:custDataLst>
          </p:nvPr>
        </p:nvSpPr>
        <p:spPr>
          <a:xfrm>
            <a:off x="5361305" y="4479925"/>
            <a:ext cx="528256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l">
              <a:lnSpc>
                <a:spcPct val="120000"/>
              </a:lnSpc>
              <a:buClrTx/>
              <a:buSzTx/>
              <a:buFontTx/>
            </a:pPr>
            <a:r>
              <a:rPr lang="zh-CN" altLang="en-US" sz="15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十多年证券市场经验，本科金融主修，个人独创《底部三买点》《一分钟选股法》 《五进五出法》 配合短线买卖《超级买入法》深入浅出的解析个股买卖原理，提倡用最简单的方式去操作股票</a:t>
            </a:r>
            <a:endParaRPr lang="zh-CN" altLang="en-US" sz="1500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9670415" y="6322060"/>
            <a:ext cx="2315845" cy="3124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r">
              <a:lnSpc>
                <a:spcPct val="120000"/>
              </a:lnSpc>
              <a:buClrTx/>
              <a:buSzTx/>
              <a:buFontTx/>
            </a:pPr>
            <a:r>
              <a:rPr lang="zh-CN" altLang="en-US" sz="1200">
                <a:solidFill>
                  <a:schemeClr val="bg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股市有风险</a:t>
            </a:r>
            <a:r>
              <a:rPr lang="en-US" altLang="zh-CN" sz="1200">
                <a:solidFill>
                  <a:schemeClr val="bg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·</a:t>
            </a:r>
            <a:r>
              <a:rPr lang="zh-CN" altLang="en-US" sz="1200">
                <a:solidFill>
                  <a:schemeClr val="bg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投资需谨慎</a:t>
            </a:r>
            <a:endParaRPr lang="zh-CN" altLang="en-US" sz="1200">
              <a:solidFill>
                <a:schemeClr val="bg1"/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4" name="图片 3" descr="罗雪奎照片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98575" y="932815"/>
            <a:ext cx="3610610" cy="5008880"/>
          </a:xfrm>
          <a:prstGeom prst="rect">
            <a:avLst/>
          </a:prstGeom>
        </p:spPr>
      </p:pic>
    </p:spTree>
    <p:custDataLst>
      <p:tags r:id="rId8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 descr="目录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2555" y="1383030"/>
            <a:ext cx="1457325" cy="3444240"/>
          </a:xfrm>
          <a:prstGeom prst="rect">
            <a:avLst/>
          </a:prstGeom>
        </p:spPr>
      </p:pic>
      <p:grpSp>
        <p:nvGrpSpPr>
          <p:cNvPr id="16" name="组合 15"/>
          <p:cNvGrpSpPr/>
          <p:nvPr>
            <p:custDataLst>
              <p:tags r:id="rId2"/>
            </p:custDataLst>
          </p:nvPr>
        </p:nvGrpSpPr>
        <p:grpSpPr>
          <a:xfrm>
            <a:off x="4187825" y="1383030"/>
            <a:ext cx="6595745" cy="808355"/>
            <a:chOff x="6595" y="2178"/>
            <a:chExt cx="10387" cy="1273"/>
          </a:xfrm>
        </p:grpSpPr>
        <p:pic>
          <p:nvPicPr>
            <p:cNvPr id="11" name="图片 10" descr="第一章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6595" y="2178"/>
              <a:ext cx="10387" cy="1273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>
              <p:custDataLst>
                <p:tags r:id="rId5"/>
              </p:custDataLst>
            </p:nvPr>
          </p:nvSpPr>
          <p:spPr>
            <a:xfrm>
              <a:off x="7216" y="2404"/>
              <a:ext cx="2344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800">
                  <a:solidFill>
                    <a:srgbClr val="171DA6"/>
                  </a:solidFill>
                  <a:latin typeface="思源黑体 CN Bold" panose="020B0800000000000000" charset="-122"/>
                  <a:ea typeface="思源黑体 CN Bold" panose="020B0800000000000000" charset="-122"/>
                </a:rPr>
                <a:t>第一章</a:t>
              </a:r>
              <a:endParaRPr lang="zh-CN" altLang="en-US" sz="2800">
                <a:solidFill>
                  <a:srgbClr val="171DA6"/>
                </a:solidFill>
                <a:latin typeface="思源黑体 CN Bold" panose="020B0800000000000000" charset="-122"/>
                <a:ea typeface="思源黑体 CN Bold" panose="020B0800000000000000" charset="-122"/>
              </a:endParaRPr>
            </a:p>
          </p:txBody>
        </p:sp>
        <p:sp>
          <p:nvSpPr>
            <p:cNvPr id="15" name="文本框 14"/>
            <p:cNvSpPr txBox="1"/>
            <p:nvPr>
              <p:custDataLst>
                <p:tags r:id="rId6"/>
              </p:custDataLst>
            </p:nvPr>
          </p:nvSpPr>
          <p:spPr>
            <a:xfrm>
              <a:off x="10006" y="2474"/>
              <a:ext cx="6253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 sz="2800">
                  <a:solidFill>
                    <a:schemeClr val="bg1"/>
                  </a:solidFill>
                  <a:latin typeface="思源黑体 CN Bold" panose="020B0800000000000000" charset="-122"/>
                  <a:ea typeface="思源黑体 CN Bold" panose="020B0800000000000000" charset="-122"/>
                </a:rPr>
                <a:t>大</a:t>
              </a:r>
              <a:r>
                <a:rPr lang="en-US" altLang="zh-CN" sz="2800">
                  <a:solidFill>
                    <a:schemeClr val="bg1"/>
                  </a:solidFill>
                  <a:latin typeface="思源黑体 CN Bold" panose="020B0800000000000000" charset="-122"/>
                  <a:ea typeface="思源黑体 CN Bold" panose="020B0800000000000000" charset="-122"/>
                </a:rPr>
                <a:t>   </a:t>
              </a:r>
              <a:r>
                <a:rPr lang="zh-CN" altLang="en-US" sz="2800">
                  <a:solidFill>
                    <a:schemeClr val="bg1"/>
                  </a:solidFill>
                  <a:latin typeface="思源黑体 CN Bold" panose="020B0800000000000000" charset="-122"/>
                  <a:ea typeface="思源黑体 CN Bold" panose="020B0800000000000000" charset="-122"/>
                </a:rPr>
                <a:t>盘</a:t>
              </a:r>
              <a:endParaRPr lang="zh-CN" altLang="en-US" sz="280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</a:endParaRPr>
            </a:p>
          </p:txBody>
        </p:sp>
      </p:grpSp>
      <p:grpSp>
        <p:nvGrpSpPr>
          <p:cNvPr id="17" name="组合 16"/>
          <p:cNvGrpSpPr/>
          <p:nvPr>
            <p:custDataLst>
              <p:tags r:id="rId7"/>
            </p:custDataLst>
          </p:nvPr>
        </p:nvGrpSpPr>
        <p:grpSpPr>
          <a:xfrm>
            <a:off x="4187825" y="2487930"/>
            <a:ext cx="6595745" cy="808355"/>
            <a:chOff x="6595" y="2178"/>
            <a:chExt cx="10387" cy="1273"/>
          </a:xfrm>
        </p:grpSpPr>
        <p:pic>
          <p:nvPicPr>
            <p:cNvPr id="22" name="图片 21" descr="第一章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6595" y="2178"/>
              <a:ext cx="10387" cy="1273"/>
            </a:xfrm>
            <a:prstGeom prst="rect">
              <a:avLst/>
            </a:prstGeom>
          </p:spPr>
        </p:pic>
        <p:sp>
          <p:nvSpPr>
            <p:cNvPr id="24" name="文本框 23"/>
            <p:cNvSpPr txBox="1"/>
            <p:nvPr>
              <p:custDataLst>
                <p:tags r:id="rId9"/>
              </p:custDataLst>
            </p:nvPr>
          </p:nvSpPr>
          <p:spPr>
            <a:xfrm>
              <a:off x="7216" y="2404"/>
              <a:ext cx="2344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800">
                  <a:solidFill>
                    <a:srgbClr val="171DA6"/>
                  </a:solidFill>
                  <a:latin typeface="思源黑体 CN Bold" panose="020B0800000000000000" charset="-122"/>
                  <a:ea typeface="思源黑体 CN Bold" panose="020B0800000000000000" charset="-122"/>
                </a:rPr>
                <a:t>第</a:t>
              </a:r>
              <a:r>
                <a:rPr lang="zh-CN" altLang="en-US" sz="2800">
                  <a:solidFill>
                    <a:srgbClr val="171DA6"/>
                  </a:solidFill>
                  <a:latin typeface="思源黑体 CN Bold" panose="020B0800000000000000" charset="-122"/>
                  <a:ea typeface="思源黑体 CN Bold" panose="020B0800000000000000" charset="-122"/>
                </a:rPr>
                <a:t>二章</a:t>
              </a:r>
              <a:endParaRPr lang="zh-CN" altLang="en-US" sz="2800">
                <a:solidFill>
                  <a:srgbClr val="171DA6"/>
                </a:solidFill>
                <a:latin typeface="思源黑体 CN Bold" panose="020B0800000000000000" charset="-122"/>
                <a:ea typeface="思源黑体 CN Bold" panose="020B0800000000000000" charset="-122"/>
              </a:endParaRPr>
            </a:p>
          </p:txBody>
        </p:sp>
        <p:sp>
          <p:nvSpPr>
            <p:cNvPr id="25" name="文本框 24"/>
            <p:cNvSpPr txBox="1"/>
            <p:nvPr>
              <p:custDataLst>
                <p:tags r:id="rId10"/>
              </p:custDataLst>
            </p:nvPr>
          </p:nvSpPr>
          <p:spPr>
            <a:xfrm>
              <a:off x="10006" y="2474"/>
              <a:ext cx="6253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 sz="2800">
                  <a:solidFill>
                    <a:schemeClr val="bg1"/>
                  </a:solidFill>
                  <a:latin typeface="思源黑体 CN Bold" panose="020B0800000000000000" charset="-122"/>
                  <a:ea typeface="思源黑体 CN Bold" panose="020B0800000000000000" charset="-122"/>
                </a:rPr>
                <a:t>挖掘机会</a:t>
              </a:r>
              <a:endParaRPr lang="zh-CN" altLang="en-US" sz="280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</a:endParaRPr>
            </a:p>
          </p:txBody>
        </p:sp>
      </p:grpSp>
      <p:grpSp>
        <p:nvGrpSpPr>
          <p:cNvPr id="26" name="组合 25"/>
          <p:cNvGrpSpPr/>
          <p:nvPr>
            <p:custDataLst>
              <p:tags r:id="rId11"/>
            </p:custDataLst>
          </p:nvPr>
        </p:nvGrpSpPr>
        <p:grpSpPr>
          <a:xfrm>
            <a:off x="4187825" y="3592830"/>
            <a:ext cx="6595745" cy="808355"/>
            <a:chOff x="6595" y="2178"/>
            <a:chExt cx="10387" cy="1273"/>
          </a:xfrm>
        </p:grpSpPr>
        <p:pic>
          <p:nvPicPr>
            <p:cNvPr id="27" name="图片 26" descr="第一章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6595" y="2178"/>
              <a:ext cx="10387" cy="1273"/>
            </a:xfrm>
            <a:prstGeom prst="rect">
              <a:avLst/>
            </a:prstGeom>
          </p:spPr>
        </p:pic>
        <p:sp>
          <p:nvSpPr>
            <p:cNvPr id="28" name="文本框 27"/>
            <p:cNvSpPr txBox="1"/>
            <p:nvPr>
              <p:custDataLst>
                <p:tags r:id="rId13"/>
              </p:custDataLst>
            </p:nvPr>
          </p:nvSpPr>
          <p:spPr>
            <a:xfrm>
              <a:off x="7216" y="2404"/>
              <a:ext cx="2344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800">
                  <a:solidFill>
                    <a:srgbClr val="171DA6"/>
                  </a:solidFill>
                  <a:latin typeface="思源黑体 CN Bold" panose="020B0800000000000000" charset="-122"/>
                  <a:ea typeface="思源黑体 CN Bold" panose="020B0800000000000000" charset="-122"/>
                </a:rPr>
                <a:t>第</a:t>
              </a:r>
              <a:r>
                <a:rPr lang="zh-CN" altLang="en-US" sz="2800">
                  <a:solidFill>
                    <a:srgbClr val="171DA6"/>
                  </a:solidFill>
                  <a:latin typeface="思源黑体 CN Bold" panose="020B0800000000000000" charset="-122"/>
                  <a:ea typeface="思源黑体 CN Bold" panose="020B0800000000000000" charset="-122"/>
                </a:rPr>
                <a:t>三章</a:t>
              </a:r>
              <a:endParaRPr lang="zh-CN" altLang="en-US" sz="2800">
                <a:solidFill>
                  <a:srgbClr val="171DA6"/>
                </a:solidFill>
                <a:latin typeface="思源黑体 CN Bold" panose="020B0800000000000000" charset="-122"/>
                <a:ea typeface="思源黑体 CN Bold" panose="020B0800000000000000" charset="-122"/>
              </a:endParaRPr>
            </a:p>
          </p:txBody>
        </p:sp>
        <p:sp>
          <p:nvSpPr>
            <p:cNvPr id="29" name="文本框 28"/>
            <p:cNvSpPr txBox="1"/>
            <p:nvPr>
              <p:custDataLst>
                <p:tags r:id="rId14"/>
              </p:custDataLst>
            </p:nvPr>
          </p:nvSpPr>
          <p:spPr>
            <a:xfrm>
              <a:off x="10006" y="2474"/>
              <a:ext cx="6253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 sz="2800">
                  <a:solidFill>
                    <a:schemeClr val="bg1"/>
                  </a:solidFill>
                  <a:latin typeface="思源黑体 CN Bold" panose="020B0800000000000000" charset="-122"/>
                  <a:ea typeface="思源黑体 CN Bold" panose="020B0800000000000000" charset="-122"/>
                </a:rPr>
                <a:t>业绩选股</a:t>
              </a:r>
              <a:endParaRPr lang="zh-CN" altLang="en-US" sz="280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</a:endParaRPr>
            </a:p>
          </p:txBody>
        </p:sp>
      </p:grpSp>
      <p:grpSp>
        <p:nvGrpSpPr>
          <p:cNvPr id="30" name="组合 29"/>
          <p:cNvGrpSpPr/>
          <p:nvPr>
            <p:custDataLst>
              <p:tags r:id="rId15"/>
            </p:custDataLst>
          </p:nvPr>
        </p:nvGrpSpPr>
        <p:grpSpPr>
          <a:xfrm>
            <a:off x="4187825" y="4697730"/>
            <a:ext cx="6595745" cy="808355"/>
            <a:chOff x="6595" y="2178"/>
            <a:chExt cx="10387" cy="1273"/>
          </a:xfrm>
        </p:grpSpPr>
        <p:pic>
          <p:nvPicPr>
            <p:cNvPr id="31" name="图片 30" descr="第一章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6595" y="2178"/>
              <a:ext cx="10387" cy="1273"/>
            </a:xfrm>
            <a:prstGeom prst="rect">
              <a:avLst/>
            </a:prstGeom>
          </p:spPr>
        </p:pic>
        <p:sp>
          <p:nvSpPr>
            <p:cNvPr id="36" name="文本框 35"/>
            <p:cNvSpPr txBox="1"/>
            <p:nvPr>
              <p:custDataLst>
                <p:tags r:id="rId17"/>
              </p:custDataLst>
            </p:nvPr>
          </p:nvSpPr>
          <p:spPr>
            <a:xfrm>
              <a:off x="7216" y="2404"/>
              <a:ext cx="2344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800">
                  <a:solidFill>
                    <a:srgbClr val="171DA6"/>
                  </a:solidFill>
                  <a:latin typeface="思源黑体 CN Bold" panose="020B0800000000000000" charset="-122"/>
                  <a:ea typeface="思源黑体 CN Bold" panose="020B0800000000000000" charset="-122"/>
                </a:rPr>
                <a:t>第</a:t>
              </a:r>
              <a:r>
                <a:rPr lang="zh-CN" altLang="en-US" sz="2800">
                  <a:solidFill>
                    <a:srgbClr val="171DA6"/>
                  </a:solidFill>
                  <a:latin typeface="思源黑体 CN Bold" panose="020B0800000000000000" charset="-122"/>
                  <a:ea typeface="思源黑体 CN Bold" panose="020B0800000000000000" charset="-122"/>
                </a:rPr>
                <a:t>四章</a:t>
              </a:r>
              <a:endParaRPr lang="zh-CN" altLang="en-US" sz="2800">
                <a:solidFill>
                  <a:srgbClr val="171DA6"/>
                </a:solidFill>
                <a:latin typeface="思源黑体 CN Bold" panose="020B0800000000000000" charset="-122"/>
                <a:ea typeface="思源黑体 CN Bold" panose="020B0800000000000000" charset="-122"/>
              </a:endParaRPr>
            </a:p>
          </p:txBody>
        </p:sp>
        <p:sp>
          <p:nvSpPr>
            <p:cNvPr id="37" name="文本框 36"/>
            <p:cNvSpPr txBox="1"/>
            <p:nvPr>
              <p:custDataLst>
                <p:tags r:id="rId18"/>
              </p:custDataLst>
            </p:nvPr>
          </p:nvSpPr>
          <p:spPr>
            <a:xfrm>
              <a:off x="10006" y="2474"/>
              <a:ext cx="6253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 sz="2800">
                  <a:solidFill>
                    <a:schemeClr val="bg1"/>
                  </a:solidFill>
                  <a:latin typeface="思源黑体 CN Bold" panose="020B0800000000000000" charset="-122"/>
                  <a:ea typeface="思源黑体 CN Bold" panose="020B0800000000000000" charset="-122"/>
                </a:rPr>
                <a:t>不同个股的节奏</a:t>
              </a:r>
              <a:endParaRPr lang="zh-CN" altLang="en-US" sz="280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</a:endParaRPr>
            </a:p>
          </p:txBody>
        </p:sp>
      </p:grpSp>
    </p:spTree>
    <p:custDataLst>
      <p:tags r:id="rId19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4226560" y="1716088"/>
            <a:ext cx="373888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Medium" panose="020B0600000000000000" charset="-122"/>
                <a:ea typeface="思源黑体 Medium" panose="020B0600000000000000" charset="-122"/>
                <a:cs typeface="思源黑体 CN Normal" panose="020B0400000000000000" charset="-122"/>
              </a:rPr>
              <a:t>PART 01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Medium" panose="020B0600000000000000" charset="-122"/>
              <a:ea typeface="思源黑体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2118043" y="3064510"/>
            <a:ext cx="7955915" cy="12604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 fontAlgn="auto"/>
            <a:r>
              <a:rPr lang="zh-CN" altLang="en-US" sz="7600">
                <a:solidFill>
                  <a:schemeClr val="bg2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大</a:t>
            </a:r>
            <a:r>
              <a:rPr lang="en-US" altLang="zh-CN" sz="7600">
                <a:solidFill>
                  <a:schemeClr val="bg2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   </a:t>
            </a:r>
            <a:r>
              <a:rPr lang="zh-CN" altLang="en-US" sz="7600">
                <a:solidFill>
                  <a:schemeClr val="bg2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盘</a:t>
            </a:r>
            <a:endParaRPr lang="zh-CN" altLang="en-US" sz="7600">
              <a:solidFill>
                <a:schemeClr val="bg2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2279015" y="2635250"/>
            <a:ext cx="7641590" cy="0"/>
          </a:xfrm>
          <a:prstGeom prst="line">
            <a:avLst/>
          </a:prstGeom>
          <a:ln>
            <a:gradFill>
              <a:gsLst>
                <a:gs pos="0">
                  <a:srgbClr val="1E38B8"/>
                </a:gs>
                <a:gs pos="50000">
                  <a:srgbClr val="B77DFE"/>
                </a:gs>
                <a:gs pos="100000">
                  <a:srgbClr val="1E38B8"/>
                </a:gs>
              </a:gsLst>
              <a:lin ang="0" scaled="0"/>
            </a:gradFill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273108" y="1524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市场即将迎来拐点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26110" y="6582410"/>
            <a:ext cx="10939780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经传多赢资深投顾 :罗雪奎丨执业编号:</a:t>
            </a:r>
            <a:r>
              <a:rPr lang="en-US" altLang="zh-CN" sz="1200">
                <a:solidFill>
                  <a:schemeClr val="bg1"/>
                </a:solidFill>
                <a:latin typeface="思源黑体 Medium" panose="020B0600000000000000" charset="-122"/>
                <a:ea typeface="思源黑体 Medium" panose="020B0600000000000000" charset="-122"/>
                <a:cs typeface="思源黑体 Medium" panose="020B0600000000000000" charset="-122"/>
                <a:sym typeface="+mn-ea"/>
              </a:rPr>
              <a:t>A1120616080001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 </a:t>
            </a: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风险提示:观点基于软件数据和理论模型分析，仅供参考，不构成买卖建议，股市有风险，投资需谨慎</a:t>
            </a:r>
            <a:endParaRPr lang="zh-CN" altLang="en-US" sz="1200">
              <a:ln>
                <a:noFill/>
              </a:ln>
              <a:solidFill>
                <a:schemeClr val="bg1">
                  <a:lumMod val="9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030" y="941070"/>
            <a:ext cx="7508875" cy="46863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7835265" y="1485900"/>
            <a:ext cx="4356735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olidFill>
                  <a:srgbClr val="FF0000"/>
                </a:solidFill>
                <a:highlight>
                  <a:srgbClr val="FFFF00"/>
                </a:highlight>
              </a:rPr>
              <a:t>2024</a:t>
            </a:r>
            <a:r>
              <a:rPr lang="zh-CN" altLang="en-US" sz="2400">
                <a:solidFill>
                  <a:srgbClr val="FF0000"/>
                </a:solidFill>
                <a:highlight>
                  <a:srgbClr val="FFFF00"/>
                </a:highlight>
              </a:rPr>
              <a:t>：红利股的月线上升回档</a:t>
            </a:r>
            <a:endParaRPr lang="zh-CN" altLang="en-US" sz="2400">
              <a:solidFill>
                <a:srgbClr val="FF0000"/>
              </a:solidFill>
              <a:highlight>
                <a:srgbClr val="FFFF00"/>
              </a:highlight>
            </a:endParaRPr>
          </a:p>
          <a:p>
            <a:endParaRPr lang="zh-CN" altLang="en-US" sz="2400">
              <a:solidFill>
                <a:srgbClr val="FFFF00"/>
              </a:solidFill>
            </a:endParaRPr>
          </a:p>
          <a:p>
            <a:endParaRPr lang="zh-CN" altLang="en-US" sz="2400">
              <a:solidFill>
                <a:srgbClr val="FFFF00"/>
              </a:solidFill>
            </a:endParaRPr>
          </a:p>
          <a:p>
            <a:endParaRPr lang="zh-CN" altLang="en-US" sz="2400">
              <a:solidFill>
                <a:srgbClr val="FFFF00"/>
              </a:solidFill>
            </a:endParaRPr>
          </a:p>
          <a:p>
            <a:r>
              <a:rPr lang="zh-CN" altLang="en-US" sz="2400">
                <a:solidFill>
                  <a:srgbClr val="FFFF00"/>
                </a:solidFill>
              </a:rPr>
              <a:t>月线四连阴</a:t>
            </a:r>
            <a:r>
              <a:rPr lang="en-US" altLang="zh-CN" sz="2400">
                <a:solidFill>
                  <a:srgbClr val="FFFF00"/>
                </a:solidFill>
              </a:rPr>
              <a:t>+</a:t>
            </a:r>
            <a:r>
              <a:rPr lang="zh-CN" altLang="en-US" sz="2400">
                <a:solidFill>
                  <a:srgbClr val="FFFF00"/>
                </a:solidFill>
              </a:rPr>
              <a:t>业绩公布</a:t>
            </a:r>
            <a:endParaRPr lang="zh-CN" altLang="en-US" sz="2400">
              <a:solidFill>
                <a:srgbClr val="FFFF00"/>
              </a:solidFill>
            </a:endParaRPr>
          </a:p>
          <a:p>
            <a:endParaRPr lang="zh-CN" altLang="en-US" sz="2400">
              <a:solidFill>
                <a:srgbClr val="FFFF00"/>
              </a:solidFill>
            </a:endParaRPr>
          </a:p>
          <a:p>
            <a:endParaRPr lang="zh-CN" altLang="en-US" sz="2400">
              <a:solidFill>
                <a:srgbClr val="FFFF00"/>
              </a:solidFill>
            </a:endParaRPr>
          </a:p>
          <a:p>
            <a:r>
              <a:rPr lang="zh-CN" altLang="en-US" sz="2400">
                <a:solidFill>
                  <a:srgbClr val="FFFF00"/>
                </a:solidFill>
              </a:rPr>
              <a:t>技术面超跌</a:t>
            </a:r>
            <a:r>
              <a:rPr lang="en-US" altLang="zh-CN" sz="2400">
                <a:solidFill>
                  <a:srgbClr val="FFFF00"/>
                </a:solidFill>
              </a:rPr>
              <a:t>+</a:t>
            </a:r>
            <a:r>
              <a:rPr lang="zh-CN" altLang="en-US" sz="2400">
                <a:solidFill>
                  <a:srgbClr val="FFFF00"/>
                </a:solidFill>
              </a:rPr>
              <a:t>业绩真空期</a:t>
            </a:r>
            <a:endParaRPr lang="zh-CN" altLang="en-US" sz="2400">
              <a:solidFill>
                <a:srgbClr val="FFFF00"/>
              </a:solidFill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273108" y="1524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短期题材情绪提升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70" y="1017905"/>
            <a:ext cx="6358890" cy="508762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150" y="1194435"/>
            <a:ext cx="4108450" cy="11068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文本框 8"/>
          <p:cNvSpPr txBox="1"/>
          <p:nvPr/>
        </p:nvSpPr>
        <p:spPr>
          <a:xfrm>
            <a:off x="6901815" y="4395470"/>
            <a:ext cx="459422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2400">
                <a:solidFill>
                  <a:srgbClr val="FFFF00"/>
                </a:solidFill>
              </a:rPr>
              <a:t>①短线上攻上穿</a:t>
            </a:r>
            <a:endParaRPr lang="zh-CN" altLang="en-US" sz="2400">
              <a:solidFill>
                <a:srgbClr val="FFFF0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400">
                <a:solidFill>
                  <a:srgbClr val="FFFF00"/>
                </a:solidFill>
              </a:rPr>
              <a:t>②三个月以来情绪首次高涨</a:t>
            </a:r>
            <a:endParaRPr lang="zh-CN" altLang="en-US" sz="2400">
              <a:solidFill>
                <a:srgbClr val="FFFF0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400">
                <a:solidFill>
                  <a:srgbClr val="FFFF00"/>
                </a:solidFill>
              </a:rPr>
              <a:t>③一个月</a:t>
            </a:r>
            <a:r>
              <a:rPr lang="en-US" altLang="zh-CN" sz="2400">
                <a:solidFill>
                  <a:srgbClr val="FFFF00"/>
                </a:solidFill>
              </a:rPr>
              <a:t>2</a:t>
            </a:r>
            <a:r>
              <a:rPr lang="zh-CN" altLang="en-US" sz="2400">
                <a:solidFill>
                  <a:srgbClr val="FFFF00"/>
                </a:solidFill>
              </a:rPr>
              <a:t>倍个股开始出现</a:t>
            </a:r>
            <a:endParaRPr lang="zh-CN" altLang="en-US" sz="2400">
              <a:solidFill>
                <a:srgbClr val="FFFF00"/>
              </a:solidFill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rcRect b="6590"/>
          <a:stretch>
            <a:fillRect/>
          </a:stretch>
        </p:blipFill>
        <p:spPr>
          <a:xfrm>
            <a:off x="6749415" y="970280"/>
            <a:ext cx="5010785" cy="3078480"/>
          </a:xfrm>
          <a:prstGeom prst="rect">
            <a:avLst/>
          </a:prstGeom>
        </p:spPr>
      </p:pic>
      <p:sp>
        <p:nvSpPr>
          <p:cNvPr id="2" name="文本框 1"/>
          <p:cNvSpPr txBox="1"/>
          <p:nvPr userDrawn="1">
            <p:custDataLst>
              <p:tags r:id="rId5"/>
            </p:custDataLst>
          </p:nvPr>
        </p:nvSpPr>
        <p:spPr>
          <a:xfrm>
            <a:off x="626110" y="6582410"/>
            <a:ext cx="10939780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经传多赢资深投顾 :罗雪奎丨执业编号:</a:t>
            </a:r>
            <a:r>
              <a:rPr lang="en-US" altLang="zh-CN" sz="1200">
                <a:solidFill>
                  <a:schemeClr val="bg1"/>
                </a:solidFill>
                <a:latin typeface="思源黑体 Medium" panose="020B0600000000000000" charset="-122"/>
                <a:ea typeface="思源黑体 Medium" panose="020B0600000000000000" charset="-122"/>
                <a:cs typeface="思源黑体 Medium" panose="020B0600000000000000" charset="-122"/>
                <a:sym typeface="+mn-ea"/>
              </a:rPr>
              <a:t>A1120616080001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 </a:t>
            </a: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风险提示:观点基于软件数据和理论模型分析，仅供参考，不构成买卖建议，股市有风险，投资需谨慎</a:t>
            </a:r>
            <a:endParaRPr lang="zh-CN" altLang="en-US" sz="1200">
              <a:ln>
                <a:noFill/>
              </a:ln>
              <a:solidFill>
                <a:schemeClr val="bg1">
                  <a:lumMod val="9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</p:spTree>
    <p:custDataLst>
      <p:tags r:id="rId6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273108" y="1524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证券和大盘的关系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365" y="1000125"/>
            <a:ext cx="7122795" cy="543369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9490" y="1000125"/>
            <a:ext cx="4485005" cy="306387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9017000" y="2188845"/>
            <a:ext cx="4064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highlight>
                  <a:srgbClr val="FFFF00"/>
                </a:highlight>
              </a:rPr>
              <a:t>6</a:t>
            </a:r>
            <a:r>
              <a:rPr lang="zh-CN" altLang="en-US">
                <a:highlight>
                  <a:srgbClr val="FFFF00"/>
                </a:highlight>
              </a:rPr>
              <a:t>月中提示</a:t>
            </a:r>
            <a:r>
              <a:rPr lang="en-US" altLang="zh-CN">
                <a:highlight>
                  <a:srgbClr val="FFFF00"/>
                </a:highlight>
              </a:rPr>
              <a:t>7</a:t>
            </a:r>
            <a:r>
              <a:rPr lang="zh-CN" altLang="en-US">
                <a:highlight>
                  <a:srgbClr val="FFFF00"/>
                </a:highlight>
              </a:rPr>
              <a:t>月初券商</a:t>
            </a:r>
            <a:endParaRPr lang="zh-CN" altLang="en-US">
              <a:highlight>
                <a:srgbClr val="FFFF00"/>
              </a:highlight>
            </a:endParaRPr>
          </a:p>
          <a:p>
            <a:r>
              <a:rPr lang="zh-CN" altLang="en-US">
                <a:highlight>
                  <a:srgbClr val="FFFF00"/>
                </a:highlight>
              </a:rPr>
              <a:t>有望迎来反弹。</a:t>
            </a:r>
            <a:endParaRPr lang="zh-CN" altLang="en-US">
              <a:highlight>
                <a:srgbClr val="FFFF00"/>
              </a:highlight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770495" y="4280535"/>
            <a:ext cx="4064000" cy="17519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zh-CN" altLang="en-US">
                <a:solidFill>
                  <a:srgbClr val="FFFF00"/>
                </a:solidFill>
              </a:rPr>
              <a:t>证券的看点：</a:t>
            </a:r>
            <a:endParaRPr lang="zh-CN" altLang="en-US">
              <a:solidFill>
                <a:srgbClr val="FFFF00"/>
              </a:solidFill>
            </a:endParaRPr>
          </a:p>
          <a:p>
            <a:pPr>
              <a:lnSpc>
                <a:spcPct val="120000"/>
              </a:lnSpc>
            </a:pPr>
            <a:r>
              <a:rPr lang="zh-CN" altLang="en-US">
                <a:solidFill>
                  <a:srgbClr val="FFFF00"/>
                </a:solidFill>
              </a:rPr>
              <a:t>①</a:t>
            </a:r>
            <a:r>
              <a:rPr lang="en-US" altLang="zh-CN">
                <a:solidFill>
                  <a:srgbClr val="FFFF00"/>
                </a:solidFill>
              </a:rPr>
              <a:t>3000</a:t>
            </a:r>
            <a:r>
              <a:rPr lang="zh-CN" altLang="en-US">
                <a:solidFill>
                  <a:srgbClr val="FFFF00"/>
                </a:solidFill>
              </a:rPr>
              <a:t>点以下，证券海洋状态金叉。</a:t>
            </a:r>
            <a:endParaRPr lang="zh-CN" altLang="en-US">
              <a:solidFill>
                <a:srgbClr val="FFFF00"/>
              </a:solidFill>
            </a:endParaRPr>
          </a:p>
          <a:p>
            <a:pPr>
              <a:lnSpc>
                <a:spcPct val="120000"/>
              </a:lnSpc>
            </a:pPr>
            <a:r>
              <a:rPr lang="zh-CN" altLang="en-US">
                <a:solidFill>
                  <a:srgbClr val="FFFF00"/>
                </a:solidFill>
              </a:rPr>
              <a:t>②证券上涨浪，</a:t>
            </a:r>
            <a:r>
              <a:rPr lang="zh-CN" altLang="en-US">
                <a:solidFill>
                  <a:srgbClr val="FF0000"/>
                </a:solidFill>
                <a:highlight>
                  <a:srgbClr val="FFFF00"/>
                </a:highlight>
              </a:rPr>
              <a:t>小盘股</a:t>
            </a:r>
            <a:r>
              <a:rPr lang="zh-CN" altLang="en-US">
                <a:solidFill>
                  <a:srgbClr val="FFFF00"/>
                </a:solidFill>
              </a:rPr>
              <a:t>上涨。</a:t>
            </a:r>
            <a:endParaRPr lang="zh-CN" altLang="en-US">
              <a:solidFill>
                <a:srgbClr val="FFFF00"/>
              </a:solidFill>
            </a:endParaRPr>
          </a:p>
          <a:p>
            <a:pPr>
              <a:lnSpc>
                <a:spcPct val="120000"/>
              </a:lnSpc>
            </a:pPr>
            <a:r>
              <a:rPr lang="zh-CN" altLang="en-US">
                <a:solidFill>
                  <a:srgbClr val="FFFF00"/>
                </a:solidFill>
              </a:rPr>
              <a:t>③证券下跌浪，</a:t>
            </a:r>
            <a:r>
              <a:rPr lang="zh-CN" altLang="en-US">
                <a:solidFill>
                  <a:srgbClr val="FF0000"/>
                </a:solidFill>
                <a:highlight>
                  <a:srgbClr val="FFFF00"/>
                </a:highlight>
              </a:rPr>
              <a:t>控盘股</a:t>
            </a:r>
            <a:r>
              <a:rPr lang="zh-CN" altLang="en-US">
                <a:solidFill>
                  <a:srgbClr val="FFFF00"/>
                </a:solidFill>
                <a:sym typeface="+mn-ea"/>
              </a:rPr>
              <a:t>上涨</a:t>
            </a:r>
            <a:r>
              <a:rPr lang="zh-CN" altLang="en-US">
                <a:solidFill>
                  <a:srgbClr val="FFFF00"/>
                </a:solidFill>
              </a:rPr>
              <a:t>。</a:t>
            </a:r>
            <a:endParaRPr lang="zh-CN" altLang="en-US">
              <a:solidFill>
                <a:srgbClr val="FFFF00"/>
              </a:solidFill>
            </a:endParaRPr>
          </a:p>
          <a:p>
            <a:pPr>
              <a:lnSpc>
                <a:spcPct val="120000"/>
              </a:lnSpc>
            </a:pPr>
            <a:r>
              <a:rPr lang="zh-CN" altLang="en-US">
                <a:solidFill>
                  <a:srgbClr val="FFFF00"/>
                </a:solidFill>
              </a:rPr>
              <a:t>④市场补量：普涨（类似</a:t>
            </a:r>
            <a:r>
              <a:rPr lang="en-US" altLang="zh-CN">
                <a:solidFill>
                  <a:srgbClr val="FFFF00"/>
                </a:solidFill>
              </a:rPr>
              <a:t>2</a:t>
            </a:r>
            <a:r>
              <a:rPr lang="zh-CN" altLang="en-US">
                <a:solidFill>
                  <a:srgbClr val="FFFF00"/>
                </a:solidFill>
              </a:rPr>
              <a:t>月）</a:t>
            </a:r>
            <a:endParaRPr lang="zh-CN" altLang="en-US">
              <a:solidFill>
                <a:srgbClr val="FFFF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14630" y="4778375"/>
            <a:ext cx="11906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>
                <a:highlight>
                  <a:srgbClr val="FFFF00"/>
                </a:highlight>
              </a:rPr>
              <a:t>2-3</a:t>
            </a:r>
            <a:r>
              <a:rPr lang="zh-CN" altLang="en-US" sz="1400">
                <a:highlight>
                  <a:srgbClr val="FFFF00"/>
                </a:highlight>
              </a:rPr>
              <a:t>月补量</a:t>
            </a:r>
            <a:endParaRPr lang="zh-CN" altLang="en-US" sz="1400">
              <a:highlight>
                <a:srgbClr val="FFFF00"/>
              </a:highlight>
            </a:endParaRPr>
          </a:p>
          <a:p>
            <a:r>
              <a:rPr lang="zh-CN" altLang="en-US" sz="1400">
                <a:highlight>
                  <a:srgbClr val="FFFF00"/>
                </a:highlight>
              </a:rPr>
              <a:t>普涨</a:t>
            </a:r>
            <a:endParaRPr lang="zh-CN" altLang="en-US" sz="1400">
              <a:highlight>
                <a:srgbClr val="FFFF00"/>
              </a:highlight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920875" y="3325495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>
                <a:highlight>
                  <a:srgbClr val="FFFF00"/>
                </a:highlight>
              </a:rPr>
              <a:t>3-4</a:t>
            </a:r>
            <a:r>
              <a:rPr lang="zh-CN" altLang="en-US" sz="1400">
                <a:highlight>
                  <a:srgbClr val="FFFF00"/>
                </a:highlight>
              </a:rPr>
              <a:t>月下行，涨银行、</a:t>
            </a:r>
            <a:endParaRPr lang="zh-CN" altLang="en-US" sz="1400">
              <a:highlight>
                <a:srgbClr val="FFFF00"/>
              </a:highlight>
            </a:endParaRPr>
          </a:p>
          <a:p>
            <a:r>
              <a:rPr lang="zh-CN" altLang="en-US" sz="1400">
                <a:highlight>
                  <a:srgbClr val="FFFF00"/>
                </a:highlight>
              </a:rPr>
              <a:t>煤炭等控盘</a:t>
            </a:r>
            <a:endParaRPr lang="zh-CN" altLang="en-US" sz="1400">
              <a:highlight>
                <a:srgbClr val="FFFF00"/>
              </a:highlight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405255" y="5602605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>
                <a:highlight>
                  <a:srgbClr val="FFFF00"/>
                </a:highlight>
              </a:rPr>
              <a:t>4-5</a:t>
            </a:r>
            <a:r>
              <a:rPr lang="zh-CN" altLang="en-US" sz="1400">
                <a:highlight>
                  <a:srgbClr val="FFFF00"/>
                </a:highlight>
              </a:rPr>
              <a:t>月券商涨</a:t>
            </a:r>
            <a:endParaRPr lang="zh-CN" altLang="en-US" sz="1400">
              <a:highlight>
                <a:srgbClr val="FFFF00"/>
              </a:highlight>
            </a:endParaRPr>
          </a:p>
          <a:p>
            <a:r>
              <a:rPr lang="zh-CN" altLang="en-US" sz="1400">
                <a:highlight>
                  <a:srgbClr val="FFFF00"/>
                </a:highlight>
              </a:rPr>
              <a:t>题材超跌反弹</a:t>
            </a:r>
            <a:endParaRPr lang="zh-CN" altLang="en-US" sz="1400">
              <a:highlight>
                <a:srgbClr val="FFFF00"/>
              </a:highlight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900805" y="3758565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>
                <a:highlight>
                  <a:srgbClr val="FFFF00"/>
                </a:highlight>
              </a:rPr>
              <a:t>5--7月中券商跌，</a:t>
            </a:r>
            <a:endParaRPr lang="zh-CN" altLang="en-US" sz="1400">
              <a:highlight>
                <a:srgbClr val="FFFF00"/>
              </a:highlight>
            </a:endParaRPr>
          </a:p>
          <a:p>
            <a:r>
              <a:rPr lang="zh-CN" altLang="en-US" sz="1400">
                <a:highlight>
                  <a:srgbClr val="FFFF00"/>
                </a:highlight>
              </a:rPr>
              <a:t>高控盘银行等涨</a:t>
            </a:r>
            <a:endParaRPr lang="zh-CN" altLang="en-US" sz="1400">
              <a:highlight>
                <a:srgbClr val="FFFF00"/>
              </a:highlight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621655" y="5832475"/>
            <a:ext cx="15557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>
                <a:highlight>
                  <a:srgbClr val="FFFF00"/>
                </a:highlight>
              </a:rPr>
              <a:t>目前券商涨，低位题材反弹。</a:t>
            </a:r>
            <a:endParaRPr lang="zh-CN" altLang="en-US" sz="1400">
              <a:highlight>
                <a:srgbClr val="FFFF00"/>
              </a:highlight>
            </a:endParaRPr>
          </a:p>
        </p:txBody>
      </p:sp>
      <p:sp>
        <p:nvSpPr>
          <p:cNvPr id="12" name="文本框 11"/>
          <p:cNvSpPr txBox="1"/>
          <p:nvPr userDrawn="1">
            <p:custDataLst>
              <p:tags r:id="rId4"/>
            </p:custDataLst>
          </p:nvPr>
        </p:nvSpPr>
        <p:spPr>
          <a:xfrm>
            <a:off x="626110" y="6582410"/>
            <a:ext cx="10939780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经传多赢资深投顾 :罗雪奎丨执业编号:</a:t>
            </a:r>
            <a:r>
              <a:rPr lang="en-US" altLang="zh-CN" sz="1200">
                <a:solidFill>
                  <a:schemeClr val="bg1"/>
                </a:solidFill>
                <a:latin typeface="思源黑体 Medium" panose="020B0600000000000000" charset="-122"/>
                <a:ea typeface="思源黑体 Medium" panose="020B0600000000000000" charset="-122"/>
                <a:cs typeface="思源黑体 Medium" panose="020B0600000000000000" charset="-122"/>
                <a:sym typeface="+mn-ea"/>
              </a:rPr>
              <a:t>A1120616080001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 </a:t>
            </a: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风险提示:观点基于软件数据和理论模型分析，仅供参考，不构成买卖建议，股市有风险，投资需谨慎</a:t>
            </a:r>
            <a:endParaRPr lang="zh-CN" altLang="en-US" sz="1200">
              <a:ln>
                <a:noFill/>
              </a:ln>
              <a:solidFill>
                <a:schemeClr val="bg1">
                  <a:lumMod val="9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4226560" y="1716088"/>
            <a:ext cx="373888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Medium" panose="020B0600000000000000" charset="-122"/>
                <a:ea typeface="思源黑体 Medium" panose="020B0600000000000000" charset="-122"/>
                <a:cs typeface="思源黑体 CN Normal" panose="020B0400000000000000" charset="-122"/>
              </a:rPr>
              <a:t>PART 0</a:t>
            </a:r>
            <a:r>
              <a:rPr kumimoji="0" lang="en-US" altLang="zh-CN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Medium" panose="020B0600000000000000" charset="-122"/>
                <a:ea typeface="思源黑体 Medium" panose="020B0600000000000000" charset="-122"/>
                <a:cs typeface="思源黑体 CN Normal" panose="020B0400000000000000" charset="-122"/>
              </a:rPr>
              <a:t>2</a:t>
            </a:r>
            <a:endParaRPr kumimoji="0" lang="en-US" altLang="zh-CN" sz="6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Medium" panose="020B0600000000000000" charset="-122"/>
              <a:ea typeface="思源黑体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2118043" y="3064510"/>
            <a:ext cx="7955915" cy="12604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 fontAlgn="auto"/>
            <a:r>
              <a:rPr lang="zh-CN" sz="7600">
                <a:solidFill>
                  <a:schemeClr val="bg2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挖掘机会</a:t>
            </a:r>
            <a:endParaRPr lang="zh-CN" sz="7600">
              <a:solidFill>
                <a:schemeClr val="bg2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2279015" y="2635250"/>
            <a:ext cx="7641590" cy="0"/>
          </a:xfrm>
          <a:prstGeom prst="line">
            <a:avLst/>
          </a:prstGeom>
          <a:ln>
            <a:gradFill>
              <a:gsLst>
                <a:gs pos="0">
                  <a:srgbClr val="1E38B8"/>
                </a:gs>
                <a:gs pos="50000">
                  <a:srgbClr val="B77DFE"/>
                </a:gs>
                <a:gs pos="100000">
                  <a:srgbClr val="1E38B8"/>
                </a:gs>
              </a:gsLst>
              <a:lin ang="0" scaled="0"/>
            </a:gradFill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  <p:custDataLst>
      <p:tags r:id="rId3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273108" y="1524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7.18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异动（高速路）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 l="31718" b="3929"/>
          <a:stretch>
            <a:fillRect/>
          </a:stretch>
        </p:blipFill>
        <p:spPr>
          <a:xfrm>
            <a:off x="288925" y="783590"/>
            <a:ext cx="6468745" cy="341566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2450" y="1090930"/>
            <a:ext cx="5125085" cy="280098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110" y="4283075"/>
            <a:ext cx="5231130" cy="229933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113905" y="476948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FF00"/>
                </a:solidFill>
              </a:rPr>
              <a:t>找到市场异动板块把握回档机会</a:t>
            </a:r>
            <a:endParaRPr lang="zh-CN" altLang="en-US">
              <a:solidFill>
                <a:srgbClr val="FFFF00"/>
              </a:solidFill>
            </a:endParaRPr>
          </a:p>
        </p:txBody>
      </p:sp>
      <p:sp>
        <p:nvSpPr>
          <p:cNvPr id="6" name="文本框 5"/>
          <p:cNvSpPr txBox="1"/>
          <p:nvPr userDrawn="1">
            <p:custDataLst>
              <p:tags r:id="rId5"/>
            </p:custDataLst>
          </p:nvPr>
        </p:nvSpPr>
        <p:spPr>
          <a:xfrm>
            <a:off x="626110" y="6582410"/>
            <a:ext cx="10939780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经传多赢资深投顾 :罗雪奎丨执业编号:</a:t>
            </a:r>
            <a:r>
              <a:rPr lang="en-US" altLang="zh-CN" sz="1200">
                <a:solidFill>
                  <a:schemeClr val="bg1"/>
                </a:solidFill>
                <a:latin typeface="思源黑体 Medium" panose="020B0600000000000000" charset="-122"/>
                <a:ea typeface="思源黑体 Medium" panose="020B0600000000000000" charset="-122"/>
                <a:cs typeface="思源黑体 Medium" panose="020B0600000000000000" charset="-122"/>
                <a:sym typeface="+mn-ea"/>
              </a:rPr>
              <a:t>A1120616080001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 </a:t>
            </a: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风险提示:观点基于软件数据和理论模型分析，仅供参考，不构成买卖建议，股市有风险，投资需谨慎</a:t>
            </a:r>
            <a:endParaRPr lang="zh-CN" altLang="en-US" sz="1200">
              <a:ln>
                <a:noFill/>
              </a:ln>
              <a:solidFill>
                <a:schemeClr val="bg1">
                  <a:lumMod val="9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</p:spTree>
    <p:custDataLst>
      <p:tags r:id="rId6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16.xml><?xml version="1.0" encoding="utf-8"?>
<p:tagLst xmlns:p="http://schemas.openxmlformats.org/presentationml/2006/main">
  <p:tag name="KSO_WM_SPECIAL_SOURCE" val="bdnull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3.xml><?xml version="1.0" encoding="utf-8"?>
<p:tagLst xmlns:p="http://schemas.openxmlformats.org/presentationml/2006/main">
  <p:tag name="KSO_WM_DIAGRAM_VIRTUALLY_FRAME" val="{&quot;height&quot;:324.65,&quot;left&quot;:329.75,&quot;top&quot;:108.9,&quot;width&quot;:519.35}"/>
</p:tagLst>
</file>

<file path=ppt/tags/tag24.xml><?xml version="1.0" encoding="utf-8"?>
<p:tagLst xmlns:p="http://schemas.openxmlformats.org/presentationml/2006/main">
  <p:tag name="KSO_WM_DIAGRAM_VIRTUALLY_FRAME" val="{&quot;height&quot;:324.65,&quot;left&quot;:329.75,&quot;top&quot;:108.9,&quot;width&quot;:519.35}"/>
</p:tagLst>
</file>

<file path=ppt/tags/tag25.xml><?xml version="1.0" encoding="utf-8"?>
<p:tagLst xmlns:p="http://schemas.openxmlformats.org/presentationml/2006/main">
  <p:tag name="KSO_WM_DIAGRAM_VIRTUALLY_FRAME" val="{&quot;height&quot;:324.65,&quot;left&quot;:329.75,&quot;top&quot;:108.9,&quot;width&quot;:519.35}"/>
</p:tagLst>
</file>

<file path=ppt/tags/tag26.xml><?xml version="1.0" encoding="utf-8"?>
<p:tagLst xmlns:p="http://schemas.openxmlformats.org/presentationml/2006/main">
  <p:tag name="KSO_WM_BEAUTIFY_FLAG" val=""/>
  <p:tag name="KSO_WM_DIAGRAM_VIRTUALLY_FRAME" val="{&quot;height&quot;:324.65,&quot;left&quot;:329.75,&quot;top&quot;:108.9,&quot;width&quot;:519.35}"/>
</p:tagLst>
</file>

<file path=ppt/tags/tag27.xml><?xml version="1.0" encoding="utf-8"?>
<p:tagLst xmlns:p="http://schemas.openxmlformats.org/presentationml/2006/main">
  <p:tag name="KSO_WM_DIAGRAM_VIRTUALLY_FRAME" val="{&quot;height&quot;:324.65,&quot;left&quot;:329.75,&quot;top&quot;:108.9,&quot;width&quot;:519.35}"/>
</p:tagLst>
</file>

<file path=ppt/tags/tag28.xml><?xml version="1.0" encoding="utf-8"?>
<p:tagLst xmlns:p="http://schemas.openxmlformats.org/presentationml/2006/main">
  <p:tag name="KSO_WM_BEAUTIFY_FLAG" val=""/>
  <p:tag name="KSO_WM_DIAGRAM_VIRTUALLY_FRAME" val="{&quot;height&quot;:324.65,&quot;left&quot;:329.75,&quot;top&quot;:108.9,&quot;width&quot;:519.35}"/>
</p:tagLst>
</file>

<file path=ppt/tags/tag29.xml><?xml version="1.0" encoding="utf-8"?>
<p:tagLst xmlns:p="http://schemas.openxmlformats.org/presentationml/2006/main">
  <p:tag name="KSO_WM_BEAUTIFY_FLAG" val=""/>
  <p:tag name="KSO_WM_DIAGRAM_VIRTUALLY_FRAME" val="{&quot;height&quot;:324.65,&quot;left&quot;:329.75,&quot;top&quot;:108.9,&quot;width&quot;:519.35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  <p:tag name="KSO_WM_DIAGRAM_VIRTUALLY_FRAME" val="{&quot;height&quot;:324.65,&quot;left&quot;:329.75,&quot;top&quot;:108.9,&quot;width&quot;:519.35}"/>
</p:tagLst>
</file>

<file path=ppt/tags/tag31.xml><?xml version="1.0" encoding="utf-8"?>
<p:tagLst xmlns:p="http://schemas.openxmlformats.org/presentationml/2006/main">
  <p:tag name="KSO_WM_DIAGRAM_VIRTUALLY_FRAME" val="{&quot;height&quot;:324.65,&quot;left&quot;:329.75,&quot;top&quot;:108.9,&quot;width&quot;:519.35}"/>
</p:tagLst>
</file>

<file path=ppt/tags/tag32.xml><?xml version="1.0" encoding="utf-8"?>
<p:tagLst xmlns:p="http://schemas.openxmlformats.org/presentationml/2006/main">
  <p:tag name="KSO_WM_BEAUTIFY_FLAG" val=""/>
  <p:tag name="KSO_WM_DIAGRAM_VIRTUALLY_FRAME" val="{&quot;height&quot;:324.65,&quot;left&quot;:329.75,&quot;top&quot;:108.9,&quot;width&quot;:519.35}"/>
</p:tagLst>
</file>

<file path=ppt/tags/tag33.xml><?xml version="1.0" encoding="utf-8"?>
<p:tagLst xmlns:p="http://schemas.openxmlformats.org/presentationml/2006/main">
  <p:tag name="KSO_WM_BEAUTIFY_FLAG" val=""/>
  <p:tag name="KSO_WM_DIAGRAM_VIRTUALLY_FRAME" val="{&quot;height&quot;:324.65,&quot;left&quot;:329.75,&quot;top&quot;:108.9,&quot;width&quot;:519.35}"/>
</p:tagLst>
</file>

<file path=ppt/tags/tag34.xml><?xml version="1.0" encoding="utf-8"?>
<p:tagLst xmlns:p="http://schemas.openxmlformats.org/presentationml/2006/main">
  <p:tag name="KSO_WM_BEAUTIFY_FLAG" val=""/>
  <p:tag name="KSO_WM_DIAGRAM_VIRTUALLY_FRAME" val="{&quot;height&quot;:324.65,&quot;left&quot;:329.75,&quot;top&quot;:108.9,&quot;width&quot;:519.35}"/>
</p:tagLst>
</file>

<file path=ppt/tags/tag35.xml><?xml version="1.0" encoding="utf-8"?>
<p:tagLst xmlns:p="http://schemas.openxmlformats.org/presentationml/2006/main">
  <p:tag name="KSO_WM_DIAGRAM_VIRTUALLY_FRAME" val="{&quot;height&quot;:324.65,&quot;left&quot;:329.75,&quot;top&quot;:108.9,&quot;width&quot;:519.35}"/>
</p:tagLst>
</file>

<file path=ppt/tags/tag36.xml><?xml version="1.0" encoding="utf-8"?>
<p:tagLst xmlns:p="http://schemas.openxmlformats.org/presentationml/2006/main">
  <p:tag name="KSO_WM_BEAUTIFY_FLAG" val=""/>
  <p:tag name="KSO_WM_DIAGRAM_VIRTUALLY_FRAME" val="{&quot;height&quot;:324.65,&quot;left&quot;:329.75,&quot;top&quot;:108.9,&quot;width&quot;:519.35}"/>
</p:tagLst>
</file>

<file path=ppt/tags/tag37.xml><?xml version="1.0" encoding="utf-8"?>
<p:tagLst xmlns:p="http://schemas.openxmlformats.org/presentationml/2006/main">
  <p:tag name="KSO_WM_BEAUTIFY_FLAG" val=""/>
  <p:tag name="KSO_WM_DIAGRAM_VIRTUALLY_FRAME" val="{&quot;height&quot;:324.65,&quot;left&quot;:329.75,&quot;top&quot;:108.9,&quot;width&quot;:519.35}"/>
</p:tagLst>
</file>

<file path=ppt/tags/tag38.xml><?xml version="1.0" encoding="utf-8"?>
<p:tagLst xmlns:p="http://schemas.openxmlformats.org/presentationml/2006/main">
  <p:tag name="KSO_WM_BEAUTIFY_FLAG" val=""/>
  <p:tag name="KSO_WM_DIAGRAM_VIRTUALLY_FRAME" val="{&quot;height&quot;:324.65,&quot;left&quot;:329.75,&quot;top&quot;:108.9,&quot;width&quot;:519.35}"/>
</p:tagLst>
</file>

<file path=ppt/tags/tag3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SPECIAL_SOURCE" val="bdnull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SPECIAL_SOURCE" val="bdnull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SPECIAL_SOURCE" val="bdnull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SPECIAL_SOURCE" val="bdnull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SPECIAL_SOURCE" val="bdnull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SPECIAL_SOURCE" val="bdnull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SPECIAL_SOURCE" val="bdnull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7.xml><?xml version="1.0" encoding="utf-8"?>
<p:tagLst xmlns:p="http://schemas.openxmlformats.org/presentationml/2006/main">
  <p:tag name="KSO_WM_BEAUTIFY_FLAG" val="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SPECIAL_SOURCE" val="bdnull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SPECIAL_SOURCE" val="bdnull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SPECIAL_SOURCE" val="bdnull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SPECIAL_SOURCE" val="bdnull"/>
</p:tagLst>
</file>

<file path=ppt/tags/tag8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86.xml><?xml version="1.0" encoding="utf-8"?>
<p:tagLst xmlns:p="http://schemas.openxmlformats.org/presentationml/2006/main">
  <p:tag name="KSO_WPP_MARK_KEY" val="5d6e9262-ca8a-4070-8ad5-698f89e303ea"/>
  <p:tag name="COMMONDATA" val="eyJoZGlkIjoiMTMzZGI2MjkwNzI0NGI5MzY0NzUwYzMxOTRjZGRmN2UifQ=="/>
  <p:tag name="commondata" val="eyJoZGlkIjoiOWY4MjQyNDc1NWE5NGE3YmJhMmZmNzIzZDc5YmE1NGIifQ==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1614</Words>
  <Application>WPS 演示</Application>
  <PresentationFormat>宽屏</PresentationFormat>
  <Paragraphs>149</Paragraphs>
  <Slides>19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4" baseType="lpstr">
      <vt:lpstr>Arial</vt:lpstr>
      <vt:lpstr>宋体</vt:lpstr>
      <vt:lpstr>Wingdings</vt:lpstr>
      <vt:lpstr>微软雅黑</vt:lpstr>
      <vt:lpstr>Wingdings</vt:lpstr>
      <vt:lpstr>思源黑体 CN Bold</vt:lpstr>
      <vt:lpstr>黑体</vt:lpstr>
      <vt:lpstr>思源黑体 CN Medium</vt:lpstr>
      <vt:lpstr>思源黑体 Medium</vt:lpstr>
      <vt:lpstr>思源黑体 CN Light</vt:lpstr>
      <vt:lpstr>思源黑体 CN Normal</vt:lpstr>
      <vt:lpstr>Arial Unicode MS</vt:lpstr>
      <vt:lpstr>Calibri</vt:lpstr>
      <vt:lpstr>汉仪屏黑 简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彬</cp:lastModifiedBy>
  <cp:revision>269</cp:revision>
  <dcterms:created xsi:type="dcterms:W3CDTF">2022-12-31T05:43:00Z</dcterms:created>
  <dcterms:modified xsi:type="dcterms:W3CDTF">2024-08-05T06:52:12Z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2052-12.1.0.17147</vt:lpwstr>
  </property>
  <property fmtid="{D5CDD505-2E9C-101B-9397-08002B2CF9AE}" pid="3" name="ICV">
    <vt:lpwstr>89B7A6AACA724488BFD11EBF50377424_13</vt:lpwstr>
  </property>
</Properties>
</file>