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81" r:id="rId3"/>
    <p:sldId id="301" r:id="rId4"/>
    <p:sldId id="318" r:id="rId5"/>
    <p:sldId id="319" r:id="rId6"/>
    <p:sldId id="302" r:id="rId7"/>
    <p:sldId id="356" r:id="rId8"/>
    <p:sldId id="338" r:id="rId9"/>
    <p:sldId id="339" r:id="rId10"/>
    <p:sldId id="357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9" r:id="rId20"/>
    <p:sldId id="350" r:id="rId21"/>
    <p:sldId id="351" r:id="rId22"/>
    <p:sldId id="352" r:id="rId23"/>
    <p:sldId id="353" r:id="rId24"/>
    <p:sldId id="354" r:id="rId25"/>
    <p:sldId id="358" r:id="rId26"/>
    <p:sldId id="359" r:id="rId27"/>
    <p:sldId id="360" r:id="rId28"/>
    <p:sldId id="306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 userDrawn="1">
          <p15:clr>
            <a:srgbClr val="A4A3A4"/>
          </p15:clr>
        </p15:guide>
        <p15:guide id="2" pos="36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640"/>
    <a:srgbClr val="210BB8"/>
    <a:srgbClr val="241789"/>
    <a:srgbClr val="4A4A4A"/>
    <a:srgbClr val="FFFEEB"/>
    <a:srgbClr val="FFF4A3"/>
    <a:srgbClr val="D9D9D9"/>
    <a:srgbClr val="7C0000"/>
    <a:srgbClr val="7E0001"/>
    <a:srgbClr val="FF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6"/>
        <p:guide pos="36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0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tags" Target="../tags/tag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tags" Target="../tags/tag6.xml"/><Relationship Id="rId4" Type="http://schemas.openxmlformats.org/officeDocument/2006/relationships/image" Target="../media/image5.png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tags" Target="../tags/tag11.xml"/><Relationship Id="rId3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4.png"/><Relationship Id="rId2" Type="http://schemas.openxmlformats.org/officeDocument/2006/relationships/tags" Target="../tags/tag13.xml"/><Relationship Id="rId11" Type="http://schemas.openxmlformats.org/officeDocument/2006/relationships/image" Target="../media/image6.png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青岛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威海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:王延龙丨执业编号:A1120615060002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经传多赢首席投顾:蔡英姿丨执业编号:A1120613090011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6" name="图片 5" descr="组 292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20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23.png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24.png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1.xml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7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8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image" Target="../media/image38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41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image" Target="../media/image42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8.xml"/><Relationship Id="rId4" Type="http://schemas.openxmlformats.org/officeDocument/2006/relationships/image" Target="../media/image43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15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6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天时地利人和新契机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0015" y="1217930"/>
            <a:ext cx="58039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天时：除上证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外，技术形态的底部区域。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地利：政治局会议呵护资本市场。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人和：地量见地价。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1007745"/>
            <a:ext cx="4050665" cy="4979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" y="2589530"/>
            <a:ext cx="3693795" cy="32365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2589530"/>
            <a:ext cx="3314065" cy="3236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-81280" y="0"/>
            <a:ext cx="12273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</a:t>
            </a:r>
            <a:r>
              <a:rPr lang="en-US" altLang="zh-CN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</a:t>
            </a:r>
            <a:endParaRPr lang="en-US" altLang="zh-CN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1830" y="5800090"/>
            <a:ext cx="88176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月线即将入水。水下运行周期更多的是煎熬阶段。别人恐慌我贪婪。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35455" y="944245"/>
            <a:ext cx="8640000" cy="468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150" y="954405"/>
            <a:ext cx="1118108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月线如果继续走弱，即将入水。前两次创业板水下金叉均走出大行情。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周线已经处于水下并且已经生成金叉。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macd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连续构筑底背离金叉。上一次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macd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底背离是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17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年，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年去杠杆和股权质押修复后迎来报复性修复。在上一次创业板的最低点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585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的位置。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沪指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2019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年是月线和周线共振的水下金叉，然后见到为期四年的最低点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2440.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创业板如果继续下跌就可以见到共振的水下和水下金叉。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65" y="3568700"/>
            <a:ext cx="4945380" cy="25984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810" y="3568700"/>
            <a:ext cx="5415375" cy="2599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PART 0</a:t>
            </a: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</a:t>
            </a:r>
            <a:endParaRPr lang="zh-CN" altLang="en-US" sz="72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5" y="2843530"/>
            <a:ext cx="12190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市场规律引发的预判</a:t>
            </a:r>
            <a:endParaRPr lang="zh-CN" altLang="en-US" sz="72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16355" y="28575"/>
            <a:ext cx="9839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未来行情主旋律：注册制下的主题牛</a:t>
            </a:r>
            <a:endParaRPr lang="zh-CN" altLang="en-US" sz="4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" y="946785"/>
            <a:ext cx="11539394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16355" y="28575"/>
            <a:ext cx="9839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每一轮低点的估值修复</a:t>
            </a:r>
            <a:endParaRPr lang="zh-CN" altLang="en-US" sz="4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1171575"/>
            <a:ext cx="7646035" cy="40214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1540" y="5352415"/>
            <a:ext cx="76460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眼下智能估值对有色和医药的逻辑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中长线需要的是定力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" y="1362075"/>
            <a:ext cx="6427470" cy="45878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965" y="1103630"/>
            <a:ext cx="5057775" cy="5105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303020"/>
            <a:ext cx="5979795" cy="4251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610" y="1096010"/>
            <a:ext cx="7825740" cy="5046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8585" y="5690235"/>
            <a:ext cx="36156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个别情况不代表普遍实际收益率，过往收益亦不代表未来收益承诺。市场有风险，投资需谨慎。</a:t>
            </a:r>
            <a:endParaRPr lang="zh-CN" altLang="en-US" sz="1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短线规律</a:t>
            </a:r>
            <a:endParaRPr lang="zh-CN" altLang="en-US" sz="4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150" y="954405"/>
            <a:ext cx="11384280" cy="1315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极致的热点，达到偏离值很远，然后进入到极致的调整中。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先手吃肉被市场体现的淋漓尽致。如果没有中期持仓的定力，那么就要有辨别和跟上短期热点以及捕捉热点龙头的能力。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80000"/>
              </a:lnSpc>
              <a:buClrTx/>
              <a:buSzTx/>
              <a:buFontTx/>
            </a:pP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2455545"/>
            <a:ext cx="5136515" cy="378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660" y="2455545"/>
            <a:ext cx="4993005" cy="3788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分金弱转强三大重点</a:t>
            </a:r>
            <a:endParaRPr 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1431290"/>
            <a:ext cx="5113655" cy="45923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415" y="2807970"/>
            <a:ext cx="6668770" cy="16865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55700" y="6130290"/>
            <a:ext cx="24650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大气泡的分类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76845" y="4749800"/>
            <a:ext cx="25088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涨停棱镜的前排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47180" y="1901825"/>
            <a:ext cx="4177665" cy="485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320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最重要：仓位控制</a:t>
            </a:r>
            <a:endParaRPr lang="zh-CN" altLang="en-US" sz="3200">
              <a:solidFill>
                <a:srgbClr val="FFFF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组 29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王延龙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执业编号:A1120615060002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104130" y="46196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5000"/>
              </a:lnSpc>
            </a:pPr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sz="14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605020" y="2246630"/>
            <a:ext cx="6659245" cy="1437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buClrTx/>
              <a:buSzTx/>
              <a:buFontTx/>
            </a:pP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政策底和市场底</a:t>
            </a:r>
            <a:endParaRPr lang="zh-CN" altLang="en-US" sz="72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4" name="图片 3" descr="图层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35222"/>
          <a:stretch>
            <a:fillRect/>
          </a:stretch>
        </p:blipFill>
        <p:spPr>
          <a:xfrm flipH="1">
            <a:off x="1353185" y="804545"/>
            <a:ext cx="3514090" cy="524827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短线规律</a:t>
            </a:r>
            <a:endParaRPr 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6860" y="5271770"/>
            <a:ext cx="9098280" cy="645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龙头多条命、妖股常作妖。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所以要记录好每一次的异动规律（奋进备忘录的应用）。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" y="1686560"/>
            <a:ext cx="4675505" cy="3211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70" y="1647190"/>
            <a:ext cx="7036435" cy="3250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操作要素</a:t>
            </a:r>
            <a:endParaRPr 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20685" y="5855970"/>
            <a:ext cx="7367905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跟主流、蹲卡位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70" y="3732530"/>
            <a:ext cx="3952240" cy="27349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355" y="1810385"/>
            <a:ext cx="5039995" cy="3237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55" y="799465"/>
            <a:ext cx="5410835" cy="27330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当下选股一</a:t>
            </a:r>
            <a:endParaRPr 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6985" y="5567680"/>
            <a:ext cx="879729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8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地产和医药的分金弱转强选股。操作标准：回档周线金叉才做。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4945" y="1566545"/>
            <a:ext cx="11801475" cy="3419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当下选股二</a:t>
            </a:r>
            <a:endParaRPr 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51255"/>
            <a:ext cx="5313680" cy="51517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95365" y="4973955"/>
            <a:ext cx="4947920" cy="1140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二十日大气泡蹲卡位。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操作标准：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124</a:t>
            </a:r>
            <a:r>
              <a:rPr lang="zh-CN" altLang="en-US" sz="2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买入法。</a:t>
            </a:r>
            <a:endParaRPr lang="zh-CN" altLang="en-US" sz="2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20" y="1151255"/>
            <a:ext cx="6465570" cy="32734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无主线的时候前期龙的修复</a:t>
            </a:r>
            <a:endParaRPr lang="en-US" alt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1220" y="846455"/>
            <a:ext cx="10773996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527935" y="5918835"/>
            <a:ext cx="6929120" cy="583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解禁和医药热点的自救</a:t>
            </a:r>
            <a:endParaRPr lang="zh-CN" altLang="en-US" sz="28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无主线的时候前期龙的修复</a:t>
            </a:r>
            <a:endParaRPr lang="en-US" alt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527935" y="5667375"/>
            <a:ext cx="6929120" cy="583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减持袭击，破位后需要重新盘整</a:t>
            </a:r>
            <a:endParaRPr lang="zh-CN" altLang="en-US" sz="28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27935" y="856615"/>
            <a:ext cx="7266592" cy="468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62275" y="0"/>
            <a:ext cx="69291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无主线的时候前期龙的修复</a:t>
            </a:r>
            <a:endParaRPr lang="en-US" altLang="zh-CN" sz="44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527935" y="5713095"/>
            <a:ext cx="6929120" cy="583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破位后的重新盘整</a:t>
            </a:r>
            <a:endParaRPr lang="zh-CN" altLang="en-US" sz="28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25725" y="1026795"/>
            <a:ext cx="7188439" cy="468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230" y="199072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766310" y="204724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600190" y="213360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回看振兴牛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07230" y="298132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766310" y="303784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600190" y="312420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历史的政策底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07230" y="3990340"/>
            <a:ext cx="6239510" cy="79438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4766310" y="404685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6600190" y="413321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市场规律引发的预判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buClrTx/>
              <a:buSzTx/>
              <a:buFontTx/>
            </a:pP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回看振兴牛</a:t>
            </a:r>
            <a:endParaRPr lang="zh-CN" altLang="en-US" sz="72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回看振兴牛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45" y="1113155"/>
            <a:ext cx="10508108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3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假设这里是三浪，你要找的是最近的低点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3640" y="87757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40760" y="1696085"/>
            <a:ext cx="5110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PART 0</a:t>
            </a: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zh-CN" altLang="en-US" sz="72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历史的政策底</a:t>
            </a:r>
            <a:endParaRPr lang="zh-CN" altLang="en-US" sz="72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政策底出现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83865" y="1172845"/>
            <a:ext cx="6804025" cy="4970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后续下探市场底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16990" y="103695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COMMONDATA" val="eyJoZGlkIjoiOGE4MmM3N2M1Njg0N2RlMTM3NDgxNjk5YmFiZDMxNTIifQ=="/>
  <p:tag name="KSO_WPP_MARK_KEY" val="9aad10df-65db-419f-ac87-2c1e7209867d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WPS 演示</Application>
  <PresentationFormat>宽屏</PresentationFormat>
  <Paragraphs>122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CN Normal</vt:lpstr>
      <vt:lpstr>思源黑体 CN Bold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243</cp:revision>
  <dcterms:created xsi:type="dcterms:W3CDTF">2022-12-31T05:43:00Z</dcterms:created>
  <dcterms:modified xsi:type="dcterms:W3CDTF">2023-08-11T11:07:25Z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9483410270224F49A685FF696A17F788</vt:lpwstr>
  </property>
</Properties>
</file>