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92" r:id="rId4"/>
    <p:sldId id="308" r:id="rId5"/>
    <p:sldId id="309" r:id="rId6"/>
    <p:sldId id="311" r:id="rId7"/>
    <p:sldId id="318" r:id="rId8"/>
    <p:sldId id="320" r:id="rId9"/>
    <p:sldId id="321" r:id="rId10"/>
    <p:sldId id="322" r:id="rId11"/>
    <p:sldId id="317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1" userDrawn="1">
          <p15:clr>
            <a:srgbClr val="A4A3A4"/>
          </p15:clr>
        </p15:guide>
        <p15:guide id="2" pos="36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3" name="Administrat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BB8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1"/>
        <p:guide pos="36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5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tags" Target="../tags/tag10.xml"/><Relationship Id="rId4" Type="http://schemas.openxmlformats.org/officeDocument/2006/relationships/image" Target="../media/image3.png"/><Relationship Id="rId3" Type="http://schemas.openxmlformats.org/officeDocument/2006/relationships/tags" Target="../tags/tag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tags" Target="../tags/tag14.xml"/><Relationship Id="rId4" Type="http://schemas.openxmlformats.org/officeDocument/2006/relationships/image" Target="../media/image3.png"/><Relationship Id="rId3" Type="http://schemas.openxmlformats.org/officeDocument/2006/relationships/tags" Target="../tags/tag1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2.png"/><Relationship Id="rId2" Type="http://schemas.openxmlformats.org/officeDocument/2006/relationships/tags" Target="../tags/tag17.xml"/><Relationship Id="rId11" Type="http://schemas.openxmlformats.org/officeDocument/2006/relationships/image" Target="../media/image5.png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长沙站ppt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 :杨春虎丨执业编号:A1120619100003  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7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:刘涛丨执业编号:A1120619060024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cxnSp>
        <p:nvCxnSpPr>
          <p:cNvPr id="4" name="直接连接符 3"/>
          <p:cNvCxnSpPr/>
          <p:nvPr userDrawn="1">
            <p:custDataLst>
              <p:tags r:id="rId8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 userDrawn="1">
            <p:custDataLst>
              <p:tags r:id="rId8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 :孙硌丨执业编号: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A1120613090005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圆角矩形 5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9" name="图片 8" descr="组 292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34.xml"/><Relationship Id="rId6" Type="http://schemas.openxmlformats.org/officeDocument/2006/relationships/image" Target="../media/image8.pn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5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110" y="3778885"/>
            <a:ext cx="9427210" cy="211328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3486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科班出身，有过硬的专业基础功底。从业20年，有过私募实操和顾问咨询等多维度经验。曾任职全日制重本大学讲师，完成过千场千人股民讲座，著有《唯信号论-系统篇》一书。其所创立的“三维一体”投资体系深受投资者喜爱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109980"/>
            <a:ext cx="595249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75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打通底层</a:t>
            </a:r>
            <a:r>
              <a:rPr lang="zh-CN" altLang="en-US" sz="75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逻辑</a:t>
            </a:r>
            <a:endParaRPr lang="zh-CN" altLang="en-US" sz="75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构建投资</a:t>
            </a:r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体系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 descr="画板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100" y="498475"/>
            <a:ext cx="3601085" cy="5674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27600" y="3832860"/>
            <a:ext cx="406908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孙硌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| 执业编号:A1120613090005</a:t>
            </a:r>
            <a:endParaRPr lang="en-US" altLang="zh-CN" sz="1500">
              <a:solidFill>
                <a:srgbClr val="210BB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36664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242316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250952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投资的底层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逻辑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35724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341376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350012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打造投资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体系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投资的底层逻辑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有什么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什么是底层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048000" y="116649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底层逻辑：是一种思维方式，是能够看到问题产生的最本质的原因，并且学</a:t>
            </a:r>
            <a:r>
              <a:rPr lang="zh-CN" altLang="en-US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会透过现象看本质的能力。</a:t>
            </a:r>
            <a:endParaRPr lang="zh-CN" altLang="en-US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821940" y="2576830"/>
            <a:ext cx="65481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底层逻辑</a:t>
            </a:r>
            <a:r>
              <a:rPr lang="en-US" altLang="zh-CN" sz="40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40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环境变量</a:t>
            </a:r>
            <a:r>
              <a:rPr lang="en-US" altLang="zh-CN" sz="40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lang="zh-CN" altLang="en-US" sz="40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方法论</a:t>
            </a:r>
            <a:endParaRPr lang="zh-CN" altLang="en-US" sz="4000" b="1" i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937510" y="4048760"/>
            <a:ext cx="637540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干货（方法论）</a:t>
            </a:r>
            <a:r>
              <a:rPr lang="en-US" altLang="zh-CN" sz="2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授人以鱼</a:t>
            </a:r>
            <a:endParaRPr lang="zh-CN" altLang="en-US" sz="240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底层逻辑</a:t>
            </a:r>
            <a:r>
              <a:rPr lang="en-US" altLang="zh-CN" sz="2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授人以渔</a:t>
            </a:r>
            <a:endParaRPr lang="zh-CN" altLang="en-US" sz="240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投资有哪些常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用底层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908300" y="1315720"/>
            <a:ext cx="6375400" cy="4225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投资的本质是赚</a:t>
            </a:r>
            <a:r>
              <a:rPr lang="zh-CN" altLang="en-US" sz="24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预期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的钱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趋势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的形成与变化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外力（</a:t>
            </a:r>
            <a:r>
              <a:rPr lang="zh-CN" altLang="en-US" sz="24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资金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）如何影响趋势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信息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如何影响资金的操作决策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价格与价值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代表长期短期博弈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选择不同</a:t>
            </a:r>
            <a:r>
              <a:rPr lang="zh-CN" altLang="en-US" sz="24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买卖时机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是选择赚不同类型的钱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胜率和赔率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共同决定一次交易的好坏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情绪管理能力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决定所有技术能力的兑现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如何构建投资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体系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如何构建投资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体系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等腰三角形 1"/>
          <p:cNvSpPr/>
          <p:nvPr/>
        </p:nvSpPr>
        <p:spPr>
          <a:xfrm>
            <a:off x="1061720" y="1640205"/>
            <a:ext cx="3748405" cy="3592195"/>
          </a:xfrm>
          <a:prstGeom prst="triangle">
            <a:avLst/>
          </a:prstGeom>
          <a:noFill/>
          <a:ln w="38100"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</a:gra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952115" y="1665605"/>
            <a:ext cx="8890" cy="2530475"/>
          </a:xfrm>
          <a:prstGeom prst="line">
            <a:avLst/>
          </a:prstGeom>
          <a:noFill/>
          <a:ln w="38100"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</a:gra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2" idx="2"/>
          </p:cNvCxnSpPr>
          <p:nvPr>
            <p:custDataLst>
              <p:tags r:id="rId2"/>
            </p:custDataLst>
          </p:nvPr>
        </p:nvCxnSpPr>
        <p:spPr>
          <a:xfrm flipV="1">
            <a:off x="1061720" y="4196080"/>
            <a:ext cx="1882775" cy="1061720"/>
          </a:xfrm>
          <a:prstGeom prst="line">
            <a:avLst/>
          </a:prstGeom>
          <a:noFill/>
          <a:ln w="38100"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</a:gra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 flipH="1" flipV="1">
            <a:off x="2952115" y="4170680"/>
            <a:ext cx="1858010" cy="1052830"/>
          </a:xfrm>
          <a:prstGeom prst="line">
            <a:avLst/>
          </a:prstGeom>
          <a:noFill/>
          <a:ln w="38100"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</a:gra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332355" y="1146810"/>
            <a:ext cx="1496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心态（执行）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83845" y="5412740"/>
            <a:ext cx="1496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技术（</a:t>
            </a:r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能力）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4111625" y="5412740"/>
            <a:ext cx="1496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策略（</a:t>
            </a:r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计划）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050415" y="4288790"/>
            <a:ext cx="2061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资金管理（</a:t>
            </a:r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风控）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544310" y="1188085"/>
            <a:ext cx="914400" cy="4775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技术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圆角矩形 12"/>
          <p:cNvSpPr/>
          <p:nvPr>
            <p:custDataLst>
              <p:tags r:id="rId7"/>
            </p:custDataLst>
          </p:nvPr>
        </p:nvSpPr>
        <p:spPr>
          <a:xfrm>
            <a:off x="7982585" y="1665605"/>
            <a:ext cx="1597660" cy="4775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行情</a:t>
            </a:r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研判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8"/>
            </p:custDataLst>
          </p:nvPr>
        </p:nvSpPr>
        <p:spPr>
          <a:xfrm>
            <a:off x="10159365" y="2306955"/>
            <a:ext cx="914400" cy="4775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策略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9"/>
            </p:custDataLst>
          </p:nvPr>
        </p:nvSpPr>
        <p:spPr>
          <a:xfrm>
            <a:off x="7982585" y="2874645"/>
            <a:ext cx="1597660" cy="4775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操作</a:t>
            </a:r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计划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圆角矩形 15"/>
          <p:cNvSpPr/>
          <p:nvPr>
            <p:custDataLst>
              <p:tags r:id="rId10"/>
            </p:custDataLst>
          </p:nvPr>
        </p:nvSpPr>
        <p:spPr>
          <a:xfrm>
            <a:off x="7982585" y="4083685"/>
            <a:ext cx="1597660" cy="4775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盈亏</a:t>
            </a:r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预期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圆角矩形 16"/>
          <p:cNvSpPr/>
          <p:nvPr>
            <p:custDataLst>
              <p:tags r:id="rId11"/>
            </p:custDataLst>
          </p:nvPr>
        </p:nvSpPr>
        <p:spPr>
          <a:xfrm>
            <a:off x="6544310" y="3545205"/>
            <a:ext cx="914400" cy="4775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风控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圆角矩形 17"/>
          <p:cNvSpPr/>
          <p:nvPr>
            <p:custDataLst>
              <p:tags r:id="rId12"/>
            </p:custDataLst>
          </p:nvPr>
        </p:nvSpPr>
        <p:spPr>
          <a:xfrm>
            <a:off x="8324215" y="5342255"/>
            <a:ext cx="914400" cy="4775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心态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9" name="直接箭头连接符 18"/>
          <p:cNvCxnSpPr>
            <a:stCxn id="12" idx="2"/>
            <a:endCxn id="13" idx="1"/>
          </p:cNvCxnSpPr>
          <p:nvPr/>
        </p:nvCxnSpPr>
        <p:spPr>
          <a:xfrm>
            <a:off x="7001510" y="1665605"/>
            <a:ext cx="981075" cy="238760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3" idx="2"/>
            <a:endCxn id="15" idx="0"/>
          </p:cNvCxnSpPr>
          <p:nvPr>
            <p:custDataLst>
              <p:tags r:id="rId13"/>
            </p:custDataLst>
          </p:nvPr>
        </p:nvCxnSpPr>
        <p:spPr>
          <a:xfrm>
            <a:off x="8781415" y="2143125"/>
            <a:ext cx="0" cy="731520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14" idx="2"/>
            <a:endCxn id="15" idx="3"/>
          </p:cNvCxnSpPr>
          <p:nvPr>
            <p:custDataLst>
              <p:tags r:id="rId14"/>
            </p:custDataLst>
          </p:nvPr>
        </p:nvCxnSpPr>
        <p:spPr>
          <a:xfrm flipH="1">
            <a:off x="9580245" y="2784475"/>
            <a:ext cx="1036320" cy="328930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5"/>
            </p:custDataLst>
          </p:nvPr>
        </p:nvCxnSpPr>
        <p:spPr>
          <a:xfrm>
            <a:off x="8781415" y="3352165"/>
            <a:ext cx="0" cy="731520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6" idx="1"/>
          </p:cNvCxnSpPr>
          <p:nvPr>
            <p:custDataLst>
              <p:tags r:id="rId16"/>
            </p:custDataLst>
          </p:nvPr>
        </p:nvCxnSpPr>
        <p:spPr>
          <a:xfrm>
            <a:off x="7001510" y="4022725"/>
            <a:ext cx="981075" cy="299720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大括号 23"/>
          <p:cNvSpPr/>
          <p:nvPr/>
        </p:nvSpPr>
        <p:spPr>
          <a:xfrm>
            <a:off x="11361420" y="1146810"/>
            <a:ext cx="146050" cy="351028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6024245" y="1187450"/>
            <a:ext cx="233680" cy="3469640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底层逻辑支撑投资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体系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13000" y="1424940"/>
            <a:ext cx="875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趋势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413000" y="1979930"/>
            <a:ext cx="875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资金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413000" y="2534920"/>
            <a:ext cx="875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信息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413000" y="3089910"/>
            <a:ext cx="875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估值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4152265" y="2244090"/>
            <a:ext cx="875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预期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6367780" y="1979930"/>
            <a:ext cx="1229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买卖</a:t>
            </a:r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时机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439535" y="2425700"/>
            <a:ext cx="1119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胜率</a:t>
            </a:r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赔率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8923020" y="1902460"/>
            <a:ext cx="1229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情绪</a:t>
            </a:r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管理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8994775" y="2348230"/>
            <a:ext cx="1119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执行力</a:t>
            </a:r>
            <a:endParaRPr lang="zh-CN" altLang="en-US" b="1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598930" y="1056005"/>
            <a:ext cx="4161790" cy="3041650"/>
          </a:xfrm>
          <a:prstGeom prst="roundRect">
            <a:avLst/>
          </a:prstGeom>
          <a:noFill/>
          <a:ln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圆角矩形 15"/>
          <p:cNvSpPr/>
          <p:nvPr>
            <p:custDataLst>
              <p:tags r:id="rId10"/>
            </p:custDataLst>
          </p:nvPr>
        </p:nvSpPr>
        <p:spPr>
          <a:xfrm>
            <a:off x="6145530" y="1056005"/>
            <a:ext cx="4161790" cy="3041650"/>
          </a:xfrm>
          <a:prstGeom prst="roundRect">
            <a:avLst/>
          </a:prstGeom>
          <a:noFill/>
          <a:ln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17700" y="4489450"/>
            <a:ext cx="3451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上半区</a:t>
            </a:r>
            <a:endParaRPr lang="zh-CN" altLang="en-US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分析决策</a:t>
            </a:r>
            <a:endParaRPr lang="zh-CN" altLang="en-US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6500495" y="4489450"/>
            <a:ext cx="3451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下半区</a:t>
            </a:r>
            <a:endParaRPr lang="zh-CN" altLang="en-US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实施</a:t>
            </a:r>
            <a:r>
              <a:rPr lang="zh-CN" altLang="en-US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结果</a:t>
            </a:r>
            <a:endParaRPr lang="zh-CN" altLang="en-US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98930" y="5200015"/>
            <a:ext cx="87083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完整比完美更重要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追求结构匹配，而不追求局部豪华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当出现问题的时候，打磨结构件而不是推倒系统框架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9.xml><?xml version="1.0" encoding="utf-8"?>
<p:tagLst xmlns:p="http://schemas.openxmlformats.org/presentationml/2006/main">
  <p:tag name="KSO_WM_SPECIAL_SOURCE" val="bdnull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PP_MARK_KEY" val="5d6e9262-ca8a-4070-8ad5-698f89e303ea"/>
  <p:tag name="COMMONDATA" val="eyJoZGlkIjoiM2I3NDIyNjZhODdjNDBiNzFhNTYyOTJiY2UyMWE3NmY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WPS 演示</Application>
  <PresentationFormat>宽屏</PresentationFormat>
  <Paragraphs>104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</vt:lpstr>
      <vt:lpstr>思源黑体 CN Light</vt:lpstr>
      <vt:lpstr>思源黑体 CN Bold</vt:lpstr>
      <vt:lpstr>思源黑体 CN Medium</vt:lpstr>
      <vt:lpstr>思源黑体 CN Normal</vt:lpstr>
      <vt:lpstr>Arial Unicode MS</vt:lpstr>
      <vt:lpstr>Calibri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243</cp:revision>
  <dcterms:created xsi:type="dcterms:W3CDTF">2022-12-31T05:43:00Z</dcterms:created>
  <dcterms:modified xsi:type="dcterms:W3CDTF">2023-08-13T03:36:15Z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9483410270224F49A685FF696A17F788</vt:lpwstr>
  </property>
</Properties>
</file>