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72" r:id="rId3"/>
    <p:sldId id="348" r:id="rId4"/>
    <p:sldId id="313" r:id="rId5"/>
    <p:sldId id="388" r:id="rId6"/>
    <p:sldId id="389" r:id="rId7"/>
    <p:sldId id="412" r:id="rId8"/>
    <p:sldId id="300" r:id="rId9"/>
    <p:sldId id="380" r:id="rId10"/>
    <p:sldId id="414" r:id="rId11"/>
    <p:sldId id="417" r:id="rId12"/>
    <p:sldId id="462" r:id="rId13"/>
    <p:sldId id="463" r:id="rId14"/>
    <p:sldId id="322" r:id="rId15"/>
    <p:sldId id="429" r:id="rId16"/>
    <p:sldId id="430" r:id="rId17"/>
    <p:sldId id="413" r:id="rId18"/>
    <p:sldId id="428" r:id="rId19"/>
    <p:sldId id="418" r:id="rId20"/>
    <p:sldId id="464" r:id="rId21"/>
    <p:sldId id="302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B80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82" y="78"/>
      </p:cViewPr>
      <p:guideLst>
        <p:guide orient="horz" pos="21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70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tags" Target="../tags/tag15.xml"/><Relationship Id="rId3" Type="http://schemas.openxmlformats.org/officeDocument/2006/relationships/image" Target="../media/image6.jpe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 :杨春虎丨执业编号:A1120619100003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6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:王延龙丨执业编号:A1120615060002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5" name="图片 4" descr="组 29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9" name="图片 8" descr="组 292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画板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l="23458" r="23458"/>
          <a:stretch>
            <a:fillRect/>
          </a:stretch>
        </p:blipFill>
        <p:spPr>
          <a:xfrm>
            <a:off x="-317" y="-46672"/>
            <a:ext cx="12192635" cy="6951345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5765" y="235585"/>
            <a:ext cx="1220470" cy="26035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>
            <p:custDataLst>
              <p:tags r:id="rId6"/>
            </p:custDataLst>
          </p:nvPr>
        </p:nvSpPr>
        <p:spPr>
          <a:xfrm>
            <a:off x="10090150" y="207010"/>
            <a:ext cx="1911350" cy="2889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4.xml"/><Relationship Id="rId2" Type="http://schemas.openxmlformats.org/officeDocument/2006/relationships/image" Target="../media/image7.png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8.xml"/><Relationship Id="rId2" Type="http://schemas.openxmlformats.org/officeDocument/2006/relationships/image" Target="../media/image16.png"/><Relationship Id="rId1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3" Type="http://schemas.openxmlformats.org/officeDocument/2006/relationships/image" Target="../media/image17.pn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2" Type="http://schemas.openxmlformats.org/officeDocument/2006/relationships/image" Target="../media/image18.png"/><Relationship Id="rId1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2" Type="http://schemas.openxmlformats.org/officeDocument/2006/relationships/image" Target="../media/image19.png"/><Relationship Id="rId1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2" Type="http://schemas.openxmlformats.org/officeDocument/2006/relationships/image" Target="../media/image20.png"/><Relationship Id="rId1" Type="http://schemas.openxmlformats.org/officeDocument/2006/relationships/tags" Target="../tags/tag5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2" Type="http://schemas.openxmlformats.org/officeDocument/2006/relationships/image" Target="../media/image21.png"/><Relationship Id="rId1" Type="http://schemas.openxmlformats.org/officeDocument/2006/relationships/tags" Target="../tags/tag6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22.png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23.png"/><Relationship Id="rId1" Type="http://schemas.openxmlformats.org/officeDocument/2006/relationships/tags" Target="../tags/tag6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24.png"/><Relationship Id="rId1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29.xml"/><Relationship Id="rId6" Type="http://schemas.openxmlformats.org/officeDocument/2006/relationships/image" Target="../media/image9.pn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3" Type="http://schemas.openxmlformats.org/officeDocument/2006/relationships/image" Target="../media/image12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2" Type="http://schemas.openxmlformats.org/officeDocument/2006/relationships/image" Target="../media/image13.png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4.xml"/><Relationship Id="rId2" Type="http://schemas.openxmlformats.org/officeDocument/2006/relationships/image" Target="../media/image14.png"/><Relationship Id="rId1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2" Type="http://schemas.openxmlformats.org/officeDocument/2006/relationships/image" Target="../media/image15.png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1219263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大资金大周期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9" y="5798388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年线大方向，季线更确定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月线定节奏，日线找时机，机会来的时候，要敢于相信，化繁为简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750" y="775785"/>
            <a:ext cx="9272498" cy="502260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大资金大节奏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9" y="5798388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年季大方向，月线定节奏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周线做差价，日线资金流入，熊线上方，趋势持股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14145" y="725805"/>
            <a:ext cx="9364980" cy="50730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大资金大节奏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9" y="5798388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季线大方向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，月线定节奏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周线做差价，日线资金流入，熊线上方，趋势持股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751" y="775785"/>
            <a:ext cx="9272496" cy="502260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696787" y="2947174"/>
            <a:ext cx="89197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抓热点强者恒强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龙头不死，行情不止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9808" y="5848103"/>
            <a:ext cx="107523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龙头代表市场人气，龙头结束，热点轮换，选择新热点的启动龙头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龙头不结束，市场热度部件，热点继续维持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17" y="798595"/>
            <a:ext cx="9322169" cy="504950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最强趋势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1315" y="5840095"/>
            <a:ext cx="919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线金叉区域，周线金叉初期，空间大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线资金符合，趋势辅助线上，三线上移，熊线兜底，金叉出现，趋势龙头第二波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89" y="775013"/>
            <a:ext cx="9381615" cy="508170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涨停节奏定风口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7875" y="5627638"/>
            <a:ext cx="1063537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家左右，市场情绪高点，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家左右，市场情绪低点。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低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点入，高点出，低到高持股，高到低选股（高点热点重点关注）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中线上攻强势，选择炒作次数老热点，短线上攻强势，关注涨停数量新热点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48" y="744642"/>
            <a:ext cx="9014761" cy="488299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热点概念的节奏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9232" y="5946167"/>
            <a:ext cx="107523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涨停家数阶段新高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金叉后半段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=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情绪高点（注意风险）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涨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停家数阶段新低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死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叉后半段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=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情绪低点（机会来临）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10" y="776916"/>
            <a:ext cx="9543233" cy="516925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主题热点，涨停节奏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318" y="5845733"/>
            <a:ext cx="6096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股价牛熊线上方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周金叉区域，资金流入，海洋中位，等待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42" y="826262"/>
            <a:ext cx="9266716" cy="501947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主题热点，涨停节奏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318" y="5845733"/>
            <a:ext cx="6096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股价牛熊线上方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周金叉区域，资金流入，海洋中位，等待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68" y="818057"/>
            <a:ext cx="9281863" cy="502767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3785870"/>
            <a:ext cx="9427210" cy="211391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经传多赢投研总监，软件首席架构师。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北京大学金融系毕业，从业10多年，坚持以资金推动论为研究核心，形成了以机构思路选股，游资思路跟踪的稳健投资模型。独创双龙战法，机构分析战法等实战模型！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315085"/>
            <a:ext cx="6087418" cy="24415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fontAlgn="auto"/>
            <a:r>
              <a:rPr lang="zh-CN" altLang="en-US" sz="66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三年振兴牛</a:t>
            </a:r>
            <a:endParaRPr lang="zh-CN" altLang="en-US" sz="66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fontAlgn="auto"/>
            <a:r>
              <a:rPr lang="zh-CN" altLang="en-US" sz="66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布局二阶段</a:t>
            </a:r>
            <a:endParaRPr lang="zh-CN" altLang="en-US" sz="66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 descr="虎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389890"/>
            <a:ext cx="3858260" cy="60788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588703" y="1696085"/>
            <a:ext cx="50145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0</a:t>
            </a:r>
            <a:r>
              <a:rPr lang="en-US" altLang="zh-CN" sz="6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779326" y="2828835"/>
            <a:ext cx="8633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振兴牛二次启航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54956" y="47515"/>
            <a:ext cx="60290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三年振兴牛，开启第二波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8682" y="5767497"/>
            <a:ext cx="100152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sz="16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季线金叉开启三年振兴牛，</a:t>
            </a:r>
            <a:r>
              <a:rPr 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月线金叉开启振兴牛第二波</a:t>
            </a:r>
            <a:endParaRPr lang="zh-CN" sz="1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每次行情，都是北向突破带动，北向创新高，指数必然新高</a:t>
            </a:r>
            <a:endParaRPr lang="zh-CN" sz="1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看懂周期，大仓位跟大节奏，调整有钱，有机会有股票</a:t>
            </a:r>
            <a:endParaRPr lang="zh-CN" altLang="en-US" sz="1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43" y="804776"/>
            <a:ext cx="9161945" cy="49627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566" y="2211185"/>
            <a:ext cx="5373349" cy="25187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47514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主要指数月线金叉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7014" y="5871335"/>
            <a:ext cx="837624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在季线金叉的基础上，主要指数全部月线金叉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权重指数月线金叉，大盘股为主，大市值符合注册制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84300" y="767080"/>
            <a:ext cx="9423400" cy="51041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熊线上移</a:t>
            </a: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，短线低位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8366" y="5624202"/>
            <a:ext cx="1001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熊线上移，短线上攻低位，每次低位都是低点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中线上攻强势，新一轮中线上攻启动的机会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大部分成交集中于少部分个股，强者恒强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34" y="743511"/>
            <a:ext cx="9010506" cy="488069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41103" y="1696085"/>
            <a:ext cx="47097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61277" y="2828835"/>
            <a:ext cx="8469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大资金抓大节奏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关注月线金叉的热点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882238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季线金叉区域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=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三年第二次动机会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选择日线资金流入，牛熊上方，关注捕捞季节的日线机会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9" y="751824"/>
            <a:ext cx="9486879" cy="513872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空间趋势一线行业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9809" y="6016125"/>
            <a:ext cx="10752381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月周金叉区域，周线金叉，日爱金叉，资金流入，牛熊上方，一线出现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178" y="776916"/>
            <a:ext cx="9672386" cy="523920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SPECIAL_SOURCE" val="bdnull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SPECIAL_SOURCE" val="bdnull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SPECIAL_SOURCE" val="bdnull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SPECIAL_SOURCE" val="bdnull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SPECIAL_SOURCE" val="bdnull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PP_MARK_KEY" val="5d6e9262-ca8a-4070-8ad5-698f89e303ea"/>
  <p:tag name="COMMONDATA" val="eyJoZGlkIjoiOGE4MmM3N2M1Njg0N2RlMTM3NDgxNjk5YmFiZDMxNTI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WPS 演示</Application>
  <PresentationFormat>宽屏</PresentationFormat>
  <Paragraphs>95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俏俏</cp:lastModifiedBy>
  <cp:revision>362</cp:revision>
  <dcterms:created xsi:type="dcterms:W3CDTF">2022-12-31T05:43:00Z</dcterms:created>
  <dcterms:modified xsi:type="dcterms:W3CDTF">2023-08-11T09:45:50Z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29BCED0E20C64F2AAF7BE6E0DAC8AEEB_13</vt:lpwstr>
  </property>
</Properties>
</file>