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365" r:id="rId3"/>
    <p:sldId id="272" r:id="rId4"/>
    <p:sldId id="258" r:id="rId5"/>
    <p:sldId id="259" r:id="rId6"/>
    <p:sldId id="293" r:id="rId7"/>
    <p:sldId id="302" r:id="rId8"/>
    <p:sldId id="285" r:id="rId10"/>
    <p:sldId id="282" r:id="rId11"/>
    <p:sldId id="281" r:id="rId12"/>
    <p:sldId id="324" r:id="rId13"/>
    <p:sldId id="280" r:id="rId14"/>
    <p:sldId id="286" r:id="rId15"/>
    <p:sldId id="283" r:id="rId16"/>
    <p:sldId id="297" r:id="rId17"/>
    <p:sldId id="295" r:id="rId18"/>
    <p:sldId id="299" r:id="rId19"/>
    <p:sldId id="294" r:id="rId20"/>
    <p:sldId id="396" r:id="rId21"/>
    <p:sldId id="397" r:id="rId22"/>
    <p:sldId id="300" r:id="rId23"/>
    <p:sldId id="301" r:id="rId24"/>
    <p:sldId id="345" r:id="rId25"/>
    <p:sldId id="284" r:id="rId26"/>
    <p:sldId id="356" r:id="rId27"/>
    <p:sldId id="310" r:id="rId28"/>
    <p:sldId id="346" r:id="rId29"/>
    <p:sldId id="326" r:id="rId30"/>
    <p:sldId id="325" r:id="rId31"/>
    <p:sldId id="304" r:id="rId32"/>
    <p:sldId id="305" r:id="rId33"/>
    <p:sldId id="307" r:id="rId34"/>
    <p:sldId id="263" r:id="rId35"/>
  </p:sldIdLst>
  <p:sldSz cx="9144000" cy="6858000" type="screen4x3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A38"/>
    <a:srgbClr val="FFFFFF"/>
    <a:srgbClr val="FFF7A1"/>
    <a:srgbClr val="FFF6A0"/>
    <a:srgbClr val="2022BC"/>
    <a:srgbClr val="FFFEF8"/>
    <a:srgbClr val="FFFFFE"/>
    <a:srgbClr val="FFF49F"/>
    <a:srgbClr val="FFF39A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222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gs" Target="tags/tag75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画板 1 拷贝 3"/>
          <p:cNvPicPr>
            <a:picLocks noChangeAspect="1"/>
          </p:cNvPicPr>
          <p:nvPr userDrawn="1"/>
        </p:nvPicPr>
        <p:blipFill>
          <a:blip r:embed="rId2"/>
          <a:srcRect t="8519" r="3646"/>
          <a:stretch>
            <a:fillRect/>
          </a:stretch>
        </p:blipFill>
        <p:spPr>
          <a:xfrm>
            <a:off x="1270" y="0"/>
            <a:ext cx="9143524" cy="6858000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092280" y="6515100"/>
            <a:ext cx="6960394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50">
                <a:solidFill>
                  <a:schemeClr val="accent1">
                    <a:lumMod val="60000"/>
                    <a:lumOff val="4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风险提示:观点基于软件数据和理论模型分析，仅供参考，不构成买卖建议，股市有风险，投资需谨慎。</a:t>
            </a:r>
            <a:endParaRPr lang="zh-CN" altLang="en-US" sz="1050">
              <a:solidFill>
                <a:schemeClr val="accent1">
                  <a:lumMod val="60000"/>
                  <a:lumOff val="4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2037398" y="6280785"/>
            <a:ext cx="5070158" cy="252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050">
                <a:solidFill>
                  <a:schemeClr val="accent1">
                    <a:lumMod val="60000"/>
                    <a:lumOff val="4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 :</a:t>
            </a:r>
            <a:r>
              <a:rPr lang="en-US" altLang="zh-CN" sz="1050">
                <a:solidFill>
                  <a:schemeClr val="accent1">
                    <a:lumMod val="60000"/>
                    <a:lumOff val="4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1050">
                <a:solidFill>
                  <a:schemeClr val="accent1">
                    <a:lumMod val="60000"/>
                    <a:lumOff val="4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吴镇鸿丨执业编号:A1120618120002</a:t>
            </a:r>
            <a:endParaRPr lang="zh-CN" altLang="en-US" sz="1050">
              <a:solidFill>
                <a:schemeClr val="accent1">
                  <a:lumMod val="60000"/>
                  <a:lumOff val="4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 descr="形状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530" y="238125"/>
            <a:ext cx="1501140" cy="205105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44790" y="238125"/>
            <a:ext cx="1029970" cy="222250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/>
        </p:nvCxnSpPr>
        <p:spPr>
          <a:xfrm flipV="1">
            <a:off x="1820228" y="551815"/>
            <a:ext cx="5940000" cy="12700"/>
          </a:xfrm>
          <a:prstGeom prst="line">
            <a:avLst/>
          </a:prstGeom>
          <a:ln>
            <a:solidFill>
              <a:srgbClr val="FFF6A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456300" y="1555200"/>
            <a:ext cx="3924808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762800" y="1555200"/>
            <a:ext cx="39204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7676100" y="914400"/>
            <a:ext cx="783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85800" y="914400"/>
            <a:ext cx="68769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456300" y="774000"/>
            <a:ext cx="82296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899100" y="2484000"/>
            <a:ext cx="73494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899100" y="3560400"/>
            <a:ext cx="73494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画板 1 拷贝 3"/>
          <p:cNvPicPr>
            <a:picLocks noChangeAspect="1"/>
          </p:cNvPicPr>
          <p:nvPr userDrawn="1"/>
        </p:nvPicPr>
        <p:blipFill>
          <a:blip r:embed="rId2"/>
          <a:srcRect t="8519" r="3646"/>
          <a:stretch>
            <a:fillRect/>
          </a:stretch>
        </p:blipFill>
        <p:spPr>
          <a:xfrm>
            <a:off x="1270" y="0"/>
            <a:ext cx="9143524" cy="6858000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092280" y="6515100"/>
            <a:ext cx="6960394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50">
                <a:solidFill>
                  <a:schemeClr val="accent1">
                    <a:lumMod val="60000"/>
                    <a:lumOff val="4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风险提示:观点基于软件数据和理论模型分析，仅供参考，不构成买卖建议，股市有风险，投资需谨慎。</a:t>
            </a:r>
            <a:endParaRPr lang="zh-CN" altLang="en-US" sz="1050">
              <a:solidFill>
                <a:schemeClr val="accent1">
                  <a:lumMod val="60000"/>
                  <a:lumOff val="4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2037398" y="6280785"/>
            <a:ext cx="5070158" cy="252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050">
                <a:solidFill>
                  <a:schemeClr val="accent1">
                    <a:lumMod val="60000"/>
                    <a:lumOff val="4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经传多赢投顾总监 :</a:t>
            </a:r>
            <a:r>
              <a:rPr lang="en-US" altLang="zh-CN" sz="1050">
                <a:solidFill>
                  <a:schemeClr val="accent1">
                    <a:lumMod val="60000"/>
                    <a:lumOff val="4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1050">
                <a:solidFill>
                  <a:schemeClr val="accent1">
                    <a:lumMod val="60000"/>
                    <a:lumOff val="4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孙</a:t>
            </a:r>
            <a:r>
              <a:rPr lang="en-US" altLang="zh-CN" sz="1050">
                <a:solidFill>
                  <a:schemeClr val="accent1">
                    <a:lumMod val="60000"/>
                    <a:lumOff val="4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1050">
                <a:solidFill>
                  <a:schemeClr val="accent1">
                    <a:lumMod val="60000"/>
                    <a:lumOff val="4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硌丨执业编号:A1120613090005</a:t>
            </a:r>
            <a:endParaRPr lang="zh-CN" altLang="en-US" sz="1050">
              <a:solidFill>
                <a:schemeClr val="accent1">
                  <a:lumMod val="60000"/>
                  <a:lumOff val="4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 descr="形状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530" y="238125"/>
            <a:ext cx="1501140" cy="205105"/>
          </a:xfrm>
          <a:prstGeom prst="rect">
            <a:avLst/>
          </a:prstGeom>
        </p:spPr>
      </p:pic>
      <p:pic>
        <p:nvPicPr>
          <p:cNvPr id="4" name="图片 3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44790" y="238125"/>
            <a:ext cx="1029970" cy="22225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 flipV="1">
            <a:off x="1820228" y="551815"/>
            <a:ext cx="5940000" cy="12700"/>
          </a:xfrm>
          <a:prstGeom prst="line">
            <a:avLst/>
          </a:prstGeom>
          <a:ln>
            <a:solidFill>
              <a:srgbClr val="FFF6A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_166026721950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图片 7" descr="形状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530" y="238125"/>
            <a:ext cx="1501140" cy="205105"/>
          </a:xfrm>
          <a:prstGeom prst="rect">
            <a:avLst/>
          </a:prstGeom>
        </p:spPr>
      </p:pic>
      <p:pic>
        <p:nvPicPr>
          <p:cNvPr id="11" name="图片 10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44790" y="238125"/>
            <a:ext cx="1029970" cy="222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_166026721950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图片 7" descr="形状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530" y="238125"/>
            <a:ext cx="1501140" cy="205105"/>
          </a:xfrm>
          <a:prstGeom prst="rect">
            <a:avLst/>
          </a:prstGeom>
        </p:spPr>
      </p:pic>
      <p:pic>
        <p:nvPicPr>
          <p:cNvPr id="11" name="图片 10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44790" y="238125"/>
            <a:ext cx="1029970" cy="222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_166026721950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图片 4" descr="组 22_166026998288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57668" y="2032000"/>
            <a:ext cx="5828665" cy="2098675"/>
          </a:xfrm>
          <a:prstGeom prst="rect">
            <a:avLst/>
          </a:prstGeom>
        </p:spPr>
      </p:pic>
      <p:pic>
        <p:nvPicPr>
          <p:cNvPr id="8" name="图片 7" descr="形状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3530" y="238125"/>
            <a:ext cx="1501140" cy="205105"/>
          </a:xfrm>
          <a:prstGeom prst="rect">
            <a:avLst/>
          </a:prstGeom>
        </p:spPr>
      </p:pic>
      <p:pic>
        <p:nvPicPr>
          <p:cNvPr id="11" name="图片 10" descr="矢量智能对象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44790" y="238125"/>
            <a:ext cx="1029970" cy="222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56300" y="1429200"/>
            <a:ext cx="40068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6300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1421729"/>
            <a:ext cx="40068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41.xml"/><Relationship Id="rId18" Type="http://schemas.openxmlformats.org/officeDocument/2006/relationships/tags" Target="../tags/tag40.xml"/><Relationship Id="rId17" Type="http://schemas.openxmlformats.org/officeDocument/2006/relationships/tags" Target="../tags/tag39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456300" y="608400"/>
            <a:ext cx="82269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456300" y="1490400"/>
            <a:ext cx="82269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4590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3087000" y="6314400"/>
            <a:ext cx="297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66582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5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53.xml"/><Relationship Id="rId2" Type="http://schemas.openxmlformats.org/officeDocument/2006/relationships/image" Target="../media/image21.png"/><Relationship Id="rId1" Type="http://schemas.openxmlformats.org/officeDocument/2006/relationships/tags" Target="../tags/tag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4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5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6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57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8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9.xml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0.xml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1.xml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3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2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3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4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5.xml"/><Relationship Id="rId1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6.xml"/><Relationship Id="rId1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7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8.xml"/><Relationship Id="rId1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9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0.xml"/><Relationship Id="rId1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1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44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2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3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5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4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9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50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55845" y="1036955"/>
            <a:ext cx="3985895" cy="48964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" y="1036955"/>
            <a:ext cx="4182745" cy="48964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35" y="66675"/>
            <a:ext cx="91427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sz="24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海底捞月，黄金机会</a:t>
            </a:r>
            <a:endParaRPr lang="zh-CN" sz="24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6380" y="1130935"/>
            <a:ext cx="8651240" cy="45954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35" y="66675"/>
            <a:ext cx="91427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周线企稳金叉机会</a:t>
            </a:r>
            <a:endParaRPr lang="zh-CN" sz="24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905" y="929005"/>
            <a:ext cx="8662035" cy="49777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35" y="66675"/>
            <a:ext cx="91427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关注周线资金翻红低吸机会</a:t>
            </a:r>
            <a:endParaRPr lang="zh-CN" sz="24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形状7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1101" y="2514600"/>
            <a:ext cx="5134928" cy="133064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67790" y="2918936"/>
            <a:ext cx="1097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>
                <a:solidFill>
                  <a:srgbClr val="2022BC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第三章</a:t>
            </a:r>
            <a:endParaRPr lang="zh-CN" altLang="en-US" sz="2400">
              <a:solidFill>
                <a:srgbClr val="2022BC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75890" y="2795905"/>
            <a:ext cx="613346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4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下半年投资主线是什么？</a:t>
            </a:r>
            <a:endParaRPr lang="zh-CN" altLang="en-US" sz="40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879475" y="1174115"/>
            <a:ext cx="7840980" cy="4307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近一周随着部分上市公司半年报的发布，机构评级的频率加快，对个股的关注度有所提升。证券时报·数据宝统计，8月5日至8月11日，66家机构合计进行评级1134次，510股获得“买入型”评级(买入、增持、强推、推荐)。</a:t>
            </a:r>
            <a:endParaRPr lang="zh-CN" altLang="en-US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endParaRPr lang="zh-CN" altLang="en-US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2000" b="1">
                <a:solidFill>
                  <a:srgbClr val="FFC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电子行业机构关注度最高</a:t>
            </a:r>
            <a:endParaRPr lang="zh-CN" altLang="en-US" sz="20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分行业来看，电子行业近期最受机构关注，基础化工、医药生物、机械设备行业关注度紧随其后，机构评级个股数量均超过40家。机构评级的电子行业个股中，25股获得机构首次覆盖，鹏鼎控股、显盈科技、景旺电子机构一致预测上涨空间超过25%。（证券时报）</a:t>
            </a:r>
            <a:endParaRPr lang="zh-CN" altLang="en-US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endParaRPr lang="zh-CN" altLang="en-US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2000" b="1">
                <a:solidFill>
                  <a:srgbClr val="FFC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重点布局化工、医药、电子行业</a:t>
            </a:r>
            <a:endParaRPr lang="zh-CN" altLang="en-US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随着上市公司半年报逐步披露，社保基金二季度持仓情况逐渐浮出水面。截至记者发稿时，共有52家上市公司的前十大流通股东中出现社保基金的身影。从配置方向来看，社保基金主要聚焦化工、医药、电子等三类行业。部分上市公司已连续多个季度被社保基金重仓持有。（上海证券报）</a:t>
            </a:r>
            <a:endParaRPr lang="zh-CN" altLang="en-US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5" y="66675"/>
            <a:ext cx="91427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24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主线风口投资</a:t>
            </a:r>
            <a:endParaRPr lang="zh-CN" sz="24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986" y="1878806"/>
            <a:ext cx="4040505" cy="303323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843" y="1878806"/>
            <a:ext cx="4444841" cy="303323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35" y="66675"/>
            <a:ext cx="91427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中线投资方向在哪儿</a:t>
            </a:r>
            <a:r>
              <a:rPr lang="en-US" altLang="zh-CN" sz="24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?</a:t>
            </a:r>
            <a:endParaRPr lang="zh-CN" sz="24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651" y="1293971"/>
            <a:ext cx="8609171" cy="426958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35" y="66675"/>
            <a:ext cx="91427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中线投资方向在哪儿</a:t>
            </a:r>
            <a:r>
              <a:rPr lang="en-US" altLang="zh-CN" sz="24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?</a:t>
            </a:r>
            <a:endParaRPr lang="zh-CN" sz="24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35" y="66675"/>
            <a:ext cx="91427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中线投资方向在哪儿？产业链告诉你</a:t>
            </a:r>
            <a:endParaRPr lang="zh-CN" sz="24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115" y="1134745"/>
            <a:ext cx="8573770" cy="43364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3855" y="1190625"/>
            <a:ext cx="8511540" cy="44792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35" y="66675"/>
            <a:ext cx="91427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中线投资方向在哪儿？产业链告诉你</a:t>
            </a:r>
            <a:endParaRPr lang="zh-CN" sz="24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35" y="66675"/>
            <a:ext cx="91427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中线投资方向在哪儿？产业链告诉你</a:t>
            </a:r>
            <a:endParaRPr lang="zh-CN" sz="24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0515" y="978535"/>
            <a:ext cx="8522970" cy="4800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137761" y="1753870"/>
            <a:ext cx="4228148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400">
                <a:ln w="25400">
                  <a:noFill/>
                </a:ln>
                <a:gradFill>
                  <a:gsLst>
                    <a:gs pos="0">
                      <a:srgbClr val="FFFFFE"/>
                    </a:gs>
                    <a:gs pos="100000">
                      <a:srgbClr val="FFF49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乌卡时代</a:t>
            </a:r>
            <a:endParaRPr lang="zh-CN" altLang="en-US" sz="7400">
              <a:ln w="25400">
                <a:noFill/>
              </a:ln>
              <a:gradFill>
                <a:gsLst>
                  <a:gs pos="0">
                    <a:srgbClr val="FFFFFE"/>
                  </a:gs>
                  <a:gs pos="100000">
                    <a:srgbClr val="FFF49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37761" y="2952750"/>
            <a:ext cx="4228148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400">
                <a:ln w="25400">
                  <a:noFill/>
                </a:ln>
                <a:gradFill>
                  <a:gsLst>
                    <a:gs pos="0">
                      <a:srgbClr val="FFFFFE"/>
                    </a:gs>
                    <a:gs pos="100000">
                      <a:srgbClr val="FFF49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共创共进</a:t>
            </a:r>
            <a:endParaRPr lang="zh-CN" altLang="en-US" sz="7400">
              <a:ln w="25400">
                <a:noFill/>
              </a:ln>
              <a:gradFill>
                <a:gsLst>
                  <a:gs pos="0">
                    <a:srgbClr val="FFFFFE"/>
                  </a:gs>
                  <a:gs pos="100000">
                    <a:srgbClr val="FFF49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230630" y="4407535"/>
            <a:ext cx="3864769" cy="385286"/>
            <a:chOff x="2623" y="7094"/>
            <a:chExt cx="8115" cy="809"/>
          </a:xfrm>
        </p:grpSpPr>
        <p:pic>
          <p:nvPicPr>
            <p:cNvPr id="7" name="图片 6" descr="矩形88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623" y="7094"/>
              <a:ext cx="8115" cy="809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2946" y="7185"/>
              <a:ext cx="1908" cy="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350">
                  <a:solidFill>
                    <a:srgbClr val="FFFEF8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嘉宾：吴镇鸿</a:t>
              </a:r>
              <a:endParaRPr lang="en-US" altLang="zh-CN" sz="1350">
                <a:solidFill>
                  <a:srgbClr val="FFFEF8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654" y="7185"/>
              <a:ext cx="5077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1350">
                  <a:solidFill>
                    <a:srgbClr val="FFFEF8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执业编号：A1120618120002</a:t>
              </a:r>
              <a:endParaRPr lang="zh-CN" altLang="en-US" sz="1350">
                <a:solidFill>
                  <a:srgbClr val="FFFEF8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pic>
        <p:nvPicPr>
          <p:cNvPr id="4" name="图片 3" descr="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5750" y="1111250"/>
            <a:ext cx="3476625" cy="46355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01845" y="1301750"/>
            <a:ext cx="4316095" cy="42538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35" y="66675"/>
            <a:ext cx="91427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热点赛道，关注资金流向</a:t>
            </a:r>
            <a:endParaRPr lang="zh-CN" sz="24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40" y="1301750"/>
            <a:ext cx="4345940" cy="42545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115" y="1192530"/>
            <a:ext cx="8573770" cy="46469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35" y="66675"/>
            <a:ext cx="91427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热点赛道，关注双猎手三共振</a:t>
            </a:r>
            <a:endParaRPr lang="zh-CN" sz="24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5" y="2541270"/>
            <a:ext cx="3257550" cy="32981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35" y="66675"/>
            <a:ext cx="91427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热点赛道，关注双猎手三共振</a:t>
            </a:r>
            <a:endParaRPr lang="zh-CN" sz="24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345" y="916940"/>
            <a:ext cx="8703310" cy="45700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090" y="2559050"/>
            <a:ext cx="2543175" cy="9620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形状7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1101" y="2514600"/>
            <a:ext cx="5134928" cy="133064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67790" y="2918936"/>
            <a:ext cx="1097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>
                <a:solidFill>
                  <a:srgbClr val="2022BC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第四章</a:t>
            </a:r>
            <a:endParaRPr lang="zh-CN" altLang="en-US" sz="2400">
              <a:solidFill>
                <a:srgbClr val="2022BC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75890" y="2795905"/>
            <a:ext cx="613346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4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双猎手新升级选股思路</a:t>
            </a:r>
            <a:endParaRPr lang="zh-CN" altLang="en-US" sz="40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35" y="66675"/>
            <a:ext cx="91427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   </a:t>
            </a:r>
            <a:r>
              <a:rPr lang="zh-CN" altLang="en-US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关注二次</a:t>
            </a:r>
            <a:r>
              <a:rPr lang="en-US" altLang="zh-CN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B</a:t>
            </a:r>
            <a:r>
              <a:rPr lang="zh-CN" altLang="en-US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点抬高，中线游龙控盘主升浪</a:t>
            </a:r>
            <a:endParaRPr lang="zh-CN" sz="24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6705" y="1405414"/>
            <a:ext cx="8530590" cy="459533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8610" y="1124585"/>
            <a:ext cx="8527415" cy="46081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35" y="66675"/>
            <a:ext cx="91427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     </a:t>
            </a:r>
            <a:r>
              <a:rPr lang="zh-CN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选股思路：双</a:t>
            </a:r>
            <a:r>
              <a:rPr lang="en-US" altLang="zh-CN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B</a:t>
            </a:r>
            <a:r>
              <a:rPr lang="zh-CN" altLang="en-US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抬高</a:t>
            </a:r>
            <a:r>
              <a:rPr lang="zh-CN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，控盘拉升，业绩为王</a:t>
            </a:r>
            <a:endParaRPr lang="zh-CN" sz="24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385" y="2469515"/>
            <a:ext cx="7026275" cy="38341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35" y="66675"/>
            <a:ext cx="91427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    </a:t>
            </a:r>
            <a:r>
              <a:rPr lang="zh-CN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选股思路：</a:t>
            </a:r>
            <a:r>
              <a:rPr lang="en-US" altLang="zh-CN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818</a:t>
            </a:r>
            <a:r>
              <a:rPr lang="zh-CN" altLang="en-US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新升级功能，智能盯盘！</a:t>
            </a:r>
            <a:endParaRPr lang="zh-CN" sz="24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9090" y="969645"/>
            <a:ext cx="8465185" cy="49193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35" y="66675"/>
            <a:ext cx="91427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</a:t>
            </a:r>
            <a:r>
              <a:rPr lang="zh-CN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选股思路：</a:t>
            </a:r>
            <a:r>
              <a:rPr lang="en-US" altLang="zh-CN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818</a:t>
            </a:r>
            <a:r>
              <a:rPr lang="zh-CN" altLang="en-US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新升级功能，龙头狙击</a:t>
            </a:r>
            <a:endParaRPr lang="zh-CN" sz="24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435" y="1226185"/>
            <a:ext cx="4787900" cy="468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660" y="1226185"/>
            <a:ext cx="5190490" cy="46850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11671" r="14540"/>
          <a:stretch>
            <a:fillRect/>
          </a:stretch>
        </p:blipFill>
        <p:spPr>
          <a:xfrm>
            <a:off x="0" y="-25400"/>
            <a:ext cx="9144000" cy="6883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16170" y="1541780"/>
            <a:ext cx="3877310" cy="39325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35" y="66675"/>
            <a:ext cx="91427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  </a:t>
            </a:r>
            <a:r>
              <a:rPr lang="zh-CN" altLang="en-US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二次</a:t>
            </a:r>
            <a:r>
              <a:rPr lang="en-US" altLang="zh-CN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B</a:t>
            </a:r>
            <a:r>
              <a:rPr lang="zh-CN" altLang="en-US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点抬高，中线游龙控盘主升浪</a:t>
            </a:r>
            <a:endParaRPr lang="zh-CN" sz="24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" y="1542415"/>
            <a:ext cx="4197985" cy="39319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0134" y="2904411"/>
            <a:ext cx="1970723" cy="932498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667125" y="1932146"/>
            <a:ext cx="4751070" cy="498158"/>
            <a:chOff x="7814" y="2778"/>
            <a:chExt cx="9976" cy="1046"/>
          </a:xfrm>
        </p:grpSpPr>
        <p:pic>
          <p:nvPicPr>
            <p:cNvPr id="2" name="图片 1" descr="组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14" y="2778"/>
              <a:ext cx="9976" cy="1046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8131" y="2890"/>
              <a:ext cx="2064" cy="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100">
                  <a:solidFill>
                    <a:srgbClr val="2022BC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100">
                <a:solidFill>
                  <a:srgbClr val="2022BC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1199" y="2890"/>
              <a:ext cx="6023" cy="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1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乌卡时代，开放进取</a:t>
              </a:r>
              <a:endParaRPr lang="zh-CN" altLang="en-US" sz="21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667125" y="2707481"/>
            <a:ext cx="4751070" cy="498158"/>
            <a:chOff x="7814" y="2778"/>
            <a:chExt cx="9976" cy="1046"/>
          </a:xfrm>
        </p:grpSpPr>
        <p:pic>
          <p:nvPicPr>
            <p:cNvPr id="10" name="图片 9" descr="组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14" y="2778"/>
              <a:ext cx="9976" cy="1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8131" y="2890"/>
              <a:ext cx="2064" cy="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100">
                  <a:solidFill>
                    <a:srgbClr val="2022BC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2100">
                <a:solidFill>
                  <a:srgbClr val="2022BC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1199" y="2890"/>
              <a:ext cx="6023" cy="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1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三季度、下周市场方向</a:t>
              </a:r>
              <a:endParaRPr lang="zh-CN" altLang="en-US" sz="21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667125" y="3482816"/>
            <a:ext cx="4751070" cy="498158"/>
            <a:chOff x="7814" y="2778"/>
            <a:chExt cx="9976" cy="1046"/>
          </a:xfrm>
        </p:grpSpPr>
        <p:pic>
          <p:nvPicPr>
            <p:cNvPr id="14" name="图片 13" descr="组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14" y="2778"/>
              <a:ext cx="9976" cy="1046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8131" y="2890"/>
              <a:ext cx="2064" cy="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100">
                  <a:solidFill>
                    <a:srgbClr val="2022BC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  <a:endParaRPr lang="zh-CN" altLang="en-US" sz="2100">
                <a:solidFill>
                  <a:srgbClr val="2022BC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1199" y="2890"/>
              <a:ext cx="6023" cy="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1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下半年投资主线是什么？</a:t>
              </a:r>
              <a:endParaRPr lang="zh-CN" altLang="en-US" sz="21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667125" y="4258151"/>
            <a:ext cx="4751546" cy="498158"/>
            <a:chOff x="7814" y="2778"/>
            <a:chExt cx="9977" cy="1046"/>
          </a:xfrm>
        </p:grpSpPr>
        <p:pic>
          <p:nvPicPr>
            <p:cNvPr id="6" name="图片 5" descr="组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14" y="2778"/>
              <a:ext cx="9976" cy="1046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8131" y="2890"/>
              <a:ext cx="2064" cy="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100">
                  <a:solidFill>
                    <a:srgbClr val="2022BC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第四章</a:t>
              </a:r>
              <a:endParaRPr lang="zh-CN" altLang="en-US" sz="2100">
                <a:solidFill>
                  <a:srgbClr val="2022BC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1199" y="2890"/>
              <a:ext cx="6592" cy="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1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双猎手新升级选股思路</a:t>
              </a:r>
              <a:endParaRPr lang="zh-CN" altLang="en-US" sz="21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3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3861" y="1417796"/>
            <a:ext cx="3942874" cy="40762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168" y="1417320"/>
            <a:ext cx="3951923" cy="40767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35" y="66675"/>
            <a:ext cx="91427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  </a:t>
            </a:r>
            <a:r>
              <a:rPr lang="zh-CN" altLang="en-US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案例演示：中线游龙</a:t>
            </a:r>
            <a:r>
              <a:rPr lang="en-US" altLang="zh-CN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+</a:t>
            </a:r>
            <a:r>
              <a:rPr lang="zh-CN" altLang="en-US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底部</a:t>
            </a:r>
            <a:r>
              <a:rPr lang="zh-CN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双</a:t>
            </a:r>
            <a:r>
              <a:rPr lang="en-US" altLang="zh-CN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B+</a:t>
            </a:r>
            <a:r>
              <a:rPr lang="zh-CN" altLang="en-US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双紫</a:t>
            </a:r>
            <a:endParaRPr lang="zh-CN" sz="24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42669" y="1240949"/>
            <a:ext cx="4037648" cy="362807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798219" y="4962366"/>
            <a:ext cx="4127183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chemeClr val="bg1"/>
                </a:solidFill>
              </a:rPr>
              <a:t>中来股份上半年净利润同比增长超6倍，公司表示上半年经营状况和市场拓展情况良好，光伏应用系统、光伏背板、电池组件等主营业务业绩均实现大幅增长。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35" y="66675"/>
            <a:ext cx="91427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   </a:t>
            </a:r>
            <a:r>
              <a:rPr lang="zh-CN" altLang="en-US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案例演示：中线游龙</a:t>
            </a:r>
            <a:r>
              <a:rPr lang="en-US" altLang="zh-CN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+</a:t>
            </a:r>
            <a:r>
              <a:rPr lang="zh-CN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风口双</a:t>
            </a:r>
            <a:r>
              <a:rPr lang="en-US" altLang="zh-CN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B+</a:t>
            </a:r>
            <a:r>
              <a:rPr lang="zh-CN" altLang="en-US" sz="2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双紫</a:t>
            </a:r>
            <a:endParaRPr lang="zh-CN" sz="24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240790"/>
            <a:ext cx="4002405" cy="43668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形状7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1101" y="2514600"/>
            <a:ext cx="5134928" cy="133064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67790" y="2918936"/>
            <a:ext cx="1097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>
                <a:solidFill>
                  <a:srgbClr val="2022BC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第一章</a:t>
            </a:r>
            <a:endParaRPr lang="zh-CN" altLang="en-US" sz="2400">
              <a:solidFill>
                <a:srgbClr val="2022BC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75890" y="2795905"/>
            <a:ext cx="613346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4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乌卡时代</a:t>
            </a:r>
            <a:r>
              <a:rPr lang="en-US" altLang="zh-CN" sz="4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,</a:t>
            </a:r>
            <a:r>
              <a:rPr lang="zh-CN" altLang="en-US" sz="4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开放进取</a:t>
            </a:r>
            <a:endParaRPr lang="zh-CN" altLang="en-US" sz="40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35" y="66675"/>
            <a:ext cx="91427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24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返璞归真，静能生慧！</a:t>
            </a:r>
            <a:endParaRPr lang="zh-CN" sz="24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8325" y="1273810"/>
            <a:ext cx="8210550" cy="40925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3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</a:t>
            </a:r>
            <a:r>
              <a:rPr lang="zh-CN" altLang="en-US" sz="13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一个人，只有返璞归真，回归本性，才能与道相遇。</a:t>
            </a:r>
            <a:endParaRPr lang="zh-CN" altLang="en-US" sz="13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endParaRPr lang="zh-CN" altLang="en-US" sz="13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13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《阴符经》说：“九窍之邪，在乎三要，可以动静。”</a:t>
            </a:r>
            <a:endParaRPr lang="zh-CN" altLang="en-US" sz="13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endParaRPr lang="zh-CN" altLang="en-US" sz="13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13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人有七窍，道家把两只眼睛，两只耳朵，分开单独来算，所以有九窍。</a:t>
            </a:r>
            <a:endParaRPr lang="zh-CN" altLang="en-US" sz="13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endParaRPr lang="zh-CN" altLang="en-US" sz="13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13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其中有三要，也就是三个最重要的门户：眼睛、耳朵、嘴巴。</a:t>
            </a:r>
            <a:endParaRPr lang="zh-CN" altLang="en-US" sz="13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endParaRPr lang="zh-CN" altLang="en-US" sz="13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13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普通人，每天一睁开眼睛，眼睛、耳朵、嘴巴的消耗就没停止。什么东西好看，就盯着不放；什么东西发声，也想知道；嘴巴一天到晚说话，闲不下来。这是“动”，是消耗。</a:t>
            </a:r>
            <a:endParaRPr lang="zh-CN" altLang="en-US" sz="13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endParaRPr lang="zh-CN" altLang="en-US" sz="13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13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凡人的自控力弱，可以动起来，却静不下来，做不到以静养神。</a:t>
            </a:r>
            <a:endParaRPr lang="zh-CN" altLang="en-US" sz="13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endParaRPr lang="zh-CN" altLang="en-US" sz="13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13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而修道人，有自如的自控力，可以动静，必要的时候，才动；更多时候，是静。静能养神。</a:t>
            </a:r>
            <a:endParaRPr lang="zh-CN" altLang="en-US" sz="13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endParaRPr lang="zh-CN" altLang="en-US" sz="13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13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《清静经》说：“人能常清静，天地悉皆归。”</a:t>
            </a:r>
            <a:endParaRPr lang="zh-CN" altLang="en-US" sz="13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endParaRPr lang="zh-CN" altLang="en-US" sz="13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13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随着定静功夫的一层又一层深入，人就能慢慢明心见性，返璞归真，回归本性，才能悟道，与道相遇。</a:t>
            </a:r>
            <a:endParaRPr lang="zh-CN" altLang="en-US" sz="13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endParaRPr lang="zh-CN" altLang="en-US" sz="13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13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如果一个人，连最基本的定静，都做不到，那是谈不上道的。</a:t>
            </a:r>
            <a:r>
              <a:rPr lang="en-US" altLang="zh-CN" sz="13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      </a:t>
            </a:r>
            <a:r>
              <a:rPr lang="zh-CN" altLang="en-US" sz="13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老子说：“天下万物生于有，有生于无。</a:t>
            </a:r>
            <a:r>
              <a:rPr lang="en-US" altLang="zh-CN" sz="13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”</a:t>
            </a:r>
            <a:endParaRPr lang="en-US" altLang="zh-CN" sz="13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2416" y="1310640"/>
            <a:ext cx="4414838" cy="233695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019" y="1693545"/>
            <a:ext cx="4947761" cy="38761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16" y="3233738"/>
            <a:ext cx="4231958" cy="23360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019" y="2239328"/>
            <a:ext cx="3493294" cy="333041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9150" y="1272064"/>
            <a:ext cx="4278630" cy="395382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3629" y="5178266"/>
            <a:ext cx="4694396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5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【风险提示】个别情况不代表普遍实际收益率，过往收益亦不代表未来收益的承诺，股市有风险，投资需谨慎！</a:t>
            </a:r>
            <a:endParaRPr lang="zh-CN" altLang="en-US" sz="1050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35" y="66675"/>
            <a:ext cx="91427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sz="24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乌卡时代，开放进取</a:t>
            </a:r>
            <a:endParaRPr lang="zh-CN" sz="24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42925" y="997585"/>
            <a:ext cx="8033385" cy="15855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90000"/>
              </a:lnSpc>
            </a:pPr>
            <a:r>
              <a:rPr lang="en-US" altLang="zh-CN" sz="120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</a:t>
            </a:r>
            <a:r>
              <a:rPr lang="zh-CN" altLang="en-US" sz="120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、2022世界机器人大会将于8月18日至21日在北京亦创国际会展中心开幕。本届大会以“共创共享共商共赢”为主题，将由一场开幕式、三场主题峰会、40余场专题论坛及配套活动组成，围绕先进制造、前沿技术、人工智能、国际合作等13个覆盖产业链上下游板块的前沿议题策划了丰富的研讨内容，为各行各业机器人技术与应用的融合发展提供灵感。</a:t>
            </a:r>
            <a:endParaRPr lang="zh-CN" altLang="en-US" sz="12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90000"/>
              </a:lnSpc>
            </a:pPr>
            <a:endParaRPr lang="zh-CN" altLang="en-US" sz="12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120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早在去年12月，工信部、国家发改委等15个部门印发的《“十四五”机器人产业发展规划》(以下简称《规划》)提出，到2025年我国成为全球机器人技术创新策源地、高端制造集聚地和集成应用新高地。</a:t>
            </a:r>
            <a:endParaRPr lang="zh-CN" altLang="en-US" sz="12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90000"/>
              </a:lnSpc>
            </a:pPr>
            <a:endParaRPr lang="zh-CN" altLang="en-US" sz="12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120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《规划》提出，“十四五”期间，将推动一批机器人核心技术和高端产品取得突破，机器人产业营业收入年均增速超过20%，建成3~5个有国际影响力的产业集群，制造业机器人密度实现翻番。 （证券时报网）</a:t>
            </a:r>
            <a:endParaRPr lang="zh-CN" altLang="en-US" sz="12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2925" y="2809875"/>
            <a:ext cx="8033385" cy="19177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90000"/>
              </a:lnSpc>
            </a:pPr>
            <a:r>
              <a:rPr lang="en-US" altLang="zh-CN" sz="12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2</a:t>
            </a:r>
            <a:r>
              <a:rPr lang="zh-CN" altLang="en-US" sz="12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、【国内外利好因素不断 光伏板块股价与业绩共振】光伏成为各国能源转型的重要方向</a:t>
            </a:r>
            <a:endParaRPr lang="zh-CN" altLang="en-US" sz="12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90000"/>
              </a:lnSpc>
            </a:pPr>
            <a:endParaRPr lang="zh-CN" altLang="en-US" sz="12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120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国内外市场对光伏设备需求提升，是光伏板块的上涨动力。从国内来看，今年上半年国内光伏发电装机30.88GW，同比增长137.4%。今年前六个月的光伏装机量已超过去年前十个月装机之和。</a:t>
            </a:r>
            <a:endParaRPr lang="zh-CN" altLang="en-US" sz="12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90000"/>
              </a:lnSpc>
            </a:pPr>
            <a:endParaRPr lang="zh-CN" altLang="en-US" sz="12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120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按照我国光伏新增装机多为第四季度的惯例，今年全年新增装机将达到新的高度。中信证券就表示，在国内风光大基地建设、整县分布式光伏推进及BIPV政策推动下，行业需求迎来加速增长，预计2022年国内光伏装机有望增至80GW。</a:t>
            </a:r>
            <a:endParaRPr lang="zh-CN" altLang="en-US" sz="12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90000"/>
              </a:lnSpc>
            </a:pPr>
            <a:endParaRPr lang="zh-CN" altLang="en-US" sz="12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120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国外方面，受地缘政治和气候变化的双重影响，全球都在向新能源转型。欧盟公布的REPowerEU计划草案就提出，2022年屋顶光伏发电量增加15TWh.欧洲是国内光伏企业的重要出口地，2020年其进口的价值80亿欧元的太阳能组件中，75%源自中国。（证券时报）</a:t>
            </a:r>
            <a:endParaRPr lang="zh-CN" altLang="en-US" sz="12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8490" y="4839335"/>
            <a:ext cx="8033385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40000"/>
              </a:lnSpc>
            </a:pPr>
            <a:r>
              <a:rPr lang="en-US" altLang="zh-CN" sz="120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3</a:t>
            </a:r>
            <a:r>
              <a:rPr lang="zh-CN" altLang="en-US" sz="120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、【八大券商主题策略：中美利差最大压力位或已过 大金融板块进入机会酝酿期？】从配置窗口看，中美利差最大压力点或过去，可能Q3季度末胜率较高。我们判断，行业生态重塑，财富管理和机构业务卓越的龙头部券商有望获得更高估值溢价；边际景气度改善较强的标的，在震荡行情中具有相对收益，建议关注Q1 财报较好且Q2 盈利景气度延续的标的。（东方财富研究中心）</a:t>
            </a:r>
            <a:endParaRPr lang="zh-CN" altLang="en-US" sz="12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35" y="66675"/>
            <a:ext cx="91427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24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消息面解读</a:t>
            </a:r>
            <a:endParaRPr lang="zh-CN" sz="24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形状7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1101" y="2514600"/>
            <a:ext cx="5134928" cy="133064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67790" y="2918936"/>
            <a:ext cx="1097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>
                <a:solidFill>
                  <a:srgbClr val="2022BC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第</a:t>
            </a:r>
            <a:r>
              <a:rPr lang="zh-CN" altLang="en-US" sz="2400">
                <a:solidFill>
                  <a:srgbClr val="2022BC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二</a:t>
            </a:r>
            <a:r>
              <a:rPr lang="zh-CN" altLang="en-US" sz="2400">
                <a:solidFill>
                  <a:srgbClr val="2022BC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章</a:t>
            </a:r>
            <a:endParaRPr lang="zh-CN" altLang="en-US" sz="2400">
              <a:solidFill>
                <a:srgbClr val="2022BC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75890" y="2795905"/>
            <a:ext cx="613346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4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三季度、下周市场方向</a:t>
            </a:r>
            <a:endParaRPr lang="zh-CN" altLang="en-US" sz="40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9560" y="1079500"/>
            <a:ext cx="4097020" cy="4587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030" y="1071245"/>
            <a:ext cx="4130675" cy="45961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35" y="66675"/>
            <a:ext cx="91427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sz="24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季线B点回档金叉机会</a:t>
            </a:r>
            <a:endParaRPr lang="zh-CN" sz="24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2.xml><?xml version="1.0" encoding="utf-8"?>
<p:tagLst xmlns:p="http://schemas.openxmlformats.org/presentationml/2006/main">
  <p:tag name="KSO_WM_UNIT_PLACING_PICTURE_USER_VIEWPORT" val="{&quot;height&quot;:7860,&quot;width&quot;:22950}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PECIAL_SOURCE" val="bdnull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5.xml><?xml version="1.0" encoding="utf-8"?>
<p:tagLst xmlns:p="http://schemas.openxmlformats.org/presentationml/2006/main">
  <p:tag name="KSO_WPP_MARK_KEY" val="78063897-b671-48fb-84bb-65fd37104175"/>
  <p:tag name="COMMONDATA" val="eyJoZGlkIjoiOTM4MGQ4MDgwOTU2MWIxMDlkMjEyNTBiYzdkODM4MjQ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2222</Words>
  <Application>WPS 演示</Application>
  <PresentationFormat>宽屏</PresentationFormat>
  <Paragraphs>134</Paragraphs>
  <Slides>32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3" baseType="lpstr">
      <vt:lpstr>Arial</vt:lpstr>
      <vt:lpstr>宋体</vt:lpstr>
      <vt:lpstr>Wingdings</vt:lpstr>
      <vt:lpstr>Wingdings</vt:lpstr>
      <vt:lpstr>思源黑体 CN Normal</vt:lpstr>
      <vt:lpstr>思源黑体 CN Bold</vt:lpstr>
      <vt:lpstr>思源黑体 CN Medium</vt:lpstr>
      <vt:lpstr>微软雅黑</vt:lpstr>
      <vt:lpstr>Calibri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俏俏</cp:lastModifiedBy>
  <cp:revision>262</cp:revision>
  <dcterms:created xsi:type="dcterms:W3CDTF">2019-06-19T02:08:00Z</dcterms:created>
  <dcterms:modified xsi:type="dcterms:W3CDTF">2022-08-15T02:04:43Z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2052-11.1.0.12302</vt:lpwstr>
  </property>
  <property fmtid="{D5CDD505-2E9C-101B-9397-08002B2CF9AE}" pid="3" name="ICV">
    <vt:lpwstr>4DF5256527094598B8D73D0B84217488</vt:lpwstr>
  </property>
</Properties>
</file>