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0" r:id="rId3"/>
    <p:sldId id="271" r:id="rId4"/>
    <p:sldId id="258" r:id="rId5"/>
    <p:sldId id="259" r:id="rId6"/>
    <p:sldId id="277" r:id="rId7"/>
    <p:sldId id="286" r:id="rId8"/>
    <p:sldId id="287" r:id="rId9"/>
    <p:sldId id="280" r:id="rId10"/>
    <p:sldId id="282" r:id="rId11"/>
    <p:sldId id="302" r:id="rId12"/>
    <p:sldId id="297" r:id="rId13"/>
    <p:sldId id="298" r:id="rId14"/>
    <p:sldId id="281" r:id="rId15"/>
    <p:sldId id="294" r:id="rId16"/>
    <p:sldId id="303" r:id="rId17"/>
    <p:sldId id="263" r:id="rId18"/>
  </p:sldIdLst>
  <p:sldSz cx="9144000" cy="6858000" type="screen4x3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7A1"/>
    <a:srgbClr val="FFF6A0"/>
    <a:srgbClr val="2022BC"/>
    <a:srgbClr val="FFFEF8"/>
    <a:srgbClr val="FFFFFE"/>
    <a:srgbClr val="FFF49F"/>
    <a:srgbClr val="FFF39A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8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59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3"/>
          <p:cNvPicPr>
            <a:picLocks noChangeAspect="1"/>
          </p:cNvPicPr>
          <p:nvPr userDrawn="1"/>
        </p:nvPicPr>
        <p:blipFill>
          <a:blip r:embed="rId2"/>
          <a:srcRect t="8519" r="3646"/>
          <a:stretch>
            <a:fillRect/>
          </a:stretch>
        </p:blipFill>
        <p:spPr>
          <a:xfrm>
            <a:off x="0" y="0"/>
            <a:ext cx="9143524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92280" y="6515100"/>
            <a:ext cx="696039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050">
              <a:solidFill>
                <a:schemeClr val="accent1">
                  <a:lumMod val="60000"/>
                  <a:lumOff val="4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2037398" y="6280785"/>
            <a:ext cx="5070158" cy="252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050">
                <a:solidFill>
                  <a:schemeClr val="accent1">
                    <a:lumMod val="60000"/>
                    <a:lumOff val="4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经传多赢服务总监 :吴中明丨执业编号:A1120613090002</a:t>
            </a:r>
            <a:endParaRPr lang="zh-CN" altLang="en-US" sz="1050">
              <a:solidFill>
                <a:schemeClr val="accent1">
                  <a:lumMod val="60000"/>
                  <a:lumOff val="4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 flipV="1">
            <a:off x="1820228" y="551815"/>
            <a:ext cx="5940000" cy="12700"/>
          </a:xfrm>
          <a:prstGeom prst="line">
            <a:avLst/>
          </a:prstGeom>
          <a:ln>
            <a:solidFill>
              <a:srgbClr val="FFF6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_166026721950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 descr="形状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_166026721950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 descr="组 22_166026998288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7668" y="2032000"/>
            <a:ext cx="5828665" cy="2098675"/>
          </a:xfrm>
          <a:prstGeom prst="rect">
            <a:avLst/>
          </a:prstGeom>
        </p:spPr>
      </p:pic>
      <p:pic>
        <p:nvPicPr>
          <p:cNvPr id="8" name="图片 7" descr="形状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530" y="238125"/>
            <a:ext cx="1501140" cy="205105"/>
          </a:xfrm>
          <a:prstGeom prst="rect">
            <a:avLst/>
          </a:prstGeom>
        </p:spPr>
      </p:pic>
      <p:pic>
        <p:nvPicPr>
          <p:cNvPr id="11" name="图片 10" descr="矢量智能对象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44790" y="238125"/>
            <a:ext cx="1029970" cy="22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6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584801" y="71914"/>
            <a:ext cx="6279833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至上而下的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趋势分析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763270"/>
            <a:ext cx="8284845" cy="4508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8795" y="5361940"/>
            <a:ext cx="8412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>
                <a:solidFill>
                  <a:srgbClr val="FFC000"/>
                </a:solidFill>
              </a:rPr>
              <a:t>长线趋势好，中线趋势才会更稳定；中线趋势好，短线波段才会更有效；</a:t>
            </a:r>
            <a:endParaRPr lang="zh-CN" altLang="en-US">
              <a:solidFill>
                <a:srgbClr val="FFC000"/>
              </a:solidFill>
            </a:endParaRPr>
          </a:p>
          <a:p>
            <a:pPr algn="ctr"/>
            <a:r>
              <a:rPr lang="zh-CN" altLang="en-US">
                <a:solidFill>
                  <a:srgbClr val="FFC000"/>
                </a:solidFill>
              </a:rPr>
              <a:t>说起来好像很复杂，但实践很简单，海洋状态一个指标就能同时分析中长线</a:t>
            </a:r>
            <a:r>
              <a:rPr lang="zh-CN" altLang="en-US">
                <a:solidFill>
                  <a:srgbClr val="FFC000"/>
                </a:solidFill>
              </a:rPr>
              <a:t>趋势；</a:t>
            </a:r>
            <a:endParaRPr lang="zh-CN" altLang="en-US">
              <a:solidFill>
                <a:srgbClr val="FFC000"/>
              </a:solidFill>
            </a:endParaRPr>
          </a:p>
          <a:p>
            <a:pPr algn="ctr"/>
            <a:r>
              <a:rPr lang="zh-CN" altLang="en-US">
                <a:solidFill>
                  <a:srgbClr val="FFC000"/>
                </a:solidFill>
              </a:rPr>
              <a:t>海洋状态使用小技巧：只要曲线在</a:t>
            </a:r>
            <a:r>
              <a:rPr lang="en-US" altLang="zh-CN">
                <a:solidFill>
                  <a:srgbClr val="FFC000"/>
                </a:solidFill>
              </a:rPr>
              <a:t>50</a:t>
            </a:r>
            <a:r>
              <a:rPr lang="zh-CN" altLang="en-US">
                <a:solidFill>
                  <a:srgbClr val="FFC000"/>
                </a:solidFill>
              </a:rPr>
              <a:t>线上方，都属于比较强的状态；</a:t>
            </a:r>
            <a:endParaRPr lang="zh-CN" altLang="en-US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584801" y="71914"/>
            <a:ext cx="6279833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增量资金的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思维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775970"/>
            <a:ext cx="8354060" cy="4557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" y="5560060"/>
            <a:ext cx="8183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C000"/>
                </a:solidFill>
              </a:rPr>
              <a:t>缺少了增量资金的参与，趋势的延续性一般都比较弱，所以，流动资金很重要！</a:t>
            </a:r>
            <a:endParaRPr lang="zh-CN" altLang="en-US">
              <a:solidFill>
                <a:srgbClr val="FFC000"/>
              </a:solidFill>
            </a:endParaRPr>
          </a:p>
          <a:p>
            <a:r>
              <a:rPr lang="zh-CN" altLang="en-US">
                <a:solidFill>
                  <a:srgbClr val="FFC000"/>
                </a:solidFill>
              </a:rPr>
              <a:t>个股的主升浪也可以用流动资金来判断，只有高控盘的个股才会出现缩量</a:t>
            </a:r>
            <a:r>
              <a:rPr lang="zh-CN" altLang="en-US">
                <a:solidFill>
                  <a:srgbClr val="FFC000"/>
                </a:solidFill>
              </a:rPr>
              <a:t>大涨；</a:t>
            </a:r>
            <a:endParaRPr lang="zh-CN" altLang="en-US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584801" y="71914"/>
            <a:ext cx="6279833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只操作强于大盘的板块和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个股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806450"/>
            <a:ext cx="8366760" cy="4553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5970" y="5534025"/>
            <a:ext cx="7955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C000"/>
                </a:solidFill>
              </a:rPr>
              <a:t>中长线是否强于大盘，看主力状态，保持中线强势状态的板块更容易被炒作；</a:t>
            </a:r>
            <a:endParaRPr lang="zh-CN" altLang="en-US">
              <a:solidFill>
                <a:srgbClr val="FFC000"/>
              </a:solidFill>
            </a:endParaRPr>
          </a:p>
          <a:p>
            <a:r>
              <a:rPr lang="zh-CN" altLang="en-US">
                <a:solidFill>
                  <a:srgbClr val="FFC000"/>
                </a:solidFill>
              </a:rPr>
              <a:t>阶段性是否强于大盘，看相对价位，特别是在每一轮行情重刚刚启动的时候；</a:t>
            </a:r>
            <a:endParaRPr lang="zh-CN" altLang="en-US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476" y="2514600"/>
            <a:ext cx="5134928" cy="13306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01165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第三章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4638" y="2833926"/>
            <a:ext cx="4297680" cy="714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405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做投资简单才能赢</a:t>
            </a:r>
            <a:endParaRPr lang="zh-CN" altLang="en-US" sz="405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51560" y="1445895"/>
            <a:ext cx="704088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just"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  <a:sym typeface="+mn-ea"/>
              </a:rPr>
              <a:t>做股票有且只有一个目的：</a:t>
            </a:r>
            <a:r>
              <a:rPr lang="zh-CN" altLang="en-US">
                <a:solidFill>
                  <a:srgbClr val="FFC000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  <a:sym typeface="+mn-ea"/>
              </a:rPr>
              <a:t>赚钱！</a:t>
            </a: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你唯一能决定的只有两件事：</a:t>
            </a:r>
            <a:r>
              <a:rPr lang="zh-CN" altLang="en-US">
                <a:solidFill>
                  <a:srgbClr val="FFC000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买什么（选股）、买多少（仓位）！</a:t>
            </a: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做股票最难的也只有两件事：</a:t>
            </a:r>
            <a:r>
              <a:rPr lang="zh-CN" altLang="en-US">
                <a:solidFill>
                  <a:srgbClr val="FFC000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选一只还不错的股票、做好低买高卖！</a:t>
            </a:r>
            <a:endParaRPr lang="zh-CN" altLang="en-US">
              <a:solidFill>
                <a:srgbClr val="FFC000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r>
              <a:rPr lang="zh-CN" altLang="en-US">
                <a:solidFill>
                  <a:srgbClr val="FFC000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问题来了：</a:t>
            </a:r>
            <a:endParaRPr lang="zh-CN" altLang="en-US">
              <a:solidFill>
                <a:srgbClr val="FFC000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1、好股票的定义是什么？能让我赚钱的就是好股票！</a:t>
            </a: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just"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2、好股票的特征是什么？趋势好，有钱炒，风险小！</a:t>
            </a:r>
            <a:endParaRPr lang="zh-CN" altLang="en-US">
              <a:solidFill>
                <a:schemeClr val="bg1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276215"/>
            <a:ext cx="8355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FFC000"/>
                </a:solidFill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只做趋势好的，只做有资金炒的，这就是最简单的炒股思维</a:t>
            </a:r>
            <a:endParaRPr lang="zh-CN" altLang="en-US" sz="2400">
              <a:solidFill>
                <a:srgbClr val="FFC000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4801" y="71914"/>
            <a:ext cx="6279833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做投资简单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才能赢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584801" y="71914"/>
            <a:ext cx="6279833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涨价和销量大增是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最大的利好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821055"/>
            <a:ext cx="8903970" cy="4064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4360" y="5104130"/>
            <a:ext cx="8412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>
                <a:solidFill>
                  <a:srgbClr val="FFC000"/>
                </a:solidFill>
              </a:rPr>
              <a:t>一个行业保持高成长性的必要条件：销量大增、价格上涨，这是最大的利好；</a:t>
            </a:r>
            <a:endParaRPr lang="zh-CN" altLang="en-US">
              <a:solidFill>
                <a:srgbClr val="FFC000"/>
              </a:solidFill>
            </a:endParaRPr>
          </a:p>
          <a:p>
            <a:pPr algn="ctr"/>
            <a:r>
              <a:rPr lang="zh-CN" altLang="en-US">
                <a:solidFill>
                  <a:srgbClr val="FFC000"/>
                </a:solidFill>
              </a:rPr>
              <a:t>涨价的基础上，只需要考虑趋势是否走好，是否有增量资金的流入，就这么简单！</a:t>
            </a:r>
            <a:endParaRPr lang="zh-CN" altLang="en-US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83431" y="1979295"/>
            <a:ext cx="4994434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ln w="25400">
                  <a:noFill/>
                </a:ln>
                <a:gradFill>
                  <a:gsLst>
                    <a:gs pos="0">
                      <a:srgbClr val="FFFFFE"/>
                    </a:gs>
                    <a:gs pos="100000">
                      <a:srgbClr val="FFF49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唯一不变的</a:t>
            </a:r>
            <a:endParaRPr lang="zh-CN" altLang="en-US" sz="6600">
              <a:ln w="25400">
                <a:noFill/>
              </a:ln>
              <a:gradFill>
                <a:gsLst>
                  <a:gs pos="0">
                    <a:srgbClr val="FFFFFE"/>
                  </a:gs>
                  <a:gs pos="100000">
                    <a:srgbClr val="FFF49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3908" y="2952750"/>
            <a:ext cx="4762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ln w="25400">
                  <a:noFill/>
                </a:ln>
                <a:gradFill>
                  <a:gsLst>
                    <a:gs pos="0">
                      <a:srgbClr val="FFFFFE"/>
                    </a:gs>
                    <a:gs pos="100000">
                      <a:srgbClr val="FFF49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是强者恒强</a:t>
            </a:r>
            <a:endParaRPr lang="zh-CN" altLang="en-US" sz="6600">
              <a:ln w="25400">
                <a:noFill/>
              </a:ln>
              <a:gradFill>
                <a:gsLst>
                  <a:gs pos="0">
                    <a:srgbClr val="FFFFFE"/>
                  </a:gs>
                  <a:gs pos="100000">
                    <a:srgbClr val="FFF49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43464" y="4229576"/>
            <a:ext cx="3864769" cy="385286"/>
            <a:chOff x="2623" y="7094"/>
            <a:chExt cx="8115" cy="809"/>
          </a:xfrm>
        </p:grpSpPr>
        <p:pic>
          <p:nvPicPr>
            <p:cNvPr id="7" name="图片 6" descr="矩形88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23" y="7094"/>
              <a:ext cx="8115" cy="80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946" y="7185"/>
              <a:ext cx="2544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350">
                  <a:solidFill>
                    <a:srgbClr val="FFFEF8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嘉宾：吴中明</a:t>
              </a:r>
              <a:endParaRPr lang="en-US" altLang="zh-CN" sz="1350">
                <a:solidFill>
                  <a:srgbClr val="FFFEF8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54" y="7185"/>
              <a:ext cx="5077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1350">
                  <a:solidFill>
                    <a:srgbClr val="FFFEF8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执业编号：A1120613090002</a:t>
              </a:r>
              <a:endParaRPr lang="zh-CN" altLang="en-US" sz="1350">
                <a:solidFill>
                  <a:srgbClr val="FFFEF8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2" name="图片 1" descr="吴中明_1657448817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465" y="857885"/>
            <a:ext cx="2757170" cy="6710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0134" y="2904411"/>
            <a:ext cx="1970723" cy="9324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667125" y="2353151"/>
            <a:ext cx="4751070" cy="498158"/>
            <a:chOff x="7814" y="2778"/>
            <a:chExt cx="9976" cy="1046"/>
          </a:xfrm>
        </p:grpSpPr>
        <p:pic>
          <p:nvPicPr>
            <p:cNvPr id="2" name="图片 1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199" y="2890"/>
              <a:ext cx="6023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唯一不变的是变化</a:t>
              </a:r>
              <a:endParaRPr lang="zh-CN" altLang="en-US" sz="21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67125" y="3128486"/>
            <a:ext cx="4751070" cy="498158"/>
            <a:chOff x="7814" y="2778"/>
            <a:chExt cx="9976" cy="1046"/>
          </a:xfrm>
        </p:grpSpPr>
        <p:pic>
          <p:nvPicPr>
            <p:cNvPr id="10" name="图片 9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199" y="2890"/>
              <a:ext cx="6023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树立强者恒强思维</a:t>
              </a:r>
              <a:endParaRPr lang="zh-CN" altLang="en-US" sz="21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67125" y="3903821"/>
            <a:ext cx="4751070" cy="498158"/>
            <a:chOff x="7814" y="2778"/>
            <a:chExt cx="9976" cy="1046"/>
          </a:xfrm>
        </p:grpSpPr>
        <p:pic>
          <p:nvPicPr>
            <p:cNvPr id="14" name="图片 13" descr="组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4" y="2778"/>
              <a:ext cx="9976" cy="104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8131" y="2890"/>
              <a:ext cx="20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1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1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199" y="2890"/>
              <a:ext cx="6023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1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做投资简单才能赢</a:t>
              </a:r>
              <a:endParaRPr lang="zh-CN" altLang="en-US" sz="21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476" y="2514600"/>
            <a:ext cx="5134928" cy="13306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01165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第一章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4638" y="2833926"/>
            <a:ext cx="4297680" cy="714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405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唯一不变的是变化</a:t>
            </a:r>
            <a:endParaRPr lang="zh-CN" altLang="en-US" sz="405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88900"/>
            <a:ext cx="914400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国际环境的变化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" y="652145"/>
            <a:ext cx="8705850" cy="45053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5755" y="5361940"/>
            <a:ext cx="8412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C000"/>
                </a:solidFill>
              </a:rPr>
              <a:t>欧洲：正在经历通胀和衰退；美国：正在经历持续高通胀；核心问题在于供给端；</a:t>
            </a:r>
            <a:endParaRPr lang="zh-CN" altLang="en-US">
              <a:solidFill>
                <a:srgbClr val="FFC000"/>
              </a:solidFill>
            </a:endParaRPr>
          </a:p>
          <a:p>
            <a:r>
              <a:rPr lang="zh-CN" altLang="en-US">
                <a:solidFill>
                  <a:srgbClr val="FFC000"/>
                </a:solidFill>
              </a:rPr>
              <a:t>造成的因素有：疫情期间的全面放水、俄乌冲突导致能源和粮食紧张、转移压力；</a:t>
            </a:r>
            <a:endParaRPr lang="zh-CN" altLang="en-US">
              <a:solidFill>
                <a:srgbClr val="FFC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635" y="92075"/>
            <a:ext cx="914400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国内环境的变化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0748" y="944404"/>
            <a:ext cx="2909888" cy="22050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043" y="938689"/>
            <a:ext cx="2907030" cy="22107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" y="933450"/>
            <a:ext cx="2693670" cy="22159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7260" y="3738880"/>
            <a:ext cx="73983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变化一：国内政策面和资金面都非常宽松，但需求端明显动力不足；资金面还有降准降息的空间，但只对银行等金融</a:t>
            </a:r>
            <a:r>
              <a:rPr lang="zh-CN" altLang="en-US" sz="1600">
                <a:solidFill>
                  <a:schemeClr val="bg1"/>
                </a:solidFill>
              </a:rPr>
              <a:t>机构有利；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变化二：当房地产开始成为经济增长的阻力时，新的经济增长引擎变成了</a:t>
            </a:r>
            <a:r>
              <a:rPr lang="zh-CN" altLang="en-US" sz="1600">
                <a:solidFill>
                  <a:srgbClr val="FFC000"/>
                </a:solidFill>
              </a:rPr>
              <a:t>新基建、新能源、新科技、新材料！</a:t>
            </a:r>
            <a:r>
              <a:rPr lang="zh-CN" altLang="en-US" sz="1600">
                <a:solidFill>
                  <a:schemeClr val="bg1"/>
                </a:solidFill>
              </a:rPr>
              <a:t>（十四五</a:t>
            </a:r>
            <a:r>
              <a:rPr lang="zh-CN" altLang="en-US" sz="1600">
                <a:solidFill>
                  <a:schemeClr val="bg1"/>
                </a:solidFill>
              </a:rPr>
              <a:t>规划）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变化三：全球性通胀和经济衰退，也将会影响中国，时间会延长但深度不会</a:t>
            </a:r>
            <a:r>
              <a:rPr lang="zh-CN" altLang="en-US" sz="1600">
                <a:solidFill>
                  <a:schemeClr val="bg1"/>
                </a:solidFill>
              </a:rPr>
              <a:t>很大；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14135" y="3215005"/>
            <a:ext cx="2316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solidFill>
                  <a:srgbClr val="FFC000"/>
                </a:solidFill>
              </a:rPr>
              <a:t>金融资产的配置将</a:t>
            </a:r>
            <a:r>
              <a:rPr lang="zh-CN" altLang="en-US" sz="1400">
                <a:solidFill>
                  <a:srgbClr val="FFC000"/>
                </a:solidFill>
              </a:rPr>
              <a:t>大幅提升</a:t>
            </a:r>
            <a:endParaRPr lang="zh-CN" altLang="en-US" sz="1400">
              <a:solidFill>
                <a:srgbClr val="FFC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5" y="3215005"/>
            <a:ext cx="24942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solidFill>
                  <a:srgbClr val="FFC000"/>
                </a:solidFill>
              </a:rPr>
              <a:t>银行的发展是因为地产的</a:t>
            </a:r>
            <a:r>
              <a:rPr lang="zh-CN" altLang="en-US" sz="1400">
                <a:solidFill>
                  <a:srgbClr val="FFC000"/>
                </a:solidFill>
              </a:rPr>
              <a:t>繁荣</a:t>
            </a:r>
            <a:endParaRPr lang="zh-CN" altLang="en-US" sz="1400">
              <a:solidFill>
                <a:srgbClr val="FFC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5610" y="3211195"/>
            <a:ext cx="2316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solidFill>
                  <a:srgbClr val="FFC000"/>
                </a:solidFill>
              </a:rPr>
              <a:t>房地产的金融属性</a:t>
            </a:r>
            <a:r>
              <a:rPr lang="zh-CN" altLang="en-US" sz="1400">
                <a:solidFill>
                  <a:srgbClr val="FFC000"/>
                </a:solidFill>
              </a:rPr>
              <a:t>逐步降低</a:t>
            </a:r>
            <a:endParaRPr lang="zh-CN" altLang="en-US" sz="1400">
              <a:solidFill>
                <a:srgbClr val="FFC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4105" y="5695315"/>
            <a:ext cx="7269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C000"/>
                </a:solidFill>
              </a:rPr>
              <a:t>在这种世界大变局的环境下，中国的新兴产业发展还是有一定优势的；</a:t>
            </a:r>
            <a:endParaRPr lang="zh-CN" altLang="en-US">
              <a:solidFill>
                <a:srgbClr val="FFC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92075"/>
            <a:ext cx="914400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股市场的变化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4310" y="971709"/>
            <a:ext cx="3242310" cy="2072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766" y="976948"/>
            <a:ext cx="2522696" cy="20731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09" y="976948"/>
            <a:ext cx="2868930" cy="20754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2795" y="3392170"/>
            <a:ext cx="7904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一、金融、地产的权重占比会逐步降低，但目前依然很大，所以会拖累指数；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二、指数不会有太好的表现，但结构性的投资机会依然会非常多；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三、结构性行情将由板块快速轮动，逐步转变为强者恒强的投资格局；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四、脱虚向实，新兴行业将会更加获得资金的青睐，特别是注册制的</a:t>
            </a:r>
            <a:r>
              <a:rPr lang="zh-CN" altLang="en-US" sz="1600">
                <a:solidFill>
                  <a:schemeClr val="bg1"/>
                </a:solidFill>
              </a:rPr>
              <a:t>推出；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五、财富管理将会是头部券商转型和发展的最大机遇，而保险面临的是业务模式</a:t>
            </a:r>
            <a:r>
              <a:rPr lang="zh-CN" altLang="en-US" sz="1600">
                <a:solidFill>
                  <a:schemeClr val="bg1"/>
                </a:solidFill>
              </a:rPr>
              <a:t>转型；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形状7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476" y="2514600"/>
            <a:ext cx="5134928" cy="13306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01165" y="2918936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第二章</a:t>
            </a:r>
            <a:endParaRPr lang="zh-CN" altLang="en-US" sz="2400">
              <a:solidFill>
                <a:srgbClr val="2022BC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4638" y="2833926"/>
            <a:ext cx="4297680" cy="714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405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树立强者恒强思维</a:t>
            </a:r>
            <a:endParaRPr lang="zh-CN" altLang="en-US" sz="405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584801" y="71914"/>
            <a:ext cx="6279833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大盘分析：保持震荡上行</a:t>
            </a:r>
            <a:r>
              <a:rPr lang="zh-CN" altLang="en-US" sz="225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格局</a:t>
            </a:r>
            <a:endParaRPr lang="zh-CN" altLang="en-US" sz="225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5995" y="5361940"/>
            <a:ext cx="7498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>
                <a:solidFill>
                  <a:srgbClr val="FFC000"/>
                </a:solidFill>
              </a:rPr>
              <a:t>缩量的原因：大盘蓝筹股的持续低迷，没有大的增量资金</a:t>
            </a:r>
            <a:r>
              <a:rPr lang="zh-CN" altLang="en-US">
                <a:solidFill>
                  <a:srgbClr val="FFC000"/>
                </a:solidFill>
              </a:rPr>
              <a:t>流入；</a:t>
            </a:r>
            <a:endParaRPr lang="zh-CN" altLang="en-US">
              <a:solidFill>
                <a:srgbClr val="FFC000"/>
              </a:solidFill>
            </a:endParaRPr>
          </a:p>
          <a:p>
            <a:pPr algn="ctr"/>
            <a:r>
              <a:rPr lang="zh-CN" altLang="en-US">
                <a:solidFill>
                  <a:srgbClr val="FFC000"/>
                </a:solidFill>
              </a:rPr>
              <a:t>平均股价强势上涨，以局部的热点主题炒作为主，结构性行情特征</a:t>
            </a:r>
            <a:r>
              <a:rPr lang="zh-CN" altLang="en-US">
                <a:solidFill>
                  <a:srgbClr val="FFC000"/>
                </a:solidFill>
              </a:rPr>
              <a:t>明显；</a:t>
            </a:r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810895"/>
            <a:ext cx="8333740" cy="4472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UNIT_PLACING_PICTURE_USER_VIEWPORT" val="{&quot;height&quot;:3264,&quot;width&quot;:5106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PP_MARK_KEY" val="78063897-b671-48fb-84bb-65fd37104175"/>
  <p:tag name="COMMONDATA" val="eyJoZGlkIjoiOTM4MGQ4MDgwOTU2MWIxMDlkMjEyNTBiYzdkODM4Mj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1157</Words>
  <Application>WPS 演示</Application>
  <PresentationFormat>宽屏</PresentationFormat>
  <Paragraphs>107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Normal</vt:lpstr>
      <vt:lpstr>思源黑体 CN Bold</vt:lpstr>
      <vt:lpstr>思源黑体 CN Medium</vt:lpstr>
      <vt:lpstr>思源黑体</vt:lpstr>
      <vt:lpstr>黑体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193</cp:revision>
  <dcterms:created xsi:type="dcterms:W3CDTF">2019-06-19T02:08:00Z</dcterms:created>
  <dcterms:modified xsi:type="dcterms:W3CDTF">2022-08-15T02:40:16Z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A8761435D8D14434A0DF3080410A0B57</vt:lpwstr>
  </property>
</Properties>
</file>