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0" r:id="rId3"/>
    <p:sldId id="322" r:id="rId4"/>
    <p:sldId id="327" r:id="rId5"/>
    <p:sldId id="328" r:id="rId6"/>
    <p:sldId id="344" r:id="rId7"/>
    <p:sldId id="355" r:id="rId8"/>
    <p:sldId id="356" r:id="rId9"/>
    <p:sldId id="352" r:id="rId10"/>
    <p:sldId id="360" r:id="rId11"/>
    <p:sldId id="359" r:id="rId12"/>
    <p:sldId id="361" r:id="rId13"/>
    <p:sldId id="362" r:id="rId14"/>
    <p:sldId id="353" r:id="rId15"/>
    <p:sldId id="364" r:id="rId16"/>
    <p:sldId id="363" r:id="rId17"/>
    <p:sldId id="366" r:id="rId18"/>
    <p:sldId id="379" r:id="rId19"/>
    <p:sldId id="380" r:id="rId20"/>
    <p:sldId id="354" r:id="rId21"/>
    <p:sldId id="369" r:id="rId22"/>
    <p:sldId id="381" r:id="rId23"/>
    <p:sldId id="365" r:id="rId24"/>
    <p:sldId id="370" r:id="rId25"/>
    <p:sldId id="382" r:id="rId26"/>
    <p:sldId id="371" r:id="rId27"/>
    <p:sldId id="325" r:id="rId28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3" userDrawn="1">
          <p15:clr>
            <a:srgbClr val="A4A3A4"/>
          </p15:clr>
        </p15:guide>
        <p15:guide id="2" pos="388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0503"/>
    <a:srgbClr val="D30301"/>
    <a:srgbClr val="F8BF87"/>
    <a:srgbClr val="FFFDE6"/>
    <a:srgbClr val="930909"/>
    <a:srgbClr val="FBE4C2"/>
    <a:srgbClr val="EBC78C"/>
    <a:srgbClr val="F7DEB7"/>
    <a:srgbClr val="A40201"/>
    <a:srgbClr val="FFF5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26" d="100"/>
          <a:sy n="126" d="100"/>
        </p:scale>
        <p:origin x="403" y="96"/>
      </p:cViewPr>
      <p:guideLst>
        <p:guide orient="horz" pos="2103"/>
        <p:guide pos="388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tags" Target="tags/tag49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jpeg"/><Relationship Id="rId8" Type="http://schemas.openxmlformats.org/officeDocument/2006/relationships/image" Target="../media/image7.jpe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0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22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pn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0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pn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0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pn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0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image" Target="../media/image18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9.png"/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封面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矢量智能对象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66400" y="244475"/>
            <a:ext cx="1286510" cy="275590"/>
          </a:xfrm>
          <a:prstGeom prst="rect">
            <a:avLst/>
          </a:prstGeom>
        </p:spPr>
      </p:pic>
      <p:pic>
        <p:nvPicPr>
          <p:cNvPr id="9" name="图片 8" descr="组 111_166365425065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5115" y="244475"/>
            <a:ext cx="1802130" cy="337185"/>
          </a:xfrm>
          <a:prstGeom prst="rect">
            <a:avLst/>
          </a:prstGeom>
        </p:spPr>
      </p:pic>
      <p:pic>
        <p:nvPicPr>
          <p:cNvPr id="4" name="图片 3" descr="1920x108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81330" y="261620"/>
            <a:ext cx="1372870" cy="294640"/>
          </a:xfrm>
          <a:prstGeom prst="rect">
            <a:avLst/>
          </a:prstGeom>
        </p:spPr>
      </p:pic>
      <p:pic>
        <p:nvPicPr>
          <p:cNvPr id="5" name="图片 4" descr="双12 icon_1668046285260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454640" y="117475"/>
            <a:ext cx="1179195" cy="506730"/>
          </a:xfrm>
          <a:prstGeom prst="rect">
            <a:avLst/>
          </a:prstGeom>
        </p:spPr>
      </p:pic>
      <p:pic>
        <p:nvPicPr>
          <p:cNvPr id="3" name="图片 2" descr="1920x1080 拷贝 4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1920x1080 拷贝 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1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矢量智能对象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1330" y="261620"/>
            <a:ext cx="1372870" cy="294640"/>
          </a:xfrm>
          <a:prstGeom prst="rect">
            <a:avLst/>
          </a:prstGeom>
        </p:spPr>
      </p:pic>
      <p:pic>
        <p:nvPicPr>
          <p:cNvPr id="8" name="图片 7" descr="双12 icon_166804628526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54640" y="117475"/>
            <a:ext cx="1179195" cy="506730"/>
          </a:xfrm>
          <a:prstGeom prst="rect">
            <a:avLst/>
          </a:prstGeom>
        </p:spPr>
      </p:pic>
      <p:pic>
        <p:nvPicPr>
          <p:cNvPr id="9" name="图片 8" descr="5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内页拷贝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-635"/>
            <a:ext cx="12192000" cy="685800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1330" y="261620"/>
            <a:ext cx="1372870" cy="294640"/>
          </a:xfrm>
          <a:prstGeom prst="rect">
            <a:avLst/>
          </a:prstGeom>
        </p:spPr>
      </p:pic>
      <p:pic>
        <p:nvPicPr>
          <p:cNvPr id="12" name="图片 11" descr="双12 icon_166804628526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54640" y="117475"/>
            <a:ext cx="1179195" cy="50673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-635" y="681990"/>
            <a:ext cx="12193270" cy="6176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 userDrawn="1"/>
        </p:nvSpPr>
        <p:spPr>
          <a:xfrm>
            <a:off x="635" y="6557010"/>
            <a:ext cx="1219073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经传多赢投资顾问 :</a:t>
            </a:r>
            <a:r>
              <a:rPr sz="1200" b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蔡英姿</a:t>
            </a:r>
            <a:r>
              <a:rPr lang="zh-CN" altLang="en-US" sz="1200" b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丨执业编号:</a:t>
            </a:r>
            <a:r>
              <a:rPr sz="1200" b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A1120613090011</a:t>
            </a:r>
            <a:r>
              <a:rPr lang="en-US" sz="1200" b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  </a:t>
            </a:r>
            <a:r>
              <a:rPr lang="zh-CN" altLang="en-US" sz="1200" b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风险提示:观点基于软件数据和理论模型分析，仅供参考，不构成投资建议，股市有风险，投资需谨慎。</a:t>
            </a:r>
            <a:endParaRPr lang="zh-CN" altLang="en-US" sz="1200" b="1">
              <a:ln>
                <a:noFill/>
              </a:ln>
              <a:solidFill>
                <a:schemeClr val="bg1">
                  <a:lumMod val="5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//192.168.10.86/素材/营销策划/1.活动/1-活动-设计需求/2023年/11月/11-12月猎手活动/12月猎手活动/双十二直播/课件模板/00设计/1920x1080 拷贝 9.png1920x1080 拷贝 9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635" y="0"/>
            <a:ext cx="12192000" cy="6858000"/>
          </a:xfrm>
          <a:prstGeom prst="rect">
            <a:avLst/>
          </a:prstGeom>
        </p:spPr>
      </p:pic>
      <p:pic>
        <p:nvPicPr>
          <p:cNvPr id="8" name="图片 7" descr="矢量智能对象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26750" y="175260"/>
            <a:ext cx="1278255" cy="302260"/>
          </a:xfrm>
          <a:prstGeom prst="rect">
            <a:avLst/>
          </a:prstGeom>
        </p:spPr>
      </p:pic>
      <p:pic>
        <p:nvPicPr>
          <p:cNvPr id="9" name="图片 8" descr="矩形 817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35" y="682625"/>
            <a:ext cx="12192000" cy="6175375"/>
          </a:xfrm>
          <a:prstGeom prst="rect">
            <a:avLst/>
          </a:prstGeom>
        </p:spPr>
      </p:pic>
      <p:pic>
        <p:nvPicPr>
          <p:cNvPr id="10" name="图片 9" descr="2矢量智能对象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53670" y="193675"/>
            <a:ext cx="1369060" cy="295275"/>
          </a:xfrm>
          <a:prstGeom prst="rect">
            <a:avLst/>
          </a:prstGeom>
        </p:spPr>
      </p:pic>
      <p:pic>
        <p:nvPicPr>
          <p:cNvPr id="11" name="图片 10" descr="7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35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内页拷贝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-635"/>
            <a:ext cx="12192000" cy="685800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1330" y="261620"/>
            <a:ext cx="1372870" cy="294640"/>
          </a:xfrm>
          <a:prstGeom prst="rect">
            <a:avLst/>
          </a:prstGeom>
        </p:spPr>
      </p:pic>
      <p:pic>
        <p:nvPicPr>
          <p:cNvPr id="12" name="图片 11" descr="双12 icon_166804628526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54640" y="117475"/>
            <a:ext cx="1179195" cy="50673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-635" y="681990"/>
            <a:ext cx="12193270" cy="6176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 userDrawn="1"/>
        </p:nvSpPr>
        <p:spPr>
          <a:xfrm>
            <a:off x="635" y="6557010"/>
            <a:ext cx="1219073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经传多赢投资顾问 :</a:t>
            </a:r>
            <a:r>
              <a:rPr sz="1200" b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蔡英姿</a:t>
            </a:r>
            <a:r>
              <a:rPr lang="zh-CN" altLang="en-US" sz="1200" b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丨执业编号:</a:t>
            </a:r>
            <a:r>
              <a:rPr sz="1200" b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A1120613090011</a:t>
            </a:r>
            <a:r>
              <a:rPr lang="en-US" sz="1200" b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  </a:t>
            </a:r>
            <a:r>
              <a:rPr lang="zh-CN" altLang="en-US" sz="1200" b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风险提示:观点基于软件数据和理论模型分析，仅供参考，不构成投资建议，股市有风险，投资需谨慎。</a:t>
            </a:r>
            <a:endParaRPr lang="zh-CN" altLang="en-US" sz="1200" b="1">
              <a:ln>
                <a:noFill/>
              </a:ln>
              <a:solidFill>
                <a:schemeClr val="bg1">
                  <a:lumMod val="5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//192.168.10.86/素材/营销策划/1.活动/1-活动-设计需求/2023年/11月/11-12月猎手活动/12月猎手活动/双十二直播/课件模板/00设计/1920x1080 拷贝 9.png1920x1080 拷贝 9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635" y="0"/>
            <a:ext cx="12192000" cy="6858000"/>
          </a:xfrm>
          <a:prstGeom prst="rect">
            <a:avLst/>
          </a:prstGeom>
        </p:spPr>
      </p:pic>
      <p:pic>
        <p:nvPicPr>
          <p:cNvPr id="8" name="图片 7" descr="矢量智能对象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26750" y="175260"/>
            <a:ext cx="1278255" cy="302260"/>
          </a:xfrm>
          <a:prstGeom prst="rect">
            <a:avLst/>
          </a:prstGeom>
        </p:spPr>
      </p:pic>
      <p:pic>
        <p:nvPicPr>
          <p:cNvPr id="9" name="图片 8" descr="矩形 817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35" y="682625"/>
            <a:ext cx="12192000" cy="6175375"/>
          </a:xfrm>
          <a:prstGeom prst="rect">
            <a:avLst/>
          </a:prstGeom>
        </p:spPr>
      </p:pic>
      <p:pic>
        <p:nvPicPr>
          <p:cNvPr id="10" name="图片 9" descr="2矢量智能对象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53670" y="193675"/>
            <a:ext cx="1369060" cy="295275"/>
          </a:xfrm>
          <a:prstGeom prst="rect">
            <a:avLst/>
          </a:prstGeom>
        </p:spPr>
      </p:pic>
      <p:pic>
        <p:nvPicPr>
          <p:cNvPr id="11" name="图片 10" descr="7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内页拷贝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-635"/>
            <a:ext cx="12192000" cy="685800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1330" y="261620"/>
            <a:ext cx="1372870" cy="294640"/>
          </a:xfrm>
          <a:prstGeom prst="rect">
            <a:avLst/>
          </a:prstGeom>
        </p:spPr>
      </p:pic>
      <p:pic>
        <p:nvPicPr>
          <p:cNvPr id="12" name="图片 11" descr="双12 icon_166804628526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54640" y="117475"/>
            <a:ext cx="1179195" cy="50673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-635" y="681990"/>
            <a:ext cx="12193270" cy="6176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 userDrawn="1"/>
        </p:nvSpPr>
        <p:spPr>
          <a:xfrm>
            <a:off x="635" y="6557010"/>
            <a:ext cx="1219073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经传多赢投资顾问 :</a:t>
            </a:r>
            <a:r>
              <a:rPr sz="1200" b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蔡英姿</a:t>
            </a:r>
            <a:r>
              <a:rPr lang="zh-CN" altLang="en-US" sz="1200" b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丨执业编号:</a:t>
            </a:r>
            <a:r>
              <a:rPr sz="1200" b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A1120613090011</a:t>
            </a:r>
            <a:r>
              <a:rPr lang="en-US" sz="1200" b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  </a:t>
            </a:r>
            <a:r>
              <a:rPr lang="zh-CN" altLang="en-US" sz="1200" b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风险提示:观点基于软件数据和理论模型分析，仅供参考，不构成投资建议，股市有风险，投资需谨慎。</a:t>
            </a:r>
            <a:endParaRPr lang="zh-CN" altLang="en-US" sz="1200" b="1">
              <a:ln>
                <a:noFill/>
              </a:ln>
              <a:solidFill>
                <a:schemeClr val="bg1">
                  <a:lumMod val="5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//192.168.10.86/素材/营销策划/1.活动/1-活动-设计需求/2023年/11月/11-12月猎手活动/12月猎手活动/双十二直播/课件模板/00设计/1920x1080 拷贝 9.png1920x1080 拷贝 9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635" y="0"/>
            <a:ext cx="12192000" cy="6858000"/>
          </a:xfrm>
          <a:prstGeom prst="rect">
            <a:avLst/>
          </a:prstGeom>
        </p:spPr>
      </p:pic>
      <p:pic>
        <p:nvPicPr>
          <p:cNvPr id="8" name="图片 7" descr="矢量智能对象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26750" y="175260"/>
            <a:ext cx="1278255" cy="302260"/>
          </a:xfrm>
          <a:prstGeom prst="rect">
            <a:avLst/>
          </a:prstGeom>
        </p:spPr>
      </p:pic>
      <p:pic>
        <p:nvPicPr>
          <p:cNvPr id="9" name="图片 8" descr="矩形 817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35" y="682625"/>
            <a:ext cx="12192000" cy="6175375"/>
          </a:xfrm>
          <a:prstGeom prst="rect">
            <a:avLst/>
          </a:prstGeom>
        </p:spPr>
      </p:pic>
      <p:pic>
        <p:nvPicPr>
          <p:cNvPr id="10" name="图片 9" descr="2矢量智能对象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53670" y="193675"/>
            <a:ext cx="1369060" cy="295275"/>
          </a:xfrm>
          <a:prstGeom prst="rect">
            <a:avLst/>
          </a:prstGeom>
        </p:spPr>
      </p:pic>
      <p:pic>
        <p:nvPicPr>
          <p:cNvPr id="11" name="图片 10" descr="7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35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矢量智能对象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1330" y="261620"/>
            <a:ext cx="1372870" cy="294640"/>
          </a:xfrm>
          <a:prstGeom prst="rect">
            <a:avLst/>
          </a:prstGeom>
        </p:spPr>
      </p:pic>
      <p:pic>
        <p:nvPicPr>
          <p:cNvPr id="6" name="图片 5" descr="双12 icon_166804628526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54640" y="117475"/>
            <a:ext cx="1179195" cy="506730"/>
          </a:xfrm>
          <a:prstGeom prst="rect">
            <a:avLst/>
          </a:prstGeom>
        </p:spPr>
      </p:pic>
      <p:pic>
        <p:nvPicPr>
          <p:cNvPr id="7" name="图片 6" descr="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矢量智能对象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66400" y="244475"/>
            <a:ext cx="1286510" cy="27559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1330" y="261620"/>
            <a:ext cx="1372870" cy="294640"/>
          </a:xfrm>
          <a:prstGeom prst="rect">
            <a:avLst/>
          </a:prstGeom>
        </p:spPr>
      </p:pic>
      <p:pic>
        <p:nvPicPr>
          <p:cNvPr id="2" name="图片 1" descr="双12 icon_166804628526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54640" y="117475"/>
            <a:ext cx="1179195" cy="506730"/>
          </a:xfrm>
          <a:prstGeom prst="rect">
            <a:avLst/>
          </a:prstGeom>
        </p:spPr>
      </p:pic>
      <p:pic>
        <p:nvPicPr>
          <p:cNvPr id="8" name="图片 7" descr="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矢量智能对象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66400" y="244475"/>
            <a:ext cx="1286510" cy="27559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1330" y="261620"/>
            <a:ext cx="1372870" cy="294640"/>
          </a:xfrm>
          <a:prstGeom prst="rect">
            <a:avLst/>
          </a:prstGeom>
        </p:spPr>
      </p:pic>
      <p:pic>
        <p:nvPicPr>
          <p:cNvPr id="9" name="图片 8" descr="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ppt背景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-6350"/>
            <a:ext cx="12192000" cy="6858000"/>
          </a:xfrm>
          <a:prstGeom prst="rect">
            <a:avLst/>
          </a:prstGeom>
        </p:spPr>
      </p:pic>
      <p:pic>
        <p:nvPicPr>
          <p:cNvPr id="10" name="图片 9" descr="组 2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34235" y="1596073"/>
            <a:ext cx="7923530" cy="2853055"/>
          </a:xfrm>
          <a:prstGeom prst="rect">
            <a:avLst/>
          </a:prstGeom>
        </p:spPr>
      </p:pic>
      <p:pic>
        <p:nvPicPr>
          <p:cNvPr id="6" name="图片 5" descr="矢量智能对象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66400" y="244475"/>
            <a:ext cx="1286510" cy="275590"/>
          </a:xfrm>
          <a:prstGeom prst="rect">
            <a:avLst/>
          </a:prstGeom>
        </p:spPr>
      </p:pic>
      <p:pic>
        <p:nvPicPr>
          <p:cNvPr id="3" name="图片 2" descr="组 111_166365425065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85115" y="244475"/>
            <a:ext cx="1802130" cy="33718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6.xml"/><Relationship Id="rId15" Type="http://schemas.openxmlformats.org/officeDocument/2006/relationships/tags" Target="../tags/tag5.xml"/><Relationship Id="rId14" Type="http://schemas.openxmlformats.org/officeDocument/2006/relationships/tags" Target="../tags/tag4.xml"/><Relationship Id="rId13" Type="http://schemas.openxmlformats.org/officeDocument/2006/relationships/tags" Target="../tags/tag3.xml"/><Relationship Id="rId12" Type="http://schemas.openxmlformats.org/officeDocument/2006/relationships/tags" Target="../tags/tag2.xml"/><Relationship Id="rId11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28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29.xml"/><Relationship Id="rId2" Type="http://schemas.openxmlformats.org/officeDocument/2006/relationships/image" Target="../media/image38.png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30.xml"/><Relationship Id="rId2" Type="http://schemas.openxmlformats.org/officeDocument/2006/relationships/image" Target="../media/image39.png"/><Relationship Id="rId1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34.xml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35.xml"/><Relationship Id="rId2" Type="http://schemas.openxmlformats.org/officeDocument/2006/relationships/image" Target="../media/image43.png"/><Relationship Id="rId1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36.xml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37.xml"/><Relationship Id="rId2" Type="http://schemas.openxmlformats.org/officeDocument/2006/relationships/image" Target="../media/image47.png"/><Relationship Id="rId1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38.xml"/><Relationship Id="rId2" Type="http://schemas.openxmlformats.org/officeDocument/2006/relationships/image" Target="../media/image48.png"/><Relationship Id="rId1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42.xml"/><Relationship Id="rId2" Type="http://schemas.openxmlformats.org/officeDocument/2006/relationships/image" Target="../media/image49.png"/><Relationship Id="rId1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43.xml"/><Relationship Id="rId2" Type="http://schemas.openxmlformats.org/officeDocument/2006/relationships/image" Target="../media/image50.png"/><Relationship Id="rId1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44.xml"/><Relationship Id="rId2" Type="http://schemas.openxmlformats.org/officeDocument/2006/relationships/image" Target="../media/image51.png"/><Relationship Id="rId1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45.xml"/><Relationship Id="rId2" Type="http://schemas.openxmlformats.org/officeDocument/2006/relationships/image" Target="../media/image52.png"/><Relationship Id="rId1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46.xml"/><Relationship Id="rId2" Type="http://schemas.openxmlformats.org/officeDocument/2006/relationships/image" Target="../media/image53.png"/><Relationship Id="rId1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47.xml"/><Relationship Id="rId2" Type="http://schemas.openxmlformats.org/officeDocument/2006/relationships/image" Target="../media/image54.png"/><Relationship Id="rId1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tags" Target="../tags/tag48.xml"/><Relationship Id="rId1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1" Type="http://schemas.openxmlformats.org/officeDocument/2006/relationships/slideLayout" Target="../slideLayouts/slideLayout10.xml"/><Relationship Id="rId10" Type="http://schemas.openxmlformats.org/officeDocument/2006/relationships/tags" Target="../tags/tag17.xml"/><Relationship Id="rId1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21.xml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22.xml"/><Relationship Id="rId2" Type="http://schemas.openxmlformats.org/officeDocument/2006/relationships/image" Target="../media/image29.png"/><Relationship Id="rId1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23.xml"/><Relationship Id="rId2" Type="http://schemas.openxmlformats.org/officeDocument/2006/relationships/image" Target="../media/image30.png"/><Relationship Id="rId1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27.xml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26110" y="5428529"/>
            <a:ext cx="10744200" cy="1004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1</a:t>
            </a:r>
            <a:r>
              <a:rPr lang="zh-CN" altLang="en-US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，大机构只在大市值中切换，保证流动性</a:t>
            </a:r>
            <a:endParaRPr lang="zh-CN" altLang="en-US" b="1" spc="130" dirty="0">
              <a:uFillTx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2</a:t>
            </a:r>
            <a:r>
              <a:rPr lang="zh-CN" altLang="en-US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，经济增速，决定大资金增值或保值的策略</a:t>
            </a:r>
            <a:endParaRPr lang="zh-CN" altLang="en-US" b="1" spc="130" dirty="0">
              <a:uFillTx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3</a:t>
            </a:r>
            <a:r>
              <a:rPr lang="zh-CN" altLang="en-US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，机构抱团，趋势形成，短期不会切换，也不会等待</a:t>
            </a:r>
            <a:endParaRPr lang="zh-CN" altLang="en-US" b="1" spc="130" dirty="0">
              <a:uFillTx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 b="31499"/>
          <a:stretch>
            <a:fillRect/>
          </a:stretch>
        </p:blipFill>
        <p:spPr>
          <a:xfrm>
            <a:off x="6113145" y="3180080"/>
            <a:ext cx="4804410" cy="2208530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8" name="图片 7"/>
          <p:cNvPicPr/>
          <p:nvPr/>
        </p:nvPicPr>
        <p:blipFill>
          <a:blip r:embed="rId3"/>
        </p:blipFill>
        <p:spPr>
          <a:xfrm>
            <a:off x="1299845" y="793115"/>
            <a:ext cx="4812665" cy="2415540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9845" y="3213735"/>
            <a:ext cx="4813300" cy="2174875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rcRect b="32344"/>
          <a:stretch>
            <a:fillRect/>
          </a:stretch>
        </p:blipFill>
        <p:spPr>
          <a:xfrm>
            <a:off x="6123305" y="798195"/>
            <a:ext cx="4794885" cy="2414905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5" name="文本框 14"/>
          <p:cNvSpPr txBox="1"/>
          <p:nvPr/>
        </p:nvSpPr>
        <p:spPr>
          <a:xfrm>
            <a:off x="-635" y="53975"/>
            <a:ext cx="12192000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机构抱团的特点分析</a:t>
            </a:r>
            <a:endParaRPr lang="zh-CN" sz="3600">
              <a:ln w="9525">
                <a:noFill/>
                <a:prstDash val="solid"/>
              </a:ln>
              <a:solidFill>
                <a:schemeClr val="bg1"/>
              </a:solidFill>
              <a:effectLst/>
              <a:latin typeface="思源黑体 CN Bold" panose="020B0800000000000000" charset="-122"/>
              <a:ea typeface="思源黑体 CN Bold" panose="020B0800000000000000" charset="-122"/>
              <a:cs typeface="思源黑体 CN Heavy" panose="020B0A00000000000000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195" y="800100"/>
            <a:ext cx="9579610" cy="4547235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723900" y="5448214"/>
            <a:ext cx="10744200" cy="1004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2016</a:t>
            </a:r>
            <a:r>
              <a:rPr lang="zh-CN" altLang="en-US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年国家队救市，</a:t>
            </a:r>
            <a:r>
              <a:rPr lang="zh-CN" altLang="en-US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2018</a:t>
            </a:r>
            <a:r>
              <a:rPr lang="zh-CN" altLang="en-US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年大消费抱团，</a:t>
            </a:r>
            <a:r>
              <a:rPr lang="zh-CN" altLang="en-US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2020</a:t>
            </a:r>
            <a:r>
              <a:rPr lang="zh-CN" altLang="en-US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年新能源抱团，</a:t>
            </a:r>
            <a:r>
              <a:rPr lang="zh-CN" altLang="en-US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2022</a:t>
            </a:r>
            <a:r>
              <a:rPr lang="zh-CN" altLang="en-US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年中字头高股息抱团</a:t>
            </a:r>
            <a:endParaRPr lang="zh-CN" altLang="en-US" b="1" spc="130" dirty="0">
              <a:uFillTx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中线上攻低位启动，机构新一轮抱团，目前高位，关注控盘增加，机构抬轿加仓</a:t>
            </a:r>
            <a:endParaRPr lang="zh-CN" altLang="en-US" b="1" spc="130" dirty="0">
              <a:uFillTx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机构抱团，集中于沪深</a:t>
            </a:r>
            <a:r>
              <a:rPr lang="zh-CN" altLang="en-US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300</a:t>
            </a:r>
            <a:endParaRPr lang="zh-CN" altLang="en-US" b="1" spc="130" dirty="0">
              <a:uFillTx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-635" y="53975"/>
            <a:ext cx="12192000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寻找新一轮机构抬轿</a:t>
            </a:r>
            <a:endParaRPr lang="zh-CN" sz="3600">
              <a:ln w="9525">
                <a:noFill/>
                <a:prstDash val="solid"/>
              </a:ln>
              <a:solidFill>
                <a:schemeClr val="bg1"/>
              </a:solidFill>
              <a:effectLst/>
              <a:latin typeface="思源黑体 CN Bold" panose="020B0800000000000000" charset="-122"/>
              <a:ea typeface="思源黑体 CN Bold" panose="020B0800000000000000" charset="-122"/>
              <a:cs typeface="思源黑体 CN Heavy" panose="020B0A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885" y="873760"/>
            <a:ext cx="9714865" cy="4834890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723900" y="5708564"/>
            <a:ext cx="10744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沪深</a:t>
            </a:r>
            <a:r>
              <a:rPr lang="zh-CN" altLang="en-US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300-</a:t>
            </a:r>
            <a:r>
              <a:rPr lang="zh-CN" altLang="en-US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红肥绿瘦</a:t>
            </a:r>
            <a:r>
              <a:rPr lang="zh-CN" altLang="en-US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-</a:t>
            </a:r>
            <a:r>
              <a:rPr lang="zh-CN" altLang="en-US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控盘增加</a:t>
            </a:r>
            <a:endParaRPr lang="zh-CN" altLang="en-US" b="1" spc="130" dirty="0">
              <a:uFillTx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都是老朋友，银行居多，工行再创新高，关注日线，跟随趋势</a:t>
            </a:r>
            <a:endParaRPr lang="zh-CN" altLang="en-US" b="1" spc="130" dirty="0">
              <a:uFillTx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-635" y="53975"/>
            <a:ext cx="12192000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沪深</a:t>
            </a:r>
            <a:r>
              <a:rPr lang="en-US" altLang="zh-CN" sz="3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300</a:t>
            </a:r>
            <a:r>
              <a:rPr lang="zh-CN" altLang="en-US" sz="3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的控盘</a:t>
            </a:r>
            <a:endParaRPr lang="zh-CN" sz="3600">
              <a:ln w="9525">
                <a:noFill/>
                <a:prstDash val="solid"/>
              </a:ln>
              <a:solidFill>
                <a:schemeClr val="bg1"/>
              </a:solidFill>
              <a:effectLst/>
              <a:latin typeface="思源黑体 CN Bold" panose="020B0800000000000000" charset="-122"/>
              <a:ea typeface="思源黑体 CN Bold" panose="020B0800000000000000" charset="-122"/>
              <a:cs typeface="思源黑体 CN Heavy" panose="020B0A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文本框 22"/>
          <p:cNvSpPr txBox="1"/>
          <p:nvPr>
            <p:custDataLst>
              <p:tags r:id="rId2"/>
            </p:custDataLst>
          </p:nvPr>
        </p:nvSpPr>
        <p:spPr>
          <a:xfrm>
            <a:off x="3195638" y="2973705"/>
            <a:ext cx="5800725" cy="749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4400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中特估的强势延续</a:t>
            </a:r>
            <a:endParaRPr lang="zh-CN" altLang="en-US" sz="4400" dirty="0" smtClean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5175250" y="1096010"/>
            <a:ext cx="2455545" cy="17919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2000" b="1" i="1">
                <a:solidFill>
                  <a:schemeClr val="bg1"/>
                </a:solidFill>
                <a:latin typeface="+mj-lt"/>
                <a:cs typeface="+mj-lt"/>
              </a:rPr>
              <a:t>03</a:t>
            </a:r>
            <a:endParaRPr lang="en-US" altLang="zh-CN" sz="12000" b="1" i="1">
              <a:solidFill>
                <a:schemeClr val="bg1"/>
              </a:solidFill>
              <a:latin typeface="+mj-lt"/>
              <a:cs typeface="+mj-lt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7580" y="839470"/>
            <a:ext cx="5897245" cy="4505960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723900" y="5411774"/>
            <a:ext cx="10744200" cy="1004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超大盘年线金叉，银行股年线金叉区域。机构抱团再次启动。</a:t>
            </a:r>
            <a:endParaRPr lang="zh-CN" altLang="en-US" b="1" spc="130" dirty="0">
              <a:uFillTx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上次超大盘年线金叉</a:t>
            </a:r>
            <a:r>
              <a:rPr lang="zh-CN" altLang="en-US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2016</a:t>
            </a:r>
            <a:r>
              <a:rPr lang="zh-CN" altLang="en-US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年，银行上次低位年线金叉，</a:t>
            </a:r>
            <a:r>
              <a:rPr lang="zh-CN" altLang="en-US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2013</a:t>
            </a:r>
            <a:r>
              <a:rPr lang="zh-CN" altLang="en-US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年</a:t>
            </a:r>
            <a:endParaRPr lang="zh-CN" altLang="en-US" b="1" spc="130" dirty="0">
              <a:uFillTx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机构不是快进快出，跟随趋势，业绩</a:t>
            </a:r>
            <a:r>
              <a:rPr lang="zh-CN" altLang="en-US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-</a:t>
            </a:r>
            <a:r>
              <a:rPr lang="zh-CN" altLang="en-US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分红</a:t>
            </a:r>
            <a:r>
              <a:rPr lang="zh-CN" altLang="en-US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-</a:t>
            </a:r>
            <a:r>
              <a:rPr lang="zh-CN" altLang="en-US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机构</a:t>
            </a:r>
            <a:r>
              <a:rPr lang="zh-CN" altLang="en-US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-</a:t>
            </a:r>
            <a:r>
              <a:rPr lang="zh-CN" altLang="en-US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控盘，</a:t>
            </a:r>
            <a:endParaRPr lang="zh-CN" altLang="en-US" b="1" spc="130" dirty="0">
              <a:uFillTx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r="35223"/>
          <a:stretch>
            <a:fillRect/>
          </a:stretch>
        </p:blipFill>
        <p:spPr>
          <a:xfrm>
            <a:off x="257175" y="838835"/>
            <a:ext cx="5796915" cy="4505960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5700" y="2928620"/>
            <a:ext cx="4673600" cy="2231390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15" name="文本框 14"/>
          <p:cNvSpPr txBox="1"/>
          <p:nvPr/>
        </p:nvSpPr>
        <p:spPr>
          <a:xfrm>
            <a:off x="-635" y="53975"/>
            <a:ext cx="12192000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机构加仓，抱团核心</a:t>
            </a:r>
            <a:endParaRPr lang="zh-CN" sz="3600">
              <a:ln w="9525">
                <a:noFill/>
                <a:prstDash val="solid"/>
              </a:ln>
              <a:solidFill>
                <a:schemeClr val="bg1"/>
              </a:solidFill>
              <a:effectLst/>
              <a:latin typeface="思源黑体 CN Bold" panose="020B0800000000000000" charset="-122"/>
              <a:ea typeface="思源黑体 CN Bold" panose="020B0800000000000000" charset="-122"/>
              <a:cs typeface="思源黑体 CN Heavy" panose="020B0A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153" y="847725"/>
            <a:ext cx="10005695" cy="4819650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723900" y="5667289"/>
            <a:ext cx="10744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年线金叉区域，国企核心领域居多，符合高股息，高净资产方向</a:t>
            </a:r>
            <a:endParaRPr lang="zh-CN" altLang="en-US" b="1" spc="130" dirty="0">
              <a:uFillTx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关注以上年线金叉区域板块的控盘增加的机会</a:t>
            </a:r>
            <a:endParaRPr lang="zh-CN" altLang="en-US" b="1" spc="130" dirty="0">
              <a:uFillTx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-635" y="53975"/>
            <a:ext cx="12192000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年线金叉，主力控盘</a:t>
            </a:r>
            <a:endParaRPr lang="zh-CN" sz="3600">
              <a:ln w="9525">
                <a:noFill/>
                <a:prstDash val="solid"/>
              </a:ln>
              <a:solidFill>
                <a:schemeClr val="bg1"/>
              </a:solidFill>
              <a:effectLst/>
              <a:latin typeface="思源黑体 CN Bold" panose="020B0800000000000000" charset="-122"/>
              <a:ea typeface="思源黑体 CN Bold" panose="020B0800000000000000" charset="-122"/>
              <a:cs typeface="思源黑体 CN Heavy" panose="020B0A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784465" y="3578860"/>
            <a:ext cx="4197985" cy="2519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sz="2400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高股息</a:t>
            </a:r>
            <a:endParaRPr lang="zh-CN" altLang="en-US" sz="2400" b="1" spc="130" dirty="0">
              <a:uFillTx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  <a:p>
            <a:pPr lvl="0" algn="ctr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</a:pPr>
            <a:r>
              <a:rPr lang="zh-CN" altLang="en-US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电力，银行，煤炭等</a:t>
            </a:r>
            <a:endParaRPr lang="zh-CN" altLang="en-US" b="1" spc="130" dirty="0">
              <a:uFillTx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sz="2400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硬</a:t>
            </a:r>
            <a:r>
              <a:rPr lang="zh-CN" altLang="en-US" sz="2400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科技</a:t>
            </a:r>
            <a:endParaRPr lang="zh-CN" altLang="en-US" sz="2400" b="1" spc="130" dirty="0">
              <a:uFillTx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  <a:p>
            <a:pPr lvl="0" algn="ctr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</a:pPr>
            <a:r>
              <a:rPr lang="zh-CN" altLang="en-US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半导体，消费电子，元器件</a:t>
            </a:r>
            <a:endParaRPr lang="zh-CN" altLang="en-US" b="1" spc="130" dirty="0">
              <a:uFillTx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sz="2400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出海</a:t>
            </a:r>
            <a:endParaRPr lang="zh-CN" altLang="en-US" sz="2400" b="1" spc="130" dirty="0">
              <a:uFillTx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  <a:p>
            <a:pPr lvl="0" algn="ctr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</a:pPr>
            <a:r>
              <a:rPr lang="zh-CN" altLang="en-US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消费基金调仓，电子，家电，汽车</a:t>
            </a:r>
            <a:endParaRPr lang="zh-CN" altLang="en-US" b="1" spc="130" dirty="0">
              <a:uFillTx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777240"/>
            <a:ext cx="5595620" cy="2720975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9820" y="771525"/>
            <a:ext cx="5271770" cy="2734945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200" y="3524250"/>
            <a:ext cx="7288530" cy="2843530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5" name="文本框 14"/>
          <p:cNvSpPr txBox="1"/>
          <p:nvPr/>
        </p:nvSpPr>
        <p:spPr>
          <a:xfrm>
            <a:off x="-635" y="53975"/>
            <a:ext cx="12192000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公募加仓，跟随控盘</a:t>
            </a:r>
            <a:endParaRPr lang="zh-CN" sz="3600">
              <a:ln w="9525">
                <a:noFill/>
                <a:prstDash val="solid"/>
              </a:ln>
              <a:solidFill>
                <a:schemeClr val="bg1"/>
              </a:solidFill>
              <a:effectLst/>
              <a:latin typeface="思源黑体 CN Bold" panose="020B0800000000000000" charset="-122"/>
              <a:ea typeface="思源黑体 CN Bold" panose="020B0800000000000000" charset="-122"/>
              <a:cs typeface="思源黑体 CN Heavy" panose="020B0A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23900" y="5700309"/>
            <a:ext cx="10744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年内多次主力新控盘，等待新一轮主力控盘</a:t>
            </a:r>
            <a:endParaRPr lang="zh-CN" altLang="en-US" b="1" spc="130" dirty="0">
              <a:uFillTx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业绩稳定，机构抱团，稳定分红</a:t>
            </a:r>
            <a:endParaRPr lang="zh-CN" altLang="en-US" b="1" spc="130" dirty="0">
              <a:uFillTx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645" y="790575"/>
            <a:ext cx="9999345" cy="4933315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15" name="文本框 14"/>
          <p:cNvSpPr txBox="1"/>
          <p:nvPr/>
        </p:nvSpPr>
        <p:spPr>
          <a:xfrm>
            <a:off x="-635" y="53975"/>
            <a:ext cx="12192000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机构抱团，静待控盘</a:t>
            </a:r>
            <a:endParaRPr lang="zh-CN" sz="3600">
              <a:ln w="9525">
                <a:noFill/>
                <a:prstDash val="solid"/>
              </a:ln>
              <a:solidFill>
                <a:schemeClr val="bg1"/>
              </a:solidFill>
              <a:effectLst/>
              <a:latin typeface="思源黑体 CN Bold" panose="020B0800000000000000" charset="-122"/>
              <a:ea typeface="思源黑体 CN Bold" panose="020B0800000000000000" charset="-122"/>
              <a:cs typeface="思源黑体 CN Heavy" panose="020B0A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23900" y="5718089"/>
            <a:ext cx="10744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年内多次主力新控盘，控盘再次增加</a:t>
            </a:r>
            <a:endParaRPr lang="zh-CN" altLang="en-US" b="1" spc="130" dirty="0">
              <a:uFillTx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业绩稳定，机构抱团，稳定分红，关注</a:t>
            </a:r>
            <a:r>
              <a:rPr lang="zh-CN" altLang="en-US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B</a:t>
            </a:r>
            <a:r>
              <a:rPr lang="zh-CN" altLang="en-US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点回档金叉的机会</a:t>
            </a:r>
            <a:endParaRPr lang="zh-CN" altLang="en-US" b="1" spc="130" dirty="0">
              <a:uFillTx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95" y="782955"/>
            <a:ext cx="9960610" cy="4972685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15" name="文本框 14"/>
          <p:cNvSpPr txBox="1"/>
          <p:nvPr/>
        </p:nvSpPr>
        <p:spPr>
          <a:xfrm>
            <a:off x="-635" y="53975"/>
            <a:ext cx="12192000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机</a:t>
            </a:r>
            <a:r>
              <a:rPr lang="zh-CN" altLang="en-US" sz="3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构抱团，跟踪控盘</a:t>
            </a:r>
            <a:endParaRPr lang="zh-CN" sz="3600">
              <a:ln w="9525">
                <a:noFill/>
                <a:prstDash val="solid"/>
              </a:ln>
              <a:solidFill>
                <a:schemeClr val="bg1"/>
              </a:solidFill>
              <a:effectLst/>
              <a:latin typeface="思源黑体 CN Bold" panose="020B0800000000000000" charset="-122"/>
              <a:ea typeface="思源黑体 CN Bold" panose="020B0800000000000000" charset="-122"/>
              <a:cs typeface="思源黑体 CN Heavy" panose="020B0A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文本框 22"/>
          <p:cNvSpPr txBox="1"/>
          <p:nvPr>
            <p:custDataLst>
              <p:tags r:id="rId2"/>
            </p:custDataLst>
          </p:nvPr>
        </p:nvSpPr>
        <p:spPr>
          <a:xfrm>
            <a:off x="3270250" y="2973705"/>
            <a:ext cx="5800725" cy="749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4400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年线金叉的题材追踪</a:t>
            </a:r>
            <a:endParaRPr lang="zh-CN" altLang="en-US" sz="4400" dirty="0" smtClean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5175250" y="1096010"/>
            <a:ext cx="2455545" cy="17919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2000" b="1" i="1">
                <a:solidFill>
                  <a:schemeClr val="bg1"/>
                </a:solidFill>
                <a:latin typeface="+mj-lt"/>
                <a:cs typeface="+mj-lt"/>
              </a:rPr>
              <a:t>04</a:t>
            </a:r>
            <a:endParaRPr lang="en-US" altLang="zh-CN" sz="12000" b="1" i="1">
              <a:solidFill>
                <a:schemeClr val="bg1"/>
              </a:solidFill>
              <a:latin typeface="+mj-lt"/>
              <a:cs typeface="+mj-lt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/>
          <p:cNvSpPr txBox="1"/>
          <p:nvPr/>
        </p:nvSpPr>
        <p:spPr>
          <a:xfrm>
            <a:off x="4434840" y="1252855"/>
            <a:ext cx="7177405" cy="134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square" rtlCol="0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sz="6000">
                <a:ln w="9525">
                  <a:noFill/>
                  <a:prstDash val="solid"/>
                </a:ln>
                <a:solidFill>
                  <a:schemeClr val="bg1"/>
                </a:solidFill>
                <a:effectLst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历史</a:t>
            </a:r>
            <a:r>
              <a:rPr lang="zh-CN" sz="6000">
                <a:ln w="9525">
                  <a:noFill/>
                  <a:prstDash val="solid"/>
                </a:ln>
                <a:solidFill>
                  <a:schemeClr val="bg1"/>
                </a:solidFill>
                <a:effectLst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重复</a:t>
            </a:r>
            <a:r>
              <a:rPr lang="en-US" altLang="zh-CN" sz="6000">
                <a:ln w="9525">
                  <a:noFill/>
                  <a:prstDash val="solid"/>
                </a:ln>
                <a:solidFill>
                  <a:schemeClr val="bg1"/>
                </a:solidFill>
                <a:effectLst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,</a:t>
            </a:r>
            <a:r>
              <a:rPr lang="zh-CN" sz="6000">
                <a:ln w="9525">
                  <a:noFill/>
                  <a:prstDash val="solid"/>
                </a:ln>
                <a:solidFill>
                  <a:schemeClr val="bg1"/>
                </a:solidFill>
                <a:effectLst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双轮驱动</a:t>
            </a:r>
            <a:endParaRPr lang="zh-CN" sz="6000">
              <a:ln w="9525">
                <a:noFill/>
                <a:prstDash val="solid"/>
              </a:ln>
              <a:solidFill>
                <a:schemeClr val="bg1"/>
              </a:solidFill>
              <a:effectLst/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907876" y="5689288"/>
            <a:ext cx="837624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板块：有政策，持续发酵，产业扶持</a:t>
            </a:r>
            <a:endParaRPr lang="zh-CN" altLang="en-US" b="1" spc="130" dirty="0">
              <a:uFillTx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个股：有业绩，有机构，有控盘，有游资</a:t>
            </a:r>
            <a:endParaRPr lang="zh-CN" altLang="en-US" b="1" spc="130" dirty="0">
              <a:uFillTx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0" y="765810"/>
            <a:ext cx="10338435" cy="4857115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15" name="文本框 14"/>
          <p:cNvSpPr txBox="1"/>
          <p:nvPr/>
        </p:nvSpPr>
        <p:spPr>
          <a:xfrm>
            <a:off x="-635" y="53975"/>
            <a:ext cx="12192000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龙头形成的本质</a:t>
            </a:r>
            <a:endParaRPr lang="zh-CN" sz="3600">
              <a:ln w="9525">
                <a:noFill/>
                <a:prstDash val="solid"/>
              </a:ln>
              <a:solidFill>
                <a:schemeClr val="bg1"/>
              </a:solidFill>
              <a:effectLst/>
              <a:latin typeface="思源黑体 CN Bold" panose="020B0800000000000000" charset="-122"/>
              <a:ea typeface="思源黑体 CN Bold" panose="020B0800000000000000" charset="-122"/>
              <a:cs typeface="思源黑体 CN Heavy" panose="020B0A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907876" y="5646108"/>
            <a:ext cx="837624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板块：有政策，持续发酵，产业扶持</a:t>
            </a:r>
            <a:endParaRPr lang="zh-CN" altLang="en-US" b="1" spc="130" dirty="0">
              <a:uFillTx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个股：有业绩，有机构，有控盘，有游资</a:t>
            </a:r>
            <a:endParaRPr lang="zh-CN" altLang="en-US" b="1" spc="130" dirty="0">
              <a:uFillTx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778" y="835025"/>
            <a:ext cx="10164445" cy="4880610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15" name="文本框 14"/>
          <p:cNvSpPr txBox="1"/>
          <p:nvPr/>
        </p:nvSpPr>
        <p:spPr>
          <a:xfrm>
            <a:off x="-635" y="53975"/>
            <a:ext cx="12192000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龙头形成的本质</a:t>
            </a:r>
            <a:endParaRPr lang="zh-CN" sz="3600">
              <a:ln w="9525">
                <a:noFill/>
                <a:prstDash val="solid"/>
              </a:ln>
              <a:solidFill>
                <a:schemeClr val="bg1"/>
              </a:solidFill>
              <a:effectLst/>
              <a:latin typeface="思源黑体 CN Bold" panose="020B0800000000000000" charset="-122"/>
              <a:ea typeface="思源黑体 CN Bold" panose="020B0800000000000000" charset="-122"/>
              <a:cs typeface="思源黑体 CN Heavy" panose="020B0A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920" y="789940"/>
            <a:ext cx="9916160" cy="5005705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723900" y="5735869"/>
            <a:ext cx="10744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年线金叉区域，题材概念主要以国企细分领域，以及硬科技为核心</a:t>
            </a:r>
            <a:endParaRPr lang="zh-CN" altLang="en-US" b="1" spc="130" dirty="0">
              <a:uFillTx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飞行汽车，数字电视，铜缆等</a:t>
            </a:r>
            <a:endParaRPr lang="zh-CN" altLang="en-US" b="1" spc="130" dirty="0">
              <a:uFillTx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-635" y="53975"/>
            <a:ext cx="12192000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历史重复，双轮驱动</a:t>
            </a:r>
            <a:endParaRPr lang="zh-CN" sz="3600">
              <a:ln w="9525">
                <a:noFill/>
                <a:prstDash val="solid"/>
              </a:ln>
              <a:solidFill>
                <a:schemeClr val="bg1"/>
              </a:solidFill>
              <a:effectLst/>
              <a:latin typeface="思源黑体 CN Bold" panose="020B0800000000000000" charset="-122"/>
              <a:ea typeface="思源黑体 CN Bold" panose="020B0800000000000000" charset="-122"/>
              <a:cs typeface="思源黑体 CN Heavy" panose="020B0A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673" y="788035"/>
            <a:ext cx="9812655" cy="4979670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1907876" y="5708700"/>
            <a:ext cx="837624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业绩决定长期方向，机构决定启动力量</a:t>
            </a:r>
            <a:endParaRPr lang="zh-CN" altLang="en-US" b="1" spc="130" dirty="0">
              <a:uFillTx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控盘决定强势程度，跟随趋势，等待机会</a:t>
            </a:r>
            <a:endParaRPr lang="zh-CN" altLang="en-US" b="1" spc="130" dirty="0">
              <a:uFillTx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-635" y="53975"/>
            <a:ext cx="12192000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智尊寻龙，机构控盘</a:t>
            </a:r>
            <a:endParaRPr lang="zh-CN" sz="3600">
              <a:ln w="9525">
                <a:noFill/>
                <a:prstDash val="solid"/>
              </a:ln>
              <a:solidFill>
                <a:schemeClr val="bg1"/>
              </a:solidFill>
              <a:effectLst/>
              <a:latin typeface="思源黑体 CN Bold" panose="020B0800000000000000" charset="-122"/>
              <a:ea typeface="思源黑体 CN Bold" panose="020B0800000000000000" charset="-122"/>
              <a:cs typeface="思源黑体 CN Heavy" panose="020B0A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907876" y="5696635"/>
            <a:ext cx="837624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业绩打底，机构抱团，周线金叉区域</a:t>
            </a:r>
            <a:endParaRPr lang="zh-CN" altLang="en-US" b="1" spc="130" dirty="0">
              <a:uFillTx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控盘增加，红肥绿瘦，关注日线突破后，再次金叉的机会</a:t>
            </a:r>
            <a:endParaRPr lang="zh-CN" altLang="en-US" b="1" spc="130" dirty="0">
              <a:uFillTx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398" y="788035"/>
            <a:ext cx="9895205" cy="4944110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15" name="文本框 14"/>
          <p:cNvSpPr txBox="1"/>
          <p:nvPr/>
        </p:nvSpPr>
        <p:spPr>
          <a:xfrm>
            <a:off x="-635" y="53975"/>
            <a:ext cx="12192000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机构抱团，主力控盘</a:t>
            </a:r>
            <a:endParaRPr lang="zh-CN" sz="3600">
              <a:ln w="9525">
                <a:noFill/>
                <a:prstDash val="solid"/>
              </a:ln>
              <a:solidFill>
                <a:schemeClr val="bg1"/>
              </a:solidFill>
              <a:effectLst/>
              <a:latin typeface="思源黑体 CN Bold" panose="020B0800000000000000" charset="-122"/>
              <a:ea typeface="思源黑体 CN Bold" panose="020B0800000000000000" charset="-122"/>
              <a:cs typeface="思源黑体 CN Heavy" panose="020B0A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907876" y="5696635"/>
            <a:ext cx="837624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业绩打底，机构抱团，周线金叉区域</a:t>
            </a:r>
            <a:endParaRPr lang="zh-CN" altLang="en-US" b="1" spc="130" dirty="0">
              <a:uFillTx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控盘增加，红肥绿瘦，等待下个启动机会</a:t>
            </a:r>
            <a:endParaRPr lang="zh-CN" altLang="en-US" b="1" spc="130" dirty="0">
              <a:uFillTx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663" y="779780"/>
            <a:ext cx="10226675" cy="4952365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15" name="文本框 14"/>
          <p:cNvSpPr txBox="1"/>
          <p:nvPr/>
        </p:nvSpPr>
        <p:spPr>
          <a:xfrm>
            <a:off x="-635" y="53975"/>
            <a:ext cx="12192000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机构抱团，主力控盘</a:t>
            </a:r>
            <a:endParaRPr lang="zh-CN" sz="3600">
              <a:ln w="9525">
                <a:noFill/>
                <a:prstDash val="solid"/>
              </a:ln>
              <a:solidFill>
                <a:schemeClr val="bg1"/>
              </a:solidFill>
              <a:effectLst/>
              <a:latin typeface="思源黑体 CN Bold" panose="020B0800000000000000" charset="-122"/>
              <a:ea typeface="思源黑体 CN Bold" panose="020B0800000000000000" charset="-122"/>
              <a:cs typeface="思源黑体 CN Heavy" panose="020B0A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文本框 22"/>
          <p:cNvSpPr txBox="1"/>
          <p:nvPr>
            <p:custDataLst>
              <p:tags r:id="rId2"/>
            </p:custDataLst>
          </p:nvPr>
        </p:nvSpPr>
        <p:spPr>
          <a:xfrm>
            <a:off x="6516370" y="1574800"/>
            <a:ext cx="406400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底部明显，蓄势待发</a:t>
            </a:r>
            <a:endParaRPr lang="zh-CN" altLang="en-US" sz="3000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24" name="文本框 23"/>
          <p:cNvSpPr txBox="1"/>
          <p:nvPr>
            <p:custDataLst>
              <p:tags r:id="rId3"/>
            </p:custDataLst>
          </p:nvPr>
        </p:nvSpPr>
        <p:spPr>
          <a:xfrm>
            <a:off x="6516370" y="2609215"/>
            <a:ext cx="406400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机构抱团，稳健护航</a:t>
            </a:r>
            <a:endParaRPr lang="zh-CN" altLang="en-US" sz="3000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25" name="文本框 24"/>
          <p:cNvSpPr txBox="1"/>
          <p:nvPr>
            <p:custDataLst>
              <p:tags r:id="rId4"/>
            </p:custDataLst>
          </p:nvPr>
        </p:nvSpPr>
        <p:spPr>
          <a:xfrm>
            <a:off x="6516370" y="3661410"/>
            <a:ext cx="406400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中特估的强势延续</a:t>
            </a:r>
            <a:endParaRPr lang="zh-CN" altLang="en-US" sz="3000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26" name="文本框 25"/>
          <p:cNvSpPr txBox="1"/>
          <p:nvPr>
            <p:custDataLst>
              <p:tags r:id="rId5"/>
            </p:custDataLst>
          </p:nvPr>
        </p:nvSpPr>
        <p:spPr>
          <a:xfrm>
            <a:off x="6516370" y="4691380"/>
            <a:ext cx="406400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年线金叉的题材追踪</a:t>
            </a:r>
            <a:endParaRPr lang="zh-CN" altLang="en-US" sz="300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5210493" y="1325880"/>
            <a:ext cx="1573530" cy="11182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6000" b="1" i="1">
                <a:solidFill>
                  <a:schemeClr val="bg1"/>
                </a:solidFill>
                <a:latin typeface="+mj-lt"/>
                <a:cs typeface="+mj-lt"/>
              </a:rPr>
              <a:t>01</a:t>
            </a:r>
            <a:endParaRPr lang="en-US" altLang="zh-CN" sz="6000" b="1" i="1">
              <a:solidFill>
                <a:schemeClr val="bg1"/>
              </a:solidFill>
              <a:latin typeface="+mj-lt"/>
              <a:cs typeface="+mj-lt"/>
            </a:endParaRPr>
          </a:p>
        </p:txBody>
      </p:sp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5210493" y="2374265"/>
            <a:ext cx="1573530" cy="11182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6000" b="1" i="1">
                <a:solidFill>
                  <a:schemeClr val="bg1"/>
                </a:solidFill>
                <a:latin typeface="+mj-lt"/>
                <a:cs typeface="+mj-lt"/>
              </a:rPr>
              <a:t>02</a:t>
            </a:r>
            <a:endParaRPr lang="en-US" altLang="zh-CN" sz="6000" b="1" i="1">
              <a:solidFill>
                <a:schemeClr val="bg1"/>
              </a:solidFill>
              <a:latin typeface="+mj-lt"/>
              <a:cs typeface="+mj-lt"/>
            </a:endParaRPr>
          </a:p>
        </p:txBody>
      </p:sp>
      <p:sp>
        <p:nvSpPr>
          <p:cNvPr id="6" name="文本框 5"/>
          <p:cNvSpPr txBox="1"/>
          <p:nvPr>
            <p:custDataLst>
              <p:tags r:id="rId8"/>
            </p:custDataLst>
          </p:nvPr>
        </p:nvSpPr>
        <p:spPr>
          <a:xfrm>
            <a:off x="5210493" y="3444875"/>
            <a:ext cx="1573530" cy="11182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6000" b="1" i="1">
                <a:solidFill>
                  <a:schemeClr val="bg1"/>
                </a:solidFill>
                <a:latin typeface="+mj-lt"/>
                <a:cs typeface="+mj-lt"/>
              </a:rPr>
              <a:t>03</a:t>
            </a:r>
            <a:endParaRPr lang="en-US" altLang="zh-CN" sz="6000" b="1" i="1">
              <a:solidFill>
                <a:schemeClr val="bg1"/>
              </a:solidFill>
              <a:latin typeface="+mj-lt"/>
              <a:cs typeface="+mj-lt"/>
            </a:endParaRPr>
          </a:p>
        </p:txBody>
      </p:sp>
      <p:sp>
        <p:nvSpPr>
          <p:cNvPr id="7" name="文本框 6"/>
          <p:cNvSpPr txBox="1"/>
          <p:nvPr>
            <p:custDataLst>
              <p:tags r:id="rId9"/>
            </p:custDataLst>
          </p:nvPr>
        </p:nvSpPr>
        <p:spPr>
          <a:xfrm>
            <a:off x="5210493" y="4431030"/>
            <a:ext cx="1573530" cy="11182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6000" b="1" i="1">
                <a:solidFill>
                  <a:schemeClr val="bg1"/>
                </a:solidFill>
                <a:latin typeface="+mj-lt"/>
                <a:cs typeface="+mj-lt"/>
              </a:rPr>
              <a:t>04</a:t>
            </a:r>
            <a:endParaRPr lang="en-US" altLang="zh-CN" sz="6000" b="1" i="1">
              <a:solidFill>
                <a:schemeClr val="bg1"/>
              </a:solidFill>
              <a:latin typeface="+mj-lt"/>
              <a:cs typeface="+mj-lt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文本框 22"/>
          <p:cNvSpPr txBox="1"/>
          <p:nvPr>
            <p:custDataLst>
              <p:tags r:id="rId2"/>
            </p:custDataLst>
          </p:nvPr>
        </p:nvSpPr>
        <p:spPr>
          <a:xfrm>
            <a:off x="3195638" y="2973705"/>
            <a:ext cx="5800725" cy="749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4400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底部明显，趋势待发</a:t>
            </a:r>
            <a:endParaRPr lang="zh-CN" altLang="en-US" sz="44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5175250" y="1096010"/>
            <a:ext cx="2455545" cy="17919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2000" b="1" i="1">
                <a:solidFill>
                  <a:schemeClr val="bg1"/>
                </a:solidFill>
                <a:latin typeface="+mj-lt"/>
                <a:cs typeface="+mj-lt"/>
              </a:rPr>
              <a:t>01</a:t>
            </a:r>
            <a:endParaRPr lang="en-US" altLang="zh-CN" sz="12000" b="1" i="1">
              <a:solidFill>
                <a:schemeClr val="bg1"/>
              </a:solidFill>
              <a:latin typeface="+mj-lt"/>
              <a:cs typeface="+mj-lt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01" y="830130"/>
            <a:ext cx="8768032" cy="4760767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8079" y="979268"/>
            <a:ext cx="4392900" cy="4462490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4988" y="979268"/>
            <a:ext cx="3598301" cy="4462490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" name="文本框 6"/>
          <p:cNvSpPr txBox="1"/>
          <p:nvPr/>
        </p:nvSpPr>
        <p:spPr>
          <a:xfrm>
            <a:off x="1469499" y="5668069"/>
            <a:ext cx="9253001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buClrTx/>
              <a:buSzTx/>
              <a:buFontTx/>
            </a:pPr>
            <a:r>
              <a:rPr lang="zh-CN" altLang="en-US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</a:rPr>
              <a:t>上证指数年线辅助线下方，创业板年线辅助线下方，投资机会明显</a:t>
            </a:r>
            <a:endParaRPr lang="zh-CN" altLang="en-US" b="1" spc="130" dirty="0">
              <a:uFillTx/>
              <a:latin typeface="思源黑体 CN Regular" panose="020B0500000000000000" charset="-122"/>
              <a:ea typeface="思源黑体 CN Regular" panose="020B0500000000000000" charset="-122"/>
            </a:endParaRPr>
          </a:p>
          <a:p>
            <a:pPr algn="ctr">
              <a:lnSpc>
                <a:spcPct val="120000"/>
              </a:lnSpc>
              <a:buClrTx/>
              <a:buSzTx/>
              <a:buFontTx/>
            </a:pPr>
            <a:r>
              <a:rPr lang="zh-CN" altLang="en-US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</a:rPr>
              <a:t>超大盘股年线金叉，国家队护盘，静待大盘股年线金叉，市场启动</a:t>
            </a:r>
            <a:endParaRPr lang="zh-CN" altLang="en-US" b="1" spc="130" dirty="0">
              <a:uFillTx/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-635" y="53975"/>
            <a:ext cx="12192000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底部区域，投资价值</a:t>
            </a:r>
            <a:endParaRPr lang="zh-CN" sz="3600">
              <a:ln w="9525">
                <a:noFill/>
                <a:prstDash val="solid"/>
              </a:ln>
              <a:solidFill>
                <a:schemeClr val="bg1"/>
              </a:solidFill>
              <a:effectLst/>
              <a:latin typeface="思源黑体 CN Bold" panose="020B0800000000000000" charset="-122"/>
              <a:ea typeface="思源黑体 CN Bold" panose="020B0800000000000000" charset="-122"/>
              <a:cs typeface="思源黑体 CN Heavy" panose="020B0A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781685"/>
            <a:ext cx="9295765" cy="4871720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1469499" y="5735712"/>
            <a:ext cx="925300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上证海洋状态水底金叉</a:t>
            </a:r>
            <a:endParaRPr lang="zh-CN" altLang="en-US" b="1" spc="130" dirty="0">
              <a:uFillTx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历史水底金叉，指数短期见底，注意辅助线上的趋势延续</a:t>
            </a:r>
            <a:endParaRPr lang="zh-CN" altLang="en-US" b="1" spc="130" dirty="0">
              <a:uFillTx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-635" y="53975"/>
            <a:ext cx="12192000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 dirty="0" smtClean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短期见底，关注反弹</a:t>
            </a:r>
            <a:endParaRPr lang="zh-CN" sz="3600">
              <a:ln w="9525">
                <a:noFill/>
                <a:prstDash val="solid"/>
              </a:ln>
              <a:solidFill>
                <a:schemeClr val="bg1"/>
              </a:solidFill>
              <a:effectLst/>
              <a:latin typeface="思源黑体 CN Bold" panose="020B0800000000000000" charset="-122"/>
              <a:ea typeface="思源黑体 CN Bold" panose="020B0800000000000000" charset="-122"/>
              <a:cs typeface="思源黑体 CN Heavy" panose="020B0A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495" y="781685"/>
            <a:ext cx="10113645" cy="4806315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1469499" y="5670307"/>
            <a:ext cx="925300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平均股价短线上攻启动，短线题材升温，</a:t>
            </a:r>
            <a:r>
              <a:rPr lang="zh-CN" altLang="en-US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涨停</a:t>
            </a:r>
            <a:r>
              <a:rPr lang="zh-CN" altLang="en-US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复制增加</a:t>
            </a:r>
            <a:endParaRPr lang="zh-CN" altLang="en-US" b="1" spc="130" dirty="0">
              <a:uFillTx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短线热点关注短线上攻，稳健投资关注沪深</a:t>
            </a:r>
            <a:r>
              <a:rPr lang="zh-CN" altLang="en-US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300</a:t>
            </a:r>
            <a:r>
              <a:rPr lang="zh-CN" altLang="en-US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中线上攻</a:t>
            </a:r>
            <a:endParaRPr lang="zh-CN" altLang="en-US" b="1" spc="130" dirty="0">
              <a:uFillTx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-635" y="53975"/>
            <a:ext cx="12192000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 dirty="0" smtClean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短</a:t>
            </a:r>
            <a:r>
              <a:rPr lang="zh-CN" altLang="en-US" sz="3600" dirty="0" smtClean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线启动，题材升温</a:t>
            </a:r>
            <a:endParaRPr lang="zh-CN" sz="3600">
              <a:ln w="9525">
                <a:noFill/>
                <a:prstDash val="solid"/>
              </a:ln>
              <a:solidFill>
                <a:schemeClr val="bg1"/>
              </a:solidFill>
              <a:effectLst/>
              <a:latin typeface="思源黑体 CN Bold" panose="020B0800000000000000" charset="-122"/>
              <a:ea typeface="思源黑体 CN Bold" panose="020B0800000000000000" charset="-122"/>
              <a:cs typeface="思源黑体 CN Heavy" panose="020B0A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文本框 22"/>
          <p:cNvSpPr txBox="1"/>
          <p:nvPr>
            <p:custDataLst>
              <p:tags r:id="rId2"/>
            </p:custDataLst>
          </p:nvPr>
        </p:nvSpPr>
        <p:spPr>
          <a:xfrm>
            <a:off x="3195638" y="2973705"/>
            <a:ext cx="5800725" cy="749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4400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机构抱团，稳健护航</a:t>
            </a:r>
            <a:endParaRPr lang="zh-CN" altLang="en-US" sz="4400" dirty="0" smtClean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5175250" y="1096010"/>
            <a:ext cx="2455545" cy="17919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2000" b="1" i="1">
                <a:solidFill>
                  <a:schemeClr val="bg1"/>
                </a:solidFill>
                <a:latin typeface="+mj-lt"/>
                <a:cs typeface="+mj-lt"/>
              </a:rPr>
              <a:t>02</a:t>
            </a:r>
            <a:endParaRPr lang="en-US" altLang="zh-CN" sz="12000" b="1" i="1">
              <a:solidFill>
                <a:schemeClr val="bg1"/>
              </a:solidFill>
              <a:latin typeface="+mj-lt"/>
              <a:cs typeface="+mj-lt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495" y="940502"/>
            <a:ext cx="5957275" cy="2825636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4490" y="863915"/>
            <a:ext cx="5119771" cy="3026755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" name="文本框 6"/>
          <p:cNvSpPr txBox="1"/>
          <p:nvPr/>
        </p:nvSpPr>
        <p:spPr>
          <a:xfrm>
            <a:off x="8010167" y="3924788"/>
            <a:ext cx="3815541" cy="2524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sz="1200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发展到</a:t>
            </a:r>
            <a:r>
              <a:rPr lang="zh-CN" altLang="en-US" sz="1200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安全</a:t>
            </a:r>
            <a:endParaRPr lang="zh-CN" altLang="en-US" sz="1200" b="1" spc="130" dirty="0">
              <a:uFillTx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  <a:p>
            <a:pPr lvl="0" algn="ctr">
              <a:lnSpc>
                <a:spcPct val="120000"/>
              </a:lnSpc>
              <a:buClrTx/>
              <a:buSzTx/>
              <a:buFontTx/>
            </a:pPr>
            <a:endParaRPr lang="zh-CN" altLang="en-US" sz="1200" b="1" spc="130" dirty="0">
              <a:uFillTx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sz="1200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行政垄断</a:t>
            </a:r>
            <a:r>
              <a:rPr lang="zh-CN" altLang="en-US" sz="1200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+</a:t>
            </a:r>
            <a:r>
              <a:rPr lang="zh-CN" altLang="en-US" sz="1200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特许经营成为</a:t>
            </a:r>
            <a:r>
              <a:rPr lang="zh-CN" altLang="en-US" sz="1200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A</a:t>
            </a:r>
            <a:r>
              <a:rPr lang="zh-CN" altLang="en-US" sz="1200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股的稀缺资产</a:t>
            </a:r>
            <a:endParaRPr lang="zh-CN" altLang="en-US" sz="1200" b="1" spc="130" dirty="0">
              <a:uFillTx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sz="1200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稀缺资产集中于：石油，有色，电力，煤炭，通信</a:t>
            </a:r>
            <a:r>
              <a:rPr lang="zh-CN" altLang="en-US" sz="1200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，公共事业</a:t>
            </a:r>
            <a:r>
              <a:rPr lang="zh-CN" altLang="en-US" sz="1200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等</a:t>
            </a:r>
            <a:r>
              <a:rPr lang="zh-CN" altLang="en-US" sz="1200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稀缺龙头</a:t>
            </a:r>
            <a:endParaRPr lang="zh-CN" altLang="en-US" sz="1200" b="1" spc="130" dirty="0">
              <a:uFillTx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  <a:p>
            <a:pPr lvl="0" algn="ctr">
              <a:lnSpc>
                <a:spcPct val="120000"/>
              </a:lnSpc>
              <a:buClrTx/>
              <a:buSzTx/>
              <a:buFontTx/>
            </a:pPr>
            <a:endParaRPr lang="zh-CN" altLang="en-US" sz="1200" b="1" spc="130" dirty="0">
              <a:uFillTx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sz="1200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高</a:t>
            </a:r>
            <a:r>
              <a:rPr lang="zh-CN" altLang="en-US" sz="1200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股息，低估值龙头品种不断被资金持续关注</a:t>
            </a:r>
            <a:endParaRPr lang="zh-CN" altLang="en-US" sz="1200" b="1" spc="130" dirty="0">
              <a:uFillTx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  <a:p>
            <a:pPr lvl="0" algn="ctr">
              <a:lnSpc>
                <a:spcPct val="120000"/>
              </a:lnSpc>
              <a:buClrTx/>
              <a:buSzTx/>
              <a:buFontTx/>
            </a:pPr>
            <a:endParaRPr lang="zh-CN" altLang="en-US" sz="1200" b="1" spc="130" dirty="0">
              <a:uFillTx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sz="1200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公共事业，电力设备，通信，环保补涨需求</a:t>
            </a:r>
            <a:endParaRPr lang="zh-CN" altLang="en-US" sz="1200" b="1" spc="130" dirty="0">
              <a:uFillTx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sz="1200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银行短期再次启动，</a:t>
            </a:r>
            <a:r>
              <a:rPr lang="zh-CN" altLang="en-US" sz="1200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创新</a:t>
            </a:r>
            <a:r>
              <a:rPr lang="zh-CN" altLang="en-US" sz="1200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药低位启动明显</a:t>
            </a:r>
            <a:endParaRPr lang="zh-CN" altLang="en-US" sz="1200" b="1" spc="130" dirty="0">
              <a:uFillTx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sz="1200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中</a:t>
            </a:r>
            <a:r>
              <a:rPr lang="zh-CN" altLang="en-US" sz="1200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特估</a:t>
            </a:r>
            <a:r>
              <a:rPr lang="zh-CN" altLang="en-US" sz="1200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+</a:t>
            </a:r>
            <a:r>
              <a:rPr lang="zh-CN" altLang="en-US" sz="1200" b="1" spc="130" dirty="0"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硬科技</a:t>
            </a:r>
            <a:endParaRPr lang="zh-CN" altLang="en-US" sz="1200" b="1" spc="130" dirty="0">
              <a:uFillTx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495" y="3985691"/>
            <a:ext cx="7546672" cy="2371029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5" name="文本框 14"/>
          <p:cNvSpPr txBox="1"/>
          <p:nvPr/>
        </p:nvSpPr>
        <p:spPr>
          <a:xfrm>
            <a:off x="-635" y="53975"/>
            <a:ext cx="12192000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 dirty="0" smtClean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当下机构占优的背景</a:t>
            </a:r>
            <a:endParaRPr lang="zh-CN" sz="3600">
              <a:ln w="9525">
                <a:noFill/>
                <a:prstDash val="solid"/>
              </a:ln>
              <a:solidFill>
                <a:schemeClr val="bg1"/>
              </a:solidFill>
              <a:effectLst/>
              <a:latin typeface="思源黑体 CN Bold" panose="020B0800000000000000" charset="-122"/>
              <a:ea typeface="思源黑体 CN Bold" panose="020B0800000000000000" charset="-122"/>
              <a:cs typeface="思源黑体 CN Heavy" panose="020B0A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.xml><?xml version="1.0" encoding="utf-8"?>
<p:tagLst xmlns:p="http://schemas.openxmlformats.org/presentationml/2006/main">
  <p:tag name="KSO_WM_DIAGRAM_VIRTUALLY_FRAME" val="{&quot;height&quot;:332.55,&quot;left&quot;:339.35,&quot;top&quot;:104.4,&quot;width&quot;:505.1}"/>
</p:tagLst>
</file>

<file path=ppt/tags/tag11.xml><?xml version="1.0" encoding="utf-8"?>
<p:tagLst xmlns:p="http://schemas.openxmlformats.org/presentationml/2006/main">
  <p:tag name="KSO_WM_DIAGRAM_VIRTUALLY_FRAME" val="{&quot;height&quot;:332.55,&quot;left&quot;:339.35,&quot;top&quot;:104.4,&quot;width&quot;:505.1}"/>
</p:tagLst>
</file>

<file path=ppt/tags/tag12.xml><?xml version="1.0" encoding="utf-8"?>
<p:tagLst xmlns:p="http://schemas.openxmlformats.org/presentationml/2006/main">
  <p:tag name="KSO_WM_DIAGRAM_VIRTUALLY_FRAME" val="{&quot;height&quot;:332.55,&quot;left&quot;:339.35,&quot;top&quot;:104.4,&quot;width&quot;:505.1}"/>
</p:tagLst>
</file>

<file path=ppt/tags/tag13.xml><?xml version="1.0" encoding="utf-8"?>
<p:tagLst xmlns:p="http://schemas.openxmlformats.org/presentationml/2006/main">
  <p:tag name="KSO_WM_DIAGRAM_VIRTUALLY_FRAME" val="{&quot;height&quot;:332.55,&quot;left&quot;:339.35,&quot;top&quot;:104.4,&quot;width&quot;:505.1}"/>
</p:tagLst>
</file>

<file path=ppt/tags/tag14.xml><?xml version="1.0" encoding="utf-8"?>
<p:tagLst xmlns:p="http://schemas.openxmlformats.org/presentationml/2006/main">
  <p:tag name="KSO_WM_DIAGRAM_VIRTUALLY_FRAME" val="{&quot;height&quot;:332.55,&quot;left&quot;:339.35,&quot;top&quot;:104.4,&quot;width&quot;:505.1}"/>
</p:tagLst>
</file>

<file path=ppt/tags/tag15.xml><?xml version="1.0" encoding="utf-8"?>
<p:tagLst xmlns:p="http://schemas.openxmlformats.org/presentationml/2006/main">
  <p:tag name="KSO_WM_DIAGRAM_VIRTUALLY_FRAME" val="{&quot;height&quot;:332.55,&quot;left&quot;:339.35,&quot;top&quot;:104.4,&quot;width&quot;:505.1}"/>
</p:tagLst>
</file>

<file path=ppt/tags/tag16.xml><?xml version="1.0" encoding="utf-8"?>
<p:tagLst xmlns:p="http://schemas.openxmlformats.org/presentationml/2006/main">
  <p:tag name="KSO_WM_DIAGRAM_VIRTUALLY_FRAME" val="{&quot;height&quot;:332.55,&quot;left&quot;:339.35,&quot;top&quot;:104.4,&quot;width&quot;:505.1}"/>
</p:tagLst>
</file>

<file path=ppt/tags/tag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8.xml><?xml version="1.0" encoding="utf-8"?>
<p:tagLst xmlns:p="http://schemas.openxmlformats.org/presentationml/2006/main">
  <p:tag name="KSO_WM_DIAGRAM_VIRTUALLY_FRAME" val="{&quot;height&quot;:302.1,&quot;left&quot;:355,&quot;top&quot;:108.6,&quot;width&quot;:505.1}"/>
</p:tagLst>
</file>

<file path=ppt/tags/tag19.xml><?xml version="1.0" encoding="utf-8"?>
<p:tagLst xmlns:p="http://schemas.openxmlformats.org/presentationml/2006/main">
  <p:tag name="KSO_WM_DIAGRAM_VIRTUALLY_FRAME" val="{&quot;height&quot;:302.1,&quot;left&quot;:355,&quot;top&quot;:108.6,&quot;width&quot;:505.1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4.xml><?xml version="1.0" encoding="utf-8"?>
<p:tagLst xmlns:p="http://schemas.openxmlformats.org/presentationml/2006/main">
  <p:tag name="KSO_WM_DIAGRAM_VIRTUALLY_FRAME" val="{&quot;height&quot;:302.1,&quot;left&quot;:355,&quot;top&quot;:108.6,&quot;width&quot;:505.1}"/>
</p:tagLst>
</file>

<file path=ppt/tags/tag25.xml><?xml version="1.0" encoding="utf-8"?>
<p:tagLst xmlns:p="http://schemas.openxmlformats.org/presentationml/2006/main">
  <p:tag name="KSO_WM_DIAGRAM_VIRTUALLY_FRAME" val="{&quot;height&quot;:302.1,&quot;left&quot;:355,&quot;top&quot;:108.6,&quot;width&quot;:505.1}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1.xml><?xml version="1.0" encoding="utf-8"?>
<p:tagLst xmlns:p="http://schemas.openxmlformats.org/presentationml/2006/main">
  <p:tag name="KSO_WM_DIAGRAM_VIRTUALLY_FRAME" val="{&quot;height&quot;:302.1,&quot;left&quot;:355,&quot;top&quot;:108.6,&quot;width&quot;:505.1}"/>
</p:tagLst>
</file>

<file path=ppt/tags/tag32.xml><?xml version="1.0" encoding="utf-8"?>
<p:tagLst xmlns:p="http://schemas.openxmlformats.org/presentationml/2006/main">
  <p:tag name="KSO_WM_DIAGRAM_VIRTUALLY_FRAME" val="{&quot;height&quot;:302.1,&quot;left&quot;:355,&quot;top&quot;:108.6,&quot;width&quot;:505.1}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9.xml><?xml version="1.0" encoding="utf-8"?>
<p:tagLst xmlns:p="http://schemas.openxmlformats.org/presentationml/2006/main">
  <p:tag name="KSO_WM_DIAGRAM_VIRTUALLY_FRAME" val="{&quot;height&quot;:302.1,&quot;left&quot;:355,&quot;top&quot;:108.6,&quot;width&quot;:505.1}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DIAGRAM_VIRTUALLY_FRAME" val="{&quot;height&quot;:302.1,&quot;left&quot;:355,&quot;top&quot;:108.6,&quot;width&quot;:505.1}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9.xml><?xml version="1.0" encoding="utf-8"?>
<p:tagLst xmlns:p="http://schemas.openxmlformats.org/presentationml/2006/main">
  <p:tag name="KSO_WPP_MARK_KEY" val="78063897-b671-48fb-84bb-65fd37104175"/>
  <p:tag name="COMMONDATA" val="eyJoZGlkIjoiZWQzZmNjMDY2MmQ2NmIyZjMyMjBjZGE5MGI3Y2EzNTgifQ=="/>
  <p:tag name="commondata" val="eyJoZGlkIjoiM2I3NDIyNjZhODdjNDBiNzFhNTYyOTJiY2UyMWE3NmYifQ==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p="http://schemas.openxmlformats.org/presentationml/2006/main">
  <p:tag name="KSO_WM_DIAGRAM_VIRTUALLY_FRAME" val="{&quot;height&quot;:332.55,&quot;left&quot;:339.35,&quot;top&quot;:104.4,&quot;width&quot;:505.1}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1184</Words>
  <Application>WPS 演示</Application>
  <PresentationFormat>宽屏</PresentationFormat>
  <Paragraphs>139</Paragraphs>
  <Slides>26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9" baseType="lpstr">
      <vt:lpstr>Arial</vt:lpstr>
      <vt:lpstr>宋体</vt:lpstr>
      <vt:lpstr>Wingdings</vt:lpstr>
      <vt:lpstr>Wingdings</vt:lpstr>
      <vt:lpstr>思源黑体 CN Normal</vt:lpstr>
      <vt:lpstr>思源黑体 CN Bold</vt:lpstr>
      <vt:lpstr>思源黑体 CN Medium</vt:lpstr>
      <vt:lpstr>微软雅黑</vt:lpstr>
      <vt:lpstr>Arial Unicode MS</vt:lpstr>
      <vt:lpstr>Calibri</vt:lpstr>
      <vt:lpstr>思源黑体 CN Heavy</vt:lpstr>
      <vt:lpstr>思源黑体 CN Regular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俏俏</cp:lastModifiedBy>
  <cp:revision>250</cp:revision>
  <dcterms:created xsi:type="dcterms:W3CDTF">2019-06-19T02:08:00Z</dcterms:created>
  <dcterms:modified xsi:type="dcterms:W3CDTF">2024-08-17T12:40:59Z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2052-12.1.0.17857</vt:lpwstr>
  </property>
  <property fmtid="{D5CDD505-2E9C-101B-9397-08002B2CF9AE}" pid="3" name="ICV">
    <vt:lpwstr>70FAFB5BDDB34C0A952980F5A006EF5B_13</vt:lpwstr>
  </property>
</Properties>
</file>