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3"/>
    <p:sldId id="272" r:id="rId4"/>
    <p:sldId id="258" r:id="rId5"/>
    <p:sldId id="259" r:id="rId6"/>
    <p:sldId id="277" r:id="rId7"/>
    <p:sldId id="278" r:id="rId8"/>
    <p:sldId id="279" r:id="rId9"/>
    <p:sldId id="280" r:id="rId10"/>
    <p:sldId id="281" r:id="rId11"/>
    <p:sldId id="283" r:id="rId12"/>
    <p:sldId id="282" r:id="rId13"/>
    <p:sldId id="284" r:id="rId14"/>
    <p:sldId id="294" r:id="rId15"/>
    <p:sldId id="293" r:id="rId16"/>
    <p:sldId id="285" r:id="rId17"/>
    <p:sldId id="286" r:id="rId18"/>
    <p:sldId id="288" r:id="rId19"/>
    <p:sldId id="295" r:id="rId20"/>
    <p:sldId id="289" r:id="rId21"/>
    <p:sldId id="290" r:id="rId22"/>
    <p:sldId id="291" r:id="rId23"/>
    <p:sldId id="263" r:id="rId24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1FBC"/>
    <a:srgbClr val="FFFFFF"/>
    <a:srgbClr val="FFF7A1"/>
    <a:srgbClr val="FFF6A0"/>
    <a:srgbClr val="2022BC"/>
    <a:srgbClr val="FFFEF8"/>
    <a:srgbClr val="FFFFFE"/>
    <a:srgbClr val="FFF49F"/>
    <a:srgbClr val="FFF39A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9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52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67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920x1080 -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0" y="0"/>
            <a:ext cx="12192000" cy="6858000"/>
          </a:xfrm>
          <a:prstGeom prst="rect">
            <a:avLst/>
          </a:prstGeom>
        </p:spPr>
      </p:pic>
      <p:pic>
        <p:nvPicPr>
          <p:cNvPr id="3" name="图片 2" descr="形状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7815" y="237808"/>
            <a:ext cx="1875790" cy="256540"/>
          </a:xfrm>
          <a:prstGeom prst="rect">
            <a:avLst/>
          </a:prstGeom>
        </p:spPr>
      </p:pic>
      <p:pic>
        <p:nvPicPr>
          <p:cNvPr id="4" name="图片 3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4335" y="217170"/>
            <a:ext cx="1286510" cy="277495"/>
          </a:xfrm>
          <a:prstGeom prst="rect">
            <a:avLst/>
          </a:prstGeom>
        </p:spPr>
      </p:pic>
      <p:cxnSp>
        <p:nvCxnSpPr>
          <p:cNvPr id="7" name="直接连接符 6"/>
          <p:cNvCxnSpPr/>
          <p:nvPr userDrawn="1"/>
        </p:nvCxnSpPr>
        <p:spPr>
          <a:xfrm flipV="1">
            <a:off x="2198370" y="551815"/>
            <a:ext cx="8280000" cy="12700"/>
          </a:xfrm>
          <a:prstGeom prst="line">
            <a:avLst/>
          </a:prstGeom>
          <a:ln>
            <a:solidFill>
              <a:srgbClr val="FFF6A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 userDrawn="1"/>
        </p:nvSpPr>
        <p:spPr>
          <a:xfrm>
            <a:off x="1456373" y="6515100"/>
            <a:ext cx="92805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solidFill>
                  <a:schemeClr val="accent1">
                    <a:lumMod val="60000"/>
                    <a:lumOff val="4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风险提示:观点基于软件数据和理论模型分析，仅供参考，不构成买卖建议，股市有风险，投资需谨慎。</a:t>
            </a:r>
            <a:endParaRPr lang="zh-CN" altLang="en-US" sz="1400">
              <a:solidFill>
                <a:schemeClr val="accent1">
                  <a:lumMod val="60000"/>
                  <a:lumOff val="4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2716530" y="6280785"/>
            <a:ext cx="676021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1400">
                <a:solidFill>
                  <a:schemeClr val="accent1">
                    <a:lumMod val="60000"/>
                    <a:lumOff val="4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经传多赢投研总监 :杨春虎丨执业编号:A1120619100003</a:t>
            </a:r>
            <a:endParaRPr lang="zh-CN" altLang="en-US" sz="1400">
              <a:solidFill>
                <a:schemeClr val="accent1">
                  <a:lumMod val="60000"/>
                  <a:lumOff val="4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920x1080 -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 descr="形状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7815" y="237808"/>
            <a:ext cx="1875790" cy="256540"/>
          </a:xfrm>
          <a:prstGeom prst="rect">
            <a:avLst/>
          </a:prstGeom>
        </p:spPr>
      </p:pic>
      <p:pic>
        <p:nvPicPr>
          <p:cNvPr id="4" name="图片 3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4335" y="217170"/>
            <a:ext cx="1286510" cy="277495"/>
          </a:xfrm>
          <a:prstGeom prst="rect">
            <a:avLst/>
          </a:prstGeom>
        </p:spPr>
      </p:pic>
      <p:cxnSp>
        <p:nvCxnSpPr>
          <p:cNvPr id="7" name="直接连接符 6"/>
          <p:cNvCxnSpPr/>
          <p:nvPr userDrawn="1"/>
        </p:nvCxnSpPr>
        <p:spPr>
          <a:xfrm flipV="1">
            <a:off x="2198370" y="551815"/>
            <a:ext cx="8280000" cy="12700"/>
          </a:xfrm>
          <a:prstGeom prst="line">
            <a:avLst/>
          </a:prstGeom>
          <a:ln>
            <a:solidFill>
              <a:srgbClr val="FFF6A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 userDrawn="1"/>
        </p:nvSpPr>
        <p:spPr>
          <a:xfrm>
            <a:off x="1456373" y="6515100"/>
            <a:ext cx="92805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solidFill>
                  <a:schemeClr val="accent1">
                    <a:lumMod val="60000"/>
                    <a:lumOff val="4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风险提示:观点基于软件数据和理论模型分析，仅供参考，不构成买卖建议，股市有风险，投资需谨慎。</a:t>
            </a:r>
            <a:endParaRPr lang="zh-CN" altLang="en-US" sz="1400">
              <a:solidFill>
                <a:schemeClr val="accent1">
                  <a:lumMod val="60000"/>
                  <a:lumOff val="4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2716530" y="6280785"/>
            <a:ext cx="676021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1400">
                <a:solidFill>
                  <a:schemeClr val="accent1">
                    <a:lumMod val="60000"/>
                    <a:lumOff val="4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经传多赢资深投顾 :王延龙丨执业编号:A1120615060002</a:t>
            </a:r>
            <a:endParaRPr lang="zh-CN" altLang="en-US" sz="1400">
              <a:solidFill>
                <a:schemeClr val="accent1">
                  <a:lumMod val="60000"/>
                  <a:lumOff val="4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背景图1920_1080-空_166089286044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形状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7815" y="237808"/>
            <a:ext cx="1875790" cy="256540"/>
          </a:xfrm>
          <a:prstGeom prst="rect">
            <a:avLst/>
          </a:prstGeom>
        </p:spPr>
      </p:pic>
      <p:pic>
        <p:nvPicPr>
          <p:cNvPr id="10" name="图片 9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4335" y="217170"/>
            <a:ext cx="1286510" cy="2774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背景图1920_1080-空_166089286044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形状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7815" y="237808"/>
            <a:ext cx="1875790" cy="256540"/>
          </a:xfrm>
          <a:prstGeom prst="rect">
            <a:avLst/>
          </a:prstGeom>
        </p:spPr>
      </p:pic>
      <p:pic>
        <p:nvPicPr>
          <p:cNvPr id="10" name="图片 9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4335" y="217170"/>
            <a:ext cx="1286510" cy="2774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形状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7815" y="237808"/>
            <a:ext cx="1875790" cy="256540"/>
          </a:xfrm>
          <a:prstGeom prst="rect">
            <a:avLst/>
          </a:prstGeom>
        </p:spPr>
      </p:pic>
      <p:pic>
        <p:nvPicPr>
          <p:cNvPr id="10" name="图片 9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4335" y="217170"/>
            <a:ext cx="1286510" cy="2774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主海报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41.xml"/><Relationship Id="rId18" Type="http://schemas.openxmlformats.org/officeDocument/2006/relationships/tags" Target="../tags/tag40.xml"/><Relationship Id="rId17" Type="http://schemas.openxmlformats.org/officeDocument/2006/relationships/tags" Target="../tags/tag39.xml"/><Relationship Id="rId16" Type="http://schemas.openxmlformats.org/officeDocument/2006/relationships/tags" Target="../tags/tag38.xml"/><Relationship Id="rId15" Type="http://schemas.openxmlformats.org/officeDocument/2006/relationships/tags" Target="../tags/tag37.xml"/><Relationship Id="rId14" Type="http://schemas.openxmlformats.org/officeDocument/2006/relationships/tags" Target="../tags/tag36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52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3.xml"/><Relationship Id="rId1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55.xml"/><Relationship Id="rId2" Type="http://schemas.openxmlformats.org/officeDocument/2006/relationships/image" Target="../media/image11.png"/><Relationship Id="rId1" Type="http://schemas.openxmlformats.org/officeDocument/2006/relationships/tags" Target="../tags/tag5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6.xml"/><Relationship Id="rId1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7.xml"/><Relationship Id="rId1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8.xml"/><Relationship Id="rId1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9.xml"/><Relationship Id="rId1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61.xml"/><Relationship Id="rId2" Type="http://schemas.openxmlformats.org/officeDocument/2006/relationships/image" Target="../media/image11.png"/><Relationship Id="rId1" Type="http://schemas.openxmlformats.org/officeDocument/2006/relationships/tags" Target="../tags/tag6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2.xml"/><Relationship Id="rId1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4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4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5.xml"/><Relationship Id="rId1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66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44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5.xml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46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47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8.xml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50.xml"/><Relationship Id="rId2" Type="http://schemas.openxmlformats.org/officeDocument/2006/relationships/image" Target="../media/image11.png"/><Relationship Id="rId1" Type="http://schemas.openxmlformats.org/officeDocument/2006/relationships/tags" Target="../tags/tag49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51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69795" y="29845"/>
            <a:ext cx="8373110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3000" b="1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A</a:t>
            </a:r>
            <a:r>
              <a:rPr lang="zh-CN" altLang="en-US" sz="3000" b="1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股投资的本质是业绩预期</a:t>
            </a:r>
            <a:endParaRPr lang="zh-CN" altLang="en-US" sz="3000" b="1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09445" y="5160396"/>
            <a:ext cx="8373110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投资的本质是寻找业绩超预期的方向</a:t>
            </a:r>
            <a:endParaRPr lang="en-US" altLang="zh-CN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经济环境下，哪个行业能赚钱，就炒作哪个行业</a:t>
            </a:r>
            <a:endParaRPr lang="en-US" altLang="zh-CN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上有原材料，中游新能源制造，经济不改善，炒作不变化</a:t>
            </a:r>
            <a:endParaRPr lang="en-US" altLang="zh-CN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1555" y="1129217"/>
            <a:ext cx="4609524" cy="377142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921" y="1119694"/>
            <a:ext cx="4609524" cy="3780952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69795" y="29845"/>
            <a:ext cx="8373110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000" b="1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能源交替引发的行情震荡</a:t>
            </a:r>
            <a:endParaRPr lang="zh-CN" altLang="en-US" sz="3000" b="1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09444" y="5621191"/>
            <a:ext cx="837311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欧洲能源危机引发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A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股传统能源新一轮行情</a:t>
            </a:r>
            <a:endParaRPr lang="en-US" altLang="zh-CN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新能源顺势调整，国内能源布局总体合理，经济需要新能源带动，利好维护</a:t>
            </a:r>
            <a:endParaRPr lang="en-US" altLang="zh-CN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6151" y="659689"/>
            <a:ext cx="9159696" cy="4961502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形状7拷贝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032635" y="2209800"/>
            <a:ext cx="6846570" cy="17741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268220" y="2748915"/>
            <a:ext cx="14020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3200">
                <a:solidFill>
                  <a:srgbClr val="2022BC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第三章</a:t>
            </a:r>
            <a:endParaRPr lang="zh-CN" altLang="en-US" sz="3200">
              <a:solidFill>
                <a:srgbClr val="2022BC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42410" y="2673350"/>
            <a:ext cx="658114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极端天气下的机会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69795" y="29845"/>
            <a:ext cx="8373110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000" b="1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极端天气引发的能源危机</a:t>
            </a:r>
            <a:endParaRPr lang="zh-CN" altLang="en-US" sz="3000" b="1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09445" y="5704034"/>
            <a:ext cx="83731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俄乌局势导致天然气价格攀升，欧洲最缺气的冬天</a:t>
            </a:r>
            <a:endParaRPr lang="en-US" altLang="zh-CN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双红区域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最近炒作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历史新高</a:t>
            </a:r>
            <a:endParaRPr lang="zh-CN" altLang="en-US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59915" y="614045"/>
            <a:ext cx="8992870" cy="505904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69795" y="29845"/>
            <a:ext cx="8373110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000" b="1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极端天气引发的能源危机</a:t>
            </a:r>
            <a:endParaRPr lang="zh-CN" altLang="en-US" sz="3000" b="1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09445" y="5704034"/>
            <a:ext cx="837311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俄乌局势导致天然气价格攀升，欧洲最缺气的冬天</a:t>
            </a:r>
            <a:endParaRPr lang="en-US" altLang="zh-CN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小盘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低价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机构建仓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业绩持续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次新股</a:t>
            </a:r>
            <a:endParaRPr lang="en-US" altLang="zh-CN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7671" y="646678"/>
            <a:ext cx="9336657" cy="5057356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69795" y="29845"/>
            <a:ext cx="8373110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000" b="1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极端天气引发的能源危机</a:t>
            </a:r>
            <a:endParaRPr lang="zh-CN" altLang="en-US" sz="3000" b="1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09445" y="5704034"/>
            <a:ext cx="83731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俄乌局势导致石油石化业绩大增，调整后空间明显</a:t>
            </a:r>
            <a:endParaRPr lang="en-US" altLang="zh-CN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zh-CN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熊线上移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牛线上方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资金流入背离</a:t>
            </a:r>
            <a:endParaRPr lang="en-US" altLang="zh-CN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8615" y="666750"/>
            <a:ext cx="8954770" cy="50374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69795" y="29845"/>
            <a:ext cx="8373110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000" b="1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能源危机带来的投资机会</a:t>
            </a:r>
            <a:endParaRPr lang="zh-CN" altLang="en-US" sz="3000" b="1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0611" y="658540"/>
            <a:ext cx="9310777" cy="504333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909445" y="5704034"/>
            <a:ext cx="837311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俄乌局势导致石油石化业绩大增，调整后空间明显</a:t>
            </a:r>
            <a:endParaRPr lang="en-US" altLang="zh-CN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流通盘小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低价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次新股</a:t>
            </a:r>
            <a:endParaRPr lang="en-US" altLang="zh-CN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形状7拷贝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032635" y="2209800"/>
            <a:ext cx="6846570" cy="17741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268220" y="2748915"/>
            <a:ext cx="14020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3200">
                <a:solidFill>
                  <a:srgbClr val="2022BC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第四章</a:t>
            </a:r>
            <a:endParaRPr lang="zh-CN" altLang="en-US" sz="3200">
              <a:solidFill>
                <a:srgbClr val="2022BC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42410" y="2673350"/>
            <a:ext cx="745744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下半年其他主题机会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69795" y="29845"/>
            <a:ext cx="8373110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000" b="1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新能源车产业链反复活跃</a:t>
            </a:r>
            <a:endParaRPr lang="zh-CN" altLang="en-US" sz="3000" b="1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09445" y="5704034"/>
            <a:ext cx="83731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ClrTx/>
              <a:buSzTx/>
              <a:buFontTx/>
            </a:pPr>
            <a:r>
              <a:rPr lang="zh-CN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新能源车政策加速布局，相关产业链反复活跃</a:t>
            </a:r>
            <a:endParaRPr lang="zh-CN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zh-CN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汽车生产设备，汽车轻量化，汽车车身迎来资金关注期</a:t>
            </a:r>
            <a:endParaRPr lang="zh-CN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9715" y="582930"/>
            <a:ext cx="9133205" cy="51377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69795" y="29845"/>
            <a:ext cx="8373110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000" b="1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汽车零部件</a:t>
            </a:r>
            <a:r>
              <a:rPr lang="en-US" altLang="zh-CN" sz="3000" b="1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3000" b="1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轻量化车身</a:t>
            </a:r>
            <a:endParaRPr lang="zh-CN" altLang="en-US" sz="3000" b="1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09445" y="5661858"/>
            <a:ext cx="837311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汽车一体化铸造车身铝材</a:t>
            </a:r>
            <a:endParaRPr lang="en-US" altLang="zh-CN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机构加仓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牛熊上方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业绩增长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资金流入</a:t>
            </a:r>
            <a:endParaRPr lang="en-US" altLang="zh-CN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1305" y="713047"/>
            <a:ext cx="8991600" cy="48704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517015" y="1496060"/>
            <a:ext cx="563753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dirty="0">
                <a:ln w="25400">
                  <a:noFill/>
                </a:ln>
                <a:gradFill>
                  <a:gsLst>
                    <a:gs pos="0">
                      <a:srgbClr val="FFFFFE"/>
                    </a:gs>
                    <a:gs pos="100000">
                      <a:srgbClr val="FFF49F"/>
                    </a:gs>
                  </a:gsLst>
                  <a:lin ang="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穿越牛熊</a:t>
            </a:r>
            <a:endParaRPr lang="zh-CN" altLang="en-US" sz="9600" dirty="0">
              <a:ln w="25400">
                <a:noFill/>
              </a:ln>
              <a:gradFill>
                <a:gsLst>
                  <a:gs pos="0">
                    <a:srgbClr val="FFFFFE"/>
                  </a:gs>
                  <a:gs pos="100000">
                    <a:srgbClr val="FFF49F"/>
                  </a:gs>
                </a:gsLst>
                <a:lin ang="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517015" y="2794000"/>
            <a:ext cx="563753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dirty="0">
                <a:ln>
                  <a:noFill/>
                </a:ln>
                <a:gradFill>
                  <a:gsLst>
                    <a:gs pos="0">
                      <a:srgbClr val="FFFFFE"/>
                    </a:gs>
                    <a:gs pos="100000">
                      <a:srgbClr val="FFF49F"/>
                    </a:gs>
                  </a:gsLst>
                  <a:lin ang="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主题致胜</a:t>
            </a:r>
            <a:endParaRPr lang="zh-CN" altLang="en-US" sz="9600" dirty="0">
              <a:ln>
                <a:noFill/>
              </a:ln>
              <a:gradFill>
                <a:gsLst>
                  <a:gs pos="0">
                    <a:srgbClr val="FFFFFE"/>
                  </a:gs>
                  <a:gs pos="100000">
                    <a:srgbClr val="FFF49F"/>
                  </a:gs>
                </a:gsLst>
                <a:lin ang="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759585" y="4496435"/>
            <a:ext cx="5153025" cy="513715"/>
            <a:chOff x="2623" y="7094"/>
            <a:chExt cx="8115" cy="809"/>
          </a:xfrm>
        </p:grpSpPr>
        <p:pic>
          <p:nvPicPr>
            <p:cNvPr id="7" name="图片 6" descr="矩形88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623" y="7094"/>
              <a:ext cx="8115" cy="809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2946" y="7185"/>
              <a:ext cx="244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solidFill>
                    <a:srgbClr val="FFFEF8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嘉宾：杨春虎</a:t>
              </a:r>
              <a:endParaRPr lang="zh-CN" altLang="en-US">
                <a:solidFill>
                  <a:srgbClr val="FFFEF8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654" y="7185"/>
              <a:ext cx="4977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>
                  <a:solidFill>
                    <a:srgbClr val="FFFEF8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执业编号：A1120619100003</a:t>
              </a:r>
              <a:endParaRPr lang="zh-CN" altLang="en-US">
                <a:solidFill>
                  <a:srgbClr val="FFFEF8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pic>
        <p:nvPicPr>
          <p:cNvPr id="2" name="图片 1" descr="图层25拷贝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7565" y="561340"/>
            <a:ext cx="3307715" cy="55384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5719" y="658536"/>
            <a:ext cx="9236902" cy="500332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169795" y="29845"/>
            <a:ext cx="8373110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000" b="1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汽车产业链</a:t>
            </a:r>
            <a:r>
              <a:rPr lang="en-US" altLang="zh-CN" sz="3000" b="1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3000" b="1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充电桩</a:t>
            </a:r>
            <a:endParaRPr lang="zh-CN" altLang="en-US" sz="3000" b="1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8879" y="2822947"/>
            <a:ext cx="3907710" cy="24118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文本框 7"/>
          <p:cNvSpPr txBox="1"/>
          <p:nvPr/>
        </p:nvSpPr>
        <p:spPr>
          <a:xfrm>
            <a:off x="1909445" y="5661858"/>
            <a:ext cx="837311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特斯拉快充充电桩，特斯拉销量增长，公路充电设施加快推进</a:t>
            </a:r>
            <a:endParaRPr lang="en-US" altLang="zh-CN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私募加仓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筹码集中</a:t>
            </a:r>
            <a:endParaRPr lang="en-US" altLang="zh-CN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69795" y="29845"/>
            <a:ext cx="8373110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000" b="1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全国统一大市场</a:t>
            </a:r>
            <a:r>
              <a:rPr lang="en-US" altLang="zh-CN" sz="3000" b="1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3000" b="1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汽车零部件存储龙头</a:t>
            </a:r>
            <a:endParaRPr lang="zh-CN" altLang="en-US" sz="3000" b="1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09444" y="5621191"/>
            <a:ext cx="837311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智能化储存龙头：新能源，新能源汽车零部件等专业储存方案解决</a:t>
            </a:r>
            <a:endParaRPr lang="en-US" altLang="zh-CN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低价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小盘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控盘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业绩增加</a:t>
            </a:r>
            <a:endParaRPr lang="en-US" altLang="zh-CN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0346" y="664233"/>
            <a:ext cx="9151307" cy="4956958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目录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6845" y="2729548"/>
            <a:ext cx="2627630" cy="124333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889500" y="1433195"/>
            <a:ext cx="6334760" cy="664210"/>
            <a:chOff x="7814" y="2778"/>
            <a:chExt cx="9976" cy="1046"/>
          </a:xfrm>
        </p:grpSpPr>
        <p:pic>
          <p:nvPicPr>
            <p:cNvPr id="2" name="图片 1" descr="组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14" y="2778"/>
              <a:ext cx="9976" cy="1046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8131" y="2890"/>
              <a:ext cx="196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>
                  <a:solidFill>
                    <a:srgbClr val="2022BC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第一章</a:t>
              </a:r>
              <a:endParaRPr lang="zh-CN" altLang="en-US" sz="2800">
                <a:solidFill>
                  <a:srgbClr val="2022BC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1199" y="2890"/>
              <a:ext cx="602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800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震荡不改</a:t>
              </a:r>
              <a:r>
                <a:rPr lang="en-US" altLang="zh-CN" sz="2800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A</a:t>
              </a:r>
              <a:r>
                <a:rPr lang="zh-CN" altLang="en-US" sz="2800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股逻辑</a:t>
              </a:r>
              <a:endParaRPr lang="zh-CN" altLang="en-US" sz="28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889500" y="2466975"/>
            <a:ext cx="6334760" cy="664210"/>
            <a:chOff x="7814" y="2778"/>
            <a:chExt cx="9976" cy="1046"/>
          </a:xfrm>
        </p:grpSpPr>
        <p:pic>
          <p:nvPicPr>
            <p:cNvPr id="10" name="图片 9" descr="组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14" y="2778"/>
              <a:ext cx="9976" cy="1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8131" y="2890"/>
              <a:ext cx="196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>
                  <a:solidFill>
                    <a:srgbClr val="2022BC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第二章</a:t>
              </a:r>
              <a:endParaRPr lang="zh-CN" altLang="en-US" sz="2800">
                <a:solidFill>
                  <a:srgbClr val="2022BC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199" y="2890"/>
              <a:ext cx="602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800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以史为鉴主题复盘</a:t>
              </a:r>
              <a:endParaRPr lang="zh-CN" altLang="en-US" sz="28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889500" y="3500755"/>
            <a:ext cx="6334760" cy="664210"/>
            <a:chOff x="7814" y="2778"/>
            <a:chExt cx="9976" cy="1046"/>
          </a:xfrm>
        </p:grpSpPr>
        <p:pic>
          <p:nvPicPr>
            <p:cNvPr id="14" name="图片 13" descr="组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14" y="2778"/>
              <a:ext cx="9976" cy="1046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8131" y="2890"/>
              <a:ext cx="196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>
                  <a:solidFill>
                    <a:srgbClr val="2022BC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第三章</a:t>
              </a:r>
              <a:endParaRPr lang="zh-CN" altLang="en-US" sz="2800">
                <a:solidFill>
                  <a:srgbClr val="2022BC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1199" y="2890"/>
              <a:ext cx="602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800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极端天气下的机会</a:t>
              </a:r>
              <a:endParaRPr lang="zh-CN" altLang="en-US" sz="28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889500" y="4534535"/>
            <a:ext cx="6334760" cy="664210"/>
            <a:chOff x="7814" y="2778"/>
            <a:chExt cx="9976" cy="1046"/>
          </a:xfrm>
        </p:grpSpPr>
        <p:pic>
          <p:nvPicPr>
            <p:cNvPr id="6" name="图片 5" descr="组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14" y="2778"/>
              <a:ext cx="9976" cy="1046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8131" y="2890"/>
              <a:ext cx="196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>
                  <a:solidFill>
                    <a:srgbClr val="2022BC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第四章</a:t>
              </a:r>
              <a:endParaRPr lang="zh-CN" altLang="en-US" sz="2800">
                <a:solidFill>
                  <a:srgbClr val="2022BC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1199" y="2890"/>
              <a:ext cx="602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8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下半年其他主题机会</a:t>
              </a:r>
              <a:endParaRPr lang="zh-CN" altLang="en-US" sz="28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形状7拷贝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2635" y="2209800"/>
            <a:ext cx="6846570" cy="17741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268220" y="2748915"/>
            <a:ext cx="14020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3200">
                <a:solidFill>
                  <a:srgbClr val="2022BC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第一章</a:t>
            </a:r>
            <a:endParaRPr lang="zh-CN" altLang="en-US" sz="3200">
              <a:solidFill>
                <a:srgbClr val="2022BC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42410" y="2673350"/>
            <a:ext cx="658114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震荡不改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A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股逻辑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69795" y="29845"/>
            <a:ext cx="8373110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000" b="1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长期趋势并未改变</a:t>
            </a:r>
            <a:endParaRPr lang="zh-CN" altLang="en-US" sz="3000" b="1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4566" y="644236"/>
            <a:ext cx="9302865" cy="503905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785" y="1017639"/>
            <a:ext cx="3111974" cy="26054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文本框 5"/>
          <p:cNvSpPr txBox="1"/>
          <p:nvPr/>
        </p:nvSpPr>
        <p:spPr>
          <a:xfrm>
            <a:off x="1909444" y="5683288"/>
            <a:ext cx="837311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我们站在第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7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次历史机会的低点，年线智能辅助线支撑的机会</a:t>
            </a:r>
            <a:endParaRPr lang="en-US" altLang="zh-CN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en-US" altLang="zh-CN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A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股依然是全球最优质的投资标的，国内拥有完整的制造业产业链（经济发展基础）</a:t>
            </a:r>
            <a:endParaRPr lang="en-US" altLang="zh-CN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69795" y="29845"/>
            <a:ext cx="8373110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000" b="1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变盘末期，向上概率大</a:t>
            </a:r>
            <a:endParaRPr lang="zh-CN" altLang="en-US" sz="3000" b="1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09444" y="5621191"/>
            <a:ext cx="837311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收敛三角形，下方趋势支撑，辅助线支撑，三角形空间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40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点左右</a:t>
            </a:r>
            <a:endParaRPr lang="en-US" altLang="zh-CN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双重头肩底趋势依然存在，短期头肩底右肩未破位，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8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月底后，选择方向</a:t>
            </a:r>
            <a:endParaRPr lang="en-US" altLang="zh-CN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5964" y="624982"/>
            <a:ext cx="9160072" cy="49617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297" y="1192937"/>
            <a:ext cx="3683454" cy="16221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298" y="2987034"/>
            <a:ext cx="3683454" cy="16419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69795" y="29845"/>
            <a:ext cx="8373110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000" b="1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资金背离下的高低切换</a:t>
            </a:r>
            <a:endParaRPr lang="zh-CN" altLang="en-US" sz="3000" b="1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09444" y="5651143"/>
            <a:ext cx="837311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所有指数，短期资金背离，背离有反弹需求，反弹突破收敛三角，趋势开展</a:t>
            </a:r>
            <a:endParaRPr lang="en-US" altLang="zh-CN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中短线向下，高低位换，存在错杀，以及新一轮的概念延续。</a:t>
            </a:r>
            <a:endParaRPr lang="en-US" altLang="zh-CN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4393" y="624982"/>
            <a:ext cx="9263213" cy="5017573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形状7拷贝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032635" y="2209800"/>
            <a:ext cx="6846570" cy="17741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268220" y="2748915"/>
            <a:ext cx="14020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3200">
                <a:solidFill>
                  <a:srgbClr val="2022BC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第二章</a:t>
            </a:r>
            <a:endParaRPr lang="zh-CN" altLang="en-US" sz="3200">
              <a:solidFill>
                <a:srgbClr val="2022BC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42410" y="2673350"/>
            <a:ext cx="658114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以史为鉴主题复盘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69795" y="29845"/>
            <a:ext cx="8373110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000" b="1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机会延续，主题致胜</a:t>
            </a:r>
            <a:endParaRPr lang="zh-CN" altLang="en-US" sz="3000" b="1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09445" y="5132723"/>
            <a:ext cx="8373110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ClrTx/>
              <a:buSzTx/>
              <a:buFontTx/>
            </a:pPr>
            <a:r>
              <a:rPr lang="en-US" altLang="zh-CN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4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月大跌之后至今，中小创高弹性指数，完整跑赢市场整体</a:t>
            </a:r>
            <a:endParaRPr lang="en-US" altLang="zh-CN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题材方向，在均量下，具备花小钱，赚大钱的赚钱效应</a:t>
            </a:r>
            <a:endParaRPr lang="en-US" altLang="zh-CN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如果市场有机会，中小创跑赢整体，汽车产业链反复活跃</a:t>
            </a:r>
            <a:endParaRPr lang="en-US" altLang="zh-CN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76878" y="1139447"/>
            <a:ext cx="3180952" cy="380952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780" y="1125161"/>
            <a:ext cx="3180952" cy="380952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7976" y="1139447"/>
            <a:ext cx="3161905" cy="3780952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9.xml><?xml version="1.0" encoding="utf-8"?>
<p:tagLst xmlns:p="http://schemas.openxmlformats.org/presentationml/2006/main">
  <p:tag name="KSO_WM_UNIT_PLACING_PICTURE_USER_VIEWPORT" val="{&quot;height&quot;:2794,&quot;width&quot;:1078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4.xml><?xml version="1.0" encoding="utf-8"?>
<p:tagLst xmlns:p="http://schemas.openxmlformats.org/presentationml/2006/main">
  <p:tag name="KSO_WM_UNIT_PLACING_PICTURE_USER_VIEWPORT" val="{&quot;height&quot;:2794,&quot;width&quot;:10782}"/>
</p:tagLst>
</file>

<file path=ppt/tags/tag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PLACING_PICTURE_USER_VIEWPORT" val="{&quot;height&quot;:2794,&quot;width&quot;:10782}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PP_MARK_KEY" val="78063897-b671-48fb-84bb-65fd37104175"/>
  <p:tag name="COMMONDATA" val="eyJoZGlkIjoiNDZmODY1MzIzNGM0ZDg1OWI0MDA4YjY0ZjZhNmJiZmE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949</Words>
  <Application>WPS 演示</Application>
  <PresentationFormat>宽屏</PresentationFormat>
  <Paragraphs>112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4" baseType="lpstr">
      <vt:lpstr>Arial</vt:lpstr>
      <vt:lpstr>宋体</vt:lpstr>
      <vt:lpstr>Wingdings</vt:lpstr>
      <vt:lpstr>Wingdings</vt:lpstr>
      <vt:lpstr>思源黑体 CN Normal</vt:lpstr>
      <vt:lpstr>黑体</vt:lpstr>
      <vt:lpstr>思源黑体 CN Bold</vt:lpstr>
      <vt:lpstr>思源黑体 CN Medium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Mr.</cp:lastModifiedBy>
  <cp:revision>246</cp:revision>
  <dcterms:created xsi:type="dcterms:W3CDTF">2019-06-19T02:08:00Z</dcterms:created>
  <dcterms:modified xsi:type="dcterms:W3CDTF">2022-08-26T09:30:46Z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A8761435D8D14434A0DF3080410A0B57</vt:lpwstr>
  </property>
</Properties>
</file>