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24" r:id="rId4"/>
    <p:sldId id="318" r:id="rId5"/>
    <p:sldId id="286" r:id="rId6"/>
    <p:sldId id="336" r:id="rId7"/>
    <p:sldId id="348" r:id="rId8"/>
    <p:sldId id="349" r:id="rId9"/>
    <p:sldId id="332" r:id="rId10"/>
    <p:sldId id="326" r:id="rId11"/>
    <p:sldId id="350" r:id="rId12"/>
    <p:sldId id="358" r:id="rId13"/>
    <p:sldId id="365" r:id="rId14"/>
    <p:sldId id="360" r:id="rId15"/>
    <p:sldId id="327" r:id="rId16"/>
    <p:sldId id="347" r:id="rId17"/>
    <p:sldId id="343" r:id="rId18"/>
    <p:sldId id="344" r:id="rId19"/>
    <p:sldId id="345" r:id="rId20"/>
    <p:sldId id="346" r:id="rId21"/>
    <p:sldId id="351" r:id="rId22"/>
    <p:sldId id="352" r:id="rId23"/>
    <p:sldId id="342" r:id="rId24"/>
    <p:sldId id="328" r:id="rId25"/>
    <p:sldId id="353" r:id="rId26"/>
    <p:sldId id="364" r:id="rId27"/>
    <p:sldId id="356" r:id="rId28"/>
    <p:sldId id="359" r:id="rId29"/>
    <p:sldId id="357" r:id="rId30"/>
    <p:sldId id="361" r:id="rId31"/>
    <p:sldId id="363" r:id="rId32"/>
    <p:sldId id="289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35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" initials="a" lastIdx="0" clrIdx="1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1"/>
        <p:guide pos="35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30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1.png"/><Relationship Id="rId2" Type="http://schemas.openxmlformats.org/officeDocument/2006/relationships/tags" Target="../tags/tag66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22.png"/><Relationship Id="rId2" Type="http://schemas.openxmlformats.org/officeDocument/2006/relationships/tags" Target="../tags/tag68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24.png"/><Relationship Id="rId2" Type="http://schemas.openxmlformats.org/officeDocument/2006/relationships/tags" Target="../tags/tag7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5.png"/><Relationship Id="rId2" Type="http://schemas.openxmlformats.org/officeDocument/2006/relationships/tags" Target="../tags/tag74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1.xml"/><Relationship Id="rId7" Type="http://schemas.openxmlformats.org/officeDocument/2006/relationships/image" Target="../media/image11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6.png"/><Relationship Id="rId2" Type="http://schemas.openxmlformats.org/officeDocument/2006/relationships/tags" Target="../tags/tag76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27.png"/><Relationship Id="rId2" Type="http://schemas.openxmlformats.org/officeDocument/2006/relationships/tags" Target="../tags/tag78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4" Type="http://schemas.openxmlformats.org/officeDocument/2006/relationships/slideLayout" Target="../slideLayouts/slideLayout4.xml"/><Relationship Id="rId33" Type="http://schemas.openxmlformats.org/officeDocument/2006/relationships/tags" Target="../tags/tag116.xml"/><Relationship Id="rId32" Type="http://schemas.openxmlformats.org/officeDocument/2006/relationships/tags" Target="../tags/tag115.xml"/><Relationship Id="rId31" Type="http://schemas.openxmlformats.org/officeDocument/2006/relationships/tags" Target="../tags/tag114.xml"/><Relationship Id="rId30" Type="http://schemas.openxmlformats.org/officeDocument/2006/relationships/tags" Target="../tags/tag113.xml"/><Relationship Id="rId3" Type="http://schemas.openxmlformats.org/officeDocument/2006/relationships/tags" Target="../tags/tag86.xml"/><Relationship Id="rId29" Type="http://schemas.openxmlformats.org/officeDocument/2006/relationships/tags" Target="../tags/tag112.xml"/><Relationship Id="rId28" Type="http://schemas.openxmlformats.org/officeDocument/2006/relationships/tags" Target="../tags/tag111.xml"/><Relationship Id="rId27" Type="http://schemas.openxmlformats.org/officeDocument/2006/relationships/tags" Target="../tags/tag110.xml"/><Relationship Id="rId26" Type="http://schemas.openxmlformats.org/officeDocument/2006/relationships/tags" Target="../tags/tag109.xml"/><Relationship Id="rId25" Type="http://schemas.openxmlformats.org/officeDocument/2006/relationships/tags" Target="../tags/tag108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5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8.xml"/><Relationship Id="rId3" Type="http://schemas.openxmlformats.org/officeDocument/2006/relationships/image" Target="../media/image28.png"/><Relationship Id="rId2" Type="http://schemas.openxmlformats.org/officeDocument/2006/relationships/tags" Target="../tags/tag117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0.xml"/><Relationship Id="rId3" Type="http://schemas.openxmlformats.org/officeDocument/2006/relationships/image" Target="../media/image29.png"/><Relationship Id="rId2" Type="http://schemas.openxmlformats.org/officeDocument/2006/relationships/tags" Target="../tags/tag119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121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4.xml"/><Relationship Id="rId3" Type="http://schemas.openxmlformats.org/officeDocument/2006/relationships/image" Target="../media/image32.png"/><Relationship Id="rId2" Type="http://schemas.openxmlformats.org/officeDocument/2006/relationships/tags" Target="../tags/tag123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6.xml"/><Relationship Id="rId3" Type="http://schemas.openxmlformats.org/officeDocument/2006/relationships/image" Target="../media/image33.png"/><Relationship Id="rId2" Type="http://schemas.openxmlformats.org/officeDocument/2006/relationships/tags" Target="../tags/tag125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12.png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tags" Target="../tags/tag22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9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image" Target="../media/image14.png"/><Relationship Id="rId2" Type="http://schemas.openxmlformats.org/officeDocument/2006/relationships/tags" Target="../tags/tag4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15.png"/><Relationship Id="rId2" Type="http://schemas.openxmlformats.org/officeDocument/2006/relationships/tags" Target="../tags/tag45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6.png"/><Relationship Id="rId2" Type="http://schemas.openxmlformats.org/officeDocument/2006/relationships/tags" Target="../tags/tag4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7.png"/><Relationship Id="rId2" Type="http://schemas.openxmlformats.org/officeDocument/2006/relationships/tags" Target="../tags/tag49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佛山加地址_17566963729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             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金融强国，兴起周期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495675" y="3364230"/>
            <a:ext cx="4586605" cy="2544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en-US" altLang="zh-CN" sz="1600">
                <a:solidFill>
                  <a:schemeClr val="bg2"/>
                </a:solidFill>
                <a:sym typeface="+mn-ea"/>
              </a:rPr>
              <a:t>为以中国式现代化全面推进强国建设，提供强有力的金融支撑。</a:t>
            </a:r>
            <a:endParaRPr lang="en-US" altLang="zh-CN" sz="1600">
              <a:solidFill>
                <a:schemeClr val="bg2"/>
              </a:solidFill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强大的主权信用和货币，高度链接能力的金融基础设施，强大的金融市场、多样化的金融产品和服务</a:t>
            </a:r>
            <a:r>
              <a:rPr lang="en-US" altLang="zh-CN" sz="1600">
                <a:solidFill>
                  <a:schemeClr val="bg2"/>
                </a:solidFill>
                <a:sym typeface="+mn-ea"/>
              </a:rPr>
              <a:t>：拥有承担全球支付清算功能的基础设施、较多的全球系统重要性金融机构、具有全球影响力的国际金融中心和国际化的金融资源配置机制。</a:t>
            </a:r>
            <a:endParaRPr lang="en-US" altLang="zh-CN" sz="1600">
              <a:solidFill>
                <a:schemeClr val="bg2"/>
              </a:solidFill>
              <a:sym typeface="+mn-ea"/>
            </a:endParaRPr>
          </a:p>
          <a:p>
            <a:pPr algn="l" fontAlgn="auto"/>
            <a:endParaRPr lang="en-US" altLang="zh-CN" sz="160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123950"/>
            <a:ext cx="2847340" cy="47847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53840" y="1123950"/>
            <a:ext cx="3757930" cy="1912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115" y="1051560"/>
            <a:ext cx="3443605" cy="48571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     A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股上涨空间仍在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瑞银最新展望！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802005"/>
            <a:ext cx="11669395" cy="563118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在瑞银全球金融市场部中国主管房东明的观察中，今年投资者对中国资产的信心不断增强。尤其在全球分散投资的大趋势下，海外投资者对非美元资产、中国资产的配置意愿逐步提高。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我在今年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6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月份就提出，今年很有可能是中国资产的大年。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他在刚刚举办的第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22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届瑞银证券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股研讨会上提到。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据瑞银统计，境外投资者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6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月的持股规模突破了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3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万亿元人民币，占整个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股自由流通市值的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7.4%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。其今年的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研讨会上，来自美国、中东地区的海外投资者数量也相比往年显著增加。招商证券策略团队近日也提到，公开数据显示，近期外资可能在逐渐增加对中国资产的配置，随着美联储可能重启降息、人民币汇率升值，叠加国内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PPI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企稳，外资可能逐渐转向流入。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外资态度日趋积极</a:t>
            </a:r>
            <a:endParaRPr lang="en-US" altLang="zh-CN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房东明表示，随着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ETF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的增长和新程序化交易规则的推出，交易型外资今年以来对中国市场的关注度持续提高；配置型和投资型外资相对情绪更加审慎，目前更加关注基本面政策能否持续，后续是否真金白银买入仍值得期待。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他强调，当下全球降息预期叠加国内低利率，已为资金流入中国股市创造了良好的流动性环境。市场收益特征逐渐显现，也将进一步吸引各类场外资金继续参与。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针对</a:t>
            </a:r>
            <a:r>
              <a:rPr lang="zh-CN" altLang="en-US" sz="160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科技叙事能否延续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的话题，孟磊在接受采访时表示，本轮科技板块的推动力主要来自两方面，一是政策支持和产业趋势变化，二是资金偏好推动估值上移。但相比于今年初和去年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高点，目前科技股的交易占比尚未达到极致状态。判断拥挤度有明显提高，但仍存在进一步推行的空间。预计只要有更多基本面兑现、盈利复苏和资金推动的情况下，科技股的行情有望进一步延续。（证券时报网）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5930" y="0"/>
            <a:ext cx="865441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28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股演绎结构性行情</a:t>
            </a:r>
            <a:r>
              <a:rPr lang="en-US" altLang="zh-CN" sz="28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28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机构称市场中期运行逻辑未改</a:t>
            </a:r>
            <a:endParaRPr lang="zh-CN" altLang="en-US" sz="28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802005"/>
            <a:ext cx="11669395" cy="563118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华安证券首席经济学家郑小霞认为，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美联储大概率重启降息，汇率压力缓解有望打开国内货币政策空间，关税风险整体可控。国内经济基本面变化不大、部分领域出现结构性改善，但内生动能有待增强。海外降息后，国内降息可能性提升，流动性充裕继续支撑市场。同时促消费、稳地产政策有望继续发力。总的来看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月内外部无明显风险掣肘，市场有望延续向上趋势。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从宏观视角来看，全球经济复苏的大趋势未变，中国正稳步推进金融强国战略，经济持续向好，增长潜力巨大，政策优势明显，为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股长期发展奠定了坚实基础。中国股市具备较大潜力，科技、消费、新能源等关键领域在政策扶持和企业盈利增长的双重支撑下，长期投资价值凸显。尽管整体消费复苏尚需时间，但政策持续发力将为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股长期上涨注入动力。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陈兴文认为，市场短期调整为后续更健康的上涨积蓄力量，市场过热易滋生风险，适度回调有利于释放压力。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华辉创富投资总经理袁华明表示，市场可能维持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震荡向上，结构分化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走势，近期上涨使得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股估值走到了较高的位置，继续向上需要更多利好政策和基本面数据的支撑。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在经济预期修复、资金持续流入及政策红利释放的背景下，市场中期上行逻辑尚未发生改变。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中银证券首席策略分析师王君认为，短期部分热门板块交易拥挤且涨幅较大，或使得市场面临技术性调整压力；但三季度国内基本面的修复以及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月美联储或将降息，有望打开新一轮估值驱动行情空间。</a:t>
            </a: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对于市场配置，袁华明表示，进攻可以紧跟政策支持和产业演进的科技成长方向，</a:t>
            </a:r>
            <a:r>
              <a:rPr lang="zh-CN" altLang="en-US" sz="160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特别是</a:t>
            </a:r>
            <a:r>
              <a:rPr lang="en-US" altLang="zh-CN" sz="160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AI</a:t>
            </a:r>
            <a:r>
              <a:rPr lang="zh-CN" altLang="en-US" sz="160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、半导体、机器人、新能源和先进制造等产业中的龙头企业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。防御可以考虑电力、能源、大金融中估值合理、现金流和分红稳定的龙头品种。建议投资者控制好仓位，一方面降低可能的回撤冲击；另一方面如果市场下行，空出来的仓位可以挖掘价格洼地机会。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（中国证券报）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政策市场双驱动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新能源电池或开启新行情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802005"/>
            <a:ext cx="11669395" cy="563118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  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4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日，《电子信息制造业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2025—2026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年稳增长行动方案》（下称《方案》）印发。在优化产业布局，改善产业结构方面，《方案》提出，在破除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内卷式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竞争中实现光伏等领域高质量发展，依法治理光伏等产品低价竞争。引导地方有序布局光伏、锂电池产业，指导地方梳理产能情况。支持人工智能、先进存储、三维异构集成芯片、全固态电池等前沿技术方向基础研究。此外，中国汽车工程学会将于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2025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10-11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日在北京召开《固态电池材料评测用模具电池装配方法》等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10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项固态电池团体标准送审审查会及《硫化物全固态电池硫化氢产气量评价方法》等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5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项标准项目启动会。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中金公司指出，固态电池发展趋势明确，伴随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2025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年头部厂商中试线逐步落地，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2026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年量产线建设将持续突破，固态电池产业链有望开启主线行情，相关布局的电池、材料、设备厂商有望迎来斜率向上投资机会。华泰证券表示，需求向好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+“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反内卷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支撑价格，看好锂电产业链实现量利齐升，</a:t>
            </a:r>
            <a:r>
              <a:rPr lang="zh-CN" altLang="en-US" sz="16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固态电池产业链有望开启主线行情！</a:t>
            </a:r>
            <a:endParaRPr lang="zh-CN" altLang="en-US" sz="16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 b="1">
              <a:solidFill>
                <a:srgbClr val="FF0000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　　固态电池凭借其较高的安全性及能量密度优势，在新能源车、低空及消费电子等领域具备广阔的应用前景。固态电池有望在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eVTOL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及消费电子领域率先实现规模化量产，推动固态电池规模化降本，然后在动力领域逐步量产装车。据测算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2030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年全球固态电池出货量将达到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808GWh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，其中预计全固态电池有望于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2027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年实现技术定型和小规模量产，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2030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年实现商业化量产、需求量有望超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150GWh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。固态电池发展趋势明确，伴随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2025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年头部厂商中试线逐步落地，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2026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年量产线建设将持续突破，固态电池产业链有望开启主线行情，相关布局的电池、材料、设备厂商有望迎来斜率向上投资机会。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（东方财富研究中心）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557020" y="3064510"/>
            <a:ext cx="898398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主题配置，中线布局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6477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金融能否重演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14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年下半年行情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1000760"/>
            <a:ext cx="11669395" cy="156845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6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2014 </a:t>
            </a:r>
            <a:r>
              <a:rPr lang="zh-CN" altLang="en-US" sz="16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 </a:t>
            </a:r>
            <a:r>
              <a:rPr lang="en-US" altLang="zh-CN" sz="16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Q4 </a:t>
            </a:r>
            <a:r>
              <a:rPr lang="zh-CN" altLang="en-US" sz="16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金融领涨原因之一：公募低配。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历史上公募基金超配金融主要出现在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06- 10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年，之后一直都是低配（相比其在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股自由流通市值占比）。期间一个非常有意思的 阶段是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Q2-Q4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，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2010-2014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年初，由于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GDP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下台阶和股市连续多年偏弱，公募基 金连续多年减配金融，在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Q1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，公募基金低配非银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7.91%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、低配银行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13.85%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。在 随后的 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年下半年，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GDP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虽然依然偏弱，但金融股领涨市场，公募基金大幅增配金融。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565" y="2921635"/>
            <a:ext cx="5086350" cy="3076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6477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金融能否重演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14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年下半年行情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1000760"/>
            <a:ext cx="11669395" cy="156845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16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     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原因之二：制度变化（沪港通开通）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+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央行降息。期间主要的变化我们认为有两点：第一（更为重要），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年下半年沪港通正式开通，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AH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股正式接轨，而接轨之前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A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股比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H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股便宜很多，银行股是主要代表性板块。金融股超额收益的起点和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11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月沪港通开通时间点非常一致，开通后，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AH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股溢价指数快速上涨，到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15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年初，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A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股变得比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H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股更贵，之金融股超额收益结束。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14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年下半年第二个变化是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11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22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日的降息，国内整体流动性环境进一步宽松。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75" y="2726690"/>
            <a:ext cx="7591425" cy="3390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0"/>
            <a:ext cx="594360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券商板块有可能是轮动的最后一棒，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Q4 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是重要的时间窗口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6230" y="1000760"/>
            <a:ext cx="11669395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年初以来银行股一直很强，券商也有阶段性表现，券商历史上既可能是牛市的旗手，也可能是板块轮动的最后一棒。我们对比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2018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年底以来的券商超额收益与全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A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指数走势，能够发现，券商产生超额收益的情形一是：指数快速上涨期。比如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2019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Q1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、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2020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6-7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2024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9-11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月，市场处在牛市中最快的上涨阶段，此时券商均有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30%-50%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的超额收益。券商产生超额收益的情形二是：市场上涨或反弹末期。比如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2021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8-9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月、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2021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12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月、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2023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4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2023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7-8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月，此时券商的领涨反而需要警惕。鉴于现在的居民资金流入强度不大，盈利短期也没有发生较大乐观变化，股市大概率没有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进入加速上涨的理由，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6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月下旬到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 7 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月上旬的券商板块上涨，我们理解为短期内板块轮动的概率更高。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60" y="3252470"/>
            <a:ext cx="5174615" cy="3329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三类主题投资分层框架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909320"/>
            <a:ext cx="8001000" cy="5038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0"/>
            <a:ext cx="594360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人形机器人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/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算力基建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/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固态电池</a:t>
            </a:r>
            <a:r>
              <a:rPr lang="en-US" altLang="zh-CN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/</a:t>
            </a:r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新消费有望开启主线行情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230" y="1000760"/>
            <a:ext cx="11669395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产业趋势上，人形机器人、算力基建、新消费、固态电池主题有望演化为主线。其中，人形机器人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/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算力基建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/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新消费兼具公募加仓、融资活跃、资本开支扩张以及业绩兑现预期等条件，有望开启主线行情。固态电池虽然融资不够活跃，但满足其他条件，也有一定概率成为主线。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固态电池：业绩见底回升，技术突破或带来行业竞争格局改变。公募加仓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+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投资回升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+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估值扩张</a:t>
            </a:r>
            <a:r>
              <a:rPr lang="en-US" altLang="zh-CN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+</a:t>
            </a:r>
            <a:r>
              <a:rPr lang="zh-CN" altLang="en-US" sz="1600">
                <a:solidFill>
                  <a:schemeClr val="bg2"/>
                </a:solidFill>
                <a:latin typeface="+mj-ea"/>
                <a:ea typeface="+mj-ea"/>
                <a:cs typeface="+mj-ea"/>
              </a:rPr>
              <a:t>盈利反弹，有成为主线的潜质。一级市场融资不活跃，已上市的电池产业链公司是固态电池研发的主力军，若技术实现突破，可能打乱当前的市场格局，因此需要密切关注技术进展。</a:t>
            </a:r>
            <a:endParaRPr lang="zh-CN" altLang="en-US" sz="1600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465" y="3164840"/>
            <a:ext cx="7400290" cy="3417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以史为镜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可知兴替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73420" y="3665855"/>
            <a:ext cx="48075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吴镇鸿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:A1120618120002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36003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10</a:t>
            </a: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余年金融从业经验，专研究趋势理论，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K</a:t>
            </a: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线形态理论等，对于市场具有敏锐嗅觉。集十年大成研发双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B</a:t>
            </a: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龙头战法，成功帮助广大股民朋友看中做短，捕捉大波段强势股启动机会，精研盈利模式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,</a:t>
            </a: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首创中线游龙黄金战法，波段复制涨停法，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333</a:t>
            </a: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战法！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吴镇鸿_16994923506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10" y="883920"/>
            <a:ext cx="4608830" cy="59537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solidFill>
                  <a:schemeClr val="bg2"/>
                </a:solidFill>
                <a:latin typeface="+mj-ea"/>
                <a:ea typeface="+mj-ea"/>
                <a:cs typeface="+mj-ea"/>
              </a:rPr>
              <a:t>大行业方向：周期，科技，基建，文娱，消费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" y="677545"/>
            <a:ext cx="11679555" cy="5905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当下最好的选股思路：风口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+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底部双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B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双紫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+mj-ea"/>
              <a:ea typeface="+mj-ea"/>
              <a:cs typeface="+mj-ea"/>
            </a:endParaRPr>
          </a:p>
          <a:p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702310"/>
            <a:ext cx="11743055" cy="5880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297305" y="3064510"/>
            <a:ext cx="92436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趋势已成，绩优龙头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                  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当下最好的投资策略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+mj-ea"/>
              <a:ea typeface="+mj-ea"/>
              <a:cs typeface="+mj-ea"/>
            </a:endParaRPr>
          </a:p>
          <a:p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6" name="任意多边形: 形状 17"/>
          <p:cNvSpPr/>
          <p:nvPr>
            <p:custDataLst>
              <p:tags r:id="rId3"/>
            </p:custDataLst>
          </p:nvPr>
        </p:nvSpPr>
        <p:spPr>
          <a:xfrm>
            <a:off x="1046480" y="4032568"/>
            <a:ext cx="9848488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rgbClr val="376FFF">
                  <a:alpha val="15000"/>
                </a:srgbClr>
              </a:gs>
              <a:gs pos="100000">
                <a:srgbClr val="376FFF">
                  <a:alpha val="0"/>
                </a:srgbClr>
              </a:gs>
            </a:gsLst>
            <a:lin ang="5400000" scaled="1"/>
          </a:gradFill>
          <a:ln>
            <a:gradFill>
              <a:gsLst>
                <a:gs pos="0">
                  <a:srgbClr val="376FFF"/>
                </a:gs>
                <a:gs pos="87000">
                  <a:srgbClr val="376F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: 形状 4"/>
          <p:cNvSpPr/>
          <p:nvPr>
            <p:custDataLst>
              <p:tags r:id="rId4"/>
            </p:custDataLst>
          </p:nvPr>
        </p:nvSpPr>
        <p:spPr>
          <a:xfrm>
            <a:off x="5591810" y="5337493"/>
            <a:ext cx="808347" cy="409216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rgbClr val="376FFF">
                  <a:lumMod val="78000"/>
                  <a:lumOff val="22000"/>
                </a:srgbClr>
              </a:gs>
              <a:gs pos="78000">
                <a:srgbClr val="376FFF">
                  <a:lumMod val="91000"/>
                </a:srgb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8" name="任意多边形: 形状 5"/>
          <p:cNvSpPr/>
          <p:nvPr>
            <p:custDataLst>
              <p:tags r:id="rId5"/>
            </p:custDataLst>
          </p:nvPr>
        </p:nvSpPr>
        <p:spPr>
          <a:xfrm>
            <a:off x="5152390" y="5065078"/>
            <a:ext cx="529699" cy="681496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rgbClr val="376FFF">
                  <a:lumMod val="60000"/>
                  <a:lumOff val="40000"/>
                </a:srgbClr>
              </a:gs>
              <a:gs pos="92000">
                <a:srgbClr val="376FFF"/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9" name="任意多边形: 形状 6"/>
          <p:cNvSpPr/>
          <p:nvPr>
            <p:custDataLst>
              <p:tags r:id="rId6"/>
            </p:custDataLst>
          </p:nvPr>
        </p:nvSpPr>
        <p:spPr>
          <a:xfrm>
            <a:off x="5152390" y="4433888"/>
            <a:ext cx="439469" cy="903353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rgbClr val="376FFF">
                  <a:lumMod val="50000"/>
                  <a:lumOff val="50000"/>
                </a:srgbClr>
              </a:gs>
              <a:gs pos="100000">
                <a:srgbClr val="376FFF">
                  <a:lumMod val="86000"/>
                  <a:lumOff val="14000"/>
                </a:srgb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0" name="任意多边形: 形状 7"/>
          <p:cNvSpPr/>
          <p:nvPr>
            <p:custDataLst>
              <p:tags r:id="rId7"/>
            </p:custDataLst>
          </p:nvPr>
        </p:nvSpPr>
        <p:spPr>
          <a:xfrm>
            <a:off x="5591810" y="4766628"/>
            <a:ext cx="808347" cy="862485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rgbClr val="376FFF">
                  <a:lumMod val="75000"/>
                </a:srgbClr>
              </a:gs>
              <a:gs pos="100000">
                <a:srgbClr val="376FFF">
                  <a:lumMod val="70000"/>
                  <a:lumOff val="30000"/>
                </a:srgb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1" name="任意多边形: 形状 9"/>
          <p:cNvSpPr/>
          <p:nvPr>
            <p:custDataLst>
              <p:tags r:id="rId8"/>
            </p:custDataLst>
          </p:nvPr>
        </p:nvSpPr>
        <p:spPr>
          <a:xfrm>
            <a:off x="6280785" y="4226243"/>
            <a:ext cx="513775" cy="702726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rgbClr val="376FFF">
                  <a:lumMod val="60000"/>
                  <a:lumOff val="40000"/>
                </a:srgbClr>
              </a:gs>
              <a:gs pos="92000">
                <a:srgbClr val="376FFF"/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2" name="任意多边形: 形状 10"/>
          <p:cNvSpPr/>
          <p:nvPr>
            <p:custDataLst>
              <p:tags r:id="rId9"/>
            </p:custDataLst>
          </p:nvPr>
        </p:nvSpPr>
        <p:spPr>
          <a:xfrm>
            <a:off x="6363970" y="4766628"/>
            <a:ext cx="430446" cy="862485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rgbClr val="376FFF">
                  <a:lumMod val="75000"/>
                </a:srgbClr>
              </a:gs>
              <a:gs pos="100000">
                <a:srgbClr val="376FFF">
                  <a:lumMod val="70000"/>
                  <a:lumOff val="30000"/>
                </a:srgb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5" name="任意多边形: 形状 11"/>
          <p:cNvSpPr/>
          <p:nvPr>
            <p:custDataLst>
              <p:tags r:id="rId10"/>
            </p:custDataLst>
          </p:nvPr>
        </p:nvSpPr>
        <p:spPr>
          <a:xfrm>
            <a:off x="5497195" y="4226243"/>
            <a:ext cx="866730" cy="540314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rgbClr val="376FFF">
                  <a:lumMod val="55000"/>
                  <a:lumOff val="45000"/>
                </a:srgbClr>
              </a:gs>
              <a:gs pos="100000">
                <a:srgbClr val="376FFF"/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6" name="任意多边形: 形状 12"/>
          <p:cNvSpPr/>
          <p:nvPr>
            <p:custDataLst>
              <p:tags r:id="rId11"/>
            </p:custDataLst>
          </p:nvPr>
        </p:nvSpPr>
        <p:spPr>
          <a:xfrm>
            <a:off x="5497195" y="4433888"/>
            <a:ext cx="866730" cy="903353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rgbClr val="376FFF">
                  <a:lumMod val="36000"/>
                  <a:lumOff val="64000"/>
                </a:srgbClr>
              </a:gs>
              <a:gs pos="100000">
                <a:srgbClr val="376FFF">
                  <a:lumMod val="77000"/>
                  <a:lumOff val="23000"/>
                </a:srgb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2"/>
            </p:custDataLst>
          </p:nvPr>
        </p:nvSpPr>
        <p:spPr>
          <a:xfrm rot="20464926">
            <a:off x="4597400" y="4739958"/>
            <a:ext cx="2828015" cy="590804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rgbClr val="376FFF"/>
                </a:gs>
                <a:gs pos="100000">
                  <a:srgbClr val="376FFF">
                    <a:alpha val="0"/>
                  </a:srgbClr>
                </a:gs>
              </a:gsLst>
              <a:lin ang="16200000" scaled="1"/>
              <a:tileRect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3"/>
            </p:custDataLst>
          </p:nvPr>
        </p:nvSpPr>
        <p:spPr>
          <a:xfrm rot="997938">
            <a:off x="4707890" y="4739958"/>
            <a:ext cx="2606541" cy="590804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rgbClr val="376FFF"/>
                </a:gs>
                <a:gs pos="100000">
                  <a:srgbClr val="376FFF">
                    <a:alpha val="0"/>
                  </a:srgbClr>
                </a:gs>
              </a:gsLst>
              <a:lin ang="16200000" scaled="1"/>
              <a:tileRect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4"/>
            </p:custDataLst>
          </p:nvPr>
        </p:nvSpPr>
        <p:spPr>
          <a:xfrm rot="19668910">
            <a:off x="4516755" y="4739958"/>
            <a:ext cx="2828015" cy="590804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rgbClr val="376FFF">
                    <a:lumMod val="60000"/>
                    <a:lumOff val="40000"/>
                  </a:srgbClr>
                </a:gs>
                <a:gs pos="100000">
                  <a:srgbClr val="376FFF">
                    <a:alpha val="0"/>
                  </a:srgb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15"/>
            </p:custDataLst>
          </p:nvPr>
        </p:nvSpPr>
        <p:spPr>
          <a:xfrm>
            <a:off x="6839585" y="4925378"/>
            <a:ext cx="110257" cy="110257"/>
          </a:xfrm>
          <a:prstGeom prst="ellipse">
            <a:avLst/>
          </a:prstGeom>
          <a:gradFill>
            <a:gsLst>
              <a:gs pos="1000">
                <a:srgbClr val="376FFF">
                  <a:lumMod val="75000"/>
                </a:srgbClr>
              </a:gs>
              <a:gs pos="100000">
                <a:srgbClr val="376FFF"/>
              </a:gs>
            </a:gsLst>
            <a:lin ang="16200000" scaled="1"/>
          </a:gra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6"/>
            </p:custDataLst>
          </p:nvPr>
        </p:nvSpPr>
        <p:spPr>
          <a:xfrm>
            <a:off x="6211570" y="5339398"/>
            <a:ext cx="110257" cy="110257"/>
          </a:xfrm>
          <a:prstGeom prst="ellipse">
            <a:avLst/>
          </a:prstGeom>
          <a:gradFill flip="none" rotWithShape="1">
            <a:gsLst>
              <a:gs pos="1000">
                <a:srgbClr val="376FFF">
                  <a:lumMod val="20000"/>
                  <a:lumOff val="80000"/>
                </a:srgbClr>
              </a:gs>
              <a:gs pos="100000">
                <a:srgbClr val="376F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任意多边形: 形状 21"/>
          <p:cNvSpPr/>
          <p:nvPr>
            <p:custDataLst>
              <p:tags r:id="rId17"/>
            </p:custDataLst>
          </p:nvPr>
        </p:nvSpPr>
        <p:spPr>
          <a:xfrm>
            <a:off x="909320" y="3816033"/>
            <a:ext cx="10122776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rgbClr val="376FFF">
                    <a:lumMod val="40000"/>
                    <a:lumOff val="60000"/>
                  </a:srgbClr>
                </a:gs>
                <a:gs pos="92000">
                  <a:srgbClr val="376FFF">
                    <a:alpha val="0"/>
                  </a:srgbClr>
                </a:gs>
              </a:gsLst>
              <a:lin ang="5400000" scaled="1"/>
            </a:gradFill>
            <a:prstDash val="dash"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>
            <p:custDataLst>
              <p:tags r:id="rId18"/>
            </p:custDataLst>
          </p:nvPr>
        </p:nvSpPr>
        <p:spPr>
          <a:xfrm>
            <a:off x="2244090" y="450437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rgbClr val="376FFF"/>
            </a:solidFill>
          </a:ln>
          <a:effectLst>
            <a:outerShdw blurRad="63500" sx="102000" sy="102000" algn="ctr" rotWithShape="0">
              <a:srgbClr val="376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>
            <p:custDataLst>
              <p:tags r:id="rId19"/>
            </p:custDataLst>
          </p:nvPr>
        </p:nvSpPr>
        <p:spPr>
          <a:xfrm>
            <a:off x="2272030" y="4532313"/>
            <a:ext cx="90445" cy="90445"/>
          </a:xfrm>
          <a:prstGeom prst="ellipse">
            <a:avLst/>
          </a:prstGeom>
          <a:gradFill>
            <a:gsLst>
              <a:gs pos="1000">
                <a:srgbClr val="376FFF">
                  <a:lumMod val="75000"/>
                </a:srgbClr>
              </a:gs>
              <a:gs pos="100000">
                <a:srgbClr val="376FFF"/>
              </a:gs>
            </a:gsLst>
            <a:lin ang="16200000" scaled="1"/>
          </a:gra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20"/>
            </p:custDataLst>
          </p:nvPr>
        </p:nvSpPr>
        <p:spPr>
          <a:xfrm>
            <a:off x="841375" y="3212148"/>
            <a:ext cx="2952750" cy="6489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低位有空间，趋势当先</a:t>
            </a:r>
            <a:endParaRPr lang="zh-CN" altLang="en-US" sz="2000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1"/>
            </p:custDataLst>
          </p:nvPr>
        </p:nvSpPr>
        <p:spPr>
          <a:xfrm>
            <a:off x="841375" y="2723833"/>
            <a:ext cx="295275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bg2"/>
                </a:solidFill>
                <a:latin typeface="+mn-ea"/>
                <a:cs typeface="+mn-ea"/>
                <a:sym typeface="+mn-ea"/>
              </a:rPr>
              <a:t>底部双</a:t>
            </a:r>
            <a:r>
              <a:rPr lang="en-US" altLang="zh-CN" sz="2400" b="1">
                <a:solidFill>
                  <a:schemeClr val="bg2"/>
                </a:solidFill>
                <a:latin typeface="+mn-ea"/>
                <a:cs typeface="+mn-ea"/>
                <a:sym typeface="+mn-ea"/>
              </a:rPr>
              <a:t>B</a:t>
            </a:r>
            <a:r>
              <a:rPr lang="zh-CN" altLang="en-US" sz="2400" b="1">
                <a:solidFill>
                  <a:schemeClr val="bg2"/>
                </a:solidFill>
                <a:latin typeface="+mn-ea"/>
                <a:cs typeface="+mn-ea"/>
                <a:sym typeface="+mn-ea"/>
              </a:rPr>
              <a:t>做起</a:t>
            </a:r>
            <a:endParaRPr lang="zh-CN" altLang="en-US" sz="2400" b="1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3" name="直接连接符 82"/>
          <p:cNvCxnSpPr/>
          <p:nvPr>
            <p:custDataLst>
              <p:tags r:id="rId22"/>
            </p:custDataLst>
          </p:nvPr>
        </p:nvCxnSpPr>
        <p:spPr>
          <a:xfrm flipV="1">
            <a:off x="2318385" y="385476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16200000" scaled="0"/>
              <a:tileRect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</p:cxnSp>
      <p:sp>
        <p:nvSpPr>
          <p:cNvPr id="94" name="椭圆 93"/>
          <p:cNvSpPr/>
          <p:nvPr>
            <p:custDataLst>
              <p:tags r:id="rId23"/>
            </p:custDataLst>
          </p:nvPr>
        </p:nvSpPr>
        <p:spPr>
          <a:xfrm>
            <a:off x="9766300" y="462248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rgbClr val="376FFF"/>
            </a:solidFill>
          </a:ln>
          <a:effectLst>
            <a:outerShdw blurRad="63500" sx="102000" sy="102000" algn="ctr" rotWithShape="0">
              <a:srgbClr val="376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5" name="椭圆 94"/>
          <p:cNvSpPr/>
          <p:nvPr>
            <p:custDataLst>
              <p:tags r:id="rId24"/>
            </p:custDataLst>
          </p:nvPr>
        </p:nvSpPr>
        <p:spPr>
          <a:xfrm>
            <a:off x="9794240" y="4650423"/>
            <a:ext cx="90445" cy="90445"/>
          </a:xfrm>
          <a:prstGeom prst="ellipse">
            <a:avLst/>
          </a:prstGeom>
          <a:gradFill>
            <a:gsLst>
              <a:gs pos="1000">
                <a:srgbClr val="376FFF">
                  <a:lumMod val="75000"/>
                </a:srgbClr>
              </a:gs>
              <a:gs pos="100000">
                <a:srgbClr val="376FFF"/>
              </a:gs>
            </a:gsLst>
            <a:lin ang="16200000" scaled="1"/>
          </a:gra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25"/>
            </p:custDataLst>
          </p:nvPr>
        </p:nvSpPr>
        <p:spPr>
          <a:xfrm>
            <a:off x="8363585" y="3129598"/>
            <a:ext cx="2952750" cy="6489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中期</a:t>
            </a:r>
            <a:r>
              <a:rPr lang="en-US" altLang="zh-CN" sz="2000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2000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短期资金活跃</a:t>
            </a:r>
            <a:endParaRPr lang="zh-CN" altLang="en-US" sz="2000" dirty="0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26"/>
            </p:custDataLst>
          </p:nvPr>
        </p:nvSpPr>
        <p:spPr>
          <a:xfrm>
            <a:off x="8363585" y="2723833"/>
            <a:ext cx="295275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bg2"/>
                </a:solidFill>
                <a:latin typeface="+mn-ea"/>
                <a:cs typeface="+mn-ea"/>
                <a:sym typeface="+mn-ea"/>
              </a:rPr>
              <a:t>控盘双紫出击</a:t>
            </a:r>
            <a:endParaRPr lang="zh-CN" altLang="en-US" sz="2400" b="1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91" name="直接连接符 90"/>
          <p:cNvCxnSpPr/>
          <p:nvPr>
            <p:custDataLst>
              <p:tags r:id="rId27"/>
            </p:custDataLst>
          </p:nvPr>
        </p:nvCxnSpPr>
        <p:spPr>
          <a:xfrm flipV="1">
            <a:off x="9840595" y="397287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16200000" scaled="0"/>
              <a:tileRect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</p:cxnSp>
      <p:sp>
        <p:nvSpPr>
          <p:cNvPr id="103" name="椭圆 102"/>
          <p:cNvSpPr/>
          <p:nvPr>
            <p:custDataLst>
              <p:tags r:id="rId28"/>
            </p:custDataLst>
          </p:nvPr>
        </p:nvSpPr>
        <p:spPr>
          <a:xfrm>
            <a:off x="5897880" y="372649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rgbClr val="376FFF"/>
            </a:solidFill>
          </a:ln>
          <a:effectLst>
            <a:outerShdw blurRad="63500" sx="102000" sy="102000" algn="ctr" rotWithShape="0">
              <a:srgbClr val="376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" name="椭圆 103"/>
          <p:cNvSpPr/>
          <p:nvPr>
            <p:custDataLst>
              <p:tags r:id="rId29"/>
            </p:custDataLst>
          </p:nvPr>
        </p:nvSpPr>
        <p:spPr>
          <a:xfrm>
            <a:off x="5925820" y="3754438"/>
            <a:ext cx="90445" cy="90445"/>
          </a:xfrm>
          <a:prstGeom prst="ellipse">
            <a:avLst/>
          </a:prstGeom>
          <a:gradFill>
            <a:gsLst>
              <a:gs pos="1000">
                <a:srgbClr val="376FFF">
                  <a:lumMod val="75000"/>
                </a:srgbClr>
              </a:gs>
              <a:gs pos="100000">
                <a:srgbClr val="376FFF"/>
              </a:gs>
            </a:gsLst>
            <a:lin ang="16200000" scaled="1"/>
          </a:gradFill>
          <a:ln>
            <a:noFill/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30"/>
            </p:custDataLst>
          </p:nvPr>
        </p:nvSpPr>
        <p:spPr>
          <a:xfrm>
            <a:off x="4495165" y="2434908"/>
            <a:ext cx="2952750" cy="6489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低估加成长是核心</a:t>
            </a:r>
            <a:endParaRPr lang="zh-CN" altLang="en-US" sz="200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31"/>
            </p:custDataLst>
          </p:nvPr>
        </p:nvSpPr>
        <p:spPr>
          <a:xfrm>
            <a:off x="4495165" y="1945958"/>
            <a:ext cx="295275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绩优为王</a:t>
            </a:r>
            <a:endParaRPr lang="zh-CN" altLang="en-US" sz="2400" b="1">
              <a:solidFill>
                <a:srgbClr val="FFC000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00" name="直接连接符 99"/>
          <p:cNvCxnSpPr/>
          <p:nvPr>
            <p:custDataLst>
              <p:tags r:id="rId32"/>
            </p:custDataLst>
          </p:nvPr>
        </p:nvCxnSpPr>
        <p:spPr>
          <a:xfrm flipV="1">
            <a:off x="5972175" y="307752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16200000" scaled="0"/>
              <a:tileRect/>
            </a:gradFill>
          </a:ln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</p:cxnSp>
    </p:spTree>
    <p:custDataLst>
      <p:tags r:id="rId3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              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短期游资活跃双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B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牛选股思路</a:t>
            </a:r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380" y="1856740"/>
            <a:ext cx="8143875" cy="2333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当下最好的选股思路：</a:t>
            </a:r>
            <a:r>
              <a:rPr 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绩优控盘双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牛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3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645160"/>
            <a:ext cx="11642090" cy="5937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5684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猎手：产品异动挖掘绩优控盘双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牛</a:t>
            </a:r>
            <a:endParaRPr lang="en-US" altLang="zh-CN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+mj-ea"/>
              <a:ea typeface="+mj-ea"/>
              <a:cs typeface="+mj-ea"/>
            </a:endParaRPr>
          </a:p>
          <a:p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" y="764540"/>
            <a:ext cx="11712575" cy="5709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030" y="4714240"/>
            <a:ext cx="6393180" cy="12763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当下最好的选股思路：风口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+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底部双</a:t>
            </a:r>
            <a:r>
              <a:rPr lang="en-US" alt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B</a:t>
            </a:r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+mj-ea"/>
                <a:ea typeface="+mj-ea"/>
                <a:cs typeface="+mj-ea"/>
                <a:sym typeface="+mn-ea"/>
              </a:rPr>
              <a:t>双紫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+mj-ea"/>
              <a:ea typeface="+mj-ea"/>
              <a:cs typeface="+mj-ea"/>
            </a:endParaRPr>
          </a:p>
          <a:p>
            <a:endParaRPr lang="zh-CN" altLang="en-US" sz="3200" b="1">
              <a:solidFill>
                <a:schemeClr val="bg2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730250"/>
            <a:ext cx="11579225" cy="5852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主题为王，绩优当先，资金新高，波段操作</a:t>
            </a:r>
            <a:endParaRPr lang="zh-CN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734695"/>
            <a:ext cx="11743055" cy="58477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 descr="目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震荡抬升，胜在今朝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1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兴起周期，顺势而为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3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主题配置，中线布局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7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趋势已成，绩优龙头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3415" y="0"/>
            <a:ext cx="8404860" cy="15684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rgbClr val="FFFF00"/>
                </a:solidFill>
                <a:latin typeface="+mj-ea"/>
                <a:ea typeface="+mj-ea"/>
                <a:cs typeface="+mj-ea"/>
                <a:sym typeface="+mn-ea"/>
              </a:rPr>
              <a:t>     </a:t>
            </a:r>
            <a:r>
              <a:rPr lang="zh-CN" altLang="en-US" sz="3200" b="1">
                <a:solidFill>
                  <a:srgbClr val="FFFF00"/>
                </a:solidFill>
                <a:latin typeface="+mj-ea"/>
                <a:ea typeface="+mj-ea"/>
                <a:cs typeface="+mj-ea"/>
                <a:sym typeface="+mn-ea"/>
              </a:rPr>
              <a:t>中线：绩优双</a:t>
            </a:r>
            <a:r>
              <a:rPr lang="en-US" altLang="zh-CN" sz="3200" b="1">
                <a:solidFill>
                  <a:srgbClr val="FFFF00"/>
                </a:solidFill>
                <a:latin typeface="+mj-ea"/>
                <a:ea typeface="+mj-ea"/>
                <a:cs typeface="+mj-ea"/>
                <a:sym typeface="+mn-ea"/>
              </a:rPr>
              <a:t>B</a:t>
            </a:r>
            <a:r>
              <a:rPr lang="zh-CN" altLang="en-US" sz="3200" b="1">
                <a:solidFill>
                  <a:srgbClr val="FFFF00"/>
                </a:solidFill>
                <a:latin typeface="+mj-ea"/>
                <a:ea typeface="+mj-ea"/>
                <a:cs typeface="+mj-ea"/>
                <a:sym typeface="+mn-ea"/>
              </a:rPr>
              <a:t>牛低吸复制涨停是主线</a:t>
            </a:r>
            <a:endParaRPr lang="zh-CN" altLang="en-US" sz="3200" b="1">
              <a:solidFill>
                <a:srgbClr val="FFFF00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658495"/>
            <a:ext cx="6206490" cy="592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75" y="658495"/>
            <a:ext cx="5931535" cy="59239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69415" y="3064510"/>
            <a:ext cx="88880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震荡抬升，胜在今朝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6477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震荡抬升：看中做短，顺势而为！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" y="711200"/>
            <a:ext cx="11600180" cy="5871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6477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震荡抬升：看中做短，顺势而为！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" y="648335"/>
            <a:ext cx="11651615" cy="6035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6460" y="64770"/>
            <a:ext cx="594360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FFF8E4"/>
                    </a:gs>
                    <a:gs pos="100000">
                      <a:srgbClr val="F1DAAC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震荡抬升：看中做短，顺势而为！</a:t>
            </a:r>
            <a:endParaRPr lang="zh-CN" altLang="en-US" sz="3200" b="1">
              <a:gradFill>
                <a:gsLst>
                  <a:gs pos="0">
                    <a:srgbClr val="FFF8E4"/>
                  </a:gs>
                  <a:gs pos="100000">
                    <a:srgbClr val="F1DAAC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768350"/>
            <a:ext cx="11711305" cy="5814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经传多赢资深投顾吴镇鸿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6590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52270" y="3064510"/>
            <a:ext cx="893127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兴起周期，顺势而为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5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2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2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1_1"/>
  <p:tag name="KSO_WM_TEMPLATE_CATEGORY" val="diagram"/>
  <p:tag name="KSO_WM_TEMPLATE_INDEX" val="202317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3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3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31_2*l_h_f*1_3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2*l_h_a*1_3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3_1"/>
  <p:tag name="KSO_WM_TEMPLATE_CATEGORY" val="diagram"/>
  <p:tag name="KSO_WM_TEMPLATE_INDEX" val="202317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2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2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31_2*l_h_f*1_2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2*l_h_a*1_2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h_i*1_2_1"/>
  <p:tag name="KSO_WM_TEMPLATE_CATEGORY" val="diagram"/>
  <p:tag name="KSO_WM_TEMPLATE_INDEX" val="202317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PP_MARK_KEY" val="5d6e9262-ca8a-4070-8ad5-698f89e303ea"/>
  <p:tag name="COMMONDATA" val="eyJoZGlkIjoiOWY4MjQyNDc1NWE5NGE3YmJhMmZmNzIzZDc5YmE1NGIifQ=="/>
  <p:tag name="commondata" val="eyJoZGlkIjoiZWQzZmNjMDY2MmQ2NmIyZjMyMjBjZGE5MGI3Y2EzNTg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2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3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4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5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6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7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8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9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0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1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2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3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2*l_i*1_14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30948211429626,&quot;left&quot;:66.25,&quot;top&quot;:153.22503937007872,&quot;width&quot;:824.8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6103</Words>
  <Application>WPS 演示</Application>
  <PresentationFormat>宽屏</PresentationFormat>
  <Paragraphs>190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汉仪雅酷黑简</vt:lpstr>
      <vt:lpstr>方正宝黑体 简 Medium</vt:lpstr>
      <vt:lpstr>楷体</vt:lpstr>
      <vt:lpstr>Arial</vt:lpstr>
      <vt:lpstr>思源黑体 CN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【经传多赢】狼道：A1120618120002</cp:lastModifiedBy>
  <cp:revision>306</cp:revision>
  <dcterms:created xsi:type="dcterms:W3CDTF">2022-12-31T05:43:00Z</dcterms:created>
  <dcterms:modified xsi:type="dcterms:W3CDTF">2025-09-05T10:31:00Z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30D90DD76397452486F476A5DEB710FD_13</vt:lpwstr>
  </property>
</Properties>
</file>