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0" r:id="rId3"/>
    <p:sldId id="294" r:id="rId4"/>
    <p:sldId id="296" r:id="rId5"/>
    <p:sldId id="288" r:id="rId6"/>
    <p:sldId id="295" r:id="rId7"/>
    <p:sldId id="305" r:id="rId8"/>
    <p:sldId id="302" r:id="rId10"/>
    <p:sldId id="317" r:id="rId11"/>
    <p:sldId id="318" r:id="rId12"/>
    <p:sldId id="319" r:id="rId13"/>
    <p:sldId id="303" r:id="rId14"/>
    <p:sldId id="320" r:id="rId15"/>
    <p:sldId id="304" r:id="rId16"/>
    <p:sldId id="321" r:id="rId17"/>
    <p:sldId id="289" r:id="rId18"/>
    <p:sldId id="290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4AF6"/>
    <a:srgbClr val="B8201C"/>
    <a:srgbClr val="951A17"/>
    <a:srgbClr val="7E000B"/>
    <a:srgbClr val="FA0017"/>
    <a:srgbClr val="C40012"/>
    <a:srgbClr val="6B61F4"/>
    <a:srgbClr val="4B3EF1"/>
    <a:srgbClr val="5769E8"/>
    <a:srgbClr val="5B4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4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3" name="图片 2" descr="组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 flipV="1">
            <a:off x="2279015" y="562610"/>
            <a:ext cx="8100000" cy="12065"/>
          </a:xfrm>
          <a:prstGeom prst="line">
            <a:avLst/>
          </a:prstGeom>
          <a:ln>
            <a:solidFill>
              <a:srgbClr val="4B3EF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635" y="657606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 :高国才丨执业编号:A1120614110001</a:t>
            </a:r>
            <a:r>
              <a:rPr lang="en-US" altLang="zh-CN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ln>
                <a:noFill/>
              </a:ln>
              <a:solidFill>
                <a:srgbClr val="5769E8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 flipV="1">
            <a:off x="2279015" y="562610"/>
            <a:ext cx="8100000" cy="12065"/>
          </a:xfrm>
          <a:prstGeom prst="line">
            <a:avLst/>
          </a:prstGeom>
          <a:ln>
            <a:solidFill>
              <a:srgbClr val="4B3EF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635" y="657606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经传多赢服务总监 :吴中明丨执业编号:A1120613090002</a:t>
            </a:r>
            <a:r>
              <a:rPr lang="en-US" altLang="zh-CN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5769E8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ln>
                <a:noFill/>
              </a:ln>
              <a:solidFill>
                <a:srgbClr val="5769E8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1920x1080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9" name="图片 8" descr="组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  <p:sp>
        <p:nvSpPr>
          <p:cNvPr id="14" name="圆角矩形 13"/>
          <p:cNvSpPr/>
          <p:nvPr userDrawn="1"/>
        </p:nvSpPr>
        <p:spPr>
          <a:xfrm>
            <a:off x="1340485" y="2799080"/>
            <a:ext cx="8990965" cy="3118485"/>
          </a:xfrm>
          <a:prstGeom prst="roundRect">
            <a:avLst/>
          </a:prstGeom>
          <a:solidFill>
            <a:schemeClr val="bg1"/>
          </a:solidFill>
          <a:ln>
            <a:solidFill>
              <a:srgbClr val="5B4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447165" y="1815148"/>
            <a:ext cx="9280525" cy="98361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r>
              <a:rPr lang="zh-CN" altLang="en-US" sz="5800">
                <a:solidFill>
                  <a:srgbClr val="3D53E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经传多赢</a:t>
            </a:r>
            <a:r>
              <a:rPr lang="en-US" altLang="zh-CN" sz="5800">
                <a:solidFill>
                  <a:srgbClr val="3D53E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5800">
                <a:solidFill>
                  <a:srgbClr val="3D53E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让投资遇见美好！</a:t>
            </a:r>
            <a:endParaRPr lang="zh-CN" altLang="en-US" sz="5800">
              <a:solidFill>
                <a:srgbClr val="3D53E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9" name="文本框 18"/>
          <p:cNvSpPr txBox="1"/>
          <p:nvPr userDrawn="1">
            <p:custDataLst>
              <p:tags r:id="rId8"/>
            </p:custDataLst>
          </p:nvPr>
        </p:nvSpPr>
        <p:spPr>
          <a:xfrm>
            <a:off x="1639570" y="3205480"/>
            <a:ext cx="8393430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1920x1080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2910" y="244475"/>
            <a:ext cx="1270000" cy="274955"/>
          </a:xfrm>
          <a:prstGeom prst="rect">
            <a:avLst/>
          </a:prstGeom>
        </p:spPr>
      </p:pic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0665" y="222885"/>
            <a:ext cx="1866900" cy="317500"/>
          </a:xfrm>
          <a:prstGeom prst="rect">
            <a:avLst/>
          </a:prstGeom>
        </p:spPr>
      </p:pic>
      <p:pic>
        <p:nvPicPr>
          <p:cNvPr id="5" name="图片 4" descr="组 2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33650" y="2046605"/>
            <a:ext cx="7127240" cy="25666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8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40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1625" y="692150"/>
            <a:ext cx="9050020" cy="4581525"/>
          </a:xfrm>
          <a:prstGeom prst="rect">
            <a:avLst/>
          </a:prstGeom>
          <a:ln>
            <a:solidFill>
              <a:srgbClr val="5B46FA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494155" y="5299075"/>
            <a:ext cx="1001712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强弱分析：</a:t>
            </a:r>
            <a:endParaRPr lang="zh-CN" altLang="en-US" b="1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1、相对价位，辅助判断个股是否强于大盘；2、捕捞季节，红色和彩色区域位短线强势；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3、主力创新高可以直接筛选出强势股；4、海洋状态趋势线在50线上方位强势状态；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行业&amp;个股强弱的判断标准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组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2210" y="2275205"/>
            <a:ext cx="2102485" cy="21602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95" y="2923540"/>
            <a:ext cx="208724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三章</a:t>
            </a:r>
            <a:endParaRPr lang="zh-CN" altLang="en-US" sz="3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3" name="图片 12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40" y="3935730"/>
            <a:ext cx="6467475" cy="19050"/>
          </a:xfrm>
          <a:prstGeom prst="rect">
            <a:avLst/>
          </a:prstGeom>
        </p:spPr>
      </p:pic>
      <p:pic>
        <p:nvPicPr>
          <p:cNvPr id="14" name="图片 13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40" y="4138930"/>
            <a:ext cx="6467475" cy="190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37890" y="2614295"/>
            <a:ext cx="8246110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800">
                <a:solidFill>
                  <a:srgbClr val="4E43F3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做胜率更高的事情</a:t>
            </a:r>
            <a:endParaRPr lang="zh-CN" altLang="en-US" sz="6800">
              <a:solidFill>
                <a:srgbClr val="4E43F3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02" name="图片 4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0" y="818515"/>
            <a:ext cx="4808855" cy="200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图片 4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970" y="919480"/>
            <a:ext cx="3249295" cy="2005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Box 11"/>
          <p:cNvSpPr txBox="1"/>
          <p:nvPr/>
        </p:nvSpPr>
        <p:spPr>
          <a:xfrm flipH="1">
            <a:off x="1611630" y="2830830"/>
            <a:ext cx="3358515" cy="13531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规则</a:t>
            </a:r>
            <a:endParaRPr lang="zh-CN" altLang="en-US" sz="28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18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红灯停，绿灯行！</a:t>
            </a:r>
            <a:endParaRPr lang="zh-CN" altLang="en-US" sz="18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18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喝酒不骑马，骑马不喝酒，这是最起码的！</a:t>
            </a:r>
            <a:endParaRPr lang="zh-CN" altLang="en-US" sz="18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101" name="TextBox 11"/>
          <p:cNvSpPr txBox="1"/>
          <p:nvPr/>
        </p:nvSpPr>
        <p:spPr>
          <a:xfrm flipH="1">
            <a:off x="7387273" y="3014980"/>
            <a:ext cx="3241675" cy="1076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标准化</a:t>
            </a:r>
            <a:endParaRPr lang="zh-CN" altLang="en-US" sz="28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18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只有坚持一个正确的方向</a:t>
            </a:r>
            <a:endParaRPr lang="zh-CN" altLang="en-US" sz="18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18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才能到达成功的彼岸</a:t>
            </a:r>
            <a:endParaRPr lang="zh-CN" altLang="en-US" sz="18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51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15" y="4283710"/>
            <a:ext cx="3179445" cy="2020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5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555" y="4361815"/>
            <a:ext cx="2729865" cy="209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234815" y="4754245"/>
            <a:ext cx="44589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投机：</a:t>
            </a:r>
            <a:endParaRPr lang="zh-CN" altLang="en-US" sz="20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等待赚钱的机会，有机会了再投！</a:t>
            </a:r>
            <a:endParaRPr lang="zh-CN" altLang="en-US" sz="20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投资：</a:t>
            </a:r>
            <a:endParaRPr lang="zh-CN" altLang="en-US" sz="20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坚持做正确的事情，做复利投入！</a:t>
            </a:r>
            <a:endParaRPr lang="zh-CN" altLang="en-US" sz="2000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坚持做胜率更高的事情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68980" y="6076315"/>
            <a:ext cx="830580" cy="2571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来源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网络</a:t>
            </a:r>
            <a:endParaRPr lang="zh-CN" altLang="en-US" sz="1200">
              <a:solidFill>
                <a:schemeClr val="bg1">
                  <a:lumMod val="8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4815" y="2545715"/>
            <a:ext cx="830580" cy="2571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来源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网络</a:t>
            </a:r>
            <a:endParaRPr lang="zh-CN" altLang="en-US" sz="1200">
              <a:solidFill>
                <a:schemeClr val="bg1">
                  <a:lumMod val="8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98685" y="2667635"/>
            <a:ext cx="830580" cy="2571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来源</a:t>
            </a:r>
            <a:r>
              <a:rPr lang="en-US" altLang="zh-CN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网络</a:t>
            </a:r>
            <a:endParaRPr lang="zh-CN" altLang="en-US" sz="1200">
              <a:solidFill>
                <a:schemeClr val="bg1">
                  <a:lumMod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49840" y="6196965"/>
            <a:ext cx="830580" cy="2571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来源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: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网络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ldLvl="0"/>
      <p:bldP spid="4101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组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2210" y="2275205"/>
            <a:ext cx="2102485" cy="21602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95" y="2923540"/>
            <a:ext cx="208724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四章</a:t>
            </a:r>
            <a:endParaRPr lang="zh-CN" altLang="en-US" sz="3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3" name="图片 12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40" y="3935730"/>
            <a:ext cx="6467475" cy="19050"/>
          </a:xfrm>
          <a:prstGeom prst="rect">
            <a:avLst/>
          </a:prstGeom>
        </p:spPr>
      </p:pic>
      <p:pic>
        <p:nvPicPr>
          <p:cNvPr id="14" name="图片 13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40" y="4138930"/>
            <a:ext cx="6467475" cy="190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37890" y="2614295"/>
            <a:ext cx="8246110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800">
                <a:solidFill>
                  <a:srgbClr val="4E43F3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做投资简单才能赢</a:t>
            </a:r>
            <a:endParaRPr lang="zh-CN" altLang="en-US" sz="6800">
              <a:solidFill>
                <a:srgbClr val="4E43F3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918335" y="4694555"/>
            <a:ext cx="8355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  <a:sym typeface="+mn-ea"/>
              </a:rPr>
              <a:t>（坚持强者恒强的思维）</a:t>
            </a:r>
            <a:endParaRPr lang="zh-CN" altLang="en-US" sz="24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ctr"/>
            <a:r>
              <a:rPr lang="zh-CN" altLang="en-US" sz="24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只做趋势好的，只做有资金炒的，这就是最简单的</a:t>
            </a:r>
            <a:r>
              <a:rPr lang="zh-CN" altLang="en-US" sz="24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投资思维</a:t>
            </a:r>
            <a:endParaRPr lang="zh-CN" altLang="en-US" sz="24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60003" y="1167765"/>
            <a:ext cx="7923530" cy="2953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做股票有且只有一个目的：</a:t>
            </a:r>
            <a:r>
              <a:rPr lang="zh-CN" altLang="en-US" sz="22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  <a:sym typeface="+mn-ea"/>
              </a:rPr>
              <a:t>赚钱！</a:t>
            </a:r>
            <a:endParaRPr lang="zh-CN" altLang="en-US">
              <a:solidFill>
                <a:srgbClr val="C00000"/>
              </a:solidFill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你唯一能决定的只有两件事：</a:t>
            </a:r>
            <a:r>
              <a:rPr lang="zh-CN" altLang="en-US" sz="22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买什么（选股）、买多少（仓位）！</a:t>
            </a:r>
            <a:endParaRPr lang="zh-CN" altLang="en-US" sz="24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做股票最难的也只有两件事：</a:t>
            </a:r>
            <a:r>
              <a:rPr lang="zh-CN" altLang="en-US" sz="22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选一只还不错的股票、做好低买高卖！</a:t>
            </a:r>
            <a:endParaRPr lang="zh-CN" altLang="en-US" sz="22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200" b="1">
                <a:solidFill>
                  <a:srgbClr val="B8201C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" panose="020B0400000000000000" charset="-122"/>
              </a:rPr>
              <a:t>问题来了：</a:t>
            </a:r>
            <a:endParaRPr lang="zh-CN" altLang="en-US" sz="2200" b="1">
              <a:solidFill>
                <a:srgbClr val="B8201C"/>
              </a:solidFill>
              <a:latin typeface="思源黑体 CN Heavy" panose="020B0A00000000000000" charset="-122"/>
              <a:ea typeface="思源黑体 CN Heavy" panose="020B0A00000000000000" charset="-122"/>
              <a:cs typeface="思源黑体" panose="020B04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1、好股票的定义是什么？能让我赚钱的就是好股票！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2、好股票的特征是什么？趋势好，有钱炒，风险小！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做投资简单才能赢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吴中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2421"/>
          <a:stretch>
            <a:fillRect/>
          </a:stretch>
        </p:blipFill>
        <p:spPr>
          <a:xfrm>
            <a:off x="7107555" y="687070"/>
            <a:ext cx="3180080" cy="5232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17650" y="1392555"/>
            <a:ext cx="5637530" cy="2916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10200" b="1">
                <a:ln w="25400">
                  <a:noFill/>
                </a:ln>
                <a:solidFill>
                  <a:srgbClr val="4E42F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坚守标准</a:t>
            </a:r>
            <a:endParaRPr lang="zh-CN" altLang="en-US" sz="10200" b="1">
              <a:ln w="25400">
                <a:noFill/>
              </a:ln>
              <a:solidFill>
                <a:srgbClr val="4E42F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10200" b="1">
                <a:ln w="25400">
                  <a:noFill/>
                </a:ln>
                <a:solidFill>
                  <a:srgbClr val="4E42F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强者恒强</a:t>
            </a:r>
            <a:endParaRPr lang="zh-CN" altLang="en-US" sz="10200" b="1">
              <a:ln w="25400">
                <a:noFill/>
              </a:ln>
              <a:solidFill>
                <a:srgbClr val="4E42F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59585" y="4344035"/>
            <a:ext cx="5153025" cy="513715"/>
            <a:chOff x="2623" y="7094"/>
            <a:chExt cx="8115" cy="809"/>
          </a:xfrm>
        </p:grpSpPr>
        <p:pic>
          <p:nvPicPr>
            <p:cNvPr id="19" name="图片 18" descr="矩形8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3" y="7094"/>
              <a:ext cx="8115" cy="809"/>
            </a:xfrm>
            <a:prstGeom prst="rect">
              <a:avLst/>
            </a:prstGeom>
            <a:gradFill>
              <a:gsLst>
                <a:gs pos="55000">
                  <a:srgbClr val="5E71EF">
                    <a:alpha val="80000"/>
                    <a:lumMod val="99000"/>
                    <a:lumOff val="1000"/>
                  </a:srgbClr>
                </a:gs>
                <a:gs pos="100000">
                  <a:srgbClr val="4358E6"/>
                </a:gs>
              </a:gsLst>
              <a:lin ang="0" scaled="0"/>
            </a:gradFill>
          </p:spPr>
        </p:pic>
        <p:sp>
          <p:nvSpPr>
            <p:cNvPr id="20" name="文本框 19"/>
            <p:cNvSpPr txBox="1"/>
            <p:nvPr/>
          </p:nvSpPr>
          <p:spPr>
            <a:xfrm>
              <a:off x="2946" y="7218"/>
              <a:ext cx="244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嘉宾：吴中明</a:t>
              </a:r>
              <a:endParaRPr lang="zh-CN" altLang="en-US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654" y="7218"/>
              <a:ext cx="4977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>
                  <a:solidFill>
                    <a:srgbClr val="FFFEF8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执业编号：A1120613090002</a:t>
              </a:r>
              <a:endParaRPr lang="zh-CN" altLang="en-US">
                <a:solidFill>
                  <a:srgbClr val="FFFEF8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4110" y="4860925"/>
            <a:ext cx="9923780" cy="1315720"/>
            <a:chOff x="1981" y="7655"/>
            <a:chExt cx="15628" cy="2072"/>
          </a:xfrm>
        </p:grpSpPr>
        <p:sp>
          <p:nvSpPr>
            <p:cNvPr id="23" name="圆角矩形 22"/>
            <p:cNvSpPr/>
            <p:nvPr userDrawn="1"/>
          </p:nvSpPr>
          <p:spPr>
            <a:xfrm>
              <a:off x="1981" y="7655"/>
              <a:ext cx="15628" cy="20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B46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2500" y="7845"/>
              <a:ext cx="14590" cy="17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fontAlgn="auto">
                <a:lnSpc>
                  <a:spcPct val="120000"/>
                </a:lnSpc>
              </a:pPr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经传多赢服务总监，资深投资顾问！专注证券市场分析研究十余年，投资风格以稳健为主，对于大盘走势，行业分析，资金动向等系统型分析都有着独到的见解，特别擅长中长线强势股的筛选和跟踪；始终坚持以趋势为王，资金推动为核心的投资理念。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075" y="2712085"/>
            <a:ext cx="2757170" cy="130492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706620" y="1649730"/>
            <a:ext cx="6696710" cy="695960"/>
            <a:chOff x="7401" y="2454"/>
            <a:chExt cx="10546" cy="1096"/>
          </a:xfrm>
        </p:grpSpPr>
        <p:pic>
          <p:nvPicPr>
            <p:cNvPr id="6" name="图片 5" descr="组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1" y="2454"/>
              <a:ext cx="10546" cy="109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7786" y="2575"/>
              <a:ext cx="26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一章</a:t>
              </a:r>
              <a:endParaRPr lang="zh-CN" altLang="en-US" sz="28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187" y="2564"/>
              <a:ext cx="62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树立强者恒强</a:t>
              </a:r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思维</a:t>
              </a:r>
              <a:endPara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714240" y="2603500"/>
            <a:ext cx="6696710" cy="695960"/>
            <a:chOff x="7413" y="3956"/>
            <a:chExt cx="10546" cy="1096"/>
          </a:xfrm>
        </p:grpSpPr>
        <p:pic>
          <p:nvPicPr>
            <p:cNvPr id="7" name="图片 6" descr="组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3" y="3956"/>
              <a:ext cx="10546" cy="109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786" y="4077"/>
              <a:ext cx="26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209" y="4077"/>
              <a:ext cx="60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判断热点的基础</a:t>
              </a:r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标准</a:t>
              </a:r>
              <a:endPara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706620" y="3517265"/>
            <a:ext cx="6696710" cy="695960"/>
            <a:chOff x="7401" y="5395"/>
            <a:chExt cx="10546" cy="1096"/>
          </a:xfrm>
        </p:grpSpPr>
        <p:pic>
          <p:nvPicPr>
            <p:cNvPr id="10" name="图片 9" descr="组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1" y="5395"/>
              <a:ext cx="10546" cy="109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786" y="5516"/>
              <a:ext cx="26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187" y="5505"/>
              <a:ext cx="629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做胜率更高的</a:t>
              </a:r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事情</a:t>
              </a:r>
              <a:endPara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0270" y="4485005"/>
            <a:ext cx="6757670" cy="695960"/>
            <a:chOff x="7391" y="6919"/>
            <a:chExt cx="10642" cy="1096"/>
          </a:xfrm>
        </p:grpSpPr>
        <p:pic>
          <p:nvPicPr>
            <p:cNvPr id="15" name="图片 14" descr="组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" y="6919"/>
              <a:ext cx="10546" cy="109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75" y="7040"/>
              <a:ext cx="29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2022BC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2022BC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187" y="7040"/>
              <a:ext cx="68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做投资简单</a:t>
              </a:r>
              <a:r>
                <a:rPr lang="zh-CN" altLang="en-US" sz="2800" b="1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才能赢</a:t>
              </a:r>
              <a:endPara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9460865" y="6446520"/>
            <a:ext cx="273113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 fontAlgn="auto">
              <a:lnSpc>
                <a:spcPct val="160000"/>
              </a:lnSpc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组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2210" y="2275205"/>
            <a:ext cx="2102485" cy="21602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95" y="2923540"/>
            <a:ext cx="208724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第一章</a:t>
            </a:r>
            <a:endParaRPr lang="zh-CN" altLang="en-US" sz="3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8525" y="2614930"/>
            <a:ext cx="8068945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800">
                <a:solidFill>
                  <a:srgbClr val="4E43F3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树立强者恒强思维</a:t>
            </a:r>
            <a:endParaRPr lang="zh-CN" altLang="en-US" sz="6800">
              <a:solidFill>
                <a:srgbClr val="4E43F3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3" name="图片 12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40" y="3935730"/>
            <a:ext cx="6467475" cy="19050"/>
          </a:xfrm>
          <a:prstGeom prst="rect">
            <a:avLst/>
          </a:prstGeom>
        </p:spPr>
      </p:pic>
      <p:pic>
        <p:nvPicPr>
          <p:cNvPr id="14" name="图片 13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40" y="4138930"/>
            <a:ext cx="6467475" cy="19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1275" y="692150"/>
            <a:ext cx="9569450" cy="4596765"/>
          </a:xfrm>
          <a:prstGeom prst="rect">
            <a:avLst/>
          </a:prstGeom>
          <a:ln>
            <a:solidFill>
              <a:srgbClr val="5B46FA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61390" y="5362575"/>
            <a:ext cx="10269220" cy="1087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A</a:t>
            </a: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股将会越来越好，也会越来越稳定！从月线走势来看，总体的上升趋势还是很明显；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资本市场的发展才是经济发展的基石；当房地产不再具备投资属性时，股市是最好的选择；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结构性行情的特征将会一直延续下去，而这个过程中必须坚持强者恒强的思维，弱势板块坚决不做；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结构性行情还会一直延续下去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3395" y="737870"/>
            <a:ext cx="8773795" cy="4803775"/>
          </a:xfrm>
          <a:prstGeom prst="rect">
            <a:avLst/>
          </a:prstGeom>
          <a:ln>
            <a:solidFill>
              <a:srgbClr val="5B46FA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464310"/>
            <a:ext cx="2811780" cy="3171825"/>
          </a:xfrm>
          <a:prstGeom prst="rect">
            <a:avLst/>
          </a:prstGeom>
          <a:ln>
            <a:solidFill>
              <a:srgbClr val="5B46FA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95313" y="5656580"/>
            <a:ext cx="1100137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最基础的分析逻辑：所有强势的板块和个股，都必须同时具备趋势好，有钱炒这两个基础条件；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而海洋状态和主力状态就可以有效的从大的角度判断板块的强弱，选定方向之后才能优中选优；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树立强者恒强的投资思维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组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2210" y="2275205"/>
            <a:ext cx="2102485" cy="21602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95" y="2923540"/>
            <a:ext cx="208724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第</a:t>
            </a:r>
            <a:r>
              <a:rPr lang="zh-CN" altLang="en-US" sz="3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二章</a:t>
            </a:r>
            <a:endParaRPr lang="zh-CN" altLang="en-US" sz="3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3" name="图片 12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40" y="3935730"/>
            <a:ext cx="6467475" cy="19050"/>
          </a:xfrm>
          <a:prstGeom prst="rect">
            <a:avLst/>
          </a:prstGeom>
        </p:spPr>
      </p:pic>
      <p:pic>
        <p:nvPicPr>
          <p:cNvPr id="14" name="图片 13" descr="矩形 6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40" y="4138930"/>
            <a:ext cx="6467475" cy="190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37890" y="2614295"/>
            <a:ext cx="8246110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6800">
                <a:solidFill>
                  <a:srgbClr val="4E43F3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判断热点的基础标准</a:t>
            </a:r>
            <a:endParaRPr lang="zh-CN" altLang="en-US" sz="6800">
              <a:solidFill>
                <a:srgbClr val="4E43F3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2255" y="690245"/>
            <a:ext cx="9128125" cy="4593590"/>
          </a:xfrm>
          <a:prstGeom prst="rect">
            <a:avLst/>
          </a:prstGeom>
          <a:ln>
            <a:solidFill>
              <a:srgbClr val="5B46FA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423670" y="5303520"/>
            <a:ext cx="93452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怎么定义趋势好：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1、多空通道红紫共振代表中长线强势；2、海洋状态红色区域代表长线趋势走好；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3、股价在智能辅助线上方中线趋势走好；4、捕捞季节金叉代表短线趋势走好；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至上而下的趋势分析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7995" y="724535"/>
            <a:ext cx="8716010" cy="4751070"/>
          </a:xfrm>
          <a:prstGeom prst="rect">
            <a:avLst/>
          </a:prstGeom>
          <a:ln>
            <a:solidFill>
              <a:srgbClr val="5B46FA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857568" y="5548630"/>
            <a:ext cx="1047686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流动资金：</a:t>
            </a: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微软雅黑" panose="020B0503020204020204" charset="-122"/>
              </a:rPr>
              <a:t>代表的是资金的活跃度，红色代表大家都愿意炒作这个板块或者个股，绿色则相反；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rgbClr val="7030A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趋势好只代表符合操作条件，但趋势的延续靠资金推动，特别是主升浪更需要增量资金的推动；</a:t>
            </a:r>
            <a:endParaRPr lang="zh-CN" altLang="en-US" b="1">
              <a:solidFill>
                <a:srgbClr val="7030A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1079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3200" spc="-200">
                <a:solidFill>
                  <a:srgbClr val="4B3EF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增量资金的思维</a:t>
            </a:r>
            <a:endParaRPr lang="zh-CN" altLang="en-US" sz="3200" spc="-200">
              <a:solidFill>
                <a:srgbClr val="4B3EF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UNIT_PLACING_PICTURE_USER_VIEWPORT" val="{&quot;height&quot;:8240,&quot;width&quot;:5008}"/>
</p:tagLst>
</file>

<file path=ppt/tags/tag32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33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UNIT_PLACING_PICTURE_USER_VIEWPORT" val="{&quot;height&quot;:2789,&quot;width&quot;:2714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PLACING_PICTURE_USER_VIEWPORT" val="{&quot;height&quot;:1539,&quot;width&quot;:39003}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UNIT_PLACING_PICTURE_USER_VIEWPORT" val="{&quot;height&quot;:2789,&quot;width&quot;:2714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UNIT_PLACING_PICTURE_USER_VIEWPORT" val="{&quot;height&quot;:2789,&quot;width&quot;:2714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UNIT_PLACING_PICTURE_USER_VIEWPORT" val="{&quot;height&quot;:2789,&quot;width&quot;:2714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PP_MARK_KEY" val="78063897-b671-48fb-84bb-65fd37104175"/>
  <p:tag name="COMMONDATA" val="eyJoZGlkIjoiNGJiMGM4NTEyNzg4ODAyNGU0YWE4MGRiNGMzZDg2Zj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PLACING_PICTURE_USER_VIEWPORT" val="{&quot;height&quot;:4042,&quot;width&quot;:1122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1064</Words>
  <Application>WPS 演示</Application>
  <PresentationFormat>宽屏</PresentationFormat>
  <Paragraphs>110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思源黑体 CN Normal</vt:lpstr>
      <vt:lpstr>思源黑体 CN Heavy</vt:lpstr>
      <vt:lpstr>思源黑体 CN Light</vt:lpstr>
      <vt:lpstr>思源黑体 CN Medium</vt:lpstr>
      <vt:lpstr>思源黑体 CN Bold</vt:lpstr>
      <vt:lpstr>微软雅黑</vt:lpstr>
      <vt:lpstr>思源黑体</vt:lpstr>
      <vt:lpstr>黑体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193</cp:revision>
  <dcterms:created xsi:type="dcterms:W3CDTF">2019-06-19T02:08:00Z</dcterms:created>
  <dcterms:modified xsi:type="dcterms:W3CDTF">2022-09-09T16:44:23Z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D2E99489AE5B497DBED831CF2A4CB65E</vt:lpwstr>
  </property>
</Properties>
</file>