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07" r:id="rId3"/>
    <p:sldId id="333" r:id="rId4"/>
    <p:sldId id="292" r:id="rId5"/>
    <p:sldId id="287" r:id="rId6"/>
    <p:sldId id="286" r:id="rId7"/>
    <p:sldId id="306" r:id="rId8"/>
    <p:sldId id="318" r:id="rId9"/>
    <p:sldId id="319" r:id="rId10"/>
    <p:sldId id="320" r:id="rId11"/>
    <p:sldId id="321" r:id="rId12"/>
    <p:sldId id="322" r:id="rId13"/>
    <p:sldId id="323" r:id="rId14"/>
    <p:sldId id="324" r:id="rId15"/>
    <p:sldId id="325" r:id="rId16"/>
    <p:sldId id="326" r:id="rId17"/>
    <p:sldId id="327" r:id="rId18"/>
    <p:sldId id="328" r:id="rId19"/>
    <p:sldId id="329" r:id="rId20"/>
    <p:sldId id="330" r:id="rId21"/>
    <p:sldId id="304" r:id="rId22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33" userDrawn="1">
          <p15:clr>
            <a:srgbClr val="A4A3A4"/>
          </p15:clr>
        </p15:guide>
        <p15:guide id="2" pos="365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241789"/>
    <a:srgbClr val="4A4A4A"/>
    <a:srgbClr val="FFFEEB"/>
    <a:srgbClr val="FFF4A3"/>
    <a:srgbClr val="D9D9D9"/>
    <a:srgbClr val="7C0000"/>
    <a:srgbClr val="7E0001"/>
    <a:srgbClr val="FF8D8D"/>
    <a:srgbClr val="FF6B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033"/>
        <p:guide pos="3656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tags" Target="tags/tag85.xml"/><Relationship Id="rId26" Type="http://schemas.openxmlformats.org/officeDocument/2006/relationships/commentAuthors" Target="commentAuthors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4.xml"/><Relationship Id="rId7" Type="http://schemas.openxmlformats.org/officeDocument/2006/relationships/image" Target="../media/image3.png"/><Relationship Id="rId6" Type="http://schemas.openxmlformats.org/officeDocument/2006/relationships/tags" Target="../tags/tag3.xml"/><Relationship Id="rId5" Type="http://schemas.openxmlformats.org/officeDocument/2006/relationships/image" Target="../media/image2.png"/><Relationship Id="rId4" Type="http://schemas.openxmlformats.org/officeDocument/2006/relationships/tags" Target="../tags/tag2.xml"/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7" Type="http://schemas.openxmlformats.org/officeDocument/2006/relationships/image" Target="../media/image3.png"/><Relationship Id="rId6" Type="http://schemas.openxmlformats.org/officeDocument/2006/relationships/tags" Target="../tags/tag7.xml"/><Relationship Id="rId5" Type="http://schemas.openxmlformats.org/officeDocument/2006/relationships/image" Target="../media/image2.png"/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3" Type="http://schemas.openxmlformats.org/officeDocument/2006/relationships/image" Target="../media/image1.png"/><Relationship Id="rId2" Type="http://schemas.openxmlformats.org/officeDocument/2006/relationships/tags" Target="../tags/tag9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image" Target="../media/image2.png"/><Relationship Id="rId8" Type="http://schemas.openxmlformats.org/officeDocument/2006/relationships/tags" Target="../tags/tag14.xml"/><Relationship Id="rId7" Type="http://schemas.openxmlformats.org/officeDocument/2006/relationships/tags" Target="../tags/tag13.xml"/><Relationship Id="rId6" Type="http://schemas.openxmlformats.org/officeDocument/2006/relationships/image" Target="../media/image4.png"/><Relationship Id="rId5" Type="http://schemas.openxmlformats.org/officeDocument/2006/relationships/tags" Target="../tags/tag12.xml"/><Relationship Id="rId4" Type="http://schemas.openxmlformats.org/officeDocument/2006/relationships/tags" Target="../tags/tag11.xml"/><Relationship Id="rId3" Type="http://schemas.openxmlformats.org/officeDocument/2006/relationships/image" Target="../media/image1.png"/><Relationship Id="rId2" Type="http://schemas.openxmlformats.org/officeDocument/2006/relationships/tags" Target="../tags/tag10.xml"/><Relationship Id="rId10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画板 2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15" name="直接连接符 14"/>
          <p:cNvCxnSpPr/>
          <p:nvPr userDrawn="1">
            <p:custDataLst>
              <p:tags r:id="rId3"/>
            </p:custDataLst>
          </p:nvPr>
        </p:nvCxnSpPr>
        <p:spPr>
          <a:xfrm flipV="1">
            <a:off x="1902460" y="728345"/>
            <a:ext cx="8630920" cy="13335"/>
          </a:xfrm>
          <a:prstGeom prst="line">
            <a:avLst/>
          </a:prstGeom>
          <a:ln w="12700" cmpd="sng">
            <a:solidFill>
              <a:srgbClr val="FFFFFF"/>
            </a:solidFill>
            <a:prstDash val="soli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0" name="图片 9" descr="矢量智能对象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0718165" y="235585"/>
            <a:ext cx="1220470" cy="260350"/>
          </a:xfrm>
          <a:prstGeom prst="rect">
            <a:avLst/>
          </a:prstGeom>
        </p:spPr>
      </p:pic>
      <p:pic>
        <p:nvPicPr>
          <p:cNvPr id="2" name="图片 1" descr="见面会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274320" y="191770"/>
            <a:ext cx="1550035" cy="354965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>
            <p:custDataLst>
              <p:tags r:id="rId8"/>
            </p:custDataLst>
          </p:nvPr>
        </p:nvSpPr>
        <p:spPr>
          <a:xfrm>
            <a:off x="0" y="6586146"/>
            <a:ext cx="12192000" cy="260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10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经传多赢投顾总监:</a:t>
            </a:r>
            <a:r>
              <a:rPr lang="zh-CN" altLang="en-US" sz="110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孙硌 | 执业编号:A1120613090005  风险提示:观点基于软件数据和理论模型分析，仅供参考，不构成投资建议，股市有风险，投资需谨慎。</a:t>
            </a:r>
            <a:endParaRPr lang="zh-CN" altLang="en-US" sz="1100" dirty="0">
              <a:ln>
                <a:noFill/>
              </a:ln>
              <a:solidFill>
                <a:schemeClr val="bg1">
                  <a:lumMod val="7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画板 2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15" name="直接连接符 14"/>
          <p:cNvCxnSpPr/>
          <p:nvPr userDrawn="1">
            <p:custDataLst>
              <p:tags r:id="rId3"/>
            </p:custDataLst>
          </p:nvPr>
        </p:nvCxnSpPr>
        <p:spPr>
          <a:xfrm flipV="1">
            <a:off x="1902460" y="728345"/>
            <a:ext cx="8630920" cy="13335"/>
          </a:xfrm>
          <a:prstGeom prst="line">
            <a:avLst/>
          </a:prstGeom>
          <a:ln w="12700" cmpd="sng">
            <a:solidFill>
              <a:srgbClr val="FFFFFF"/>
            </a:solidFill>
            <a:prstDash val="soli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0" name="图片 9" descr="矢量智能对象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0718165" y="235585"/>
            <a:ext cx="1220470" cy="260350"/>
          </a:xfrm>
          <a:prstGeom prst="rect">
            <a:avLst/>
          </a:prstGeom>
        </p:spPr>
      </p:pic>
      <p:pic>
        <p:nvPicPr>
          <p:cNvPr id="2" name="图片 1" descr="见面会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274320" y="191770"/>
            <a:ext cx="1550035" cy="354965"/>
          </a:xfrm>
          <a:prstGeom prst="rect">
            <a:avLst/>
          </a:prstGeom>
        </p:spPr>
      </p:pic>
      <p:sp>
        <p:nvSpPr>
          <p:cNvPr id="4" name="文本框 3"/>
          <p:cNvSpPr txBox="1"/>
          <p:nvPr userDrawn="1">
            <p:custDataLst>
              <p:tags r:id="rId8"/>
            </p:custDataLst>
          </p:nvPr>
        </p:nvSpPr>
        <p:spPr>
          <a:xfrm>
            <a:off x="0" y="6586146"/>
            <a:ext cx="12192000" cy="260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10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经传多赢资深投顾 :</a:t>
            </a:r>
            <a:r>
              <a:rPr lang="zh-CN" altLang="en-US" sz="110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陈俊丨执业编号:A1120619070007  风险提示:观点基于软件数据和理论模型分析，仅供参考，不构成买卖建议，股市有风险，投资需谨慎</a:t>
            </a:r>
            <a:endParaRPr lang="zh-CN" altLang="en-US" sz="1100" dirty="0">
              <a:ln>
                <a:noFill/>
              </a:ln>
              <a:solidFill>
                <a:schemeClr val="bg1">
                  <a:lumMod val="7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画板 2 拷贝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 descr="矢量智能对象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18165" y="235585"/>
            <a:ext cx="1220470" cy="260350"/>
          </a:xfrm>
          <a:prstGeom prst="rect">
            <a:avLst/>
          </a:prstGeom>
        </p:spPr>
      </p:pic>
      <p:pic>
        <p:nvPicPr>
          <p:cNvPr id="2" name="图片 1" descr="见面会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74320" y="191770"/>
            <a:ext cx="1550035" cy="3549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画板 2 拷贝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圆角矩形 3"/>
          <p:cNvSpPr/>
          <p:nvPr userDrawn="1">
            <p:custDataLst>
              <p:tags r:id="rId4"/>
            </p:custDataLst>
          </p:nvPr>
        </p:nvSpPr>
        <p:spPr>
          <a:xfrm>
            <a:off x="1905000" y="3746500"/>
            <a:ext cx="8432800" cy="1701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感谢聆听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rcRect b="23104"/>
          <a:stretch>
            <a:fillRect/>
          </a:stretch>
        </p:blipFill>
        <p:spPr>
          <a:xfrm>
            <a:off x="1991995" y="1405255"/>
            <a:ext cx="8208010" cy="22402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>
            <p:custDataLst>
              <p:tags r:id="rId7"/>
            </p:custDataLst>
          </p:nvPr>
        </p:nvSpPr>
        <p:spPr>
          <a:xfrm>
            <a:off x="1991995" y="3861435"/>
            <a:ext cx="8208010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20000"/>
              </a:lnSpc>
            </a:pPr>
            <a:r>
              <a:rPr lang="zh-CN" altLang="en-US" sz="1500">
                <a:solidFill>
                  <a:schemeClr val="tx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我司所有工作人员均不允许推荐股票、不允许承诺收益、不允许代客理财、不允许合作分成、不允许私下收款，如您发现有任何违规行为，可联系400-700-3809向我们反馈!</a:t>
            </a:r>
            <a:endParaRPr lang="zh-CN" altLang="en-US" sz="1500">
              <a:solidFill>
                <a:schemeClr val="tx1"/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  <a:p>
            <a:pPr fontAlgn="auto">
              <a:lnSpc>
                <a:spcPct val="120000"/>
              </a:lnSpc>
            </a:pPr>
            <a:r>
              <a:rPr lang="zh-CN" altLang="en-US" sz="1500">
                <a:solidFill>
                  <a:schemeClr val="tx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所有信息及观点均来源于公开信息及经传软件信号显示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500">
              <a:solidFill>
                <a:schemeClr val="tx1"/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10" name="图片 9" descr="矢量智能对象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0718165" y="235585"/>
            <a:ext cx="1220470" cy="260350"/>
          </a:xfrm>
          <a:prstGeom prst="rect">
            <a:avLst/>
          </a:prstGeom>
        </p:spPr>
      </p:pic>
      <p:pic>
        <p:nvPicPr>
          <p:cNvPr id="9" name="图片 8" descr="组 2928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274320" y="191770"/>
            <a:ext cx="1551940" cy="355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ags" Target="../tags/tag17.xml"/><Relationship Id="rId8" Type="http://schemas.openxmlformats.org/officeDocument/2006/relationships/tags" Target="../tags/tag16.xml"/><Relationship Id="rId7" Type="http://schemas.openxmlformats.org/officeDocument/2006/relationships/tags" Target="../tags/tag15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tags" Target="../tags/tag20.xml"/><Relationship Id="rId11" Type="http://schemas.openxmlformats.org/officeDocument/2006/relationships/tags" Target="../tags/tag19.xml"/><Relationship Id="rId10" Type="http://schemas.openxmlformats.org/officeDocument/2006/relationships/tags" Target="../tags/tag18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8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9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0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1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2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1.xml"/><Relationship Id="rId1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67.xml"/><Relationship Id="rId6" Type="http://schemas.openxmlformats.org/officeDocument/2006/relationships/image" Target="../media/image22.png"/><Relationship Id="rId5" Type="http://schemas.openxmlformats.org/officeDocument/2006/relationships/tags" Target="../tags/tag66.xml"/><Relationship Id="rId4" Type="http://schemas.openxmlformats.org/officeDocument/2006/relationships/image" Target="../media/image21.png"/><Relationship Id="rId3" Type="http://schemas.openxmlformats.org/officeDocument/2006/relationships/tags" Target="../tags/tag65.xml"/><Relationship Id="rId2" Type="http://schemas.openxmlformats.org/officeDocument/2006/relationships/image" Target="../media/image20.png"/><Relationship Id="rId1" Type="http://schemas.openxmlformats.org/officeDocument/2006/relationships/tags" Target="../tags/tag6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71.xml"/><Relationship Id="rId6" Type="http://schemas.openxmlformats.org/officeDocument/2006/relationships/image" Target="../media/image25.png"/><Relationship Id="rId5" Type="http://schemas.openxmlformats.org/officeDocument/2006/relationships/tags" Target="../tags/tag70.xml"/><Relationship Id="rId4" Type="http://schemas.openxmlformats.org/officeDocument/2006/relationships/image" Target="../media/image24.png"/><Relationship Id="rId3" Type="http://schemas.openxmlformats.org/officeDocument/2006/relationships/tags" Target="../tags/tag69.xml"/><Relationship Id="rId2" Type="http://schemas.openxmlformats.org/officeDocument/2006/relationships/image" Target="../media/image23.png"/><Relationship Id="rId1" Type="http://schemas.openxmlformats.org/officeDocument/2006/relationships/tags" Target="../tags/tag6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2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tags" Target="../tags/tag73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77.xml"/><Relationship Id="rId2" Type="http://schemas.openxmlformats.org/officeDocument/2006/relationships/image" Target="../media/image26.png"/><Relationship Id="rId1" Type="http://schemas.openxmlformats.org/officeDocument/2006/relationships/tags" Target="../tags/tag76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79.xml"/><Relationship Id="rId2" Type="http://schemas.openxmlformats.org/officeDocument/2006/relationships/image" Target="../media/image27.png"/><Relationship Id="rId1" Type="http://schemas.openxmlformats.org/officeDocument/2006/relationships/tags" Target="../tags/tag78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81.xml"/><Relationship Id="rId2" Type="http://schemas.openxmlformats.org/officeDocument/2006/relationships/image" Target="../media/image28.png"/><Relationship Id="rId1" Type="http://schemas.openxmlformats.org/officeDocument/2006/relationships/tags" Target="../tags/tag80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83.xml"/><Relationship Id="rId2" Type="http://schemas.openxmlformats.org/officeDocument/2006/relationships/image" Target="../media/image29.png"/><Relationship Id="rId1" Type="http://schemas.openxmlformats.org/officeDocument/2006/relationships/tags" Target="../tags/tag82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23.xml"/><Relationship Id="rId2" Type="http://schemas.openxmlformats.org/officeDocument/2006/relationships/image" Target="../media/image7.png"/><Relationship Id="rId1" Type="http://schemas.openxmlformats.org/officeDocument/2006/relationships/tags" Target="../tags/tag2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8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7" Type="http://schemas.openxmlformats.org/officeDocument/2006/relationships/tags" Target="../tags/tag28.xml"/><Relationship Id="rId6" Type="http://schemas.openxmlformats.org/officeDocument/2006/relationships/tags" Target="../tags/tag27.xml"/><Relationship Id="rId5" Type="http://schemas.openxmlformats.org/officeDocument/2006/relationships/image" Target="../media/image9.png"/><Relationship Id="rId4" Type="http://schemas.openxmlformats.org/officeDocument/2006/relationships/tags" Target="../tags/tag26.xml"/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35.xml"/><Relationship Id="rId8" Type="http://schemas.openxmlformats.org/officeDocument/2006/relationships/tags" Target="../tags/tag34.xml"/><Relationship Id="rId7" Type="http://schemas.openxmlformats.org/officeDocument/2006/relationships/tags" Target="../tags/tag33.xml"/><Relationship Id="rId6" Type="http://schemas.openxmlformats.org/officeDocument/2006/relationships/tags" Target="../tags/tag32.xml"/><Relationship Id="rId5" Type="http://schemas.openxmlformats.org/officeDocument/2006/relationships/tags" Target="../tags/tag31.xml"/><Relationship Id="rId4" Type="http://schemas.openxmlformats.org/officeDocument/2006/relationships/tags" Target="../tags/tag30.xml"/><Relationship Id="rId3" Type="http://schemas.openxmlformats.org/officeDocument/2006/relationships/tags" Target="../tags/tag29.xml"/><Relationship Id="rId2" Type="http://schemas.openxmlformats.org/officeDocument/2006/relationships/image" Target="../media/image11.png"/><Relationship Id="rId15" Type="http://schemas.openxmlformats.org/officeDocument/2006/relationships/slideLayout" Target="../slideLayouts/slideLayout4.xml"/><Relationship Id="rId14" Type="http://schemas.openxmlformats.org/officeDocument/2006/relationships/tags" Target="../tags/tag40.xml"/><Relationship Id="rId13" Type="http://schemas.openxmlformats.org/officeDocument/2006/relationships/tags" Target="../tags/tag39.xml"/><Relationship Id="rId12" Type="http://schemas.openxmlformats.org/officeDocument/2006/relationships/tags" Target="../tags/tag38.xml"/><Relationship Id="rId11" Type="http://schemas.openxmlformats.org/officeDocument/2006/relationships/tags" Target="../tags/tag37.xml"/><Relationship Id="rId10" Type="http://schemas.openxmlformats.org/officeDocument/2006/relationships/tags" Target="../tags/tag36.xml"/><Relationship Id="rId1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tags" Target="../tags/tag41.xml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46.xml"/><Relationship Id="rId4" Type="http://schemas.openxmlformats.org/officeDocument/2006/relationships/image" Target="../media/image13.png"/><Relationship Id="rId3" Type="http://schemas.openxmlformats.org/officeDocument/2006/relationships/tags" Target="../tags/tag45.xml"/><Relationship Id="rId2" Type="http://schemas.openxmlformats.org/officeDocument/2006/relationships/image" Target="../media/image12.png"/><Relationship Id="rId1" Type="http://schemas.openxmlformats.org/officeDocument/2006/relationships/tags" Target="../tags/tag44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51.xml"/><Relationship Id="rId8" Type="http://schemas.openxmlformats.org/officeDocument/2006/relationships/image" Target="../media/image17.png"/><Relationship Id="rId7" Type="http://schemas.openxmlformats.org/officeDocument/2006/relationships/tags" Target="../tags/tag50.xml"/><Relationship Id="rId6" Type="http://schemas.openxmlformats.org/officeDocument/2006/relationships/image" Target="../media/image16.png"/><Relationship Id="rId5" Type="http://schemas.openxmlformats.org/officeDocument/2006/relationships/tags" Target="../tags/tag49.xml"/><Relationship Id="rId4" Type="http://schemas.openxmlformats.org/officeDocument/2006/relationships/image" Target="../media/image15.png"/><Relationship Id="rId3" Type="http://schemas.openxmlformats.org/officeDocument/2006/relationships/tags" Target="../tags/tag48.xml"/><Relationship Id="rId2" Type="http://schemas.openxmlformats.org/officeDocument/2006/relationships/image" Target="../media/image14.png"/><Relationship Id="rId13" Type="http://schemas.openxmlformats.org/officeDocument/2006/relationships/slideLayout" Target="../slideLayouts/slideLayout2.xml"/><Relationship Id="rId12" Type="http://schemas.openxmlformats.org/officeDocument/2006/relationships/tags" Target="../tags/tag53.xml"/><Relationship Id="rId11" Type="http://schemas.openxmlformats.org/officeDocument/2006/relationships/tags" Target="../tags/tag52.xml"/><Relationship Id="rId10" Type="http://schemas.openxmlformats.org/officeDocument/2006/relationships/image" Target="../media/image18.png"/><Relationship Id="rId1" Type="http://schemas.openxmlformats.org/officeDocument/2006/relationships/tags" Target="../tags/tag47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59.xml"/><Relationship Id="rId3" Type="http://schemas.openxmlformats.org/officeDocument/2006/relationships/tags" Target="../tags/tag58.xml"/><Relationship Id="rId2" Type="http://schemas.openxmlformats.org/officeDocument/2006/relationships/image" Target="../media/image19.png"/><Relationship Id="rId1" Type="http://schemas.openxmlformats.org/officeDocument/2006/relationships/tags" Target="../tags/tag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常州站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4287203" y="1695768"/>
            <a:ext cx="373888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charset="-122"/>
              </a:rPr>
              <a:t>PART 0</a:t>
            </a:r>
            <a:r>
              <a:rPr kumimoji="0" lang="en-US" altLang="zh-CN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charset="-122"/>
              </a:rPr>
              <a:t>3</a:t>
            </a:r>
            <a:endParaRPr kumimoji="0" lang="en-US" altLang="zh-CN" sz="6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思源黑体 CN Normal" panose="020B0400000000000000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2118043" y="2843530"/>
            <a:ext cx="795591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 fontAlgn="auto"/>
            <a:r>
              <a:rPr lang="zh-CN" altLang="en-US" sz="720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以战养战</a:t>
            </a:r>
            <a:r>
              <a:rPr lang="en-US" altLang="zh-CN" sz="720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 </a:t>
            </a:r>
            <a:r>
              <a:rPr lang="zh-CN" altLang="en-US" sz="720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短打</a:t>
            </a:r>
            <a:r>
              <a:rPr lang="zh-CN" altLang="en-US" sz="720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抱团</a:t>
            </a:r>
            <a:endParaRPr lang="zh-CN" altLang="en-US" sz="7200">
              <a:gradFill>
                <a:gsLst>
                  <a:gs pos="0">
                    <a:srgbClr val="FFFEEB"/>
                  </a:gs>
                  <a:gs pos="100000">
                    <a:srgbClr val="FFF4A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924050" y="35560"/>
            <a:ext cx="857885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短打</a:t>
            </a:r>
            <a:r>
              <a:rPr lang="zh-CN" altLang="en-US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抱团</a:t>
            </a:r>
            <a:endParaRPr lang="zh-CN" altLang="en-US" sz="40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733675" y="1627505"/>
            <a:ext cx="617918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400" b="1">
                <a:solidFill>
                  <a:srgbClr val="FFFF00"/>
                </a:solidFill>
              </a:rPr>
              <a:t>如何理解所谓的</a:t>
            </a:r>
            <a:r>
              <a:rPr lang="en-US" altLang="zh-CN" sz="2400" b="1">
                <a:solidFill>
                  <a:srgbClr val="FFFF00"/>
                </a:solidFill>
              </a:rPr>
              <a:t>“</a:t>
            </a:r>
            <a:r>
              <a:rPr lang="zh-CN" altLang="en-US" sz="2400" b="1">
                <a:solidFill>
                  <a:srgbClr val="FFFF00"/>
                </a:solidFill>
              </a:rPr>
              <a:t>电风扇行情</a:t>
            </a:r>
            <a:r>
              <a:rPr lang="en-US" altLang="zh-CN" sz="2400" b="1">
                <a:solidFill>
                  <a:srgbClr val="FFFF00"/>
                </a:solidFill>
              </a:rPr>
              <a:t>”</a:t>
            </a:r>
            <a:r>
              <a:rPr lang="en-US" altLang="zh-CN" sz="2000"/>
              <a:t>”</a:t>
            </a:r>
            <a:endParaRPr lang="en-US" altLang="zh-CN" sz="2000"/>
          </a:p>
          <a:p>
            <a:pPr algn="ctr"/>
            <a:endParaRPr lang="en-US" altLang="zh-CN" sz="2000"/>
          </a:p>
          <a:p>
            <a:pPr algn="ctr"/>
            <a:r>
              <a:rPr lang="zh-CN" altLang="en-US" sz="2000" b="1">
                <a:solidFill>
                  <a:schemeClr val="bg1"/>
                </a:solidFill>
              </a:rPr>
              <a:t>电风扇也是一种市场规律</a:t>
            </a:r>
            <a:endParaRPr lang="zh-CN" altLang="en-US" sz="2000" b="1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540125" y="3084195"/>
            <a:ext cx="5111750" cy="20916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 algn="l">
              <a:lnSpc>
                <a:spcPct val="130000"/>
              </a:lnSpc>
              <a:buFont typeface="Wingdings" panose="05000000000000000000" charset="0"/>
              <a:buChar char="Ø"/>
            </a:pPr>
            <a:r>
              <a:rPr lang="zh-CN" altLang="en-US" sz="2000">
                <a:solidFill>
                  <a:schemeClr val="bg1"/>
                </a:solidFill>
              </a:rPr>
              <a:t>寻找参与循环的</a:t>
            </a:r>
            <a:r>
              <a:rPr lang="en-US" altLang="zh-CN" sz="2000">
                <a:solidFill>
                  <a:schemeClr val="bg1"/>
                </a:solidFill>
              </a:rPr>
              <a:t>“</a:t>
            </a:r>
            <a:r>
              <a:rPr lang="zh-CN" altLang="en-US" sz="2000">
                <a:solidFill>
                  <a:schemeClr val="bg1"/>
                </a:solidFill>
              </a:rPr>
              <a:t>风扇叶片</a:t>
            </a:r>
            <a:r>
              <a:rPr lang="en-US" altLang="zh-CN" sz="2000">
                <a:solidFill>
                  <a:schemeClr val="bg1"/>
                </a:solidFill>
              </a:rPr>
              <a:t>”</a:t>
            </a:r>
            <a:endParaRPr lang="en-US" altLang="zh-CN" sz="2000">
              <a:solidFill>
                <a:schemeClr val="bg1"/>
              </a:solidFill>
            </a:endParaRPr>
          </a:p>
          <a:p>
            <a:pPr marL="285750" indent="-285750" algn="l">
              <a:lnSpc>
                <a:spcPct val="130000"/>
              </a:lnSpc>
              <a:buFont typeface="Wingdings" panose="05000000000000000000" charset="0"/>
              <a:buChar char="Ø"/>
            </a:pPr>
            <a:r>
              <a:rPr lang="zh-CN" altLang="en-US" sz="2000">
                <a:solidFill>
                  <a:schemeClr val="bg1"/>
                </a:solidFill>
              </a:rPr>
              <a:t>发现电风扇转动的规律</a:t>
            </a:r>
            <a:endParaRPr lang="zh-CN" altLang="en-US" sz="2000">
              <a:solidFill>
                <a:schemeClr val="bg1"/>
              </a:solidFill>
            </a:endParaRPr>
          </a:p>
          <a:p>
            <a:pPr marL="285750" indent="-285750" algn="l">
              <a:lnSpc>
                <a:spcPct val="130000"/>
              </a:lnSpc>
              <a:buFont typeface="Wingdings" panose="05000000000000000000" charset="0"/>
              <a:buChar char="Ø"/>
            </a:pPr>
            <a:r>
              <a:rPr lang="zh-CN" altLang="en-US" sz="2000">
                <a:solidFill>
                  <a:schemeClr val="bg1"/>
                </a:solidFill>
              </a:rPr>
              <a:t>有节奏的出手努力击中扇叶</a:t>
            </a:r>
            <a:endParaRPr lang="zh-CN" altLang="en-US" sz="2000">
              <a:solidFill>
                <a:schemeClr val="bg1"/>
              </a:solidFill>
            </a:endParaRPr>
          </a:p>
          <a:p>
            <a:pPr marL="285750" indent="-285750" algn="l">
              <a:lnSpc>
                <a:spcPct val="130000"/>
              </a:lnSpc>
              <a:buFont typeface="Wingdings" panose="05000000000000000000" charset="0"/>
              <a:buChar char="Ø"/>
            </a:pPr>
            <a:r>
              <a:rPr lang="zh-CN" altLang="en-US" sz="2000">
                <a:solidFill>
                  <a:schemeClr val="bg1"/>
                </a:solidFill>
              </a:rPr>
              <a:t>反复击打同一片扇叶会比连续击打几片不同的扇叶更容易</a:t>
            </a:r>
            <a:r>
              <a:rPr lang="zh-CN" altLang="en-US" sz="2000">
                <a:solidFill>
                  <a:schemeClr val="bg1"/>
                </a:solidFill>
              </a:rPr>
              <a:t>实现</a:t>
            </a:r>
            <a:endParaRPr lang="zh-CN" altLang="en-US" sz="200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924050" y="35560"/>
            <a:ext cx="857885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ctr">
              <a:buClrTx/>
              <a:buSzTx/>
              <a:buFontTx/>
            </a:pPr>
            <a:r>
              <a:rPr lang="zh-CN" altLang="en-US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如何寻找</a:t>
            </a:r>
            <a:r>
              <a:rPr lang="zh-CN" altLang="en-US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扇叶</a:t>
            </a:r>
            <a:endParaRPr lang="zh-CN" altLang="en-US" sz="40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07390" y="927735"/>
            <a:ext cx="5264785" cy="24352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07390" y="3548380"/>
            <a:ext cx="5253355" cy="247967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6179820" y="1371600"/>
            <a:ext cx="5326380" cy="4114800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924050" y="35560"/>
            <a:ext cx="857885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ctr">
              <a:buClrTx/>
              <a:buSzTx/>
              <a:buFontTx/>
            </a:pPr>
            <a:r>
              <a:rPr lang="zh-CN" altLang="en-US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如何击打以及反复</a:t>
            </a:r>
            <a:r>
              <a:rPr lang="zh-CN" altLang="en-US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击打</a:t>
            </a:r>
            <a:endParaRPr lang="zh-CN" altLang="en-US" sz="40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87705" y="961390"/>
            <a:ext cx="5219700" cy="267779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87705" y="3704590"/>
            <a:ext cx="5219700" cy="267716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6216650" y="961390"/>
            <a:ext cx="5187950" cy="343217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6468745" y="4612640"/>
            <a:ext cx="465391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在主要轮动范围内选定少数目标</a:t>
            </a:r>
            <a:endParaRPr lang="zh-CN" altLang="en-US" b="1">
              <a:solidFill>
                <a:srgbClr val="FFFF00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zh-CN" altLang="en-US" b="1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通过网格交易及高抛低吸降低持仓成本</a:t>
            </a:r>
            <a:endParaRPr lang="zh-CN" altLang="en-US" b="1">
              <a:solidFill>
                <a:srgbClr val="FFFF00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zh-CN" altLang="en-US" b="1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然后反复交易积累利润</a:t>
            </a:r>
            <a:endParaRPr lang="zh-CN" altLang="en-US" b="1">
              <a:solidFill>
                <a:srgbClr val="FFFF00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zh-CN" altLang="en-US" b="1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以战养战的核心是在大盘下跌中持续关注操作，并且还能保全自己，在大盘真正探底之后才能更快的实现反攻。</a:t>
            </a:r>
            <a:endParaRPr lang="zh-CN" altLang="en-US" b="1">
              <a:solidFill>
                <a:srgbClr val="FFFF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550660" y="1793875"/>
            <a:ext cx="4064000" cy="83693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10000"/>
              </a:lnSpc>
            </a:pPr>
            <a:r>
              <a:rPr lang="zh-CN" altLang="en-US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所有展示均为软件内模拟交易</a:t>
            </a:r>
            <a:endParaRPr lang="zh-CN" altLang="en-US" b="1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>
              <a:lnSpc>
                <a:spcPct val="110000"/>
              </a:lnSpc>
            </a:pPr>
            <a:r>
              <a:rPr lang="zh-CN" altLang="en-US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仅供教学演示</a:t>
            </a:r>
            <a:r>
              <a:rPr lang="en-US" altLang="zh-CN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lang="zh-CN" altLang="en-US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不作为操作提示</a:t>
            </a:r>
            <a:endParaRPr lang="zh-CN" altLang="en-US" b="1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924050" y="35560"/>
            <a:ext cx="857885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短打抱团的操作</a:t>
            </a:r>
            <a:r>
              <a:rPr lang="zh-CN" altLang="en-US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要领</a:t>
            </a:r>
            <a:endParaRPr lang="zh-CN" altLang="en-US" sz="40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924050" y="1964055"/>
            <a:ext cx="8752205" cy="27070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70000"/>
              </a:lnSpc>
            </a:pPr>
            <a:r>
              <a:rPr lang="en-US" altLang="zh-CN" sz="2000">
                <a:solidFill>
                  <a:srgbClr val="FFFF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1</a:t>
            </a:r>
            <a:r>
              <a:rPr lang="zh-CN" altLang="en-US" sz="2000">
                <a:solidFill>
                  <a:srgbClr val="FFFF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、短打抱团的抱团不是简单抱个股，而是抱板块；</a:t>
            </a:r>
            <a:endParaRPr lang="zh-CN" altLang="en-US" sz="2000">
              <a:solidFill>
                <a:srgbClr val="FFFF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  <a:p>
            <a:pPr>
              <a:lnSpc>
                <a:spcPct val="170000"/>
              </a:lnSpc>
            </a:pPr>
            <a:r>
              <a:rPr lang="en-US" altLang="zh-CN" sz="2000">
                <a:solidFill>
                  <a:srgbClr val="FFFF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2</a:t>
            </a:r>
            <a:r>
              <a:rPr lang="zh-CN" altLang="en-US" sz="2000">
                <a:solidFill>
                  <a:srgbClr val="FFFF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、在抱团的主题方向中，寻找中长走势相对稳定的短线强势股；</a:t>
            </a:r>
            <a:endParaRPr lang="zh-CN" altLang="en-US" sz="2000">
              <a:solidFill>
                <a:srgbClr val="FFFF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  <a:p>
            <a:pPr>
              <a:lnSpc>
                <a:spcPct val="170000"/>
              </a:lnSpc>
            </a:pPr>
            <a:r>
              <a:rPr lang="en-US" altLang="zh-CN" sz="2000">
                <a:solidFill>
                  <a:srgbClr val="FFFF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3</a:t>
            </a:r>
            <a:r>
              <a:rPr lang="zh-CN" altLang="en-US" sz="2000">
                <a:solidFill>
                  <a:srgbClr val="FFFF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、短线强势股的首次建仓必须在低位；</a:t>
            </a:r>
            <a:endParaRPr lang="zh-CN" altLang="en-US" sz="2000">
              <a:solidFill>
                <a:srgbClr val="FFFF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  <a:p>
            <a:pPr>
              <a:lnSpc>
                <a:spcPct val="170000"/>
              </a:lnSpc>
            </a:pPr>
            <a:r>
              <a:rPr lang="en-US" altLang="zh-CN" sz="2000">
                <a:solidFill>
                  <a:srgbClr val="FFFF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4</a:t>
            </a:r>
            <a:r>
              <a:rPr lang="zh-CN" altLang="en-US" sz="2000">
                <a:solidFill>
                  <a:srgbClr val="FFFF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、实现基本的利润</a:t>
            </a:r>
            <a:r>
              <a:rPr lang="en-US" altLang="zh-CN" sz="2000">
                <a:solidFill>
                  <a:srgbClr val="FFFF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“</a:t>
            </a:r>
            <a:r>
              <a:rPr lang="zh-CN" altLang="en-US" sz="2000">
                <a:solidFill>
                  <a:srgbClr val="FFFF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安全垫</a:t>
            </a:r>
            <a:r>
              <a:rPr lang="en-US" altLang="zh-CN" sz="2000">
                <a:solidFill>
                  <a:srgbClr val="FFFF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”</a:t>
            </a:r>
            <a:r>
              <a:rPr lang="zh-CN" altLang="en-US" sz="2000">
                <a:solidFill>
                  <a:srgbClr val="FFFF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之后可以反复操作；</a:t>
            </a:r>
            <a:endParaRPr lang="zh-CN" altLang="en-US" sz="2000">
              <a:solidFill>
                <a:srgbClr val="FFFF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  <a:p>
            <a:pPr>
              <a:lnSpc>
                <a:spcPct val="170000"/>
              </a:lnSpc>
            </a:pPr>
            <a:r>
              <a:rPr lang="en-US" altLang="zh-CN" sz="2000">
                <a:solidFill>
                  <a:srgbClr val="FFFF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5</a:t>
            </a:r>
            <a:r>
              <a:rPr lang="zh-CN" altLang="en-US" sz="2000">
                <a:solidFill>
                  <a:srgbClr val="FFFF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、设定中线级别的清仓止损点，绝对不允许在大趋势破坏之后反复补仓；</a:t>
            </a:r>
            <a:endParaRPr lang="zh-CN" altLang="en-US" sz="2000">
              <a:solidFill>
                <a:srgbClr val="FFFF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4287203" y="1695768"/>
            <a:ext cx="373888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charset="-122"/>
              </a:rPr>
              <a:t>PART 0</a:t>
            </a:r>
            <a:r>
              <a:rPr kumimoji="0" lang="en-US" altLang="zh-CN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charset="-122"/>
              </a:rPr>
              <a:t>4</a:t>
            </a:r>
            <a:endParaRPr kumimoji="0" lang="en-US" altLang="zh-CN" sz="6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思源黑体 CN Normal" panose="020B0400000000000000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2118043" y="2843530"/>
            <a:ext cx="795591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 fontAlgn="auto"/>
            <a:r>
              <a:rPr lang="zh-CN" altLang="en-US" sz="720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坚持信仰</a:t>
            </a:r>
            <a:r>
              <a:rPr lang="en-US" altLang="zh-CN" sz="720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 </a:t>
            </a:r>
            <a:r>
              <a:rPr lang="zh-CN" altLang="en-US" sz="720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看短</a:t>
            </a:r>
            <a:r>
              <a:rPr lang="zh-CN" altLang="en-US" sz="720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做长</a:t>
            </a:r>
            <a:endParaRPr lang="zh-CN" altLang="en-US" sz="7200">
              <a:gradFill>
                <a:gsLst>
                  <a:gs pos="0">
                    <a:srgbClr val="FFFEEB"/>
                  </a:gs>
                  <a:gs pos="100000">
                    <a:srgbClr val="FFF4A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924050" y="35560"/>
            <a:ext cx="857885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坚持</a:t>
            </a:r>
            <a:r>
              <a:rPr lang="zh-CN" altLang="en-US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信仰</a:t>
            </a:r>
            <a:endParaRPr lang="zh-CN" altLang="en-US" sz="40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315210" y="1010285"/>
            <a:ext cx="8023860" cy="8102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30000"/>
              </a:lnSpc>
            </a:pPr>
            <a:r>
              <a:rPr lang="zh-CN" altLang="en-US">
                <a:solidFill>
                  <a:srgbClr val="FFFF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股票市场短期是投票器，长期是称重机。</a:t>
            </a:r>
            <a:endParaRPr lang="zh-CN" altLang="en-US">
              <a:solidFill>
                <a:srgbClr val="FFFF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>
                <a:solidFill>
                  <a:srgbClr val="FFFF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不要因为某些时候某些人短期的</a:t>
            </a:r>
            <a:r>
              <a:rPr lang="en-US" altLang="zh-CN">
                <a:solidFill>
                  <a:srgbClr val="FFFF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“</a:t>
            </a:r>
            <a:r>
              <a:rPr lang="zh-CN" altLang="en-US">
                <a:solidFill>
                  <a:srgbClr val="FFFF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跑票</a:t>
            </a:r>
            <a:r>
              <a:rPr lang="en-US" altLang="zh-CN">
                <a:solidFill>
                  <a:srgbClr val="FFFF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”</a:t>
            </a:r>
            <a:r>
              <a:rPr lang="zh-CN" altLang="en-US">
                <a:solidFill>
                  <a:srgbClr val="FFFF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而放弃了长期</a:t>
            </a:r>
            <a:r>
              <a:rPr lang="zh-CN" altLang="en-US">
                <a:solidFill>
                  <a:srgbClr val="FFFF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信仰。</a:t>
            </a:r>
            <a:endParaRPr lang="zh-CN" altLang="en-US">
              <a:solidFill>
                <a:srgbClr val="FFFF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039745" y="2088515"/>
            <a:ext cx="6347460" cy="8102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30000"/>
              </a:lnSpc>
            </a:pPr>
            <a:r>
              <a:rPr lang="zh-CN" altLang="en-US">
                <a:solidFill>
                  <a:srgbClr val="FFFF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今年的二、三季度，市场一定会存在大量的错杀和负面极点。</a:t>
            </a:r>
            <a:endParaRPr lang="zh-CN" altLang="en-US">
              <a:solidFill>
                <a:srgbClr val="FFFF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>
                <a:solidFill>
                  <a:srgbClr val="FFFF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然后，在下一轮大盘上行中，实现价值重估和困境</a:t>
            </a:r>
            <a:r>
              <a:rPr lang="zh-CN" altLang="en-US">
                <a:solidFill>
                  <a:srgbClr val="FFFF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反转。</a:t>
            </a:r>
            <a:endParaRPr lang="zh-CN" altLang="en-US">
              <a:solidFill>
                <a:srgbClr val="FFFF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188335" y="3335020"/>
            <a:ext cx="6050915" cy="297624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444875" y="3770630"/>
            <a:ext cx="4500880" cy="89027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太辰光去年四季度的错杀</a:t>
            </a:r>
            <a:endParaRPr lang="zh-CN" altLang="en-US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  <a:p>
            <a:r>
              <a:rPr lang="zh-CN" altLang="en-US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给了今年上半年大奇迹表现的</a:t>
            </a:r>
            <a:r>
              <a:rPr lang="zh-CN" altLang="en-US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机会。</a:t>
            </a:r>
            <a:endParaRPr lang="zh-CN" altLang="en-US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924050" y="35560"/>
            <a:ext cx="857885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在</a:t>
            </a:r>
            <a:r>
              <a:rPr lang="en-US" altLang="zh-CN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“</a:t>
            </a:r>
            <a:r>
              <a:rPr lang="zh-CN" altLang="en-US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错杀</a:t>
            </a:r>
            <a:r>
              <a:rPr lang="en-US" altLang="zh-CN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”</a:t>
            </a:r>
            <a:r>
              <a:rPr lang="zh-CN" altLang="en-US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中如何</a:t>
            </a:r>
            <a:r>
              <a:rPr lang="zh-CN" altLang="en-US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活下来</a:t>
            </a:r>
            <a:endParaRPr lang="zh-CN" altLang="en-US" sz="40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61035" y="975360"/>
            <a:ext cx="10869930" cy="460756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文本框 3"/>
          <p:cNvSpPr txBox="1"/>
          <p:nvPr/>
        </p:nvSpPr>
        <p:spPr>
          <a:xfrm>
            <a:off x="2919095" y="5666740"/>
            <a:ext cx="6181090" cy="8102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lang="zh-CN" altLang="en-US">
                <a:solidFill>
                  <a:srgbClr val="FFFF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以模拟仿真交易的操作实测，在长达</a:t>
            </a:r>
            <a:r>
              <a:rPr lang="en-US" altLang="zh-CN">
                <a:solidFill>
                  <a:srgbClr val="FFFF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5</a:t>
            </a:r>
            <a:r>
              <a:rPr lang="zh-CN" altLang="en-US">
                <a:solidFill>
                  <a:srgbClr val="FFFF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个月的最大跌幅超过</a:t>
            </a:r>
            <a:r>
              <a:rPr lang="en-US" altLang="zh-CN">
                <a:solidFill>
                  <a:srgbClr val="FFFF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20%</a:t>
            </a:r>
            <a:r>
              <a:rPr lang="zh-CN" altLang="en-US">
                <a:solidFill>
                  <a:srgbClr val="FFFF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的下行震荡中，最终以正收益</a:t>
            </a:r>
            <a:r>
              <a:rPr lang="en-US" altLang="zh-CN">
                <a:solidFill>
                  <a:srgbClr val="FFFF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“</a:t>
            </a:r>
            <a:r>
              <a:rPr lang="zh-CN" altLang="en-US">
                <a:solidFill>
                  <a:srgbClr val="FFFF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活</a:t>
            </a:r>
            <a:r>
              <a:rPr lang="en-US" altLang="zh-CN">
                <a:solidFill>
                  <a:srgbClr val="FFFF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”</a:t>
            </a:r>
            <a:r>
              <a:rPr lang="zh-CN" altLang="en-US">
                <a:solidFill>
                  <a:srgbClr val="FFFF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过来</a:t>
            </a:r>
            <a:r>
              <a:rPr lang="zh-CN" altLang="en-US">
                <a:solidFill>
                  <a:srgbClr val="FFFF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了</a:t>
            </a:r>
            <a:endParaRPr lang="zh-CN" altLang="en-US">
              <a:solidFill>
                <a:srgbClr val="FFFF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924050" y="35560"/>
            <a:ext cx="857885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错杀产生的低位</a:t>
            </a:r>
            <a:r>
              <a:rPr lang="zh-CN" altLang="en-US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机会</a:t>
            </a:r>
            <a:endParaRPr lang="zh-CN" altLang="en-US" sz="40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6200" y="960120"/>
            <a:ext cx="12039600" cy="493776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924050" y="35560"/>
            <a:ext cx="857885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行业性困境反转</a:t>
            </a:r>
            <a:r>
              <a:rPr lang="zh-CN" altLang="en-US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带来机会</a:t>
            </a:r>
            <a:endParaRPr lang="zh-CN" altLang="en-US" sz="40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71450" y="1024890"/>
            <a:ext cx="11849100" cy="476123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画板 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组 293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2555" y="3785870"/>
            <a:ext cx="9429750" cy="2114550"/>
          </a:xfrm>
          <a:prstGeom prst="rect">
            <a:avLst/>
          </a:prstGeom>
        </p:spPr>
      </p:pic>
      <p:sp>
        <p:nvSpPr>
          <p:cNvPr id="17" name="文本框 16"/>
          <p:cNvSpPr txBox="1"/>
          <p:nvPr>
            <p:custDataLst>
              <p:tags r:id="rId2"/>
            </p:custDataLst>
          </p:nvPr>
        </p:nvSpPr>
        <p:spPr>
          <a:xfrm>
            <a:off x="5117465" y="4384040"/>
            <a:ext cx="563499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经传多赢投顾</a:t>
            </a: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总监</a:t>
            </a:r>
            <a:endParaRPr lang="zh-CN" altLang="en-US" sz="1400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9" name="文本框 18"/>
          <p:cNvSpPr txBox="1"/>
          <p:nvPr>
            <p:custDataLst>
              <p:tags r:id="rId3"/>
            </p:custDataLst>
          </p:nvPr>
        </p:nvSpPr>
        <p:spPr>
          <a:xfrm>
            <a:off x="4867275" y="1109980"/>
            <a:ext cx="5952490" cy="24415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fontAlgn="auto"/>
            <a:r>
              <a:rPr lang="zh-CN" altLang="en-US" sz="7500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探底看底</a:t>
            </a:r>
            <a:r>
              <a:rPr lang="zh-CN" altLang="en-US" sz="7500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过程</a:t>
            </a:r>
            <a:endParaRPr lang="zh-CN" altLang="en-US" sz="7500">
              <a:gradFill>
                <a:gsLst>
                  <a:gs pos="0">
                    <a:srgbClr val="FFFDE6"/>
                  </a:gs>
                  <a:gs pos="100000">
                    <a:srgbClr val="F8BF87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  <a:p>
            <a:pPr fontAlgn="auto"/>
            <a:r>
              <a:rPr lang="zh-CN" altLang="en-US" sz="7500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中的操作</a:t>
            </a:r>
            <a:r>
              <a:rPr lang="zh-CN" altLang="en-US" sz="7500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逻辑</a:t>
            </a:r>
            <a:endParaRPr lang="zh-CN" altLang="en-US" sz="7500">
              <a:gradFill>
                <a:gsLst>
                  <a:gs pos="0">
                    <a:srgbClr val="FFFDE6"/>
                  </a:gs>
                  <a:gs pos="100000">
                    <a:srgbClr val="F8BF87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909185" y="4303395"/>
            <a:ext cx="398780" cy="445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300">
                <a:solidFill>
                  <a:srgbClr val="4A4A4A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·</a:t>
            </a:r>
            <a:endParaRPr lang="en-US" altLang="zh-CN" sz="2300">
              <a:solidFill>
                <a:srgbClr val="4A4A4A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4"/>
            </p:custDataLst>
          </p:nvPr>
        </p:nvSpPr>
        <p:spPr>
          <a:xfrm>
            <a:off x="4909185" y="4617720"/>
            <a:ext cx="398780" cy="445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300">
                <a:solidFill>
                  <a:srgbClr val="4A4A4A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·</a:t>
            </a:r>
            <a:endParaRPr lang="en-US" altLang="zh-CN" sz="2300">
              <a:solidFill>
                <a:srgbClr val="4A4A4A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pic>
        <p:nvPicPr>
          <p:cNvPr id="4" name="图片 3" descr="画板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1570" y="259080"/>
            <a:ext cx="3825240" cy="6028055"/>
          </a:xfrm>
          <a:prstGeom prst="rect">
            <a:avLst/>
          </a:prstGeom>
        </p:spPr>
      </p:pic>
      <p:sp>
        <p:nvSpPr>
          <p:cNvPr id="3" name="文本框 2"/>
          <p:cNvSpPr txBox="1"/>
          <p:nvPr>
            <p:custDataLst>
              <p:tags r:id="rId6"/>
            </p:custDataLst>
          </p:nvPr>
        </p:nvSpPr>
        <p:spPr>
          <a:xfrm>
            <a:off x="5041900" y="4639945"/>
            <a:ext cx="5424805" cy="10712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fontAlgn="auto">
              <a:lnSpc>
                <a:spcPct val="120000"/>
              </a:lnSpc>
            </a:pPr>
            <a:r>
              <a:rPr lang="en-US" altLang="zh-CN" sz="14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 科班出身，有过硬的专业基础功底。从业20</a:t>
            </a: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余</a:t>
            </a:r>
            <a:r>
              <a:rPr lang="en-US" altLang="zh-CN" sz="14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年，有过私募实操和顾问咨询等多维度经验。曾任职全日制重本大学讲师，完成过千场千人股民讲座，著有《唯信号论-系统篇》一书。其所创立的“三维一体”投资体系深受投资者喜爱。</a:t>
            </a:r>
            <a:endParaRPr lang="en-US" altLang="zh-CN" sz="1400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" name="图片 8" descr="目录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36370" y="2672715"/>
            <a:ext cx="2500630" cy="1269365"/>
          </a:xfrm>
          <a:prstGeom prst="rect">
            <a:avLst/>
          </a:prstGeom>
        </p:spPr>
      </p:pic>
      <p:pic>
        <p:nvPicPr>
          <p:cNvPr id="10" name="图片 9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7250" y="1442085"/>
            <a:ext cx="6239510" cy="794385"/>
          </a:xfrm>
          <a:prstGeom prst="rect">
            <a:avLst/>
          </a:prstGeom>
        </p:spPr>
      </p:pic>
      <p:sp>
        <p:nvSpPr>
          <p:cNvPr id="13" name="文本框 12"/>
          <p:cNvSpPr txBox="1"/>
          <p:nvPr>
            <p:custDataLst>
              <p:tags r:id="rId3"/>
            </p:custDataLst>
          </p:nvPr>
        </p:nvSpPr>
        <p:spPr>
          <a:xfrm>
            <a:off x="4926330" y="1498600"/>
            <a:ext cx="174053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000">
                <a:solidFill>
                  <a:srgbClr val="241789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第一章</a:t>
            </a:r>
            <a:endParaRPr lang="zh-CN" altLang="en-US" sz="3000">
              <a:solidFill>
                <a:srgbClr val="241789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6760210" y="1584960"/>
            <a:ext cx="406400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00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底来</a:t>
            </a:r>
            <a:r>
              <a:rPr lang="zh-CN" altLang="en-US" sz="300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了吗</a:t>
            </a:r>
            <a:endParaRPr lang="zh-CN" altLang="en-US" sz="300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pic>
        <p:nvPicPr>
          <p:cNvPr id="18" name="图片 17" descr="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667250" y="2432685"/>
            <a:ext cx="6239510" cy="794385"/>
          </a:xfrm>
          <a:prstGeom prst="rect">
            <a:avLst/>
          </a:prstGeom>
        </p:spPr>
      </p:pic>
      <p:sp>
        <p:nvSpPr>
          <p:cNvPr id="19" name="文本框 18"/>
          <p:cNvSpPr txBox="1"/>
          <p:nvPr>
            <p:custDataLst>
              <p:tags r:id="rId6"/>
            </p:custDataLst>
          </p:nvPr>
        </p:nvSpPr>
        <p:spPr>
          <a:xfrm>
            <a:off x="4926330" y="2489200"/>
            <a:ext cx="174053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000">
                <a:solidFill>
                  <a:srgbClr val="241789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第</a:t>
            </a:r>
            <a:r>
              <a:rPr lang="zh-CN" altLang="en-US" sz="3000">
                <a:solidFill>
                  <a:srgbClr val="241789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二章</a:t>
            </a:r>
            <a:endParaRPr lang="zh-CN" altLang="en-US" sz="3000">
              <a:solidFill>
                <a:srgbClr val="241789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0" name="文本框 19"/>
          <p:cNvSpPr txBox="1"/>
          <p:nvPr>
            <p:custDataLst>
              <p:tags r:id="rId7"/>
            </p:custDataLst>
          </p:nvPr>
        </p:nvSpPr>
        <p:spPr>
          <a:xfrm>
            <a:off x="6760210" y="2575560"/>
            <a:ext cx="406400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00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探底过程怎么</a:t>
            </a:r>
            <a:r>
              <a:rPr lang="zh-CN" altLang="en-US" sz="300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面对</a:t>
            </a:r>
            <a:endParaRPr lang="zh-CN" altLang="en-US" sz="300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pic>
        <p:nvPicPr>
          <p:cNvPr id="21" name="图片 20" descr="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667250" y="3423285"/>
            <a:ext cx="6239510" cy="794385"/>
          </a:xfrm>
          <a:prstGeom prst="rect">
            <a:avLst/>
          </a:prstGeom>
        </p:spPr>
      </p:pic>
      <p:sp>
        <p:nvSpPr>
          <p:cNvPr id="23" name="文本框 22"/>
          <p:cNvSpPr txBox="1"/>
          <p:nvPr>
            <p:custDataLst>
              <p:tags r:id="rId9"/>
            </p:custDataLst>
          </p:nvPr>
        </p:nvSpPr>
        <p:spPr>
          <a:xfrm>
            <a:off x="4926330" y="3479800"/>
            <a:ext cx="174053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000">
                <a:solidFill>
                  <a:srgbClr val="241789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第</a:t>
            </a:r>
            <a:r>
              <a:rPr lang="zh-CN" altLang="en-US" sz="3000">
                <a:solidFill>
                  <a:srgbClr val="241789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三章</a:t>
            </a:r>
            <a:endParaRPr lang="zh-CN" altLang="en-US" sz="3000">
              <a:solidFill>
                <a:srgbClr val="241789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2" name="文本框 31"/>
          <p:cNvSpPr txBox="1"/>
          <p:nvPr>
            <p:custDataLst>
              <p:tags r:id="rId10"/>
            </p:custDataLst>
          </p:nvPr>
        </p:nvSpPr>
        <p:spPr>
          <a:xfrm>
            <a:off x="6760210" y="3566160"/>
            <a:ext cx="406400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00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以战养战短打抱团</a:t>
            </a:r>
            <a:r>
              <a:rPr lang="en-US" altLang="zh-CN" sz="300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</a:t>
            </a:r>
            <a:endParaRPr lang="en-US" altLang="zh-CN" sz="300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pic>
        <p:nvPicPr>
          <p:cNvPr id="33" name="图片 32" descr="1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674870" y="4380230"/>
            <a:ext cx="6239510" cy="794385"/>
          </a:xfrm>
          <a:prstGeom prst="rect">
            <a:avLst/>
          </a:prstGeom>
        </p:spPr>
      </p:pic>
      <p:sp>
        <p:nvSpPr>
          <p:cNvPr id="34" name="文本框 33"/>
          <p:cNvSpPr txBox="1"/>
          <p:nvPr>
            <p:custDataLst>
              <p:tags r:id="rId12"/>
            </p:custDataLst>
          </p:nvPr>
        </p:nvSpPr>
        <p:spPr>
          <a:xfrm>
            <a:off x="4933950" y="4436745"/>
            <a:ext cx="174053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000">
                <a:solidFill>
                  <a:srgbClr val="241789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第</a:t>
            </a:r>
            <a:r>
              <a:rPr lang="zh-CN" altLang="en-US" sz="3000">
                <a:solidFill>
                  <a:srgbClr val="241789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四章</a:t>
            </a:r>
            <a:endParaRPr lang="zh-CN" altLang="en-US" sz="3000">
              <a:solidFill>
                <a:srgbClr val="241789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5" name="文本框 34"/>
          <p:cNvSpPr txBox="1"/>
          <p:nvPr>
            <p:custDataLst>
              <p:tags r:id="rId13"/>
            </p:custDataLst>
          </p:nvPr>
        </p:nvSpPr>
        <p:spPr>
          <a:xfrm>
            <a:off x="6767830" y="4523105"/>
            <a:ext cx="406400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00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坚持信仰做短</a:t>
            </a:r>
            <a:r>
              <a:rPr lang="zh-CN" altLang="en-US" sz="300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看长</a:t>
            </a:r>
            <a:endParaRPr lang="zh-CN" altLang="en-US" sz="300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</p:txBody>
      </p:sp>
    </p:spTree>
    <p:custDataLst>
      <p:tags r:id="rId14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4287203" y="1695768"/>
            <a:ext cx="373888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charset="-122"/>
              </a:rPr>
              <a:t>PART 01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思源黑体 CN Normal" panose="020B0400000000000000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2118043" y="2843530"/>
            <a:ext cx="795591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 fontAlgn="auto"/>
            <a:r>
              <a:rPr lang="zh-CN" altLang="en-US" sz="720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底来了</a:t>
            </a:r>
            <a:r>
              <a:rPr lang="zh-CN" altLang="en-US" sz="720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吗</a:t>
            </a:r>
            <a:endParaRPr lang="zh-CN" altLang="en-US" sz="7200">
              <a:gradFill>
                <a:gsLst>
                  <a:gs pos="0">
                    <a:srgbClr val="FFFEEB"/>
                  </a:gs>
                  <a:gs pos="100000">
                    <a:srgbClr val="FFF4A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924050" y="35560"/>
            <a:ext cx="857885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底来了吗</a:t>
            </a:r>
            <a:endParaRPr lang="zh-CN" altLang="en-US" sz="40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560445" y="3345815"/>
            <a:ext cx="8488045" cy="331851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77800" y="909320"/>
            <a:ext cx="8456295" cy="327787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文本框 4"/>
          <p:cNvSpPr txBox="1"/>
          <p:nvPr/>
        </p:nvSpPr>
        <p:spPr>
          <a:xfrm>
            <a:off x="8830945" y="1444625"/>
            <a:ext cx="304228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400" b="1">
                <a:solidFill>
                  <a:srgbClr val="FFC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最大级别宏观层面的</a:t>
            </a:r>
            <a:endParaRPr lang="zh-CN" altLang="en-US" sz="2400" b="1">
              <a:solidFill>
                <a:srgbClr val="FFC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ctr"/>
            <a:endParaRPr lang="zh-CN" altLang="en-US" sz="2400" b="1">
              <a:solidFill>
                <a:srgbClr val="FFC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ctr"/>
            <a:r>
              <a:rPr lang="zh-CN" altLang="en-US" sz="2400" b="1">
                <a:solidFill>
                  <a:srgbClr val="FFC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周期</a:t>
            </a:r>
            <a:r>
              <a:rPr lang="en-US" altLang="zh-CN" sz="2400" b="1">
                <a:solidFill>
                  <a:srgbClr val="FFC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PK    </a:t>
            </a:r>
            <a:r>
              <a:rPr lang="zh-CN" altLang="en-US" sz="2400" b="1">
                <a:solidFill>
                  <a:srgbClr val="FFC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结构</a:t>
            </a:r>
            <a:endParaRPr lang="zh-CN" altLang="en-US" sz="2400" b="1">
              <a:solidFill>
                <a:srgbClr val="FFC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924050" y="35560"/>
            <a:ext cx="857885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最悲观局点</a:t>
            </a:r>
            <a:r>
              <a:rPr lang="zh-CN" altLang="en-US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已经过去</a:t>
            </a:r>
            <a:endParaRPr lang="zh-CN" altLang="en-US" sz="40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601085" y="1010285"/>
            <a:ext cx="49904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8</a:t>
            </a:r>
            <a:r>
              <a:rPr lang="zh-CN" altLang="en-US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月大部分宏观数据开始企稳复苏</a:t>
            </a:r>
            <a:endParaRPr lang="zh-CN" altLang="en-US">
              <a:solidFill>
                <a:srgbClr val="FFFF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299085" y="1378585"/>
            <a:ext cx="2407920" cy="5212715"/>
            <a:chOff x="1249" y="2171"/>
            <a:chExt cx="3792" cy="8209"/>
          </a:xfrm>
        </p:grpSpPr>
        <p:pic>
          <p:nvPicPr>
            <p:cNvPr id="7" name="图片 6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2"/>
            <a:stretch>
              <a:fillRect/>
            </a:stretch>
          </p:blipFill>
          <p:spPr>
            <a:xfrm>
              <a:off x="1249" y="2171"/>
              <a:ext cx="3792" cy="3408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1254" y="5074"/>
              <a:ext cx="3787" cy="5307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/>
          </p:nvSpPr>
          <p:spPr>
            <a:xfrm>
              <a:off x="1796" y="2480"/>
              <a:ext cx="2209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b="1">
                  <a:solidFill>
                    <a:srgbClr val="FFC000"/>
                  </a:solidFill>
                </a:rPr>
                <a:t>CPI</a:t>
              </a:r>
              <a:r>
                <a:rPr lang="zh-CN" altLang="en-US" b="1">
                  <a:solidFill>
                    <a:srgbClr val="FFC000"/>
                  </a:solidFill>
                </a:rPr>
                <a:t>数据</a:t>
              </a:r>
              <a:endParaRPr lang="zh-CN" altLang="en-US" b="1">
                <a:solidFill>
                  <a:srgbClr val="FFC000"/>
                </a:solidFill>
              </a:endParaRPr>
            </a:p>
          </p:txBody>
        </p:sp>
      </p:grpSp>
      <p:pic>
        <p:nvPicPr>
          <p:cNvPr id="11" name="图片 1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3125470" y="1574800"/>
            <a:ext cx="4617720" cy="457962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949700" y="6223635"/>
            <a:ext cx="29692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b="1">
                <a:solidFill>
                  <a:srgbClr val="FFC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消费品零售总额</a:t>
            </a:r>
            <a:endParaRPr lang="zh-CN" altLang="en-US" b="1">
              <a:solidFill>
                <a:srgbClr val="FFC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7901940" y="1719580"/>
            <a:ext cx="4140835" cy="190563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7901305" y="3775075"/>
            <a:ext cx="4141470" cy="2150110"/>
          </a:xfrm>
          <a:prstGeom prst="rect">
            <a:avLst/>
          </a:prstGeom>
        </p:spPr>
      </p:pic>
      <p:sp>
        <p:nvSpPr>
          <p:cNvPr id="15" name="文本框 14"/>
          <p:cNvSpPr txBox="1"/>
          <p:nvPr>
            <p:custDataLst>
              <p:tags r:id="rId11"/>
            </p:custDataLst>
          </p:nvPr>
        </p:nvSpPr>
        <p:spPr>
          <a:xfrm>
            <a:off x="8488045" y="6223635"/>
            <a:ext cx="29692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b="1">
                <a:solidFill>
                  <a:srgbClr val="FFC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PMI</a:t>
            </a:r>
            <a:endParaRPr lang="en-US" altLang="zh-CN" b="1">
              <a:solidFill>
                <a:srgbClr val="FFC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</p:spTree>
    <p:custDataLst>
      <p:tags r:id="rId12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4287203" y="1695768"/>
            <a:ext cx="373888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charset="-122"/>
              </a:rPr>
              <a:t>PART 0</a:t>
            </a:r>
            <a:r>
              <a:rPr kumimoji="0" lang="en-US" altLang="zh-CN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charset="-122"/>
              </a:rPr>
              <a:t>2</a:t>
            </a:r>
            <a:endParaRPr kumimoji="0" lang="en-US" altLang="zh-CN" sz="6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思源黑体 CN Normal" panose="020B0400000000000000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2118043" y="2843530"/>
            <a:ext cx="795591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 fontAlgn="auto"/>
            <a:r>
              <a:rPr lang="zh-CN" altLang="en-US" sz="720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探底过程怎么</a:t>
            </a:r>
            <a:r>
              <a:rPr lang="zh-CN" altLang="en-US" sz="720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面对</a:t>
            </a:r>
            <a:endParaRPr lang="zh-CN" altLang="en-US" sz="7200">
              <a:gradFill>
                <a:gsLst>
                  <a:gs pos="0">
                    <a:srgbClr val="FFFEEB"/>
                  </a:gs>
                  <a:gs pos="100000">
                    <a:srgbClr val="FFF4A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924050" y="35560"/>
            <a:ext cx="857885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ctr">
              <a:buClrTx/>
              <a:buSzTx/>
              <a:buFontTx/>
            </a:pPr>
            <a:r>
              <a:rPr lang="zh-CN" altLang="en-US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探底是在探</a:t>
            </a:r>
            <a:r>
              <a:rPr lang="zh-CN" altLang="en-US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什么</a:t>
            </a:r>
            <a:endParaRPr lang="zh-CN" altLang="en-US" sz="40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827145" y="911225"/>
            <a:ext cx="4772660" cy="12528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40000"/>
              </a:lnSpc>
            </a:pPr>
            <a:r>
              <a:rPr lang="zh-CN" altLang="en-US" b="1">
                <a:solidFill>
                  <a:srgbClr val="FFC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最难以把握的是人心</a:t>
            </a:r>
            <a:endParaRPr lang="zh-CN" altLang="en-US" b="1">
              <a:solidFill>
                <a:srgbClr val="FFC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  <a:p>
            <a:pPr algn="ctr">
              <a:lnSpc>
                <a:spcPct val="140000"/>
              </a:lnSpc>
            </a:pPr>
            <a:r>
              <a:rPr lang="zh-CN" altLang="en-US" b="1">
                <a:solidFill>
                  <a:srgbClr val="FFC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最大的不确定性是投资者情绪</a:t>
            </a:r>
            <a:endParaRPr lang="zh-CN" altLang="en-US" b="1">
              <a:solidFill>
                <a:srgbClr val="FFC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  <a:p>
            <a:pPr algn="ctr">
              <a:lnSpc>
                <a:spcPct val="140000"/>
              </a:lnSpc>
            </a:pPr>
            <a:r>
              <a:rPr lang="zh-CN" altLang="en-US" b="1">
                <a:solidFill>
                  <a:srgbClr val="FFC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万事俱备</a:t>
            </a:r>
            <a:r>
              <a:rPr lang="en-US" altLang="zh-CN" b="1">
                <a:solidFill>
                  <a:srgbClr val="FFC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   </a:t>
            </a:r>
            <a:r>
              <a:rPr lang="zh-CN" altLang="en-US" b="1">
                <a:solidFill>
                  <a:srgbClr val="FFC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只缺</a:t>
            </a:r>
            <a:r>
              <a:rPr lang="zh-CN" altLang="en-US" b="1">
                <a:solidFill>
                  <a:srgbClr val="FFC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信心</a:t>
            </a:r>
            <a:endParaRPr lang="zh-CN" altLang="en-US" b="1">
              <a:solidFill>
                <a:srgbClr val="FFC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066415" y="2254885"/>
            <a:ext cx="6294120" cy="421386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5621655" y="3068955"/>
            <a:ext cx="34810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FFC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乐观期待</a:t>
            </a:r>
            <a:r>
              <a:rPr lang="en-US" altLang="zh-CN" sz="2800" b="1">
                <a:solidFill>
                  <a:srgbClr val="FFC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10</a:t>
            </a:r>
            <a:r>
              <a:rPr lang="zh-CN" altLang="en-US" sz="2800" b="1">
                <a:solidFill>
                  <a:srgbClr val="FFC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月反攻</a:t>
            </a:r>
            <a:endParaRPr lang="zh-CN" altLang="en-US" sz="2800" b="1">
              <a:solidFill>
                <a:srgbClr val="FFC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12140" y="2640330"/>
            <a:ext cx="2176780" cy="14941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90000"/>
              </a:lnSpc>
            </a:pPr>
            <a:r>
              <a:rPr lang="zh-CN" altLang="en-US" sz="2400" b="1">
                <a:solidFill>
                  <a:srgbClr val="FFFF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不能躺</a:t>
            </a:r>
            <a:endParaRPr lang="zh-CN" altLang="en-US" sz="2400" b="1">
              <a:solidFill>
                <a:srgbClr val="FFFF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  <a:p>
            <a:pPr algn="ctr">
              <a:lnSpc>
                <a:spcPct val="190000"/>
              </a:lnSpc>
            </a:pPr>
            <a:r>
              <a:rPr lang="zh-CN" altLang="en-US" sz="2400" b="1">
                <a:solidFill>
                  <a:srgbClr val="FFFF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也不能卷</a:t>
            </a:r>
            <a:endParaRPr lang="zh-CN" altLang="en-US" sz="2400" b="1">
              <a:solidFill>
                <a:srgbClr val="FFFF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9728200" y="2582545"/>
            <a:ext cx="2176780" cy="14941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90000"/>
              </a:lnSpc>
            </a:pPr>
            <a:r>
              <a:rPr lang="zh-CN" altLang="en-US" sz="2400" b="1">
                <a:solidFill>
                  <a:srgbClr val="FFFF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躺</a:t>
            </a:r>
            <a:r>
              <a:rPr lang="zh-CN" altLang="en-US" sz="2400" b="1">
                <a:solidFill>
                  <a:srgbClr val="FFFF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不平</a:t>
            </a:r>
            <a:endParaRPr lang="zh-CN" altLang="en-US" sz="2400" b="1">
              <a:solidFill>
                <a:srgbClr val="FFFF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  <a:p>
            <a:pPr algn="ctr">
              <a:lnSpc>
                <a:spcPct val="190000"/>
              </a:lnSpc>
            </a:pPr>
            <a:r>
              <a:rPr lang="zh-CN" altLang="en-US" sz="2400" b="1">
                <a:solidFill>
                  <a:srgbClr val="FFFF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也卷不</a:t>
            </a:r>
            <a:r>
              <a:rPr lang="zh-CN" altLang="en-US" sz="2400" b="1">
                <a:solidFill>
                  <a:srgbClr val="FFFF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动</a:t>
            </a:r>
            <a:endParaRPr lang="zh-CN" altLang="en-US" sz="2400" b="1">
              <a:solidFill>
                <a:srgbClr val="FFFF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</p:spTree>
    <p:custDataLst>
      <p:tags r:id="rId4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21.xml><?xml version="1.0" encoding="utf-8"?>
<p:tagLst xmlns:p="http://schemas.openxmlformats.org/presentationml/2006/main">
  <p:tag name="KSO_WM_SPECIAL_SOURCE" val="bdnull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SPECIAL_SOURCE" val="bdnull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6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8.xml><?xml version="1.0" encoding="utf-8"?>
<p:tagLst xmlns:p="http://schemas.openxmlformats.org/presentationml/2006/main">
  <p:tag name="KSO_WM_BEAUTIFY_FLAG" val="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8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85.xml><?xml version="1.0" encoding="utf-8"?>
<p:tagLst xmlns:p="http://schemas.openxmlformats.org/presentationml/2006/main">
  <p:tag name="KSO_WPP_MARK_KEY" val="5d6e9262-ca8a-4070-8ad5-698f89e303ea"/>
  <p:tag name="COMMONDATA" val="eyJoZGlkIjoiOGE4MmM3N2M1Njg0N2RlMTM3NDgxNjk5YmFiZDMxNTIifQ==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922</Words>
  <Application>WPS 演示</Application>
  <PresentationFormat>宽屏</PresentationFormat>
  <Paragraphs>123</Paragraphs>
  <Slides>20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3" baseType="lpstr">
      <vt:lpstr>Arial</vt:lpstr>
      <vt:lpstr>宋体</vt:lpstr>
      <vt:lpstr>Wingdings</vt:lpstr>
      <vt:lpstr>微软雅黑</vt:lpstr>
      <vt:lpstr>Wingdings</vt:lpstr>
      <vt:lpstr>思源黑体 CN Light</vt:lpstr>
      <vt:lpstr>黑体</vt:lpstr>
      <vt:lpstr>思源黑体 CN Bold</vt:lpstr>
      <vt:lpstr>思源黑体 CN Medium</vt:lpstr>
      <vt:lpstr>思源黑体 CN Normal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俏俏</cp:lastModifiedBy>
  <cp:revision>250</cp:revision>
  <dcterms:created xsi:type="dcterms:W3CDTF">2022-12-31T05:43:00Z</dcterms:created>
  <dcterms:modified xsi:type="dcterms:W3CDTF">2023-09-21T13:25:05Z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2052-12.1.0.15398</vt:lpwstr>
  </property>
  <property fmtid="{D5CDD505-2E9C-101B-9397-08002B2CF9AE}" pid="3" name="ICV">
    <vt:lpwstr>BA4E2243C05B4225B333662A58CDDB7E_13</vt:lpwstr>
  </property>
</Properties>
</file>