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292" r:id="rId4"/>
    <p:sldId id="287" r:id="rId5"/>
    <p:sldId id="286" r:id="rId6"/>
    <p:sldId id="385" r:id="rId7"/>
    <p:sldId id="355" r:id="rId8"/>
    <p:sldId id="294" r:id="rId9"/>
    <p:sldId id="304" r:id="rId10"/>
    <p:sldId id="330" r:id="rId11"/>
    <p:sldId id="311" r:id="rId12"/>
    <p:sldId id="305" r:id="rId13"/>
    <p:sldId id="306" r:id="rId14"/>
    <p:sldId id="308" r:id="rId15"/>
    <p:sldId id="307" r:id="rId16"/>
    <p:sldId id="309" r:id="rId17"/>
    <p:sldId id="357" r:id="rId18"/>
    <p:sldId id="312" r:id="rId19"/>
    <p:sldId id="310" r:id="rId20"/>
    <p:sldId id="315" r:id="rId21"/>
    <p:sldId id="314" r:id="rId22"/>
    <p:sldId id="316" r:id="rId23"/>
    <p:sldId id="317" r:id="rId24"/>
    <p:sldId id="319" r:id="rId25"/>
    <p:sldId id="318" r:id="rId26"/>
    <p:sldId id="321" r:id="rId27"/>
    <p:sldId id="331" r:id="rId28"/>
    <p:sldId id="322" r:id="rId29"/>
    <p:sldId id="313" r:id="rId30"/>
    <p:sldId id="320" r:id="rId31"/>
    <p:sldId id="356" r:id="rId32"/>
    <p:sldId id="332" r:id="rId33"/>
    <p:sldId id="333" r:id="rId34"/>
    <p:sldId id="334" r:id="rId35"/>
    <p:sldId id="335" r:id="rId36"/>
    <p:sldId id="302" r:id="rId37"/>
  </p:sldIdLst>
  <p:sldSz cx="12192000" cy="6858000"/>
  <p:notesSz cx="6858000" cy="9144000"/>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0" userDrawn="1">
          <p15:clr>
            <a:srgbClr val="A4A3A4"/>
          </p15:clr>
        </p15:guide>
        <p15:guide id="2" pos="36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0BB8"/>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00"/>
        <p:guide pos="3669"/>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345.xml"/><Relationship Id="rId40" Type="http://schemas.openxmlformats.org/officeDocument/2006/relationships/tableStyles" Target="tableStyles.xml"/><Relationship Id="rId4" Type="http://schemas.openxmlformats.org/officeDocument/2006/relationships/slide" Target="slides/slide2.xml"/><Relationship Id="rId39" Type="http://schemas.openxmlformats.org/officeDocument/2006/relationships/viewProps" Target="viewProps.xml"/><Relationship Id="rId38" Type="http://schemas.openxmlformats.org/officeDocument/2006/relationships/presProps" Target="presProps.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10.xml"/><Relationship Id="rId7" Type="http://schemas.openxmlformats.org/officeDocument/2006/relationships/image" Target="../media/image4.png"/><Relationship Id="rId6" Type="http://schemas.openxmlformats.org/officeDocument/2006/relationships/tags" Target="../tags/tag9.xml"/><Relationship Id="rId5" Type="http://schemas.openxmlformats.org/officeDocument/2006/relationships/image" Target="../media/image3.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5.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0"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上海"/>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8" name="文本框 7"/>
          <p:cNvSpPr txBox="1"/>
          <p:nvPr userDrawn="1">
            <p:custDataLst>
              <p:tags r:id="rId8"/>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经传多赢资深投顾:宓睿 | 执业编号:A1120616040002  风险提示:观点基于软件数据和理论模型分析，仅供参考，不构成投资建议，股市有风险，投资需谨慎。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cxnSp>
        <p:nvCxnSpPr>
          <p:cNvPr id="15" name="直接连接符 14"/>
          <p:cNvCxnSpPr/>
          <p:nvPr userDrawn="1">
            <p:custDataLst>
              <p:tags r:id="rId3"/>
            </p:custDataLst>
          </p:nvPr>
        </p:nvCxnSpPr>
        <p:spPr>
          <a:xfrm flipV="1">
            <a:off x="1902460" y="728345"/>
            <a:ext cx="8630920" cy="13335"/>
          </a:xfrm>
          <a:prstGeom prst="line">
            <a:avLst/>
          </a:prstGeom>
          <a:ln w="12700" cmpd="sng">
            <a:solidFill>
              <a:srgbClr val="FFFFFF"/>
            </a:solidFill>
            <a:prstDash val="solid"/>
          </a:ln>
        </p:spPr>
        <p:style>
          <a:lnRef idx="3">
            <a:schemeClr val="accent4"/>
          </a:lnRef>
          <a:fillRef idx="0">
            <a:schemeClr val="accent4"/>
          </a:fillRef>
          <a:effectRef idx="2">
            <a:schemeClr val="accent4"/>
          </a:effectRef>
          <a:fontRef idx="minor">
            <a:schemeClr val="tx1"/>
          </a:fontRef>
        </p:style>
      </p:cxnSp>
      <p:pic>
        <p:nvPicPr>
          <p:cNvPr id="10" name="图片 9" descr="矢量智能对象"/>
          <p:cNvPicPr>
            <a:picLocks noChangeAspect="1"/>
          </p:cNvPicPr>
          <p:nvPr userDrawn="1">
            <p:custDataLst>
              <p:tags r:id="rId4"/>
            </p:custDataLst>
          </p:nvPr>
        </p:nvPicPr>
        <p:blipFill>
          <a:blip r:embed="rId5"/>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6"/>
            </p:custDataLst>
          </p:nvPr>
        </p:nvPicPr>
        <p:blipFill>
          <a:blip r:embed="rId7"/>
          <a:stretch>
            <a:fillRect/>
          </a:stretch>
        </p:blipFill>
        <p:spPr>
          <a:xfrm>
            <a:off x="274320" y="191770"/>
            <a:ext cx="1550035" cy="354965"/>
          </a:xfrm>
          <a:prstGeom prst="rect">
            <a:avLst/>
          </a:prstGeom>
        </p:spPr>
      </p:pic>
      <p:sp>
        <p:nvSpPr>
          <p:cNvPr id="4" name="文本框 3"/>
          <p:cNvSpPr txBox="1"/>
          <p:nvPr userDrawn="1">
            <p:custDataLst>
              <p:tags r:id="rId8"/>
            </p:custDataLst>
          </p:nvPr>
        </p:nvSpPr>
        <p:spPr>
          <a:xfrm>
            <a:off x="0" y="6586146"/>
            <a:ext cx="12192000" cy="260350"/>
          </a:xfrm>
          <a:prstGeom prst="rect">
            <a:avLst/>
          </a:prstGeom>
          <a:noFill/>
        </p:spPr>
        <p:txBody>
          <a:bodyPr wrap="square" rtlCol="0" anchor="t">
            <a:spAutoFit/>
          </a:bodyPr>
          <a:p>
            <a:pPr algn="ctr">
              <a:buClrTx/>
              <a:buSzTx/>
              <a:buFontTx/>
            </a:pP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 :方建伟丨执业编号:</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A1120613090012</a:t>
            </a:r>
            <a:r>
              <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rPr>
              <a:t>  风险提示:观点基于软件数据和理论模型分析，仅供参考，不构成买卖建议，股市有风险，投资需谨慎</a:t>
            </a:r>
            <a:endParaRPr lang="zh-CN" altLang="en-US" sz="1100" dirty="0">
              <a:ln>
                <a:noFill/>
              </a:ln>
              <a:solidFill>
                <a:schemeClr val="bg1">
                  <a:lumMod val="7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4" name="圆角矩形 3"/>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CN" altLang="en-US"/>
          </a:p>
        </p:txBody>
      </p:sp>
      <p:pic>
        <p:nvPicPr>
          <p:cNvPr id="5" name="图片 4"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lstStyle/>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9" name="图片 8" descr="组 2928"/>
          <p:cNvPicPr>
            <a:picLocks noChangeAspect="1"/>
          </p:cNvPicPr>
          <p:nvPr userDrawn="1"/>
        </p:nvPicPr>
        <p:blipFill>
          <a:blip r:embed="rId10"/>
          <a:stretch>
            <a:fillRect/>
          </a:stretch>
        </p:blipFill>
        <p:spPr>
          <a:xfrm>
            <a:off x="274320" y="191770"/>
            <a:ext cx="1551940" cy="3556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1" Type="http://schemas.openxmlformats.org/officeDocument/2006/relationships/slideLayout" Target="../slideLayouts/slideLayout2.xml"/><Relationship Id="rId10" Type="http://schemas.openxmlformats.org/officeDocument/2006/relationships/tags" Target="../tags/tag69.xml"/><Relationship Id="rId1" Type="http://schemas.openxmlformats.org/officeDocument/2006/relationships/tags" Target="../tags/tag60.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ags" Target="../tags/tag70.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75.xml"/><Relationship Id="rId3" Type="http://schemas.openxmlformats.org/officeDocument/2006/relationships/image" Target="../media/image15.png"/><Relationship Id="rId2" Type="http://schemas.openxmlformats.org/officeDocument/2006/relationships/tags" Target="../tags/tag74.xml"/><Relationship Id="rId1" Type="http://schemas.openxmlformats.org/officeDocument/2006/relationships/tags" Target="../tags/tag73.xml"/></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image" Target="../media/image16.png"/><Relationship Id="rId2" Type="http://schemas.openxmlformats.org/officeDocument/2006/relationships/tags" Target="../tags/tag77.xml"/><Relationship Id="rId1" Type="http://schemas.openxmlformats.org/officeDocument/2006/relationships/tags" Target="../tags/tag76.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2.xml"/><Relationship Id="rId3" Type="http://schemas.openxmlformats.org/officeDocument/2006/relationships/image" Target="../media/image17.png"/><Relationship Id="rId2" Type="http://schemas.openxmlformats.org/officeDocument/2006/relationships/tags" Target="../tags/tag81.xml"/><Relationship Id="rId1" Type="http://schemas.openxmlformats.org/officeDocument/2006/relationships/tags" Target="../tags/tag80.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5.xml"/><Relationship Id="rId3" Type="http://schemas.openxmlformats.org/officeDocument/2006/relationships/image" Target="../media/image18.png"/><Relationship Id="rId2" Type="http://schemas.openxmlformats.org/officeDocument/2006/relationships/tags" Target="../tags/tag84.xml"/><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8.xml"/><Relationship Id="rId3" Type="http://schemas.openxmlformats.org/officeDocument/2006/relationships/image" Target="../media/image19.png"/><Relationship Id="rId2" Type="http://schemas.openxmlformats.org/officeDocument/2006/relationships/tags" Target="../tags/tag87.xml"/><Relationship Id="rId1" Type="http://schemas.openxmlformats.org/officeDocument/2006/relationships/tags" Target="../tags/tag86.xml"/></Relationships>
</file>

<file path=ppt/slides/_rels/slide17.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tags" Target="../tags/tag90.xml"/><Relationship Id="rId11" Type="http://schemas.openxmlformats.org/officeDocument/2006/relationships/slideLayout" Target="../slideLayouts/slideLayout2.xml"/><Relationship Id="rId10" Type="http://schemas.openxmlformats.org/officeDocument/2006/relationships/tags" Target="../tags/tag98.xml"/><Relationship Id="rId1" Type="http://schemas.openxmlformats.org/officeDocument/2006/relationships/tags" Target="../tags/tag89.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9.xml.rels><?xml version="1.0" encoding="UTF-8" standalone="yes"?>
<Relationships xmlns="http://schemas.openxmlformats.org/package/2006/relationships"><Relationship Id="rId9" Type="http://schemas.openxmlformats.org/officeDocument/2006/relationships/tags" Target="../tags/tag110.xml"/><Relationship Id="rId8" Type="http://schemas.openxmlformats.org/officeDocument/2006/relationships/tags" Target="../tags/tag109.xml"/><Relationship Id="rId7" Type="http://schemas.openxmlformats.org/officeDocument/2006/relationships/tags" Target="../tags/tag108.xml"/><Relationship Id="rId6" Type="http://schemas.openxmlformats.org/officeDocument/2006/relationships/tags" Target="../tags/tag107.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3" Type="http://schemas.openxmlformats.org/officeDocument/2006/relationships/slideLayout" Target="../slideLayouts/slideLayout2.xml"/><Relationship Id="rId12" Type="http://schemas.openxmlformats.org/officeDocument/2006/relationships/tags" Target="../tags/tag113.xml"/><Relationship Id="rId11" Type="http://schemas.openxmlformats.org/officeDocument/2006/relationships/tags" Target="../tags/tag112.xml"/><Relationship Id="rId10" Type="http://schemas.openxmlformats.org/officeDocument/2006/relationships/tags" Target="../tags/tag111.xml"/><Relationship Id="rId1" Type="http://schemas.openxmlformats.org/officeDocument/2006/relationships/tags" Target="../tags/tag102.xml"/></Relationships>
</file>

<file path=ppt/slides/_rels/slide2.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image" Target="../media/image8.png"/><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0" Type="http://schemas.openxmlformats.org/officeDocument/2006/relationships/slideLayout" Target="../slideLayouts/slideLayout4.xml"/><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4" Type="http://schemas.openxmlformats.org/officeDocument/2006/relationships/slideLayout" Target="../slideLayouts/slideLayout2.xml"/><Relationship Id="rId33" Type="http://schemas.openxmlformats.org/officeDocument/2006/relationships/tags" Target="../tags/tag146.xml"/><Relationship Id="rId32" Type="http://schemas.openxmlformats.org/officeDocument/2006/relationships/tags" Target="../tags/tag145.xml"/><Relationship Id="rId31" Type="http://schemas.openxmlformats.org/officeDocument/2006/relationships/tags" Target="../tags/tag144.xml"/><Relationship Id="rId30" Type="http://schemas.openxmlformats.org/officeDocument/2006/relationships/tags" Target="../tags/tag143.xml"/><Relationship Id="rId3" Type="http://schemas.openxmlformats.org/officeDocument/2006/relationships/tags" Target="../tags/tag116.xml"/><Relationship Id="rId29" Type="http://schemas.openxmlformats.org/officeDocument/2006/relationships/tags" Target="../tags/tag142.xml"/><Relationship Id="rId28" Type="http://schemas.openxmlformats.org/officeDocument/2006/relationships/tags" Target="../tags/tag141.xml"/><Relationship Id="rId27" Type="http://schemas.openxmlformats.org/officeDocument/2006/relationships/tags" Target="../tags/tag140.xml"/><Relationship Id="rId26" Type="http://schemas.openxmlformats.org/officeDocument/2006/relationships/tags" Target="../tags/tag139.xml"/><Relationship Id="rId25" Type="http://schemas.openxmlformats.org/officeDocument/2006/relationships/tags" Target="../tags/tag138.xml"/><Relationship Id="rId24" Type="http://schemas.openxmlformats.org/officeDocument/2006/relationships/tags" Target="../tags/tag137.xml"/><Relationship Id="rId23" Type="http://schemas.openxmlformats.org/officeDocument/2006/relationships/tags" Target="../tags/tag136.xml"/><Relationship Id="rId22" Type="http://schemas.openxmlformats.org/officeDocument/2006/relationships/tags" Target="../tags/tag135.xml"/><Relationship Id="rId21" Type="http://schemas.openxmlformats.org/officeDocument/2006/relationships/tags" Target="../tags/tag134.xml"/><Relationship Id="rId20" Type="http://schemas.openxmlformats.org/officeDocument/2006/relationships/tags" Target="../tags/tag133.xml"/><Relationship Id="rId2" Type="http://schemas.openxmlformats.org/officeDocument/2006/relationships/tags" Target="../tags/tag115.xml"/><Relationship Id="rId19" Type="http://schemas.openxmlformats.org/officeDocument/2006/relationships/tags" Target="../tags/tag132.xml"/><Relationship Id="rId18" Type="http://schemas.openxmlformats.org/officeDocument/2006/relationships/tags" Target="../tags/tag131.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4.xml"/></Relationships>
</file>

<file path=ppt/slides/_rels/slide21.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4" Type="http://schemas.openxmlformats.org/officeDocument/2006/relationships/slideLayout" Target="../slideLayouts/slideLayout2.xml"/><Relationship Id="rId33" Type="http://schemas.openxmlformats.org/officeDocument/2006/relationships/tags" Target="../tags/tag179.xml"/><Relationship Id="rId32" Type="http://schemas.openxmlformats.org/officeDocument/2006/relationships/tags" Target="../tags/tag178.xml"/><Relationship Id="rId31" Type="http://schemas.openxmlformats.org/officeDocument/2006/relationships/tags" Target="../tags/tag177.xml"/><Relationship Id="rId30" Type="http://schemas.openxmlformats.org/officeDocument/2006/relationships/tags" Target="../tags/tag176.xml"/><Relationship Id="rId3" Type="http://schemas.openxmlformats.org/officeDocument/2006/relationships/tags" Target="../tags/tag149.xml"/><Relationship Id="rId29" Type="http://schemas.openxmlformats.org/officeDocument/2006/relationships/tags" Target="../tags/tag175.xml"/><Relationship Id="rId28" Type="http://schemas.openxmlformats.org/officeDocument/2006/relationships/tags" Target="../tags/tag174.xml"/><Relationship Id="rId27" Type="http://schemas.openxmlformats.org/officeDocument/2006/relationships/tags" Target="../tags/tag173.xml"/><Relationship Id="rId26" Type="http://schemas.openxmlformats.org/officeDocument/2006/relationships/tags" Target="../tags/tag172.xml"/><Relationship Id="rId25" Type="http://schemas.openxmlformats.org/officeDocument/2006/relationships/tags" Target="../tags/tag171.xml"/><Relationship Id="rId24" Type="http://schemas.openxmlformats.org/officeDocument/2006/relationships/tags" Target="../tags/tag170.xml"/><Relationship Id="rId23" Type="http://schemas.openxmlformats.org/officeDocument/2006/relationships/tags" Target="../tags/tag169.xml"/><Relationship Id="rId22" Type="http://schemas.openxmlformats.org/officeDocument/2006/relationships/tags" Target="../tags/tag168.xml"/><Relationship Id="rId21" Type="http://schemas.openxmlformats.org/officeDocument/2006/relationships/tags" Target="../tags/tag167.xml"/><Relationship Id="rId20" Type="http://schemas.openxmlformats.org/officeDocument/2006/relationships/tags" Target="../tags/tag166.xml"/><Relationship Id="rId2" Type="http://schemas.openxmlformats.org/officeDocument/2006/relationships/tags" Target="../tags/tag148.xml"/><Relationship Id="rId19" Type="http://schemas.openxmlformats.org/officeDocument/2006/relationships/tags" Target="../tags/tag165.xml"/><Relationship Id="rId18" Type="http://schemas.openxmlformats.org/officeDocument/2006/relationships/tags" Target="../tags/tag164.xml"/><Relationship Id="rId17" Type="http://schemas.openxmlformats.org/officeDocument/2006/relationships/tags" Target="../tags/tag163.xml"/><Relationship Id="rId16" Type="http://schemas.openxmlformats.org/officeDocument/2006/relationships/tags" Target="../tags/tag16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7.xml"/></Relationships>
</file>

<file path=ppt/slides/_rels/slide22.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4" Type="http://schemas.openxmlformats.org/officeDocument/2006/relationships/slideLayout" Target="../slideLayouts/slideLayout2.xml"/><Relationship Id="rId33" Type="http://schemas.openxmlformats.org/officeDocument/2006/relationships/tags" Target="../tags/tag212.xml"/><Relationship Id="rId32" Type="http://schemas.openxmlformats.org/officeDocument/2006/relationships/tags" Target="../tags/tag211.xml"/><Relationship Id="rId31" Type="http://schemas.openxmlformats.org/officeDocument/2006/relationships/tags" Target="../tags/tag210.xml"/><Relationship Id="rId30" Type="http://schemas.openxmlformats.org/officeDocument/2006/relationships/tags" Target="../tags/tag209.xml"/><Relationship Id="rId3" Type="http://schemas.openxmlformats.org/officeDocument/2006/relationships/tags" Target="../tags/tag182.xml"/><Relationship Id="rId29" Type="http://schemas.openxmlformats.org/officeDocument/2006/relationships/tags" Target="../tags/tag208.xml"/><Relationship Id="rId28" Type="http://schemas.openxmlformats.org/officeDocument/2006/relationships/tags" Target="../tags/tag207.xml"/><Relationship Id="rId27" Type="http://schemas.openxmlformats.org/officeDocument/2006/relationships/tags" Target="../tags/tag206.xml"/><Relationship Id="rId26" Type="http://schemas.openxmlformats.org/officeDocument/2006/relationships/tags" Target="../tags/tag205.xml"/><Relationship Id="rId25" Type="http://schemas.openxmlformats.org/officeDocument/2006/relationships/tags" Target="../tags/tag204.xml"/><Relationship Id="rId24" Type="http://schemas.openxmlformats.org/officeDocument/2006/relationships/tags" Target="../tags/tag203.xml"/><Relationship Id="rId23" Type="http://schemas.openxmlformats.org/officeDocument/2006/relationships/tags" Target="../tags/tag202.xml"/><Relationship Id="rId22" Type="http://schemas.openxmlformats.org/officeDocument/2006/relationships/tags" Target="../tags/tag201.xml"/><Relationship Id="rId21" Type="http://schemas.openxmlformats.org/officeDocument/2006/relationships/tags" Target="../tags/tag200.xml"/><Relationship Id="rId20" Type="http://schemas.openxmlformats.org/officeDocument/2006/relationships/tags" Target="../tags/tag199.xml"/><Relationship Id="rId2" Type="http://schemas.openxmlformats.org/officeDocument/2006/relationships/tags" Target="../tags/tag181.xml"/><Relationship Id="rId19" Type="http://schemas.openxmlformats.org/officeDocument/2006/relationships/tags" Target="../tags/tag198.xml"/><Relationship Id="rId18" Type="http://schemas.openxmlformats.org/officeDocument/2006/relationships/tags" Target="../tags/tag197.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tags" Target="../tags/tag189.xml"/><Relationship Id="rId1" Type="http://schemas.openxmlformats.org/officeDocument/2006/relationships/tags" Target="../tags/tag180.xml"/></Relationships>
</file>

<file path=ppt/slides/_rels/slide23.xml.rels><?xml version="1.0" encoding="UTF-8" standalone="yes"?>
<Relationships xmlns="http://schemas.openxmlformats.org/package/2006/relationships"><Relationship Id="rId9" Type="http://schemas.openxmlformats.org/officeDocument/2006/relationships/tags" Target="../tags/tag221.xml"/><Relationship Id="rId8" Type="http://schemas.openxmlformats.org/officeDocument/2006/relationships/tags" Target="../tags/tag220.xml"/><Relationship Id="rId7" Type="http://schemas.openxmlformats.org/officeDocument/2006/relationships/tags" Target="../tags/tag219.xml"/><Relationship Id="rId6" Type="http://schemas.openxmlformats.org/officeDocument/2006/relationships/tags" Target="../tags/tag218.xml"/><Relationship Id="rId5" Type="http://schemas.openxmlformats.org/officeDocument/2006/relationships/tags" Target="../tags/tag217.xml"/><Relationship Id="rId4" Type="http://schemas.openxmlformats.org/officeDocument/2006/relationships/tags" Target="../tags/tag216.xml"/><Relationship Id="rId34" Type="http://schemas.openxmlformats.org/officeDocument/2006/relationships/slideLayout" Target="../slideLayouts/slideLayout2.xml"/><Relationship Id="rId33" Type="http://schemas.openxmlformats.org/officeDocument/2006/relationships/tags" Target="../tags/tag245.xml"/><Relationship Id="rId32" Type="http://schemas.openxmlformats.org/officeDocument/2006/relationships/tags" Target="../tags/tag244.xml"/><Relationship Id="rId31" Type="http://schemas.openxmlformats.org/officeDocument/2006/relationships/tags" Target="../tags/tag243.xml"/><Relationship Id="rId30" Type="http://schemas.openxmlformats.org/officeDocument/2006/relationships/tags" Target="../tags/tag242.xml"/><Relationship Id="rId3" Type="http://schemas.openxmlformats.org/officeDocument/2006/relationships/tags" Target="../tags/tag215.xml"/><Relationship Id="rId29" Type="http://schemas.openxmlformats.org/officeDocument/2006/relationships/tags" Target="../tags/tag241.xml"/><Relationship Id="rId28" Type="http://schemas.openxmlformats.org/officeDocument/2006/relationships/tags" Target="../tags/tag240.xml"/><Relationship Id="rId27" Type="http://schemas.openxmlformats.org/officeDocument/2006/relationships/tags" Target="../tags/tag239.xml"/><Relationship Id="rId26" Type="http://schemas.openxmlformats.org/officeDocument/2006/relationships/tags" Target="../tags/tag238.xml"/><Relationship Id="rId25" Type="http://schemas.openxmlformats.org/officeDocument/2006/relationships/tags" Target="../tags/tag237.xml"/><Relationship Id="rId24" Type="http://schemas.openxmlformats.org/officeDocument/2006/relationships/tags" Target="../tags/tag236.xml"/><Relationship Id="rId23" Type="http://schemas.openxmlformats.org/officeDocument/2006/relationships/tags" Target="../tags/tag235.xml"/><Relationship Id="rId22" Type="http://schemas.openxmlformats.org/officeDocument/2006/relationships/tags" Target="../tags/tag234.xml"/><Relationship Id="rId21" Type="http://schemas.openxmlformats.org/officeDocument/2006/relationships/tags" Target="../tags/tag233.xml"/><Relationship Id="rId20" Type="http://schemas.openxmlformats.org/officeDocument/2006/relationships/tags" Target="../tags/tag232.xml"/><Relationship Id="rId2" Type="http://schemas.openxmlformats.org/officeDocument/2006/relationships/tags" Target="../tags/tag214.xml"/><Relationship Id="rId19" Type="http://schemas.openxmlformats.org/officeDocument/2006/relationships/tags" Target="../tags/tag231.xml"/><Relationship Id="rId18" Type="http://schemas.openxmlformats.org/officeDocument/2006/relationships/tags" Target="../tags/tag230.xml"/><Relationship Id="rId17" Type="http://schemas.openxmlformats.org/officeDocument/2006/relationships/tags" Target="../tags/tag229.xml"/><Relationship Id="rId16" Type="http://schemas.openxmlformats.org/officeDocument/2006/relationships/tags" Target="../tags/tag228.xml"/><Relationship Id="rId15" Type="http://schemas.openxmlformats.org/officeDocument/2006/relationships/tags" Target="../tags/tag227.xml"/><Relationship Id="rId14" Type="http://schemas.openxmlformats.org/officeDocument/2006/relationships/tags" Target="../tags/tag226.xml"/><Relationship Id="rId13" Type="http://schemas.openxmlformats.org/officeDocument/2006/relationships/tags" Target="../tags/tag225.xml"/><Relationship Id="rId12" Type="http://schemas.openxmlformats.org/officeDocument/2006/relationships/tags" Target="../tags/tag224.xml"/><Relationship Id="rId11" Type="http://schemas.openxmlformats.org/officeDocument/2006/relationships/tags" Target="../tags/tag223.xml"/><Relationship Id="rId10" Type="http://schemas.openxmlformats.org/officeDocument/2006/relationships/tags" Target="../tags/tag222.xml"/><Relationship Id="rId1" Type="http://schemas.openxmlformats.org/officeDocument/2006/relationships/tags" Target="../tags/tag213.xml"/></Relationships>
</file>

<file path=ppt/slides/_rels/slide24.xml.rels><?xml version="1.0" encoding="UTF-8" standalone="yes"?>
<Relationships xmlns="http://schemas.openxmlformats.org/package/2006/relationships"><Relationship Id="rId9" Type="http://schemas.openxmlformats.org/officeDocument/2006/relationships/tags" Target="../tags/tag254.xml"/><Relationship Id="rId8" Type="http://schemas.openxmlformats.org/officeDocument/2006/relationships/tags" Target="../tags/tag253.xml"/><Relationship Id="rId7" Type="http://schemas.openxmlformats.org/officeDocument/2006/relationships/tags" Target="../tags/tag252.xml"/><Relationship Id="rId6" Type="http://schemas.openxmlformats.org/officeDocument/2006/relationships/tags" Target="../tags/tag251.xml"/><Relationship Id="rId5" Type="http://schemas.openxmlformats.org/officeDocument/2006/relationships/tags" Target="../tags/tag250.xml"/><Relationship Id="rId4" Type="http://schemas.openxmlformats.org/officeDocument/2006/relationships/tags" Target="../tags/tag249.xml"/><Relationship Id="rId34" Type="http://schemas.openxmlformats.org/officeDocument/2006/relationships/slideLayout" Target="../slideLayouts/slideLayout2.xml"/><Relationship Id="rId33" Type="http://schemas.openxmlformats.org/officeDocument/2006/relationships/tags" Target="../tags/tag278.xml"/><Relationship Id="rId32" Type="http://schemas.openxmlformats.org/officeDocument/2006/relationships/tags" Target="../tags/tag277.xml"/><Relationship Id="rId31" Type="http://schemas.openxmlformats.org/officeDocument/2006/relationships/tags" Target="../tags/tag276.xml"/><Relationship Id="rId30" Type="http://schemas.openxmlformats.org/officeDocument/2006/relationships/tags" Target="../tags/tag275.xml"/><Relationship Id="rId3" Type="http://schemas.openxmlformats.org/officeDocument/2006/relationships/tags" Target="../tags/tag248.xml"/><Relationship Id="rId29" Type="http://schemas.openxmlformats.org/officeDocument/2006/relationships/tags" Target="../tags/tag274.xml"/><Relationship Id="rId28" Type="http://schemas.openxmlformats.org/officeDocument/2006/relationships/tags" Target="../tags/tag273.xml"/><Relationship Id="rId27" Type="http://schemas.openxmlformats.org/officeDocument/2006/relationships/tags" Target="../tags/tag272.xml"/><Relationship Id="rId26" Type="http://schemas.openxmlformats.org/officeDocument/2006/relationships/tags" Target="../tags/tag271.xml"/><Relationship Id="rId25" Type="http://schemas.openxmlformats.org/officeDocument/2006/relationships/tags" Target="../tags/tag270.xml"/><Relationship Id="rId24" Type="http://schemas.openxmlformats.org/officeDocument/2006/relationships/tags" Target="../tags/tag269.xml"/><Relationship Id="rId23" Type="http://schemas.openxmlformats.org/officeDocument/2006/relationships/tags" Target="../tags/tag268.xml"/><Relationship Id="rId22" Type="http://schemas.openxmlformats.org/officeDocument/2006/relationships/tags" Target="../tags/tag267.xml"/><Relationship Id="rId21" Type="http://schemas.openxmlformats.org/officeDocument/2006/relationships/tags" Target="../tags/tag266.xml"/><Relationship Id="rId20" Type="http://schemas.openxmlformats.org/officeDocument/2006/relationships/tags" Target="../tags/tag265.xml"/><Relationship Id="rId2" Type="http://schemas.openxmlformats.org/officeDocument/2006/relationships/tags" Target="../tags/tag247.xml"/><Relationship Id="rId19" Type="http://schemas.openxmlformats.org/officeDocument/2006/relationships/tags" Target="../tags/tag264.xml"/><Relationship Id="rId18" Type="http://schemas.openxmlformats.org/officeDocument/2006/relationships/tags" Target="../tags/tag263.xml"/><Relationship Id="rId17" Type="http://schemas.openxmlformats.org/officeDocument/2006/relationships/tags" Target="../tags/tag262.xml"/><Relationship Id="rId16" Type="http://schemas.openxmlformats.org/officeDocument/2006/relationships/tags" Target="../tags/tag261.xml"/><Relationship Id="rId15" Type="http://schemas.openxmlformats.org/officeDocument/2006/relationships/tags" Target="../tags/tag260.xml"/><Relationship Id="rId14" Type="http://schemas.openxmlformats.org/officeDocument/2006/relationships/tags" Target="../tags/tag259.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tags" Target="../tags/tag246.xml"/></Relationships>
</file>

<file path=ppt/slides/_rels/slide25.xml.rels><?xml version="1.0" encoding="UTF-8" standalone="yes"?>
<Relationships xmlns="http://schemas.openxmlformats.org/package/2006/relationships"><Relationship Id="rId9" Type="http://schemas.openxmlformats.org/officeDocument/2006/relationships/tags" Target="../tags/tag287.xml"/><Relationship Id="rId8" Type="http://schemas.openxmlformats.org/officeDocument/2006/relationships/tags" Target="../tags/tag286.xml"/><Relationship Id="rId7" Type="http://schemas.openxmlformats.org/officeDocument/2006/relationships/tags" Target="../tags/tag285.xml"/><Relationship Id="rId6" Type="http://schemas.openxmlformats.org/officeDocument/2006/relationships/tags" Target="../tags/tag284.xml"/><Relationship Id="rId5" Type="http://schemas.openxmlformats.org/officeDocument/2006/relationships/tags" Target="../tags/tag283.xml"/><Relationship Id="rId4" Type="http://schemas.openxmlformats.org/officeDocument/2006/relationships/tags" Target="../tags/tag282.xml"/><Relationship Id="rId34" Type="http://schemas.openxmlformats.org/officeDocument/2006/relationships/slideLayout" Target="../slideLayouts/slideLayout2.xml"/><Relationship Id="rId33" Type="http://schemas.openxmlformats.org/officeDocument/2006/relationships/tags" Target="../tags/tag311.xml"/><Relationship Id="rId32" Type="http://schemas.openxmlformats.org/officeDocument/2006/relationships/tags" Target="../tags/tag310.xml"/><Relationship Id="rId31" Type="http://schemas.openxmlformats.org/officeDocument/2006/relationships/tags" Target="../tags/tag309.xml"/><Relationship Id="rId30" Type="http://schemas.openxmlformats.org/officeDocument/2006/relationships/tags" Target="../tags/tag308.xml"/><Relationship Id="rId3" Type="http://schemas.openxmlformats.org/officeDocument/2006/relationships/tags" Target="../tags/tag281.xml"/><Relationship Id="rId29" Type="http://schemas.openxmlformats.org/officeDocument/2006/relationships/tags" Target="../tags/tag307.xml"/><Relationship Id="rId28" Type="http://schemas.openxmlformats.org/officeDocument/2006/relationships/tags" Target="../tags/tag306.xml"/><Relationship Id="rId27" Type="http://schemas.openxmlformats.org/officeDocument/2006/relationships/tags" Target="../tags/tag305.xml"/><Relationship Id="rId26" Type="http://schemas.openxmlformats.org/officeDocument/2006/relationships/tags" Target="../tags/tag304.xml"/><Relationship Id="rId25" Type="http://schemas.openxmlformats.org/officeDocument/2006/relationships/tags" Target="../tags/tag303.xml"/><Relationship Id="rId24" Type="http://schemas.openxmlformats.org/officeDocument/2006/relationships/tags" Target="../tags/tag302.xml"/><Relationship Id="rId23" Type="http://schemas.openxmlformats.org/officeDocument/2006/relationships/tags" Target="../tags/tag301.xml"/><Relationship Id="rId22" Type="http://schemas.openxmlformats.org/officeDocument/2006/relationships/tags" Target="../tags/tag300.xml"/><Relationship Id="rId21" Type="http://schemas.openxmlformats.org/officeDocument/2006/relationships/tags" Target="../tags/tag299.xml"/><Relationship Id="rId20" Type="http://schemas.openxmlformats.org/officeDocument/2006/relationships/tags" Target="../tags/tag298.xml"/><Relationship Id="rId2" Type="http://schemas.openxmlformats.org/officeDocument/2006/relationships/tags" Target="../tags/tag280.xml"/><Relationship Id="rId19" Type="http://schemas.openxmlformats.org/officeDocument/2006/relationships/tags" Target="../tags/tag297.xml"/><Relationship Id="rId18" Type="http://schemas.openxmlformats.org/officeDocument/2006/relationships/tags" Target="../tags/tag296.xml"/><Relationship Id="rId17" Type="http://schemas.openxmlformats.org/officeDocument/2006/relationships/tags" Target="../tags/tag295.xml"/><Relationship Id="rId16" Type="http://schemas.openxmlformats.org/officeDocument/2006/relationships/tags" Target="../tags/tag294.xml"/><Relationship Id="rId15" Type="http://schemas.openxmlformats.org/officeDocument/2006/relationships/tags" Target="../tags/tag293.xml"/><Relationship Id="rId14" Type="http://schemas.openxmlformats.org/officeDocument/2006/relationships/tags" Target="../tags/tag292.xml"/><Relationship Id="rId13" Type="http://schemas.openxmlformats.org/officeDocument/2006/relationships/tags" Target="../tags/tag291.xml"/><Relationship Id="rId12" Type="http://schemas.openxmlformats.org/officeDocument/2006/relationships/tags" Target="../tags/tag290.xml"/><Relationship Id="rId11" Type="http://schemas.openxmlformats.org/officeDocument/2006/relationships/tags" Target="../tags/tag289.xml"/><Relationship Id="rId10" Type="http://schemas.openxmlformats.org/officeDocument/2006/relationships/tags" Target="../tags/tag288.xml"/><Relationship Id="rId1" Type="http://schemas.openxmlformats.org/officeDocument/2006/relationships/tags" Target="../tags/tag279.xml"/></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4.xml"/><Relationship Id="rId3" Type="http://schemas.openxmlformats.org/officeDocument/2006/relationships/image" Target="../media/image20.png"/><Relationship Id="rId2" Type="http://schemas.openxmlformats.org/officeDocument/2006/relationships/tags" Target="../tags/tag313.xml"/><Relationship Id="rId1" Type="http://schemas.openxmlformats.org/officeDocument/2006/relationships/tags" Target="../tags/tag312.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17.xml"/><Relationship Id="rId3" Type="http://schemas.openxmlformats.org/officeDocument/2006/relationships/image" Target="../media/image21.png"/><Relationship Id="rId2" Type="http://schemas.openxmlformats.org/officeDocument/2006/relationships/tags" Target="../tags/tag316.xml"/><Relationship Id="rId1" Type="http://schemas.openxmlformats.org/officeDocument/2006/relationships/tags" Target="../tags/tag315.xml"/></Relationships>
</file>

<file path=ppt/slides/_rels/slide28.xml.rels><?xml version="1.0" encoding="UTF-8" standalone="yes"?>
<Relationships xmlns="http://schemas.openxmlformats.org/package/2006/relationships"><Relationship Id="rId9" Type="http://schemas.openxmlformats.org/officeDocument/2006/relationships/tags" Target="../tags/tag326.xml"/><Relationship Id="rId8" Type="http://schemas.openxmlformats.org/officeDocument/2006/relationships/tags" Target="../tags/tag325.xml"/><Relationship Id="rId7" Type="http://schemas.openxmlformats.org/officeDocument/2006/relationships/tags" Target="../tags/tag324.xml"/><Relationship Id="rId6" Type="http://schemas.openxmlformats.org/officeDocument/2006/relationships/tags" Target="../tags/tag323.xml"/><Relationship Id="rId5" Type="http://schemas.openxmlformats.org/officeDocument/2006/relationships/tags" Target="../tags/tag322.xml"/><Relationship Id="rId4" Type="http://schemas.openxmlformats.org/officeDocument/2006/relationships/tags" Target="../tags/tag321.xml"/><Relationship Id="rId3" Type="http://schemas.openxmlformats.org/officeDocument/2006/relationships/tags" Target="../tags/tag320.xml"/><Relationship Id="rId2" Type="http://schemas.openxmlformats.org/officeDocument/2006/relationships/tags" Target="../tags/tag319.xml"/><Relationship Id="rId11" Type="http://schemas.openxmlformats.org/officeDocument/2006/relationships/slideLayout" Target="../slideLayouts/slideLayout2.xml"/><Relationship Id="rId10" Type="http://schemas.openxmlformats.org/officeDocument/2006/relationships/tags" Target="../tags/tag327.xml"/><Relationship Id="rId1" Type="http://schemas.openxmlformats.org/officeDocument/2006/relationships/tags" Target="../tags/tag318.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30.xml"/><Relationship Id="rId2" Type="http://schemas.openxmlformats.org/officeDocument/2006/relationships/tags" Target="../tags/tag329.xml"/><Relationship Id="rId1" Type="http://schemas.openxmlformats.org/officeDocument/2006/relationships/tags" Target="../tags/tag328.xml"/></Relationships>
</file>

<file path=ppt/slides/_rels/slide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 Type="http://schemas.openxmlformats.org/officeDocument/2006/relationships/image" Target="../media/image10.png"/><Relationship Id="rId15" Type="http://schemas.openxmlformats.org/officeDocument/2006/relationships/slideLayout" Target="../slideLayouts/slideLayout4.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image" Target="../media/image9.png"/></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33.xml"/><Relationship Id="rId3" Type="http://schemas.openxmlformats.org/officeDocument/2006/relationships/image" Target="../media/image22.png"/><Relationship Id="rId2" Type="http://schemas.openxmlformats.org/officeDocument/2006/relationships/tags" Target="../tags/tag332.xml"/><Relationship Id="rId1" Type="http://schemas.openxmlformats.org/officeDocument/2006/relationships/tags" Target="../tags/tag33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5.xml"/><Relationship Id="rId1" Type="http://schemas.openxmlformats.org/officeDocument/2006/relationships/tags" Target="../tags/tag334.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7.xml"/><Relationship Id="rId1" Type="http://schemas.openxmlformats.org/officeDocument/2006/relationships/tags" Target="../tags/tag336.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40.xml"/><Relationship Id="rId3" Type="http://schemas.openxmlformats.org/officeDocument/2006/relationships/image" Target="../media/image23.png"/><Relationship Id="rId2" Type="http://schemas.openxmlformats.org/officeDocument/2006/relationships/tags" Target="../tags/tag339.xml"/><Relationship Id="rId1" Type="http://schemas.openxmlformats.org/officeDocument/2006/relationships/tags" Target="../tags/tag338.xml"/></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44.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image" Target="../media/image11.png"/><Relationship Id="rId2" Type="http://schemas.openxmlformats.org/officeDocument/2006/relationships/tags" Target="../tags/tag46.xml"/><Relationship Id="rId1" Type="http://schemas.openxmlformats.org/officeDocument/2006/relationships/tags" Target="../tags/tag45.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1.xml"/><Relationship Id="rId3" Type="http://schemas.openxmlformats.org/officeDocument/2006/relationships/image" Target="../media/image12.png"/><Relationship Id="rId2" Type="http://schemas.openxmlformats.org/officeDocument/2006/relationships/tags" Target="../tags/tag50.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4.xml"/><Relationship Id="rId3" Type="http://schemas.openxmlformats.org/officeDocument/2006/relationships/image" Target="../media/image13.png"/><Relationship Id="rId2" Type="http://schemas.openxmlformats.org/officeDocument/2006/relationships/tags" Target="../tags/tag53.xml"/><Relationship Id="rId1" Type="http://schemas.openxmlformats.org/officeDocument/2006/relationships/tags" Target="../tags/tag5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xml"/><Relationship Id="rId1" Type="http://schemas.openxmlformats.org/officeDocument/2006/relationships/tags" Target="../tags/tag5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9.xml"/><Relationship Id="rId3" Type="http://schemas.openxmlformats.org/officeDocument/2006/relationships/image" Target="../media/image14.png"/><Relationship Id="rId2" Type="http://schemas.openxmlformats.org/officeDocument/2006/relationships/tags" Target="../tags/tag58.xml"/><Relationship Id="rId1" Type="http://schemas.openxmlformats.org/officeDocument/2006/relationships/tags" Target="../tags/tag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关键性问题</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Freeform 1085"/>
          <p:cNvSpPr>
            <a:spLocks noEditPoints="1"/>
          </p:cNvSpPr>
          <p:nvPr>
            <p:custDataLst>
              <p:tags r:id="rId2"/>
            </p:custDataLst>
          </p:nvPr>
        </p:nvSpPr>
        <p:spPr bwMode="auto">
          <a:xfrm>
            <a:off x="5413942" y="4312742"/>
            <a:ext cx="1937541" cy="2191758"/>
          </a:xfrm>
          <a:custGeom>
            <a:avLst/>
            <a:gdLst/>
            <a:ahLst/>
            <a:cxnLst>
              <a:cxn ang="0">
                <a:pos x="86" y="28"/>
              </a:cxn>
              <a:cxn ang="0">
                <a:pos x="80" y="23"/>
              </a:cxn>
              <a:cxn ang="0">
                <a:pos x="79" y="19"/>
              </a:cxn>
              <a:cxn ang="0">
                <a:pos x="73" y="2"/>
              </a:cxn>
              <a:cxn ang="0">
                <a:pos x="65" y="10"/>
              </a:cxn>
              <a:cxn ang="0">
                <a:pos x="64" y="15"/>
              </a:cxn>
              <a:cxn ang="0">
                <a:pos x="65" y="18"/>
              </a:cxn>
              <a:cxn ang="0">
                <a:pos x="67" y="21"/>
              </a:cxn>
              <a:cxn ang="0">
                <a:pos x="66" y="27"/>
              </a:cxn>
              <a:cxn ang="0">
                <a:pos x="63" y="34"/>
              </a:cxn>
              <a:cxn ang="0">
                <a:pos x="60" y="42"/>
              </a:cxn>
              <a:cxn ang="0">
                <a:pos x="56" y="45"/>
              </a:cxn>
              <a:cxn ang="0">
                <a:pos x="54" y="47"/>
              </a:cxn>
              <a:cxn ang="0">
                <a:pos x="52" y="47"/>
              </a:cxn>
              <a:cxn ang="0">
                <a:pos x="47" y="49"/>
              </a:cxn>
              <a:cxn ang="0">
                <a:pos x="26" y="45"/>
              </a:cxn>
              <a:cxn ang="0">
                <a:pos x="22" y="50"/>
              </a:cxn>
              <a:cxn ang="0">
                <a:pos x="18" y="59"/>
              </a:cxn>
              <a:cxn ang="0">
                <a:pos x="11" y="65"/>
              </a:cxn>
              <a:cxn ang="0">
                <a:pos x="0" y="68"/>
              </a:cxn>
              <a:cxn ang="0">
                <a:pos x="18" y="73"/>
              </a:cxn>
              <a:cxn ang="0">
                <a:pos x="16" y="89"/>
              </a:cxn>
              <a:cxn ang="0">
                <a:pos x="16" y="94"/>
              </a:cxn>
              <a:cxn ang="0">
                <a:pos x="7" y="99"/>
              </a:cxn>
              <a:cxn ang="0">
                <a:pos x="23" y="100"/>
              </a:cxn>
              <a:cxn ang="0">
                <a:pos x="30" y="98"/>
              </a:cxn>
              <a:cxn ang="0">
                <a:pos x="30" y="88"/>
              </a:cxn>
              <a:cxn ang="0">
                <a:pos x="31" y="72"/>
              </a:cxn>
              <a:cxn ang="0">
                <a:pos x="37" y="75"/>
              </a:cxn>
              <a:cxn ang="0">
                <a:pos x="48" y="79"/>
              </a:cxn>
              <a:cxn ang="0">
                <a:pos x="53" y="77"/>
              </a:cxn>
              <a:cxn ang="0">
                <a:pos x="56" y="76"/>
              </a:cxn>
              <a:cxn ang="0">
                <a:pos x="56" y="79"/>
              </a:cxn>
              <a:cxn ang="0">
                <a:pos x="36" y="87"/>
              </a:cxn>
              <a:cxn ang="0">
                <a:pos x="34" y="91"/>
              </a:cxn>
              <a:cxn ang="0">
                <a:pos x="38" y="92"/>
              </a:cxn>
              <a:cxn ang="0">
                <a:pos x="43" y="98"/>
              </a:cxn>
              <a:cxn ang="0">
                <a:pos x="40" y="102"/>
              </a:cxn>
              <a:cxn ang="0">
                <a:pos x="42" y="106"/>
              </a:cxn>
              <a:cxn ang="0">
                <a:pos x="45" y="101"/>
              </a:cxn>
              <a:cxn ang="0">
                <a:pos x="56" y="93"/>
              </a:cxn>
              <a:cxn ang="0">
                <a:pos x="59" y="92"/>
              </a:cxn>
              <a:cxn ang="0">
                <a:pos x="70" y="103"/>
              </a:cxn>
              <a:cxn ang="0">
                <a:pos x="75" y="103"/>
              </a:cxn>
              <a:cxn ang="0">
                <a:pos x="74" y="97"/>
              </a:cxn>
              <a:cxn ang="0">
                <a:pos x="78" y="89"/>
              </a:cxn>
              <a:cxn ang="0">
                <a:pos x="81" y="92"/>
              </a:cxn>
              <a:cxn ang="0">
                <a:pos x="81" y="87"/>
              </a:cxn>
              <a:cxn ang="0">
                <a:pos x="79" y="85"/>
              </a:cxn>
              <a:cxn ang="0">
                <a:pos x="60" y="85"/>
              </a:cxn>
              <a:cxn ang="0">
                <a:pos x="58" y="79"/>
              </a:cxn>
              <a:cxn ang="0">
                <a:pos x="58" y="76"/>
              </a:cxn>
              <a:cxn ang="0">
                <a:pos x="73" y="75"/>
              </a:cxn>
              <a:cxn ang="0">
                <a:pos x="81" y="61"/>
              </a:cxn>
              <a:cxn ang="0">
                <a:pos x="80" y="59"/>
              </a:cxn>
              <a:cxn ang="0">
                <a:pos x="92" y="35"/>
              </a:cxn>
              <a:cxn ang="0">
                <a:pos x="33" y="58"/>
              </a:cxn>
            </a:cxnLst>
            <a:rect l="0" t="0" r="r" b="b"/>
            <a:pathLst>
              <a:path w="94" h="106">
                <a:moveTo>
                  <a:pt x="92" y="30"/>
                </a:moveTo>
                <a:cubicBezTo>
                  <a:pt x="90" y="28"/>
                  <a:pt x="88" y="28"/>
                  <a:pt x="88" y="28"/>
                </a:cubicBezTo>
                <a:cubicBezTo>
                  <a:pt x="87" y="28"/>
                  <a:pt x="86" y="28"/>
                  <a:pt x="86" y="28"/>
                </a:cubicBezTo>
                <a:cubicBezTo>
                  <a:pt x="86" y="28"/>
                  <a:pt x="85" y="26"/>
                  <a:pt x="84" y="25"/>
                </a:cubicBezTo>
                <a:cubicBezTo>
                  <a:pt x="83" y="25"/>
                  <a:pt x="82" y="24"/>
                  <a:pt x="81" y="24"/>
                </a:cubicBezTo>
                <a:cubicBezTo>
                  <a:pt x="81" y="24"/>
                  <a:pt x="80" y="23"/>
                  <a:pt x="80" y="23"/>
                </a:cubicBezTo>
                <a:cubicBezTo>
                  <a:pt x="80" y="23"/>
                  <a:pt x="81" y="22"/>
                  <a:pt x="81" y="22"/>
                </a:cubicBezTo>
                <a:cubicBezTo>
                  <a:pt x="80" y="19"/>
                  <a:pt x="80" y="19"/>
                  <a:pt x="80" y="19"/>
                </a:cubicBezTo>
                <a:cubicBezTo>
                  <a:pt x="80" y="19"/>
                  <a:pt x="79" y="19"/>
                  <a:pt x="79" y="19"/>
                </a:cubicBezTo>
                <a:cubicBezTo>
                  <a:pt x="79" y="19"/>
                  <a:pt x="80" y="15"/>
                  <a:pt x="82" y="14"/>
                </a:cubicBezTo>
                <a:cubicBezTo>
                  <a:pt x="83" y="13"/>
                  <a:pt x="84" y="10"/>
                  <a:pt x="84" y="9"/>
                </a:cubicBezTo>
                <a:cubicBezTo>
                  <a:pt x="83" y="6"/>
                  <a:pt x="80" y="0"/>
                  <a:pt x="73" y="2"/>
                </a:cubicBezTo>
                <a:cubicBezTo>
                  <a:pt x="73" y="2"/>
                  <a:pt x="67" y="3"/>
                  <a:pt x="66" y="6"/>
                </a:cubicBezTo>
                <a:cubicBezTo>
                  <a:pt x="65" y="9"/>
                  <a:pt x="65" y="9"/>
                  <a:pt x="65" y="9"/>
                </a:cubicBezTo>
                <a:cubicBezTo>
                  <a:pt x="65" y="9"/>
                  <a:pt x="65" y="9"/>
                  <a:pt x="65" y="10"/>
                </a:cubicBezTo>
                <a:cubicBezTo>
                  <a:pt x="65" y="10"/>
                  <a:pt x="65" y="11"/>
                  <a:pt x="65" y="11"/>
                </a:cubicBezTo>
                <a:cubicBezTo>
                  <a:pt x="64" y="11"/>
                  <a:pt x="63" y="13"/>
                  <a:pt x="63" y="14"/>
                </a:cubicBezTo>
                <a:cubicBezTo>
                  <a:pt x="63" y="15"/>
                  <a:pt x="64" y="15"/>
                  <a:pt x="64" y="15"/>
                </a:cubicBezTo>
                <a:cubicBezTo>
                  <a:pt x="64" y="15"/>
                  <a:pt x="64" y="16"/>
                  <a:pt x="64" y="16"/>
                </a:cubicBezTo>
                <a:cubicBezTo>
                  <a:pt x="64" y="17"/>
                  <a:pt x="64" y="17"/>
                  <a:pt x="65" y="17"/>
                </a:cubicBezTo>
                <a:cubicBezTo>
                  <a:pt x="65" y="17"/>
                  <a:pt x="65" y="17"/>
                  <a:pt x="65" y="18"/>
                </a:cubicBezTo>
                <a:cubicBezTo>
                  <a:pt x="65" y="18"/>
                  <a:pt x="65" y="18"/>
                  <a:pt x="65" y="18"/>
                </a:cubicBezTo>
                <a:cubicBezTo>
                  <a:pt x="65" y="19"/>
                  <a:pt x="65" y="19"/>
                  <a:pt x="65" y="20"/>
                </a:cubicBezTo>
                <a:cubicBezTo>
                  <a:pt x="65" y="20"/>
                  <a:pt x="66" y="22"/>
                  <a:pt x="67" y="21"/>
                </a:cubicBezTo>
                <a:cubicBezTo>
                  <a:pt x="68" y="21"/>
                  <a:pt x="70" y="21"/>
                  <a:pt x="69" y="22"/>
                </a:cubicBezTo>
                <a:cubicBezTo>
                  <a:pt x="65" y="25"/>
                  <a:pt x="65" y="25"/>
                  <a:pt x="65" y="25"/>
                </a:cubicBezTo>
                <a:cubicBezTo>
                  <a:pt x="65" y="25"/>
                  <a:pt x="66" y="27"/>
                  <a:pt x="66" y="27"/>
                </a:cubicBezTo>
                <a:cubicBezTo>
                  <a:pt x="66" y="28"/>
                  <a:pt x="65" y="29"/>
                  <a:pt x="65" y="29"/>
                </a:cubicBezTo>
                <a:cubicBezTo>
                  <a:pt x="64" y="30"/>
                  <a:pt x="62" y="31"/>
                  <a:pt x="63" y="32"/>
                </a:cubicBezTo>
                <a:cubicBezTo>
                  <a:pt x="63" y="32"/>
                  <a:pt x="63" y="34"/>
                  <a:pt x="63" y="34"/>
                </a:cubicBezTo>
                <a:cubicBezTo>
                  <a:pt x="63" y="34"/>
                  <a:pt x="62" y="36"/>
                  <a:pt x="62" y="36"/>
                </a:cubicBezTo>
                <a:cubicBezTo>
                  <a:pt x="61" y="37"/>
                  <a:pt x="60" y="39"/>
                  <a:pt x="60" y="40"/>
                </a:cubicBezTo>
                <a:cubicBezTo>
                  <a:pt x="60" y="41"/>
                  <a:pt x="61" y="42"/>
                  <a:pt x="60" y="42"/>
                </a:cubicBezTo>
                <a:cubicBezTo>
                  <a:pt x="60" y="42"/>
                  <a:pt x="60" y="42"/>
                  <a:pt x="59" y="43"/>
                </a:cubicBezTo>
                <a:cubicBezTo>
                  <a:pt x="59" y="43"/>
                  <a:pt x="58" y="44"/>
                  <a:pt x="57" y="44"/>
                </a:cubicBezTo>
                <a:cubicBezTo>
                  <a:pt x="57" y="44"/>
                  <a:pt x="56" y="45"/>
                  <a:pt x="56" y="45"/>
                </a:cubicBezTo>
                <a:cubicBezTo>
                  <a:pt x="56" y="45"/>
                  <a:pt x="56" y="45"/>
                  <a:pt x="55" y="45"/>
                </a:cubicBezTo>
                <a:cubicBezTo>
                  <a:pt x="55" y="46"/>
                  <a:pt x="55" y="46"/>
                  <a:pt x="55" y="46"/>
                </a:cubicBezTo>
                <a:cubicBezTo>
                  <a:pt x="55" y="46"/>
                  <a:pt x="54" y="47"/>
                  <a:pt x="54" y="47"/>
                </a:cubicBezTo>
                <a:cubicBezTo>
                  <a:pt x="54" y="47"/>
                  <a:pt x="54" y="47"/>
                  <a:pt x="53" y="47"/>
                </a:cubicBezTo>
                <a:cubicBezTo>
                  <a:pt x="53" y="47"/>
                  <a:pt x="52" y="47"/>
                  <a:pt x="52" y="47"/>
                </a:cubicBezTo>
                <a:cubicBezTo>
                  <a:pt x="52" y="47"/>
                  <a:pt x="52" y="47"/>
                  <a:pt x="52" y="47"/>
                </a:cubicBezTo>
                <a:cubicBezTo>
                  <a:pt x="51" y="47"/>
                  <a:pt x="51" y="47"/>
                  <a:pt x="50" y="47"/>
                </a:cubicBezTo>
                <a:cubicBezTo>
                  <a:pt x="50" y="47"/>
                  <a:pt x="47" y="49"/>
                  <a:pt x="47" y="49"/>
                </a:cubicBezTo>
                <a:cubicBezTo>
                  <a:pt x="47" y="49"/>
                  <a:pt x="46" y="49"/>
                  <a:pt x="47" y="49"/>
                </a:cubicBezTo>
                <a:cubicBezTo>
                  <a:pt x="47" y="49"/>
                  <a:pt x="43" y="50"/>
                  <a:pt x="43" y="50"/>
                </a:cubicBezTo>
                <a:cubicBezTo>
                  <a:pt x="32" y="45"/>
                  <a:pt x="32" y="45"/>
                  <a:pt x="32" y="45"/>
                </a:cubicBezTo>
                <a:cubicBezTo>
                  <a:pt x="32" y="45"/>
                  <a:pt x="29" y="43"/>
                  <a:pt x="26" y="45"/>
                </a:cubicBezTo>
                <a:cubicBezTo>
                  <a:pt x="26" y="45"/>
                  <a:pt x="26" y="45"/>
                  <a:pt x="25" y="45"/>
                </a:cubicBezTo>
                <a:cubicBezTo>
                  <a:pt x="25" y="46"/>
                  <a:pt x="23" y="48"/>
                  <a:pt x="23" y="48"/>
                </a:cubicBezTo>
                <a:cubicBezTo>
                  <a:pt x="23" y="48"/>
                  <a:pt x="22" y="50"/>
                  <a:pt x="22" y="50"/>
                </a:cubicBezTo>
                <a:cubicBezTo>
                  <a:pt x="22" y="51"/>
                  <a:pt x="21" y="52"/>
                  <a:pt x="21" y="52"/>
                </a:cubicBezTo>
                <a:cubicBezTo>
                  <a:pt x="21" y="53"/>
                  <a:pt x="20" y="56"/>
                  <a:pt x="19" y="56"/>
                </a:cubicBezTo>
                <a:cubicBezTo>
                  <a:pt x="19" y="56"/>
                  <a:pt x="18" y="58"/>
                  <a:pt x="18" y="59"/>
                </a:cubicBezTo>
                <a:cubicBezTo>
                  <a:pt x="18" y="59"/>
                  <a:pt x="17" y="61"/>
                  <a:pt x="17" y="62"/>
                </a:cubicBezTo>
                <a:cubicBezTo>
                  <a:pt x="17" y="62"/>
                  <a:pt x="14" y="63"/>
                  <a:pt x="14" y="63"/>
                </a:cubicBezTo>
                <a:cubicBezTo>
                  <a:pt x="13" y="64"/>
                  <a:pt x="12" y="65"/>
                  <a:pt x="11" y="65"/>
                </a:cubicBezTo>
                <a:cubicBezTo>
                  <a:pt x="10" y="65"/>
                  <a:pt x="9" y="65"/>
                  <a:pt x="9" y="65"/>
                </a:cubicBezTo>
                <a:cubicBezTo>
                  <a:pt x="9" y="65"/>
                  <a:pt x="7" y="66"/>
                  <a:pt x="6" y="66"/>
                </a:cubicBezTo>
                <a:cubicBezTo>
                  <a:pt x="6" y="66"/>
                  <a:pt x="0" y="67"/>
                  <a:pt x="0" y="68"/>
                </a:cubicBezTo>
                <a:cubicBezTo>
                  <a:pt x="1" y="70"/>
                  <a:pt x="3" y="73"/>
                  <a:pt x="4" y="73"/>
                </a:cubicBezTo>
                <a:cubicBezTo>
                  <a:pt x="6" y="73"/>
                  <a:pt x="13" y="74"/>
                  <a:pt x="15" y="74"/>
                </a:cubicBezTo>
                <a:cubicBezTo>
                  <a:pt x="17" y="74"/>
                  <a:pt x="18" y="73"/>
                  <a:pt x="18" y="73"/>
                </a:cubicBezTo>
                <a:cubicBezTo>
                  <a:pt x="18" y="73"/>
                  <a:pt x="16" y="83"/>
                  <a:pt x="16" y="84"/>
                </a:cubicBezTo>
                <a:cubicBezTo>
                  <a:pt x="16" y="85"/>
                  <a:pt x="16" y="87"/>
                  <a:pt x="16" y="87"/>
                </a:cubicBezTo>
                <a:cubicBezTo>
                  <a:pt x="16" y="88"/>
                  <a:pt x="16" y="89"/>
                  <a:pt x="16" y="89"/>
                </a:cubicBezTo>
                <a:cubicBezTo>
                  <a:pt x="16" y="90"/>
                  <a:pt x="16" y="91"/>
                  <a:pt x="16" y="92"/>
                </a:cubicBezTo>
                <a:cubicBezTo>
                  <a:pt x="16" y="92"/>
                  <a:pt x="16" y="94"/>
                  <a:pt x="16" y="94"/>
                </a:cubicBezTo>
                <a:cubicBezTo>
                  <a:pt x="16" y="94"/>
                  <a:pt x="16" y="94"/>
                  <a:pt x="16" y="94"/>
                </a:cubicBezTo>
                <a:cubicBezTo>
                  <a:pt x="16" y="95"/>
                  <a:pt x="15" y="96"/>
                  <a:pt x="14" y="96"/>
                </a:cubicBezTo>
                <a:cubicBezTo>
                  <a:pt x="13" y="96"/>
                  <a:pt x="8" y="96"/>
                  <a:pt x="7" y="98"/>
                </a:cubicBezTo>
                <a:cubicBezTo>
                  <a:pt x="7" y="99"/>
                  <a:pt x="7" y="98"/>
                  <a:pt x="7" y="99"/>
                </a:cubicBezTo>
                <a:cubicBezTo>
                  <a:pt x="7" y="100"/>
                  <a:pt x="6" y="102"/>
                  <a:pt x="10" y="102"/>
                </a:cubicBezTo>
                <a:cubicBezTo>
                  <a:pt x="14" y="102"/>
                  <a:pt x="18" y="103"/>
                  <a:pt x="21" y="101"/>
                </a:cubicBezTo>
                <a:cubicBezTo>
                  <a:pt x="23" y="100"/>
                  <a:pt x="23" y="100"/>
                  <a:pt x="23" y="100"/>
                </a:cubicBezTo>
                <a:cubicBezTo>
                  <a:pt x="23" y="102"/>
                  <a:pt x="23" y="102"/>
                  <a:pt x="23" y="102"/>
                </a:cubicBezTo>
                <a:cubicBezTo>
                  <a:pt x="23" y="102"/>
                  <a:pt x="28" y="101"/>
                  <a:pt x="30" y="100"/>
                </a:cubicBezTo>
                <a:cubicBezTo>
                  <a:pt x="31" y="99"/>
                  <a:pt x="31" y="99"/>
                  <a:pt x="30" y="98"/>
                </a:cubicBezTo>
                <a:cubicBezTo>
                  <a:pt x="30" y="96"/>
                  <a:pt x="30" y="96"/>
                  <a:pt x="30" y="96"/>
                </a:cubicBezTo>
                <a:cubicBezTo>
                  <a:pt x="30" y="96"/>
                  <a:pt x="30" y="95"/>
                  <a:pt x="30" y="94"/>
                </a:cubicBezTo>
                <a:cubicBezTo>
                  <a:pt x="30" y="93"/>
                  <a:pt x="30" y="89"/>
                  <a:pt x="30" y="88"/>
                </a:cubicBezTo>
                <a:cubicBezTo>
                  <a:pt x="30" y="86"/>
                  <a:pt x="29" y="83"/>
                  <a:pt x="29" y="82"/>
                </a:cubicBezTo>
                <a:cubicBezTo>
                  <a:pt x="29" y="82"/>
                  <a:pt x="30" y="78"/>
                  <a:pt x="30" y="77"/>
                </a:cubicBezTo>
                <a:cubicBezTo>
                  <a:pt x="31" y="76"/>
                  <a:pt x="31" y="73"/>
                  <a:pt x="31" y="72"/>
                </a:cubicBezTo>
                <a:cubicBezTo>
                  <a:pt x="31" y="72"/>
                  <a:pt x="30" y="70"/>
                  <a:pt x="30" y="70"/>
                </a:cubicBezTo>
                <a:cubicBezTo>
                  <a:pt x="35" y="71"/>
                  <a:pt x="35" y="71"/>
                  <a:pt x="35" y="71"/>
                </a:cubicBezTo>
                <a:cubicBezTo>
                  <a:pt x="35" y="71"/>
                  <a:pt x="34" y="73"/>
                  <a:pt x="37" y="75"/>
                </a:cubicBezTo>
                <a:cubicBezTo>
                  <a:pt x="39" y="76"/>
                  <a:pt x="40" y="77"/>
                  <a:pt x="41" y="76"/>
                </a:cubicBezTo>
                <a:cubicBezTo>
                  <a:pt x="43" y="76"/>
                  <a:pt x="49" y="76"/>
                  <a:pt x="49" y="76"/>
                </a:cubicBezTo>
                <a:cubicBezTo>
                  <a:pt x="48" y="79"/>
                  <a:pt x="48" y="79"/>
                  <a:pt x="48" y="79"/>
                </a:cubicBezTo>
                <a:cubicBezTo>
                  <a:pt x="48" y="79"/>
                  <a:pt x="48" y="81"/>
                  <a:pt x="49" y="81"/>
                </a:cubicBezTo>
                <a:cubicBezTo>
                  <a:pt x="50" y="81"/>
                  <a:pt x="52" y="81"/>
                  <a:pt x="52" y="80"/>
                </a:cubicBezTo>
                <a:cubicBezTo>
                  <a:pt x="52" y="79"/>
                  <a:pt x="53" y="77"/>
                  <a:pt x="53" y="77"/>
                </a:cubicBezTo>
                <a:cubicBezTo>
                  <a:pt x="54" y="77"/>
                  <a:pt x="54" y="77"/>
                  <a:pt x="54" y="77"/>
                </a:cubicBezTo>
                <a:cubicBezTo>
                  <a:pt x="54" y="76"/>
                  <a:pt x="54" y="76"/>
                  <a:pt x="54" y="76"/>
                </a:cubicBezTo>
                <a:cubicBezTo>
                  <a:pt x="56" y="76"/>
                  <a:pt x="56" y="76"/>
                  <a:pt x="56" y="76"/>
                </a:cubicBezTo>
                <a:cubicBezTo>
                  <a:pt x="56" y="77"/>
                  <a:pt x="56" y="77"/>
                  <a:pt x="56" y="77"/>
                </a:cubicBezTo>
                <a:cubicBezTo>
                  <a:pt x="56" y="77"/>
                  <a:pt x="56" y="77"/>
                  <a:pt x="56" y="77"/>
                </a:cubicBezTo>
                <a:cubicBezTo>
                  <a:pt x="56" y="79"/>
                  <a:pt x="56" y="79"/>
                  <a:pt x="56" y="79"/>
                </a:cubicBezTo>
                <a:cubicBezTo>
                  <a:pt x="56" y="79"/>
                  <a:pt x="55" y="79"/>
                  <a:pt x="55" y="80"/>
                </a:cubicBezTo>
                <a:cubicBezTo>
                  <a:pt x="55" y="80"/>
                  <a:pt x="56" y="88"/>
                  <a:pt x="56" y="88"/>
                </a:cubicBezTo>
                <a:cubicBezTo>
                  <a:pt x="36" y="87"/>
                  <a:pt x="36" y="87"/>
                  <a:pt x="36" y="87"/>
                </a:cubicBezTo>
                <a:cubicBezTo>
                  <a:pt x="36" y="87"/>
                  <a:pt x="35" y="87"/>
                  <a:pt x="35" y="87"/>
                </a:cubicBezTo>
                <a:cubicBezTo>
                  <a:pt x="35" y="88"/>
                  <a:pt x="35" y="89"/>
                  <a:pt x="35" y="89"/>
                </a:cubicBezTo>
                <a:cubicBezTo>
                  <a:pt x="35" y="89"/>
                  <a:pt x="33" y="90"/>
                  <a:pt x="34" y="91"/>
                </a:cubicBezTo>
                <a:cubicBezTo>
                  <a:pt x="34" y="92"/>
                  <a:pt x="34" y="93"/>
                  <a:pt x="35" y="93"/>
                </a:cubicBezTo>
                <a:cubicBezTo>
                  <a:pt x="37" y="93"/>
                  <a:pt x="37" y="93"/>
                  <a:pt x="37" y="93"/>
                </a:cubicBezTo>
                <a:cubicBezTo>
                  <a:pt x="37" y="92"/>
                  <a:pt x="38" y="92"/>
                  <a:pt x="38" y="92"/>
                </a:cubicBezTo>
                <a:cubicBezTo>
                  <a:pt x="38" y="90"/>
                  <a:pt x="38" y="90"/>
                  <a:pt x="38" y="90"/>
                </a:cubicBezTo>
                <a:cubicBezTo>
                  <a:pt x="53" y="90"/>
                  <a:pt x="53" y="90"/>
                  <a:pt x="53" y="90"/>
                </a:cubicBezTo>
                <a:cubicBezTo>
                  <a:pt x="43" y="98"/>
                  <a:pt x="43" y="98"/>
                  <a:pt x="43" y="98"/>
                </a:cubicBezTo>
                <a:cubicBezTo>
                  <a:pt x="43" y="98"/>
                  <a:pt x="42" y="99"/>
                  <a:pt x="42" y="100"/>
                </a:cubicBezTo>
                <a:cubicBezTo>
                  <a:pt x="42" y="101"/>
                  <a:pt x="42" y="101"/>
                  <a:pt x="42" y="101"/>
                </a:cubicBezTo>
                <a:cubicBezTo>
                  <a:pt x="42" y="101"/>
                  <a:pt x="40" y="101"/>
                  <a:pt x="40" y="102"/>
                </a:cubicBezTo>
                <a:cubicBezTo>
                  <a:pt x="40" y="103"/>
                  <a:pt x="39" y="104"/>
                  <a:pt x="39" y="104"/>
                </a:cubicBezTo>
                <a:cubicBezTo>
                  <a:pt x="40" y="104"/>
                  <a:pt x="40" y="104"/>
                  <a:pt x="40" y="104"/>
                </a:cubicBezTo>
                <a:cubicBezTo>
                  <a:pt x="40" y="104"/>
                  <a:pt x="39" y="106"/>
                  <a:pt x="42" y="106"/>
                </a:cubicBezTo>
                <a:cubicBezTo>
                  <a:pt x="44" y="106"/>
                  <a:pt x="44" y="105"/>
                  <a:pt x="44" y="105"/>
                </a:cubicBezTo>
                <a:cubicBezTo>
                  <a:pt x="44" y="105"/>
                  <a:pt x="45" y="104"/>
                  <a:pt x="45" y="104"/>
                </a:cubicBezTo>
                <a:cubicBezTo>
                  <a:pt x="45" y="103"/>
                  <a:pt x="45" y="101"/>
                  <a:pt x="45" y="101"/>
                </a:cubicBezTo>
                <a:cubicBezTo>
                  <a:pt x="44" y="101"/>
                  <a:pt x="44" y="101"/>
                  <a:pt x="44" y="101"/>
                </a:cubicBezTo>
                <a:cubicBezTo>
                  <a:pt x="56" y="92"/>
                  <a:pt x="56" y="92"/>
                  <a:pt x="56" y="92"/>
                </a:cubicBezTo>
                <a:cubicBezTo>
                  <a:pt x="56" y="93"/>
                  <a:pt x="56" y="93"/>
                  <a:pt x="56" y="93"/>
                </a:cubicBezTo>
                <a:cubicBezTo>
                  <a:pt x="56" y="93"/>
                  <a:pt x="57" y="94"/>
                  <a:pt x="58" y="94"/>
                </a:cubicBezTo>
                <a:cubicBezTo>
                  <a:pt x="59" y="94"/>
                  <a:pt x="59" y="93"/>
                  <a:pt x="59" y="93"/>
                </a:cubicBezTo>
                <a:cubicBezTo>
                  <a:pt x="59" y="92"/>
                  <a:pt x="59" y="92"/>
                  <a:pt x="59" y="92"/>
                </a:cubicBezTo>
                <a:cubicBezTo>
                  <a:pt x="72" y="100"/>
                  <a:pt x="72" y="100"/>
                  <a:pt x="72" y="100"/>
                </a:cubicBezTo>
                <a:cubicBezTo>
                  <a:pt x="72" y="100"/>
                  <a:pt x="70" y="100"/>
                  <a:pt x="70" y="101"/>
                </a:cubicBezTo>
                <a:cubicBezTo>
                  <a:pt x="70" y="102"/>
                  <a:pt x="70" y="103"/>
                  <a:pt x="70" y="103"/>
                </a:cubicBezTo>
                <a:cubicBezTo>
                  <a:pt x="70" y="103"/>
                  <a:pt x="70" y="104"/>
                  <a:pt x="70" y="104"/>
                </a:cubicBezTo>
                <a:cubicBezTo>
                  <a:pt x="70" y="105"/>
                  <a:pt x="72" y="106"/>
                  <a:pt x="73" y="105"/>
                </a:cubicBezTo>
                <a:cubicBezTo>
                  <a:pt x="75" y="105"/>
                  <a:pt x="75" y="103"/>
                  <a:pt x="75" y="103"/>
                </a:cubicBezTo>
                <a:cubicBezTo>
                  <a:pt x="75" y="103"/>
                  <a:pt x="75" y="103"/>
                  <a:pt x="75" y="103"/>
                </a:cubicBezTo>
                <a:cubicBezTo>
                  <a:pt x="75" y="98"/>
                  <a:pt x="75" y="98"/>
                  <a:pt x="75" y="98"/>
                </a:cubicBezTo>
                <a:cubicBezTo>
                  <a:pt x="75" y="98"/>
                  <a:pt x="75" y="98"/>
                  <a:pt x="74" y="97"/>
                </a:cubicBezTo>
                <a:cubicBezTo>
                  <a:pt x="74" y="97"/>
                  <a:pt x="62" y="90"/>
                  <a:pt x="62" y="90"/>
                </a:cubicBezTo>
                <a:cubicBezTo>
                  <a:pt x="78" y="88"/>
                  <a:pt x="78" y="88"/>
                  <a:pt x="78" y="88"/>
                </a:cubicBezTo>
                <a:cubicBezTo>
                  <a:pt x="78" y="89"/>
                  <a:pt x="78" y="89"/>
                  <a:pt x="78" y="89"/>
                </a:cubicBezTo>
                <a:cubicBezTo>
                  <a:pt x="78" y="89"/>
                  <a:pt x="78" y="90"/>
                  <a:pt x="78" y="90"/>
                </a:cubicBezTo>
                <a:cubicBezTo>
                  <a:pt x="79" y="90"/>
                  <a:pt x="79" y="90"/>
                  <a:pt x="79" y="90"/>
                </a:cubicBezTo>
                <a:cubicBezTo>
                  <a:pt x="79" y="90"/>
                  <a:pt x="79" y="92"/>
                  <a:pt x="81" y="92"/>
                </a:cubicBezTo>
                <a:cubicBezTo>
                  <a:pt x="83" y="92"/>
                  <a:pt x="83" y="90"/>
                  <a:pt x="83" y="90"/>
                </a:cubicBezTo>
                <a:cubicBezTo>
                  <a:pt x="82" y="89"/>
                  <a:pt x="82" y="88"/>
                  <a:pt x="82" y="88"/>
                </a:cubicBezTo>
                <a:cubicBezTo>
                  <a:pt x="81" y="87"/>
                  <a:pt x="81" y="87"/>
                  <a:pt x="81" y="87"/>
                </a:cubicBezTo>
                <a:cubicBezTo>
                  <a:pt x="80" y="87"/>
                  <a:pt x="80" y="87"/>
                  <a:pt x="80" y="87"/>
                </a:cubicBezTo>
                <a:cubicBezTo>
                  <a:pt x="80" y="86"/>
                  <a:pt x="80" y="86"/>
                  <a:pt x="80" y="86"/>
                </a:cubicBezTo>
                <a:cubicBezTo>
                  <a:pt x="80" y="86"/>
                  <a:pt x="80" y="85"/>
                  <a:pt x="79" y="85"/>
                </a:cubicBezTo>
                <a:cubicBezTo>
                  <a:pt x="79" y="85"/>
                  <a:pt x="59" y="88"/>
                  <a:pt x="59" y="88"/>
                </a:cubicBezTo>
                <a:cubicBezTo>
                  <a:pt x="59" y="86"/>
                  <a:pt x="59" y="86"/>
                  <a:pt x="59" y="86"/>
                </a:cubicBezTo>
                <a:cubicBezTo>
                  <a:pt x="59" y="86"/>
                  <a:pt x="60" y="85"/>
                  <a:pt x="60" y="85"/>
                </a:cubicBezTo>
                <a:cubicBezTo>
                  <a:pt x="60" y="84"/>
                  <a:pt x="60" y="83"/>
                  <a:pt x="59" y="83"/>
                </a:cubicBezTo>
                <a:cubicBezTo>
                  <a:pt x="59" y="79"/>
                  <a:pt x="59" y="79"/>
                  <a:pt x="59" y="79"/>
                </a:cubicBezTo>
                <a:cubicBezTo>
                  <a:pt x="59" y="79"/>
                  <a:pt x="59" y="79"/>
                  <a:pt x="58" y="79"/>
                </a:cubicBezTo>
                <a:cubicBezTo>
                  <a:pt x="58" y="77"/>
                  <a:pt x="58" y="77"/>
                  <a:pt x="58" y="77"/>
                </a:cubicBezTo>
                <a:cubicBezTo>
                  <a:pt x="58" y="77"/>
                  <a:pt x="58" y="77"/>
                  <a:pt x="58" y="77"/>
                </a:cubicBezTo>
                <a:cubicBezTo>
                  <a:pt x="58" y="76"/>
                  <a:pt x="58" y="76"/>
                  <a:pt x="58" y="76"/>
                </a:cubicBezTo>
                <a:cubicBezTo>
                  <a:pt x="58" y="76"/>
                  <a:pt x="69" y="76"/>
                  <a:pt x="70" y="76"/>
                </a:cubicBezTo>
                <a:cubicBezTo>
                  <a:pt x="72" y="76"/>
                  <a:pt x="71" y="76"/>
                  <a:pt x="72" y="76"/>
                </a:cubicBezTo>
                <a:cubicBezTo>
                  <a:pt x="73" y="76"/>
                  <a:pt x="72" y="75"/>
                  <a:pt x="73" y="75"/>
                </a:cubicBezTo>
                <a:cubicBezTo>
                  <a:pt x="73" y="75"/>
                  <a:pt x="75" y="74"/>
                  <a:pt x="75" y="74"/>
                </a:cubicBezTo>
                <a:cubicBezTo>
                  <a:pt x="75" y="74"/>
                  <a:pt x="77" y="74"/>
                  <a:pt x="77" y="73"/>
                </a:cubicBezTo>
                <a:cubicBezTo>
                  <a:pt x="78" y="72"/>
                  <a:pt x="80" y="62"/>
                  <a:pt x="81" y="61"/>
                </a:cubicBezTo>
                <a:cubicBezTo>
                  <a:pt x="81" y="60"/>
                  <a:pt x="81" y="60"/>
                  <a:pt x="81" y="60"/>
                </a:cubicBezTo>
                <a:cubicBezTo>
                  <a:pt x="81" y="60"/>
                  <a:pt x="82" y="60"/>
                  <a:pt x="82" y="60"/>
                </a:cubicBezTo>
                <a:cubicBezTo>
                  <a:pt x="81" y="60"/>
                  <a:pt x="80" y="59"/>
                  <a:pt x="80" y="59"/>
                </a:cubicBezTo>
                <a:cubicBezTo>
                  <a:pt x="80" y="59"/>
                  <a:pt x="81" y="55"/>
                  <a:pt x="82" y="53"/>
                </a:cubicBezTo>
                <a:cubicBezTo>
                  <a:pt x="83" y="51"/>
                  <a:pt x="87" y="46"/>
                  <a:pt x="87" y="45"/>
                </a:cubicBezTo>
                <a:cubicBezTo>
                  <a:pt x="88" y="44"/>
                  <a:pt x="92" y="36"/>
                  <a:pt x="92" y="35"/>
                </a:cubicBezTo>
                <a:cubicBezTo>
                  <a:pt x="93" y="34"/>
                  <a:pt x="94" y="31"/>
                  <a:pt x="92" y="30"/>
                </a:cubicBezTo>
                <a:close/>
                <a:moveTo>
                  <a:pt x="34" y="58"/>
                </a:moveTo>
                <a:cubicBezTo>
                  <a:pt x="34" y="58"/>
                  <a:pt x="33" y="58"/>
                  <a:pt x="33" y="58"/>
                </a:cubicBezTo>
                <a:cubicBezTo>
                  <a:pt x="33" y="57"/>
                  <a:pt x="33" y="57"/>
                  <a:pt x="33" y="57"/>
                </a:cubicBezTo>
                <a:cubicBezTo>
                  <a:pt x="33" y="57"/>
                  <a:pt x="35" y="58"/>
                  <a:pt x="34" y="58"/>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sp>
        <p:nvSpPr>
          <p:cNvPr id="7" name="Freeform 1086"/>
          <p:cNvSpPr>
            <a:spLocks noEditPoints="1"/>
          </p:cNvSpPr>
          <p:nvPr>
            <p:custDataLst>
              <p:tags r:id="rId3"/>
            </p:custDataLst>
          </p:nvPr>
        </p:nvSpPr>
        <p:spPr bwMode="auto">
          <a:xfrm>
            <a:off x="3077469" y="4312742"/>
            <a:ext cx="1939832" cy="2191758"/>
          </a:xfrm>
          <a:custGeom>
            <a:avLst/>
            <a:gdLst/>
            <a:ahLst/>
            <a:cxnLst>
              <a:cxn ang="0">
                <a:pos x="12" y="53"/>
              </a:cxn>
              <a:cxn ang="0">
                <a:pos x="13" y="60"/>
              </a:cxn>
              <a:cxn ang="0">
                <a:pos x="19" y="74"/>
              </a:cxn>
              <a:cxn ang="0">
                <a:pos x="24" y="76"/>
              </a:cxn>
              <a:cxn ang="0">
                <a:pos x="36" y="77"/>
              </a:cxn>
              <a:cxn ang="0">
                <a:pos x="35" y="83"/>
              </a:cxn>
              <a:cxn ang="0">
                <a:pos x="35" y="88"/>
              </a:cxn>
              <a:cxn ang="0">
                <a:pos x="14" y="87"/>
              </a:cxn>
              <a:cxn ang="0">
                <a:pos x="12" y="90"/>
              </a:cxn>
              <a:cxn ang="0">
                <a:pos x="16" y="90"/>
              </a:cxn>
              <a:cxn ang="0">
                <a:pos x="32" y="90"/>
              </a:cxn>
              <a:cxn ang="0">
                <a:pos x="19" y="103"/>
              </a:cxn>
              <a:cxn ang="0">
                <a:pos x="24" y="104"/>
              </a:cxn>
              <a:cxn ang="0">
                <a:pos x="22" y="100"/>
              </a:cxn>
              <a:cxn ang="0">
                <a:pos x="37" y="94"/>
              </a:cxn>
              <a:cxn ang="0">
                <a:pos x="50" y="101"/>
              </a:cxn>
              <a:cxn ang="0">
                <a:pos x="50" y="105"/>
              </a:cxn>
              <a:cxn ang="0">
                <a:pos x="55" y="104"/>
              </a:cxn>
              <a:cxn ang="0">
                <a:pos x="53" y="100"/>
              </a:cxn>
              <a:cxn ang="0">
                <a:pos x="57" y="90"/>
              </a:cxn>
              <a:cxn ang="0">
                <a:pos x="59" y="93"/>
              </a:cxn>
              <a:cxn ang="0">
                <a:pos x="59" y="87"/>
              </a:cxn>
              <a:cxn ang="0">
                <a:pos x="39" y="80"/>
              </a:cxn>
              <a:cxn ang="0">
                <a:pos x="39" y="77"/>
              </a:cxn>
              <a:cxn ang="0">
                <a:pos x="40" y="77"/>
              </a:cxn>
              <a:cxn ang="0">
                <a:pos x="45" y="81"/>
              </a:cxn>
              <a:cxn ang="0">
                <a:pos x="53" y="76"/>
              </a:cxn>
              <a:cxn ang="0">
                <a:pos x="64" y="70"/>
              </a:cxn>
              <a:cxn ang="0">
                <a:pos x="65" y="82"/>
              </a:cxn>
              <a:cxn ang="0">
                <a:pos x="65" y="96"/>
              </a:cxn>
              <a:cxn ang="0">
                <a:pos x="71" y="102"/>
              </a:cxn>
              <a:cxn ang="0">
                <a:pos x="84" y="102"/>
              </a:cxn>
              <a:cxn ang="0">
                <a:pos x="81" y="96"/>
              </a:cxn>
              <a:cxn ang="0">
                <a:pos x="79" y="92"/>
              </a:cxn>
              <a:cxn ang="0">
                <a:pos x="78" y="84"/>
              </a:cxn>
              <a:cxn ang="0">
                <a:pos x="90" y="73"/>
              </a:cxn>
              <a:cxn ang="0">
                <a:pos x="86" y="65"/>
              </a:cxn>
              <a:cxn ang="0">
                <a:pos x="77" y="62"/>
              </a:cxn>
              <a:cxn ang="0">
                <a:pos x="73" y="52"/>
              </a:cxn>
              <a:cxn ang="0">
                <a:pos x="69" y="45"/>
              </a:cxn>
              <a:cxn ang="0">
                <a:pos x="51" y="50"/>
              </a:cxn>
              <a:cxn ang="0">
                <a:pos x="44" y="47"/>
              </a:cxn>
              <a:cxn ang="0">
                <a:pos x="41" y="47"/>
              </a:cxn>
              <a:cxn ang="0">
                <a:pos x="39" y="45"/>
              </a:cxn>
              <a:cxn ang="0">
                <a:pos x="35" y="43"/>
              </a:cxn>
              <a:cxn ang="0">
                <a:pos x="33" y="36"/>
              </a:cxn>
              <a:cxn ang="0">
                <a:pos x="30" y="29"/>
              </a:cxn>
              <a:cxn ang="0">
                <a:pos x="25" y="22"/>
              </a:cxn>
              <a:cxn ang="0">
                <a:pos x="29" y="18"/>
              </a:cxn>
              <a:cxn ang="0">
                <a:pos x="30" y="16"/>
              </a:cxn>
              <a:cxn ang="0">
                <a:pos x="30" y="11"/>
              </a:cxn>
              <a:cxn ang="0">
                <a:pos x="28" y="6"/>
              </a:cxn>
              <a:cxn ang="0">
                <a:pos x="13" y="14"/>
              </a:cxn>
              <a:cxn ang="0">
                <a:pos x="14" y="22"/>
              </a:cxn>
              <a:cxn ang="0">
                <a:pos x="11" y="25"/>
              </a:cxn>
              <a:cxn ang="0">
                <a:pos x="2" y="30"/>
              </a:cxn>
              <a:cxn ang="0">
                <a:pos x="62" y="58"/>
              </a:cxn>
            </a:cxnLst>
            <a:rect l="0" t="0" r="r" b="b"/>
            <a:pathLst>
              <a:path w="94" h="106">
                <a:moveTo>
                  <a:pt x="2" y="35"/>
                </a:moveTo>
                <a:cubicBezTo>
                  <a:pt x="2" y="36"/>
                  <a:pt x="7" y="44"/>
                  <a:pt x="7" y="45"/>
                </a:cubicBezTo>
                <a:cubicBezTo>
                  <a:pt x="8" y="46"/>
                  <a:pt x="11" y="51"/>
                  <a:pt x="12" y="53"/>
                </a:cubicBezTo>
                <a:cubicBezTo>
                  <a:pt x="13" y="55"/>
                  <a:pt x="14" y="59"/>
                  <a:pt x="14" y="59"/>
                </a:cubicBezTo>
                <a:cubicBezTo>
                  <a:pt x="14" y="59"/>
                  <a:pt x="13" y="60"/>
                  <a:pt x="13" y="60"/>
                </a:cubicBezTo>
                <a:cubicBezTo>
                  <a:pt x="13" y="60"/>
                  <a:pt x="13" y="60"/>
                  <a:pt x="13" y="60"/>
                </a:cubicBezTo>
                <a:cubicBezTo>
                  <a:pt x="14" y="61"/>
                  <a:pt x="14" y="61"/>
                  <a:pt x="14" y="61"/>
                </a:cubicBezTo>
                <a:cubicBezTo>
                  <a:pt x="15" y="62"/>
                  <a:pt x="17" y="72"/>
                  <a:pt x="17" y="73"/>
                </a:cubicBezTo>
                <a:cubicBezTo>
                  <a:pt x="18" y="74"/>
                  <a:pt x="19" y="74"/>
                  <a:pt x="19" y="74"/>
                </a:cubicBezTo>
                <a:cubicBezTo>
                  <a:pt x="20" y="74"/>
                  <a:pt x="21" y="75"/>
                  <a:pt x="22" y="75"/>
                </a:cubicBezTo>
                <a:cubicBezTo>
                  <a:pt x="22" y="75"/>
                  <a:pt x="22" y="76"/>
                  <a:pt x="23" y="76"/>
                </a:cubicBezTo>
                <a:cubicBezTo>
                  <a:pt x="23" y="76"/>
                  <a:pt x="23" y="76"/>
                  <a:pt x="24" y="76"/>
                </a:cubicBezTo>
                <a:cubicBezTo>
                  <a:pt x="26" y="76"/>
                  <a:pt x="36" y="76"/>
                  <a:pt x="36" y="76"/>
                </a:cubicBezTo>
                <a:cubicBezTo>
                  <a:pt x="36" y="77"/>
                  <a:pt x="36" y="77"/>
                  <a:pt x="36" y="77"/>
                </a:cubicBezTo>
                <a:cubicBezTo>
                  <a:pt x="36" y="77"/>
                  <a:pt x="36" y="77"/>
                  <a:pt x="36" y="77"/>
                </a:cubicBezTo>
                <a:cubicBezTo>
                  <a:pt x="36" y="79"/>
                  <a:pt x="36" y="79"/>
                  <a:pt x="36" y="79"/>
                </a:cubicBezTo>
                <a:cubicBezTo>
                  <a:pt x="35" y="79"/>
                  <a:pt x="35" y="79"/>
                  <a:pt x="35" y="79"/>
                </a:cubicBezTo>
                <a:cubicBezTo>
                  <a:pt x="35" y="83"/>
                  <a:pt x="35" y="83"/>
                  <a:pt x="35" y="83"/>
                </a:cubicBezTo>
                <a:cubicBezTo>
                  <a:pt x="34" y="83"/>
                  <a:pt x="34" y="84"/>
                  <a:pt x="34" y="85"/>
                </a:cubicBezTo>
                <a:cubicBezTo>
                  <a:pt x="34" y="85"/>
                  <a:pt x="35" y="86"/>
                  <a:pt x="35" y="86"/>
                </a:cubicBezTo>
                <a:cubicBezTo>
                  <a:pt x="35" y="88"/>
                  <a:pt x="35" y="88"/>
                  <a:pt x="35" y="88"/>
                </a:cubicBezTo>
                <a:cubicBezTo>
                  <a:pt x="35" y="88"/>
                  <a:pt x="16" y="85"/>
                  <a:pt x="15" y="85"/>
                </a:cubicBezTo>
                <a:cubicBezTo>
                  <a:pt x="15" y="85"/>
                  <a:pt x="14" y="86"/>
                  <a:pt x="14" y="86"/>
                </a:cubicBezTo>
                <a:cubicBezTo>
                  <a:pt x="14" y="87"/>
                  <a:pt x="14" y="87"/>
                  <a:pt x="14" y="87"/>
                </a:cubicBezTo>
                <a:cubicBezTo>
                  <a:pt x="14" y="87"/>
                  <a:pt x="14" y="87"/>
                  <a:pt x="14" y="87"/>
                </a:cubicBezTo>
                <a:cubicBezTo>
                  <a:pt x="13" y="88"/>
                  <a:pt x="13" y="88"/>
                  <a:pt x="13" y="88"/>
                </a:cubicBezTo>
                <a:cubicBezTo>
                  <a:pt x="13" y="88"/>
                  <a:pt x="12" y="89"/>
                  <a:pt x="12" y="90"/>
                </a:cubicBezTo>
                <a:cubicBezTo>
                  <a:pt x="12" y="90"/>
                  <a:pt x="12" y="92"/>
                  <a:pt x="13" y="92"/>
                </a:cubicBezTo>
                <a:cubicBezTo>
                  <a:pt x="15" y="92"/>
                  <a:pt x="15" y="90"/>
                  <a:pt x="15" y="90"/>
                </a:cubicBezTo>
                <a:cubicBezTo>
                  <a:pt x="15" y="90"/>
                  <a:pt x="15" y="90"/>
                  <a:pt x="16" y="90"/>
                </a:cubicBezTo>
                <a:cubicBezTo>
                  <a:pt x="17" y="90"/>
                  <a:pt x="17" y="89"/>
                  <a:pt x="17" y="89"/>
                </a:cubicBezTo>
                <a:cubicBezTo>
                  <a:pt x="17" y="88"/>
                  <a:pt x="17" y="88"/>
                  <a:pt x="17" y="88"/>
                </a:cubicBezTo>
                <a:cubicBezTo>
                  <a:pt x="32" y="90"/>
                  <a:pt x="32" y="90"/>
                  <a:pt x="32" y="90"/>
                </a:cubicBezTo>
                <a:cubicBezTo>
                  <a:pt x="32" y="90"/>
                  <a:pt x="21" y="97"/>
                  <a:pt x="20" y="97"/>
                </a:cubicBezTo>
                <a:cubicBezTo>
                  <a:pt x="20" y="98"/>
                  <a:pt x="20" y="98"/>
                  <a:pt x="20" y="98"/>
                </a:cubicBezTo>
                <a:cubicBezTo>
                  <a:pt x="19" y="103"/>
                  <a:pt x="19" y="103"/>
                  <a:pt x="19" y="103"/>
                </a:cubicBezTo>
                <a:cubicBezTo>
                  <a:pt x="19" y="103"/>
                  <a:pt x="20" y="103"/>
                  <a:pt x="20" y="103"/>
                </a:cubicBezTo>
                <a:cubicBezTo>
                  <a:pt x="19" y="103"/>
                  <a:pt x="20" y="105"/>
                  <a:pt x="21" y="105"/>
                </a:cubicBezTo>
                <a:cubicBezTo>
                  <a:pt x="23" y="106"/>
                  <a:pt x="24" y="105"/>
                  <a:pt x="24" y="104"/>
                </a:cubicBezTo>
                <a:cubicBezTo>
                  <a:pt x="24" y="104"/>
                  <a:pt x="25" y="103"/>
                  <a:pt x="25" y="103"/>
                </a:cubicBezTo>
                <a:cubicBezTo>
                  <a:pt x="25" y="103"/>
                  <a:pt x="25" y="102"/>
                  <a:pt x="25" y="101"/>
                </a:cubicBezTo>
                <a:cubicBezTo>
                  <a:pt x="25" y="100"/>
                  <a:pt x="22" y="100"/>
                  <a:pt x="22" y="100"/>
                </a:cubicBezTo>
                <a:cubicBezTo>
                  <a:pt x="35" y="92"/>
                  <a:pt x="35" y="92"/>
                  <a:pt x="35" y="92"/>
                </a:cubicBezTo>
                <a:cubicBezTo>
                  <a:pt x="35" y="93"/>
                  <a:pt x="35" y="93"/>
                  <a:pt x="35" y="93"/>
                </a:cubicBezTo>
                <a:cubicBezTo>
                  <a:pt x="35" y="93"/>
                  <a:pt x="36" y="94"/>
                  <a:pt x="37" y="94"/>
                </a:cubicBezTo>
                <a:cubicBezTo>
                  <a:pt x="37" y="94"/>
                  <a:pt x="38" y="93"/>
                  <a:pt x="38" y="93"/>
                </a:cubicBezTo>
                <a:cubicBezTo>
                  <a:pt x="38" y="92"/>
                  <a:pt x="38" y="92"/>
                  <a:pt x="38" y="92"/>
                </a:cubicBezTo>
                <a:cubicBezTo>
                  <a:pt x="50" y="101"/>
                  <a:pt x="50" y="101"/>
                  <a:pt x="50" y="101"/>
                </a:cubicBezTo>
                <a:cubicBezTo>
                  <a:pt x="50" y="101"/>
                  <a:pt x="50" y="101"/>
                  <a:pt x="50" y="101"/>
                </a:cubicBezTo>
                <a:cubicBezTo>
                  <a:pt x="50" y="101"/>
                  <a:pt x="50" y="103"/>
                  <a:pt x="50" y="104"/>
                </a:cubicBezTo>
                <a:cubicBezTo>
                  <a:pt x="50" y="104"/>
                  <a:pt x="50" y="105"/>
                  <a:pt x="50" y="105"/>
                </a:cubicBezTo>
                <a:cubicBezTo>
                  <a:pt x="50" y="105"/>
                  <a:pt x="50" y="106"/>
                  <a:pt x="53" y="106"/>
                </a:cubicBezTo>
                <a:cubicBezTo>
                  <a:pt x="55" y="106"/>
                  <a:pt x="55" y="104"/>
                  <a:pt x="55" y="104"/>
                </a:cubicBezTo>
                <a:cubicBezTo>
                  <a:pt x="55" y="104"/>
                  <a:pt x="55" y="104"/>
                  <a:pt x="55" y="104"/>
                </a:cubicBezTo>
                <a:cubicBezTo>
                  <a:pt x="55" y="104"/>
                  <a:pt x="55" y="103"/>
                  <a:pt x="54" y="102"/>
                </a:cubicBezTo>
                <a:cubicBezTo>
                  <a:pt x="54" y="101"/>
                  <a:pt x="53" y="101"/>
                  <a:pt x="53" y="101"/>
                </a:cubicBezTo>
                <a:cubicBezTo>
                  <a:pt x="53" y="101"/>
                  <a:pt x="53" y="101"/>
                  <a:pt x="53" y="100"/>
                </a:cubicBezTo>
                <a:cubicBezTo>
                  <a:pt x="53" y="99"/>
                  <a:pt x="52" y="98"/>
                  <a:pt x="52" y="98"/>
                </a:cubicBezTo>
                <a:cubicBezTo>
                  <a:pt x="41" y="90"/>
                  <a:pt x="41" y="90"/>
                  <a:pt x="41" y="90"/>
                </a:cubicBezTo>
                <a:cubicBezTo>
                  <a:pt x="57" y="90"/>
                  <a:pt x="57" y="90"/>
                  <a:pt x="57" y="90"/>
                </a:cubicBezTo>
                <a:cubicBezTo>
                  <a:pt x="56" y="92"/>
                  <a:pt x="56" y="92"/>
                  <a:pt x="56" y="92"/>
                </a:cubicBezTo>
                <a:cubicBezTo>
                  <a:pt x="56" y="92"/>
                  <a:pt x="58" y="92"/>
                  <a:pt x="58" y="93"/>
                </a:cubicBezTo>
                <a:cubicBezTo>
                  <a:pt x="58" y="93"/>
                  <a:pt x="58" y="93"/>
                  <a:pt x="59" y="93"/>
                </a:cubicBezTo>
                <a:cubicBezTo>
                  <a:pt x="61" y="93"/>
                  <a:pt x="61" y="92"/>
                  <a:pt x="61" y="91"/>
                </a:cubicBezTo>
                <a:cubicBezTo>
                  <a:pt x="61" y="90"/>
                  <a:pt x="59" y="89"/>
                  <a:pt x="59" y="89"/>
                </a:cubicBezTo>
                <a:cubicBezTo>
                  <a:pt x="59" y="89"/>
                  <a:pt x="59" y="88"/>
                  <a:pt x="59" y="87"/>
                </a:cubicBezTo>
                <a:cubicBezTo>
                  <a:pt x="59" y="87"/>
                  <a:pt x="58" y="87"/>
                  <a:pt x="58" y="87"/>
                </a:cubicBezTo>
                <a:cubicBezTo>
                  <a:pt x="39" y="88"/>
                  <a:pt x="39" y="88"/>
                  <a:pt x="39" y="88"/>
                </a:cubicBezTo>
                <a:cubicBezTo>
                  <a:pt x="39" y="88"/>
                  <a:pt x="39" y="80"/>
                  <a:pt x="39" y="80"/>
                </a:cubicBezTo>
                <a:cubicBezTo>
                  <a:pt x="39" y="79"/>
                  <a:pt x="38" y="79"/>
                  <a:pt x="38" y="79"/>
                </a:cubicBezTo>
                <a:cubicBezTo>
                  <a:pt x="38" y="77"/>
                  <a:pt x="38" y="77"/>
                  <a:pt x="38" y="77"/>
                </a:cubicBezTo>
                <a:cubicBezTo>
                  <a:pt x="39" y="77"/>
                  <a:pt x="39" y="77"/>
                  <a:pt x="39" y="77"/>
                </a:cubicBezTo>
                <a:cubicBezTo>
                  <a:pt x="39" y="76"/>
                  <a:pt x="39" y="76"/>
                  <a:pt x="39" y="76"/>
                </a:cubicBezTo>
                <a:cubicBezTo>
                  <a:pt x="40" y="76"/>
                  <a:pt x="40" y="76"/>
                  <a:pt x="40" y="76"/>
                </a:cubicBezTo>
                <a:cubicBezTo>
                  <a:pt x="40" y="77"/>
                  <a:pt x="40" y="77"/>
                  <a:pt x="40" y="77"/>
                </a:cubicBezTo>
                <a:cubicBezTo>
                  <a:pt x="42" y="77"/>
                  <a:pt x="42" y="77"/>
                  <a:pt x="42" y="77"/>
                </a:cubicBezTo>
                <a:cubicBezTo>
                  <a:pt x="42" y="77"/>
                  <a:pt x="43" y="79"/>
                  <a:pt x="43" y="80"/>
                </a:cubicBezTo>
                <a:cubicBezTo>
                  <a:pt x="43" y="81"/>
                  <a:pt x="44" y="81"/>
                  <a:pt x="45" y="81"/>
                </a:cubicBezTo>
                <a:cubicBezTo>
                  <a:pt x="47" y="81"/>
                  <a:pt x="46" y="79"/>
                  <a:pt x="46" y="79"/>
                </a:cubicBezTo>
                <a:cubicBezTo>
                  <a:pt x="46" y="76"/>
                  <a:pt x="46" y="76"/>
                  <a:pt x="46" y="76"/>
                </a:cubicBezTo>
                <a:cubicBezTo>
                  <a:pt x="46" y="76"/>
                  <a:pt x="52" y="76"/>
                  <a:pt x="53" y="76"/>
                </a:cubicBezTo>
                <a:cubicBezTo>
                  <a:pt x="54" y="77"/>
                  <a:pt x="55" y="76"/>
                  <a:pt x="58" y="75"/>
                </a:cubicBezTo>
                <a:cubicBezTo>
                  <a:pt x="60" y="73"/>
                  <a:pt x="59" y="71"/>
                  <a:pt x="59" y="71"/>
                </a:cubicBezTo>
                <a:cubicBezTo>
                  <a:pt x="64" y="70"/>
                  <a:pt x="64" y="70"/>
                  <a:pt x="64" y="70"/>
                </a:cubicBezTo>
                <a:cubicBezTo>
                  <a:pt x="64" y="70"/>
                  <a:pt x="64" y="72"/>
                  <a:pt x="64" y="72"/>
                </a:cubicBezTo>
                <a:cubicBezTo>
                  <a:pt x="63" y="73"/>
                  <a:pt x="64" y="76"/>
                  <a:pt x="64" y="77"/>
                </a:cubicBezTo>
                <a:cubicBezTo>
                  <a:pt x="64" y="78"/>
                  <a:pt x="65" y="82"/>
                  <a:pt x="65" y="82"/>
                </a:cubicBezTo>
                <a:cubicBezTo>
                  <a:pt x="65" y="83"/>
                  <a:pt x="64" y="86"/>
                  <a:pt x="64" y="88"/>
                </a:cubicBezTo>
                <a:cubicBezTo>
                  <a:pt x="64" y="89"/>
                  <a:pt x="65" y="93"/>
                  <a:pt x="65" y="94"/>
                </a:cubicBezTo>
                <a:cubicBezTo>
                  <a:pt x="65" y="95"/>
                  <a:pt x="65" y="96"/>
                  <a:pt x="65" y="96"/>
                </a:cubicBezTo>
                <a:cubicBezTo>
                  <a:pt x="65" y="96"/>
                  <a:pt x="64" y="96"/>
                  <a:pt x="64" y="98"/>
                </a:cubicBezTo>
                <a:cubicBezTo>
                  <a:pt x="64" y="99"/>
                  <a:pt x="64" y="99"/>
                  <a:pt x="65" y="100"/>
                </a:cubicBezTo>
                <a:cubicBezTo>
                  <a:pt x="66" y="101"/>
                  <a:pt x="71" y="102"/>
                  <a:pt x="71" y="102"/>
                </a:cubicBezTo>
                <a:cubicBezTo>
                  <a:pt x="72" y="100"/>
                  <a:pt x="72" y="100"/>
                  <a:pt x="72" y="100"/>
                </a:cubicBezTo>
                <a:cubicBezTo>
                  <a:pt x="73" y="101"/>
                  <a:pt x="73" y="101"/>
                  <a:pt x="73" y="101"/>
                </a:cubicBezTo>
                <a:cubicBezTo>
                  <a:pt x="76" y="103"/>
                  <a:pt x="80" y="102"/>
                  <a:pt x="84" y="102"/>
                </a:cubicBezTo>
                <a:cubicBezTo>
                  <a:pt x="89" y="102"/>
                  <a:pt x="88" y="100"/>
                  <a:pt x="88" y="99"/>
                </a:cubicBezTo>
                <a:cubicBezTo>
                  <a:pt x="88" y="98"/>
                  <a:pt x="88" y="99"/>
                  <a:pt x="87" y="98"/>
                </a:cubicBezTo>
                <a:cubicBezTo>
                  <a:pt x="86" y="96"/>
                  <a:pt x="82" y="96"/>
                  <a:pt x="81" y="96"/>
                </a:cubicBezTo>
                <a:cubicBezTo>
                  <a:pt x="80" y="96"/>
                  <a:pt x="78" y="95"/>
                  <a:pt x="78" y="94"/>
                </a:cubicBezTo>
                <a:cubicBezTo>
                  <a:pt x="79" y="94"/>
                  <a:pt x="79" y="94"/>
                  <a:pt x="79" y="94"/>
                </a:cubicBezTo>
                <a:cubicBezTo>
                  <a:pt x="79" y="94"/>
                  <a:pt x="79" y="92"/>
                  <a:pt x="79" y="92"/>
                </a:cubicBezTo>
                <a:cubicBezTo>
                  <a:pt x="79" y="91"/>
                  <a:pt x="79" y="90"/>
                  <a:pt x="78" y="89"/>
                </a:cubicBezTo>
                <a:cubicBezTo>
                  <a:pt x="78" y="89"/>
                  <a:pt x="78" y="88"/>
                  <a:pt x="78" y="87"/>
                </a:cubicBezTo>
                <a:cubicBezTo>
                  <a:pt x="78" y="87"/>
                  <a:pt x="78" y="85"/>
                  <a:pt x="78" y="84"/>
                </a:cubicBezTo>
                <a:cubicBezTo>
                  <a:pt x="78" y="83"/>
                  <a:pt x="77" y="73"/>
                  <a:pt x="77" y="73"/>
                </a:cubicBezTo>
                <a:cubicBezTo>
                  <a:pt x="77" y="73"/>
                  <a:pt x="78" y="74"/>
                  <a:pt x="80" y="74"/>
                </a:cubicBezTo>
                <a:cubicBezTo>
                  <a:pt x="81" y="74"/>
                  <a:pt x="88" y="73"/>
                  <a:pt x="90" y="73"/>
                </a:cubicBezTo>
                <a:cubicBezTo>
                  <a:pt x="92" y="73"/>
                  <a:pt x="94" y="70"/>
                  <a:pt x="94" y="68"/>
                </a:cubicBezTo>
                <a:cubicBezTo>
                  <a:pt x="94" y="67"/>
                  <a:pt x="89" y="66"/>
                  <a:pt x="88" y="66"/>
                </a:cubicBezTo>
                <a:cubicBezTo>
                  <a:pt x="88" y="66"/>
                  <a:pt x="86" y="65"/>
                  <a:pt x="86" y="65"/>
                </a:cubicBezTo>
                <a:cubicBezTo>
                  <a:pt x="85" y="65"/>
                  <a:pt x="84" y="65"/>
                  <a:pt x="83" y="65"/>
                </a:cubicBezTo>
                <a:cubicBezTo>
                  <a:pt x="82" y="65"/>
                  <a:pt x="82" y="64"/>
                  <a:pt x="81" y="63"/>
                </a:cubicBezTo>
                <a:cubicBezTo>
                  <a:pt x="80" y="63"/>
                  <a:pt x="77" y="62"/>
                  <a:pt x="77" y="62"/>
                </a:cubicBezTo>
                <a:cubicBezTo>
                  <a:pt x="78" y="61"/>
                  <a:pt x="77" y="59"/>
                  <a:pt x="77" y="59"/>
                </a:cubicBezTo>
                <a:cubicBezTo>
                  <a:pt x="77" y="58"/>
                  <a:pt x="75" y="56"/>
                  <a:pt x="75" y="56"/>
                </a:cubicBezTo>
                <a:cubicBezTo>
                  <a:pt x="75" y="56"/>
                  <a:pt x="73" y="53"/>
                  <a:pt x="73" y="52"/>
                </a:cubicBezTo>
                <a:cubicBezTo>
                  <a:pt x="73" y="52"/>
                  <a:pt x="72" y="51"/>
                  <a:pt x="72" y="50"/>
                </a:cubicBezTo>
                <a:cubicBezTo>
                  <a:pt x="72" y="50"/>
                  <a:pt x="71" y="48"/>
                  <a:pt x="71" y="48"/>
                </a:cubicBezTo>
                <a:cubicBezTo>
                  <a:pt x="71" y="48"/>
                  <a:pt x="70" y="46"/>
                  <a:pt x="69" y="45"/>
                </a:cubicBezTo>
                <a:cubicBezTo>
                  <a:pt x="69" y="45"/>
                  <a:pt x="68" y="45"/>
                  <a:pt x="68" y="45"/>
                </a:cubicBezTo>
                <a:cubicBezTo>
                  <a:pt x="66" y="43"/>
                  <a:pt x="62" y="45"/>
                  <a:pt x="62" y="45"/>
                </a:cubicBezTo>
                <a:cubicBezTo>
                  <a:pt x="51" y="50"/>
                  <a:pt x="51" y="50"/>
                  <a:pt x="51" y="50"/>
                </a:cubicBezTo>
                <a:cubicBezTo>
                  <a:pt x="51" y="50"/>
                  <a:pt x="48" y="49"/>
                  <a:pt x="48" y="49"/>
                </a:cubicBezTo>
                <a:cubicBezTo>
                  <a:pt x="48" y="49"/>
                  <a:pt x="48" y="49"/>
                  <a:pt x="48" y="49"/>
                </a:cubicBezTo>
                <a:cubicBezTo>
                  <a:pt x="48" y="49"/>
                  <a:pt x="44" y="47"/>
                  <a:pt x="44" y="47"/>
                </a:cubicBezTo>
                <a:cubicBezTo>
                  <a:pt x="44" y="47"/>
                  <a:pt x="43" y="47"/>
                  <a:pt x="43" y="47"/>
                </a:cubicBezTo>
                <a:cubicBezTo>
                  <a:pt x="43" y="47"/>
                  <a:pt x="43" y="47"/>
                  <a:pt x="42" y="47"/>
                </a:cubicBezTo>
                <a:cubicBezTo>
                  <a:pt x="42" y="47"/>
                  <a:pt x="42" y="47"/>
                  <a:pt x="41" y="47"/>
                </a:cubicBezTo>
                <a:cubicBezTo>
                  <a:pt x="41" y="47"/>
                  <a:pt x="41" y="47"/>
                  <a:pt x="40" y="47"/>
                </a:cubicBezTo>
                <a:cubicBezTo>
                  <a:pt x="40" y="47"/>
                  <a:pt x="40" y="46"/>
                  <a:pt x="40" y="46"/>
                </a:cubicBezTo>
                <a:cubicBezTo>
                  <a:pt x="40" y="46"/>
                  <a:pt x="39" y="46"/>
                  <a:pt x="39" y="45"/>
                </a:cubicBezTo>
                <a:cubicBezTo>
                  <a:pt x="39" y="45"/>
                  <a:pt x="38" y="45"/>
                  <a:pt x="38" y="45"/>
                </a:cubicBezTo>
                <a:cubicBezTo>
                  <a:pt x="38" y="45"/>
                  <a:pt x="38" y="44"/>
                  <a:pt x="37" y="44"/>
                </a:cubicBezTo>
                <a:cubicBezTo>
                  <a:pt x="37" y="44"/>
                  <a:pt x="35" y="43"/>
                  <a:pt x="35" y="43"/>
                </a:cubicBezTo>
                <a:cubicBezTo>
                  <a:pt x="35" y="42"/>
                  <a:pt x="34" y="42"/>
                  <a:pt x="34" y="42"/>
                </a:cubicBezTo>
                <a:cubicBezTo>
                  <a:pt x="34" y="42"/>
                  <a:pt x="34" y="41"/>
                  <a:pt x="34" y="40"/>
                </a:cubicBezTo>
                <a:cubicBezTo>
                  <a:pt x="34" y="39"/>
                  <a:pt x="33" y="37"/>
                  <a:pt x="33" y="36"/>
                </a:cubicBezTo>
                <a:cubicBezTo>
                  <a:pt x="33" y="36"/>
                  <a:pt x="32" y="34"/>
                  <a:pt x="32" y="34"/>
                </a:cubicBezTo>
                <a:cubicBezTo>
                  <a:pt x="32" y="34"/>
                  <a:pt x="31" y="32"/>
                  <a:pt x="32" y="32"/>
                </a:cubicBezTo>
                <a:cubicBezTo>
                  <a:pt x="32" y="31"/>
                  <a:pt x="30" y="30"/>
                  <a:pt x="30" y="29"/>
                </a:cubicBezTo>
                <a:cubicBezTo>
                  <a:pt x="30" y="29"/>
                  <a:pt x="28" y="28"/>
                  <a:pt x="28" y="27"/>
                </a:cubicBezTo>
                <a:cubicBezTo>
                  <a:pt x="28" y="27"/>
                  <a:pt x="30" y="25"/>
                  <a:pt x="30" y="25"/>
                </a:cubicBezTo>
                <a:cubicBezTo>
                  <a:pt x="25" y="22"/>
                  <a:pt x="25" y="22"/>
                  <a:pt x="25" y="22"/>
                </a:cubicBezTo>
                <a:cubicBezTo>
                  <a:pt x="25" y="21"/>
                  <a:pt x="27" y="21"/>
                  <a:pt x="28" y="21"/>
                </a:cubicBezTo>
                <a:cubicBezTo>
                  <a:pt x="29" y="22"/>
                  <a:pt x="29" y="20"/>
                  <a:pt x="29" y="20"/>
                </a:cubicBezTo>
                <a:cubicBezTo>
                  <a:pt x="29" y="19"/>
                  <a:pt x="29" y="19"/>
                  <a:pt x="29" y="18"/>
                </a:cubicBezTo>
                <a:cubicBezTo>
                  <a:pt x="30" y="18"/>
                  <a:pt x="30" y="18"/>
                  <a:pt x="30" y="18"/>
                </a:cubicBezTo>
                <a:cubicBezTo>
                  <a:pt x="30" y="17"/>
                  <a:pt x="30" y="17"/>
                  <a:pt x="30" y="17"/>
                </a:cubicBezTo>
                <a:cubicBezTo>
                  <a:pt x="30" y="17"/>
                  <a:pt x="30" y="17"/>
                  <a:pt x="30" y="16"/>
                </a:cubicBezTo>
                <a:cubicBezTo>
                  <a:pt x="30" y="16"/>
                  <a:pt x="30" y="15"/>
                  <a:pt x="30" y="15"/>
                </a:cubicBezTo>
                <a:cubicBezTo>
                  <a:pt x="30" y="15"/>
                  <a:pt x="31" y="15"/>
                  <a:pt x="32" y="14"/>
                </a:cubicBezTo>
                <a:cubicBezTo>
                  <a:pt x="32" y="13"/>
                  <a:pt x="30" y="11"/>
                  <a:pt x="30" y="11"/>
                </a:cubicBezTo>
                <a:cubicBezTo>
                  <a:pt x="29" y="11"/>
                  <a:pt x="29" y="10"/>
                  <a:pt x="29" y="10"/>
                </a:cubicBezTo>
                <a:cubicBezTo>
                  <a:pt x="29" y="9"/>
                  <a:pt x="29" y="9"/>
                  <a:pt x="29" y="9"/>
                </a:cubicBezTo>
                <a:cubicBezTo>
                  <a:pt x="28" y="6"/>
                  <a:pt x="28" y="6"/>
                  <a:pt x="28" y="6"/>
                </a:cubicBezTo>
                <a:cubicBezTo>
                  <a:pt x="27" y="3"/>
                  <a:pt x="21" y="2"/>
                  <a:pt x="21" y="2"/>
                </a:cubicBezTo>
                <a:cubicBezTo>
                  <a:pt x="15" y="0"/>
                  <a:pt x="11" y="6"/>
                  <a:pt x="11" y="9"/>
                </a:cubicBezTo>
                <a:cubicBezTo>
                  <a:pt x="10" y="10"/>
                  <a:pt x="12" y="13"/>
                  <a:pt x="13" y="14"/>
                </a:cubicBezTo>
                <a:cubicBezTo>
                  <a:pt x="14" y="15"/>
                  <a:pt x="15" y="19"/>
                  <a:pt x="15" y="19"/>
                </a:cubicBezTo>
                <a:cubicBezTo>
                  <a:pt x="15" y="19"/>
                  <a:pt x="14" y="19"/>
                  <a:pt x="14" y="19"/>
                </a:cubicBezTo>
                <a:cubicBezTo>
                  <a:pt x="14" y="22"/>
                  <a:pt x="14" y="22"/>
                  <a:pt x="14" y="22"/>
                </a:cubicBezTo>
                <a:cubicBezTo>
                  <a:pt x="14" y="22"/>
                  <a:pt x="14" y="23"/>
                  <a:pt x="14" y="23"/>
                </a:cubicBezTo>
                <a:cubicBezTo>
                  <a:pt x="14" y="23"/>
                  <a:pt x="13" y="24"/>
                  <a:pt x="13" y="24"/>
                </a:cubicBezTo>
                <a:cubicBezTo>
                  <a:pt x="13" y="24"/>
                  <a:pt x="12" y="25"/>
                  <a:pt x="11" y="25"/>
                </a:cubicBezTo>
                <a:cubicBezTo>
                  <a:pt x="9" y="26"/>
                  <a:pt x="8" y="28"/>
                  <a:pt x="8" y="28"/>
                </a:cubicBezTo>
                <a:cubicBezTo>
                  <a:pt x="8" y="28"/>
                  <a:pt x="7" y="28"/>
                  <a:pt x="7" y="28"/>
                </a:cubicBezTo>
                <a:cubicBezTo>
                  <a:pt x="6" y="28"/>
                  <a:pt x="4" y="28"/>
                  <a:pt x="2" y="30"/>
                </a:cubicBezTo>
                <a:cubicBezTo>
                  <a:pt x="0" y="31"/>
                  <a:pt x="2" y="34"/>
                  <a:pt x="2" y="35"/>
                </a:cubicBezTo>
                <a:close/>
                <a:moveTo>
                  <a:pt x="62" y="57"/>
                </a:moveTo>
                <a:cubicBezTo>
                  <a:pt x="62" y="58"/>
                  <a:pt x="62" y="58"/>
                  <a:pt x="62" y="58"/>
                </a:cubicBezTo>
                <a:cubicBezTo>
                  <a:pt x="62" y="58"/>
                  <a:pt x="61" y="58"/>
                  <a:pt x="60" y="58"/>
                </a:cubicBezTo>
                <a:cubicBezTo>
                  <a:pt x="60" y="58"/>
                  <a:pt x="62" y="57"/>
                  <a:pt x="62" y="57"/>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nvGrpSpPr>
          <p:cNvPr id="8" name="Group 1097"/>
          <p:cNvGrpSpPr/>
          <p:nvPr/>
        </p:nvGrpSpPr>
        <p:grpSpPr>
          <a:xfrm>
            <a:off x="1376983" y="2420423"/>
            <a:ext cx="2023200" cy="2023200"/>
            <a:chOff x="2064555" y="1631548"/>
            <a:chExt cx="1402400" cy="1402400"/>
          </a:xfrm>
        </p:grpSpPr>
        <p:sp>
          <p:nvSpPr>
            <p:cNvPr id="9" name="Freeform 1081"/>
            <p:cNvSpPr/>
            <p:nvPr>
              <p:custDataLst>
                <p:tags r:id="rId4"/>
              </p:custDataLst>
            </p:nvPr>
          </p:nvSpPr>
          <p:spPr bwMode="auto">
            <a:xfrm>
              <a:off x="2064555" y="1631548"/>
              <a:ext cx="1402400" cy="1402400"/>
            </a:xfrm>
            <a:custGeom>
              <a:avLst/>
              <a:gdLst/>
              <a:ahLst/>
              <a:cxnLst>
                <a:cxn ang="0">
                  <a:pos x="84" y="18"/>
                </a:cxn>
                <a:cxn ang="0">
                  <a:pos x="20" y="16"/>
                </a:cxn>
                <a:cxn ang="0">
                  <a:pos x="17" y="75"/>
                </a:cxn>
                <a:cxn ang="0">
                  <a:pos x="76" y="81"/>
                </a:cxn>
                <a:cxn ang="0">
                  <a:pos x="92" y="87"/>
                </a:cxn>
                <a:cxn ang="0">
                  <a:pos x="87" y="71"/>
                </a:cxn>
                <a:cxn ang="0">
                  <a:pos x="84" y="18"/>
                </a:cxn>
              </a:cxnLst>
              <a:rect l="0" t="0" r="r" b="b"/>
              <a:pathLst>
                <a:path w="100" h="93">
                  <a:moveTo>
                    <a:pt x="84" y="18"/>
                  </a:moveTo>
                  <a:cubicBezTo>
                    <a:pt x="67" y="1"/>
                    <a:pt x="38" y="0"/>
                    <a:pt x="20" y="16"/>
                  </a:cubicBezTo>
                  <a:cubicBezTo>
                    <a:pt x="1" y="31"/>
                    <a:pt x="0" y="58"/>
                    <a:pt x="17" y="75"/>
                  </a:cubicBezTo>
                  <a:cubicBezTo>
                    <a:pt x="33" y="90"/>
                    <a:pt x="58" y="93"/>
                    <a:pt x="76" y="81"/>
                  </a:cubicBezTo>
                  <a:cubicBezTo>
                    <a:pt x="92" y="87"/>
                    <a:pt x="92" y="87"/>
                    <a:pt x="92" y="87"/>
                  </a:cubicBezTo>
                  <a:cubicBezTo>
                    <a:pt x="87" y="71"/>
                    <a:pt x="87" y="71"/>
                    <a:pt x="87" y="71"/>
                  </a:cubicBezTo>
                  <a:cubicBezTo>
                    <a:pt x="100" y="55"/>
                    <a:pt x="99" y="33"/>
                    <a:pt x="84" y="18"/>
                  </a:cubicBezTo>
                  <a:close/>
                </a:path>
              </a:pathLst>
            </a:custGeom>
            <a:solidFill>
              <a:srgbClr val="FF9300"/>
            </a:solidFill>
            <a:ln w="9525">
              <a:noFill/>
              <a:round/>
            </a:ln>
          </p:spPr>
          <p:txBody>
            <a:bodyPr vert="horz" wrap="square" lIns="91440" tIns="45720" rIns="91440" bIns="45720" numCol="1" anchor="t" anchorCtr="0" compatLnSpc="1"/>
            <a:lstStyle/>
            <a:p>
              <a:endParaRPr lang="en-US"/>
            </a:p>
          </p:txBody>
        </p:sp>
        <p:sp>
          <p:nvSpPr>
            <p:cNvPr id="10" name="Content Placeholder 2"/>
            <p:cNvSpPr txBox="1"/>
            <p:nvPr>
              <p:custDataLst>
                <p:tags r:id="rId5"/>
              </p:custDataLst>
            </p:nvPr>
          </p:nvSpPr>
          <p:spPr>
            <a:xfrm>
              <a:off x="2090748" y="1920951"/>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3600" i="1" dirty="0" smtClean="0">
                  <a:solidFill>
                    <a:schemeClr val="bg1"/>
                  </a:solidFill>
                </a:rPr>
                <a:t>用户</a:t>
              </a:r>
              <a:endParaRPr lang="zh-CN" altLang="en-US" sz="3600" i="1" dirty="0" smtClean="0">
                <a:solidFill>
                  <a:schemeClr val="bg1"/>
                </a:solidFill>
              </a:endParaRPr>
            </a:p>
            <a:p>
              <a:pPr marL="0" indent="0" algn="ctr">
                <a:buFont typeface="Arial" panose="020B0604020202020204" pitchFamily="34" charset="0"/>
                <a:buNone/>
              </a:pPr>
              <a:r>
                <a:rPr lang="zh-CN" altLang="en-US" sz="3600" i="1" dirty="0">
                  <a:solidFill>
                    <a:schemeClr val="bg1"/>
                  </a:solidFill>
                </a:rPr>
                <a:t>提问</a:t>
              </a:r>
              <a:endParaRPr lang="zh-CN" altLang="en-US" sz="3600" i="1" dirty="0">
                <a:solidFill>
                  <a:schemeClr val="bg1"/>
                </a:solidFill>
              </a:endParaRPr>
            </a:p>
          </p:txBody>
        </p:sp>
      </p:grpSp>
      <p:grpSp>
        <p:nvGrpSpPr>
          <p:cNvPr id="11" name="Group 1095"/>
          <p:cNvGrpSpPr/>
          <p:nvPr/>
        </p:nvGrpSpPr>
        <p:grpSpPr>
          <a:xfrm>
            <a:off x="6849600" y="2322522"/>
            <a:ext cx="2024890" cy="2023200"/>
            <a:chOff x="5378228" y="1811337"/>
            <a:chExt cx="1403572" cy="1402400"/>
          </a:xfrm>
        </p:grpSpPr>
        <p:sp>
          <p:nvSpPr>
            <p:cNvPr id="12" name="Freeform 1083"/>
            <p:cNvSpPr/>
            <p:nvPr>
              <p:custDataLst>
                <p:tags r:id="rId6"/>
              </p:custDataLst>
            </p:nvPr>
          </p:nvSpPr>
          <p:spPr bwMode="auto">
            <a:xfrm>
              <a:off x="5380038" y="1811337"/>
              <a:ext cx="1401762" cy="1402400"/>
            </a:xfrm>
            <a:custGeom>
              <a:avLst/>
              <a:gdLst/>
              <a:ahLst/>
              <a:cxnLst>
                <a:cxn ang="0">
                  <a:pos x="13" y="15"/>
                </a:cxn>
                <a:cxn ang="0">
                  <a:pos x="68" y="13"/>
                </a:cxn>
                <a:cxn ang="0">
                  <a:pos x="70" y="64"/>
                </a:cxn>
                <a:cxn ang="0">
                  <a:pos x="20" y="69"/>
                </a:cxn>
                <a:cxn ang="0">
                  <a:pos x="6" y="74"/>
                </a:cxn>
                <a:cxn ang="0">
                  <a:pos x="11" y="61"/>
                </a:cxn>
                <a:cxn ang="0">
                  <a:pos x="13" y="15"/>
                </a:cxn>
              </a:cxnLst>
              <a:rect l="0" t="0" r="r" b="b"/>
              <a:pathLst>
                <a:path w="85" h="79">
                  <a:moveTo>
                    <a:pt x="13" y="15"/>
                  </a:moveTo>
                  <a:cubicBezTo>
                    <a:pt x="28" y="0"/>
                    <a:pt x="53" y="0"/>
                    <a:pt x="68" y="13"/>
                  </a:cubicBezTo>
                  <a:cubicBezTo>
                    <a:pt x="84" y="27"/>
                    <a:pt x="85" y="49"/>
                    <a:pt x="70" y="64"/>
                  </a:cubicBezTo>
                  <a:cubicBezTo>
                    <a:pt x="57" y="77"/>
                    <a:pt x="36" y="79"/>
                    <a:pt x="20" y="69"/>
                  </a:cubicBezTo>
                  <a:cubicBezTo>
                    <a:pt x="6" y="74"/>
                    <a:pt x="6" y="74"/>
                    <a:pt x="6" y="74"/>
                  </a:cubicBezTo>
                  <a:cubicBezTo>
                    <a:pt x="11" y="61"/>
                    <a:pt x="11" y="61"/>
                    <a:pt x="11" y="61"/>
                  </a:cubicBezTo>
                  <a:cubicBezTo>
                    <a:pt x="0" y="47"/>
                    <a:pt x="0" y="28"/>
                    <a:pt x="13" y="15"/>
                  </a:cubicBezTo>
                  <a:close/>
                </a:path>
              </a:pathLst>
            </a:custGeom>
            <a:solidFill>
              <a:srgbClr val="92D050"/>
            </a:solidFill>
            <a:ln w="9525">
              <a:noFill/>
              <a:round/>
            </a:ln>
          </p:spPr>
          <p:txBody>
            <a:bodyPr vert="horz" wrap="square" lIns="91440" tIns="45720" rIns="91440" bIns="45720" numCol="1" anchor="t" anchorCtr="0" compatLnSpc="1"/>
            <a:lstStyle/>
            <a:p>
              <a:endParaRPr lang="en-US"/>
            </a:p>
          </p:txBody>
        </p:sp>
        <p:sp>
          <p:nvSpPr>
            <p:cNvPr id="13" name="Content Placeholder 2"/>
            <p:cNvSpPr txBox="1"/>
            <p:nvPr>
              <p:custDataLst>
                <p:tags r:id="rId7"/>
              </p:custDataLst>
            </p:nvPr>
          </p:nvSpPr>
          <p:spPr>
            <a:xfrm>
              <a:off x="5378228" y="2110875"/>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4000" i="1" dirty="0">
                  <a:solidFill>
                    <a:schemeClr val="bg1"/>
                  </a:solidFill>
                </a:rPr>
                <a:t>宓老师</a:t>
              </a:r>
              <a:endParaRPr lang="zh-CN" altLang="en-US" sz="4000" i="1" dirty="0">
                <a:solidFill>
                  <a:schemeClr val="bg1"/>
                </a:solidFill>
              </a:endParaRPr>
            </a:p>
            <a:p>
              <a:pPr marL="0" indent="0" algn="ctr">
                <a:buFont typeface="Arial" panose="020B0604020202020204" pitchFamily="34" charset="0"/>
                <a:buNone/>
              </a:pPr>
              <a:r>
                <a:rPr lang="zh-CN" altLang="en-US" sz="4000" i="1" dirty="0">
                  <a:solidFill>
                    <a:schemeClr val="bg1"/>
                  </a:solidFill>
                </a:rPr>
                <a:t>回答</a:t>
              </a:r>
              <a:endParaRPr lang="zh-CN" altLang="en-US" sz="4000" i="1" dirty="0">
                <a:solidFill>
                  <a:schemeClr val="bg1"/>
                </a:solidFill>
              </a:endParaRPr>
            </a:p>
          </p:txBody>
        </p:sp>
      </p:grpSp>
      <p:sp>
        <p:nvSpPr>
          <p:cNvPr id="14" name="文本框 13"/>
          <p:cNvSpPr txBox="1"/>
          <p:nvPr>
            <p:custDataLst>
              <p:tags r:id="rId8"/>
            </p:custDataLst>
          </p:nvPr>
        </p:nvSpPr>
        <p:spPr>
          <a:xfrm>
            <a:off x="3478276" y="2751045"/>
            <a:ext cx="2669861" cy="1087755"/>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有了方向，我也不一定赚钱啊，具体怎么找个股呢？</a:t>
            </a:r>
            <a:endParaRPr lang="zh-CN" altLang="en-US" dirty="0" smtClean="0">
              <a:solidFill>
                <a:schemeClr val="bg1"/>
              </a:solidFill>
              <a:latin typeface="黑体" panose="02010609060101010101" charset="-122"/>
              <a:ea typeface="黑体" panose="02010609060101010101" charset="-122"/>
            </a:endParaRPr>
          </a:p>
        </p:txBody>
      </p:sp>
      <p:sp>
        <p:nvSpPr>
          <p:cNvPr id="17" name="文本框 16"/>
          <p:cNvSpPr txBox="1"/>
          <p:nvPr>
            <p:custDataLst>
              <p:tags r:id="rId9"/>
            </p:custDataLst>
          </p:nvPr>
        </p:nvSpPr>
        <p:spPr>
          <a:xfrm>
            <a:off x="8928799" y="2751045"/>
            <a:ext cx="2669861" cy="755650"/>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首先，你得需要有一个可复制的交易模型。</a:t>
            </a:r>
            <a:endParaRPr lang="zh-CN" altLang="en-US" dirty="0">
              <a:solidFill>
                <a:schemeClr val="bg1"/>
              </a:solidFill>
              <a:latin typeface="黑体" panose="02010609060101010101" charset="-122"/>
              <a:ea typeface="黑体" panose="02010609060101010101" charset="-122"/>
            </a:endParaRPr>
          </a:p>
        </p:txBody>
      </p:sp>
    </p:spTree>
    <p:custDataLst>
      <p:tags r:id="rId10"/>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格局打开</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可复制盈利</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赚一次，还是赚无数次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2216150" y="1228725"/>
            <a:ext cx="7759700" cy="4400550"/>
          </a:xfrm>
          <a:prstGeom prst="rect">
            <a:avLst/>
          </a:prstGeom>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赚一次，还是赚无数次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644650" y="902335"/>
            <a:ext cx="9521190" cy="5463540"/>
          </a:xfrm>
          <a:prstGeom prst="rect">
            <a:avLst/>
          </a:prstGeom>
        </p:spPr>
      </p:pic>
      <p:sp>
        <p:nvSpPr>
          <p:cNvPr id="5" name="文本框 4"/>
          <p:cNvSpPr txBox="1"/>
          <p:nvPr>
            <p:custDataLst>
              <p:tags r:id="rId4"/>
            </p:custDataLst>
          </p:nvPr>
        </p:nvSpPr>
        <p:spPr>
          <a:xfrm>
            <a:off x="1594485" y="2287270"/>
            <a:ext cx="3002915" cy="1198880"/>
          </a:xfrm>
          <a:prstGeom prst="rect">
            <a:avLst/>
          </a:prstGeom>
          <a:noFill/>
        </p:spPr>
        <p:txBody>
          <a:bodyPr wrap="square" rtlCol="0" anchor="t">
            <a:spAutoFit/>
          </a:bodyPr>
          <a:p>
            <a:r>
              <a:rPr lang="zh-CN" altLang="en-US">
                <a:solidFill>
                  <a:schemeClr val="bg1"/>
                </a:solidFill>
                <a:latin typeface="黑体" panose="02010609060101010101" charset="-122"/>
                <a:ea typeface="黑体" panose="02010609060101010101" charset="-122"/>
              </a:rPr>
              <a:t>个别情况不代表普遍实际收益率，过往收益亦不代表未来收益的承诺，股市有风险，投资需谨慎！</a:t>
            </a:r>
            <a:endParaRPr lang="zh-CN" altLang="en-US">
              <a:solidFill>
                <a:schemeClr val="bg1"/>
              </a:solidFill>
              <a:latin typeface="黑体" panose="02010609060101010101" charset="-122"/>
              <a:ea typeface="黑体" panose="02010609060101010101" charset="-122"/>
            </a:endParaRPr>
          </a:p>
        </p:txBody>
      </p:sp>
    </p:spTree>
    <p:custDataLst>
      <p:tags r:id="rId5"/>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赚一次，还是赚无数次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2209800" y="1047750"/>
            <a:ext cx="7772400" cy="4762500"/>
          </a:xfrm>
          <a:prstGeom prst="rect">
            <a:avLst/>
          </a:prstGeom>
        </p:spPr>
      </p:pic>
    </p:spTree>
    <p:custDataLst>
      <p:tags r:id="rId4"/>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赚一次，还是赚无数次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422400" y="897890"/>
            <a:ext cx="9526270" cy="5575935"/>
          </a:xfrm>
          <a:prstGeom prst="rect">
            <a:avLst/>
          </a:prstGeom>
        </p:spPr>
      </p:pic>
      <p:sp>
        <p:nvSpPr>
          <p:cNvPr id="5" name="文本框 4"/>
          <p:cNvSpPr txBox="1"/>
          <p:nvPr/>
        </p:nvSpPr>
        <p:spPr>
          <a:xfrm>
            <a:off x="1594485" y="2287270"/>
            <a:ext cx="3002915" cy="1198880"/>
          </a:xfrm>
          <a:prstGeom prst="rect">
            <a:avLst/>
          </a:prstGeom>
          <a:noFill/>
        </p:spPr>
        <p:txBody>
          <a:bodyPr wrap="square" rtlCol="0" anchor="t">
            <a:spAutoFit/>
          </a:bodyPr>
          <a:p>
            <a:r>
              <a:rPr lang="zh-CN" altLang="en-US">
                <a:solidFill>
                  <a:schemeClr val="bg1"/>
                </a:solidFill>
                <a:latin typeface="黑体" panose="02010609060101010101" charset="-122"/>
                <a:ea typeface="黑体" panose="02010609060101010101" charset="-122"/>
              </a:rPr>
              <a:t>个别情况不代表普遍实际收益率，过往收益亦不代表未来收益的承诺，股市有风险，投资需谨慎！</a:t>
            </a:r>
            <a:endParaRPr lang="zh-CN" altLang="en-US">
              <a:solidFill>
                <a:schemeClr val="bg1"/>
              </a:solidFill>
              <a:latin typeface="黑体" panose="02010609060101010101" charset="-122"/>
              <a:ea typeface="黑体" panose="02010609060101010101" charset="-122"/>
            </a:endParaRPr>
          </a:p>
        </p:txBody>
      </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赚一次，还是赚无数次</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0" name="图片 99"/>
          <p:cNvPicPr/>
          <p:nvPr>
            <p:custDataLst>
              <p:tags r:id="rId2"/>
            </p:custDataLst>
          </p:nvPr>
        </p:nvPicPr>
        <p:blipFill>
          <a:blip r:embed="rId3"/>
          <a:stretch>
            <a:fillRect/>
          </a:stretch>
        </p:blipFill>
        <p:spPr>
          <a:xfrm>
            <a:off x="797560" y="1061085"/>
            <a:ext cx="11012170" cy="5306695"/>
          </a:xfrm>
          <a:prstGeom prst="rect">
            <a:avLst/>
          </a:prstGeom>
          <a:noFill/>
          <a:ln w="9525">
            <a:noFill/>
          </a:ln>
        </p:spPr>
      </p:pic>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关键性问题</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Freeform 1085"/>
          <p:cNvSpPr>
            <a:spLocks noEditPoints="1"/>
          </p:cNvSpPr>
          <p:nvPr>
            <p:custDataLst>
              <p:tags r:id="rId2"/>
            </p:custDataLst>
          </p:nvPr>
        </p:nvSpPr>
        <p:spPr bwMode="auto">
          <a:xfrm>
            <a:off x="5413942" y="4312742"/>
            <a:ext cx="1937541" cy="2191758"/>
          </a:xfrm>
          <a:custGeom>
            <a:avLst/>
            <a:gdLst/>
            <a:ahLst/>
            <a:cxnLst>
              <a:cxn ang="0">
                <a:pos x="86" y="28"/>
              </a:cxn>
              <a:cxn ang="0">
                <a:pos x="80" y="23"/>
              </a:cxn>
              <a:cxn ang="0">
                <a:pos x="79" y="19"/>
              </a:cxn>
              <a:cxn ang="0">
                <a:pos x="73" y="2"/>
              </a:cxn>
              <a:cxn ang="0">
                <a:pos x="65" y="10"/>
              </a:cxn>
              <a:cxn ang="0">
                <a:pos x="64" y="15"/>
              </a:cxn>
              <a:cxn ang="0">
                <a:pos x="65" y="18"/>
              </a:cxn>
              <a:cxn ang="0">
                <a:pos x="67" y="21"/>
              </a:cxn>
              <a:cxn ang="0">
                <a:pos x="66" y="27"/>
              </a:cxn>
              <a:cxn ang="0">
                <a:pos x="63" y="34"/>
              </a:cxn>
              <a:cxn ang="0">
                <a:pos x="60" y="42"/>
              </a:cxn>
              <a:cxn ang="0">
                <a:pos x="56" y="45"/>
              </a:cxn>
              <a:cxn ang="0">
                <a:pos x="54" y="47"/>
              </a:cxn>
              <a:cxn ang="0">
                <a:pos x="52" y="47"/>
              </a:cxn>
              <a:cxn ang="0">
                <a:pos x="47" y="49"/>
              </a:cxn>
              <a:cxn ang="0">
                <a:pos x="26" y="45"/>
              </a:cxn>
              <a:cxn ang="0">
                <a:pos x="22" y="50"/>
              </a:cxn>
              <a:cxn ang="0">
                <a:pos x="18" y="59"/>
              </a:cxn>
              <a:cxn ang="0">
                <a:pos x="11" y="65"/>
              </a:cxn>
              <a:cxn ang="0">
                <a:pos x="0" y="68"/>
              </a:cxn>
              <a:cxn ang="0">
                <a:pos x="18" y="73"/>
              </a:cxn>
              <a:cxn ang="0">
                <a:pos x="16" y="89"/>
              </a:cxn>
              <a:cxn ang="0">
                <a:pos x="16" y="94"/>
              </a:cxn>
              <a:cxn ang="0">
                <a:pos x="7" y="99"/>
              </a:cxn>
              <a:cxn ang="0">
                <a:pos x="23" y="100"/>
              </a:cxn>
              <a:cxn ang="0">
                <a:pos x="30" y="98"/>
              </a:cxn>
              <a:cxn ang="0">
                <a:pos x="30" y="88"/>
              </a:cxn>
              <a:cxn ang="0">
                <a:pos x="31" y="72"/>
              </a:cxn>
              <a:cxn ang="0">
                <a:pos x="37" y="75"/>
              </a:cxn>
              <a:cxn ang="0">
                <a:pos x="48" y="79"/>
              </a:cxn>
              <a:cxn ang="0">
                <a:pos x="53" y="77"/>
              </a:cxn>
              <a:cxn ang="0">
                <a:pos x="56" y="76"/>
              </a:cxn>
              <a:cxn ang="0">
                <a:pos x="56" y="79"/>
              </a:cxn>
              <a:cxn ang="0">
                <a:pos x="36" y="87"/>
              </a:cxn>
              <a:cxn ang="0">
                <a:pos x="34" y="91"/>
              </a:cxn>
              <a:cxn ang="0">
                <a:pos x="38" y="92"/>
              </a:cxn>
              <a:cxn ang="0">
                <a:pos x="43" y="98"/>
              </a:cxn>
              <a:cxn ang="0">
                <a:pos x="40" y="102"/>
              </a:cxn>
              <a:cxn ang="0">
                <a:pos x="42" y="106"/>
              </a:cxn>
              <a:cxn ang="0">
                <a:pos x="45" y="101"/>
              </a:cxn>
              <a:cxn ang="0">
                <a:pos x="56" y="93"/>
              </a:cxn>
              <a:cxn ang="0">
                <a:pos x="59" y="92"/>
              </a:cxn>
              <a:cxn ang="0">
                <a:pos x="70" y="103"/>
              </a:cxn>
              <a:cxn ang="0">
                <a:pos x="75" y="103"/>
              </a:cxn>
              <a:cxn ang="0">
                <a:pos x="74" y="97"/>
              </a:cxn>
              <a:cxn ang="0">
                <a:pos x="78" y="89"/>
              </a:cxn>
              <a:cxn ang="0">
                <a:pos x="81" y="92"/>
              </a:cxn>
              <a:cxn ang="0">
                <a:pos x="81" y="87"/>
              </a:cxn>
              <a:cxn ang="0">
                <a:pos x="79" y="85"/>
              </a:cxn>
              <a:cxn ang="0">
                <a:pos x="60" y="85"/>
              </a:cxn>
              <a:cxn ang="0">
                <a:pos x="58" y="79"/>
              </a:cxn>
              <a:cxn ang="0">
                <a:pos x="58" y="76"/>
              </a:cxn>
              <a:cxn ang="0">
                <a:pos x="73" y="75"/>
              </a:cxn>
              <a:cxn ang="0">
                <a:pos x="81" y="61"/>
              </a:cxn>
              <a:cxn ang="0">
                <a:pos x="80" y="59"/>
              </a:cxn>
              <a:cxn ang="0">
                <a:pos x="92" y="35"/>
              </a:cxn>
              <a:cxn ang="0">
                <a:pos x="33" y="58"/>
              </a:cxn>
            </a:cxnLst>
            <a:rect l="0" t="0" r="r" b="b"/>
            <a:pathLst>
              <a:path w="94" h="106">
                <a:moveTo>
                  <a:pt x="92" y="30"/>
                </a:moveTo>
                <a:cubicBezTo>
                  <a:pt x="90" y="28"/>
                  <a:pt x="88" y="28"/>
                  <a:pt x="88" y="28"/>
                </a:cubicBezTo>
                <a:cubicBezTo>
                  <a:pt x="87" y="28"/>
                  <a:pt x="86" y="28"/>
                  <a:pt x="86" y="28"/>
                </a:cubicBezTo>
                <a:cubicBezTo>
                  <a:pt x="86" y="28"/>
                  <a:pt x="85" y="26"/>
                  <a:pt x="84" y="25"/>
                </a:cubicBezTo>
                <a:cubicBezTo>
                  <a:pt x="83" y="25"/>
                  <a:pt x="82" y="24"/>
                  <a:pt x="81" y="24"/>
                </a:cubicBezTo>
                <a:cubicBezTo>
                  <a:pt x="81" y="24"/>
                  <a:pt x="80" y="23"/>
                  <a:pt x="80" y="23"/>
                </a:cubicBezTo>
                <a:cubicBezTo>
                  <a:pt x="80" y="23"/>
                  <a:pt x="81" y="22"/>
                  <a:pt x="81" y="22"/>
                </a:cubicBezTo>
                <a:cubicBezTo>
                  <a:pt x="80" y="19"/>
                  <a:pt x="80" y="19"/>
                  <a:pt x="80" y="19"/>
                </a:cubicBezTo>
                <a:cubicBezTo>
                  <a:pt x="80" y="19"/>
                  <a:pt x="79" y="19"/>
                  <a:pt x="79" y="19"/>
                </a:cubicBezTo>
                <a:cubicBezTo>
                  <a:pt x="79" y="19"/>
                  <a:pt x="80" y="15"/>
                  <a:pt x="82" y="14"/>
                </a:cubicBezTo>
                <a:cubicBezTo>
                  <a:pt x="83" y="13"/>
                  <a:pt x="84" y="10"/>
                  <a:pt x="84" y="9"/>
                </a:cubicBezTo>
                <a:cubicBezTo>
                  <a:pt x="83" y="6"/>
                  <a:pt x="80" y="0"/>
                  <a:pt x="73" y="2"/>
                </a:cubicBezTo>
                <a:cubicBezTo>
                  <a:pt x="73" y="2"/>
                  <a:pt x="67" y="3"/>
                  <a:pt x="66" y="6"/>
                </a:cubicBezTo>
                <a:cubicBezTo>
                  <a:pt x="65" y="9"/>
                  <a:pt x="65" y="9"/>
                  <a:pt x="65" y="9"/>
                </a:cubicBezTo>
                <a:cubicBezTo>
                  <a:pt x="65" y="9"/>
                  <a:pt x="65" y="9"/>
                  <a:pt x="65" y="10"/>
                </a:cubicBezTo>
                <a:cubicBezTo>
                  <a:pt x="65" y="10"/>
                  <a:pt x="65" y="11"/>
                  <a:pt x="65" y="11"/>
                </a:cubicBezTo>
                <a:cubicBezTo>
                  <a:pt x="64" y="11"/>
                  <a:pt x="63" y="13"/>
                  <a:pt x="63" y="14"/>
                </a:cubicBezTo>
                <a:cubicBezTo>
                  <a:pt x="63" y="15"/>
                  <a:pt x="64" y="15"/>
                  <a:pt x="64" y="15"/>
                </a:cubicBezTo>
                <a:cubicBezTo>
                  <a:pt x="64" y="15"/>
                  <a:pt x="64" y="16"/>
                  <a:pt x="64" y="16"/>
                </a:cubicBezTo>
                <a:cubicBezTo>
                  <a:pt x="64" y="17"/>
                  <a:pt x="64" y="17"/>
                  <a:pt x="65" y="17"/>
                </a:cubicBezTo>
                <a:cubicBezTo>
                  <a:pt x="65" y="17"/>
                  <a:pt x="65" y="17"/>
                  <a:pt x="65" y="18"/>
                </a:cubicBezTo>
                <a:cubicBezTo>
                  <a:pt x="65" y="18"/>
                  <a:pt x="65" y="18"/>
                  <a:pt x="65" y="18"/>
                </a:cubicBezTo>
                <a:cubicBezTo>
                  <a:pt x="65" y="19"/>
                  <a:pt x="65" y="19"/>
                  <a:pt x="65" y="20"/>
                </a:cubicBezTo>
                <a:cubicBezTo>
                  <a:pt x="65" y="20"/>
                  <a:pt x="66" y="22"/>
                  <a:pt x="67" y="21"/>
                </a:cubicBezTo>
                <a:cubicBezTo>
                  <a:pt x="68" y="21"/>
                  <a:pt x="70" y="21"/>
                  <a:pt x="69" y="22"/>
                </a:cubicBezTo>
                <a:cubicBezTo>
                  <a:pt x="65" y="25"/>
                  <a:pt x="65" y="25"/>
                  <a:pt x="65" y="25"/>
                </a:cubicBezTo>
                <a:cubicBezTo>
                  <a:pt x="65" y="25"/>
                  <a:pt x="66" y="27"/>
                  <a:pt x="66" y="27"/>
                </a:cubicBezTo>
                <a:cubicBezTo>
                  <a:pt x="66" y="28"/>
                  <a:pt x="65" y="29"/>
                  <a:pt x="65" y="29"/>
                </a:cubicBezTo>
                <a:cubicBezTo>
                  <a:pt x="64" y="30"/>
                  <a:pt x="62" y="31"/>
                  <a:pt x="63" y="32"/>
                </a:cubicBezTo>
                <a:cubicBezTo>
                  <a:pt x="63" y="32"/>
                  <a:pt x="63" y="34"/>
                  <a:pt x="63" y="34"/>
                </a:cubicBezTo>
                <a:cubicBezTo>
                  <a:pt x="63" y="34"/>
                  <a:pt x="62" y="36"/>
                  <a:pt x="62" y="36"/>
                </a:cubicBezTo>
                <a:cubicBezTo>
                  <a:pt x="61" y="37"/>
                  <a:pt x="60" y="39"/>
                  <a:pt x="60" y="40"/>
                </a:cubicBezTo>
                <a:cubicBezTo>
                  <a:pt x="60" y="41"/>
                  <a:pt x="61" y="42"/>
                  <a:pt x="60" y="42"/>
                </a:cubicBezTo>
                <a:cubicBezTo>
                  <a:pt x="60" y="42"/>
                  <a:pt x="60" y="42"/>
                  <a:pt x="59" y="43"/>
                </a:cubicBezTo>
                <a:cubicBezTo>
                  <a:pt x="59" y="43"/>
                  <a:pt x="58" y="44"/>
                  <a:pt x="57" y="44"/>
                </a:cubicBezTo>
                <a:cubicBezTo>
                  <a:pt x="57" y="44"/>
                  <a:pt x="56" y="45"/>
                  <a:pt x="56" y="45"/>
                </a:cubicBezTo>
                <a:cubicBezTo>
                  <a:pt x="56" y="45"/>
                  <a:pt x="56" y="45"/>
                  <a:pt x="55" y="45"/>
                </a:cubicBezTo>
                <a:cubicBezTo>
                  <a:pt x="55" y="46"/>
                  <a:pt x="55" y="46"/>
                  <a:pt x="55" y="46"/>
                </a:cubicBezTo>
                <a:cubicBezTo>
                  <a:pt x="55" y="46"/>
                  <a:pt x="54" y="47"/>
                  <a:pt x="54" y="47"/>
                </a:cubicBezTo>
                <a:cubicBezTo>
                  <a:pt x="54" y="47"/>
                  <a:pt x="54" y="47"/>
                  <a:pt x="53" y="47"/>
                </a:cubicBezTo>
                <a:cubicBezTo>
                  <a:pt x="53" y="47"/>
                  <a:pt x="52" y="47"/>
                  <a:pt x="52" y="47"/>
                </a:cubicBezTo>
                <a:cubicBezTo>
                  <a:pt x="52" y="47"/>
                  <a:pt x="52" y="47"/>
                  <a:pt x="52" y="47"/>
                </a:cubicBezTo>
                <a:cubicBezTo>
                  <a:pt x="51" y="47"/>
                  <a:pt x="51" y="47"/>
                  <a:pt x="50" y="47"/>
                </a:cubicBezTo>
                <a:cubicBezTo>
                  <a:pt x="50" y="47"/>
                  <a:pt x="47" y="49"/>
                  <a:pt x="47" y="49"/>
                </a:cubicBezTo>
                <a:cubicBezTo>
                  <a:pt x="47" y="49"/>
                  <a:pt x="46" y="49"/>
                  <a:pt x="47" y="49"/>
                </a:cubicBezTo>
                <a:cubicBezTo>
                  <a:pt x="47" y="49"/>
                  <a:pt x="43" y="50"/>
                  <a:pt x="43" y="50"/>
                </a:cubicBezTo>
                <a:cubicBezTo>
                  <a:pt x="32" y="45"/>
                  <a:pt x="32" y="45"/>
                  <a:pt x="32" y="45"/>
                </a:cubicBezTo>
                <a:cubicBezTo>
                  <a:pt x="32" y="45"/>
                  <a:pt x="29" y="43"/>
                  <a:pt x="26" y="45"/>
                </a:cubicBezTo>
                <a:cubicBezTo>
                  <a:pt x="26" y="45"/>
                  <a:pt x="26" y="45"/>
                  <a:pt x="25" y="45"/>
                </a:cubicBezTo>
                <a:cubicBezTo>
                  <a:pt x="25" y="46"/>
                  <a:pt x="23" y="48"/>
                  <a:pt x="23" y="48"/>
                </a:cubicBezTo>
                <a:cubicBezTo>
                  <a:pt x="23" y="48"/>
                  <a:pt x="22" y="50"/>
                  <a:pt x="22" y="50"/>
                </a:cubicBezTo>
                <a:cubicBezTo>
                  <a:pt x="22" y="51"/>
                  <a:pt x="21" y="52"/>
                  <a:pt x="21" y="52"/>
                </a:cubicBezTo>
                <a:cubicBezTo>
                  <a:pt x="21" y="53"/>
                  <a:pt x="20" y="56"/>
                  <a:pt x="19" y="56"/>
                </a:cubicBezTo>
                <a:cubicBezTo>
                  <a:pt x="19" y="56"/>
                  <a:pt x="18" y="58"/>
                  <a:pt x="18" y="59"/>
                </a:cubicBezTo>
                <a:cubicBezTo>
                  <a:pt x="18" y="59"/>
                  <a:pt x="17" y="61"/>
                  <a:pt x="17" y="62"/>
                </a:cubicBezTo>
                <a:cubicBezTo>
                  <a:pt x="17" y="62"/>
                  <a:pt x="14" y="63"/>
                  <a:pt x="14" y="63"/>
                </a:cubicBezTo>
                <a:cubicBezTo>
                  <a:pt x="13" y="64"/>
                  <a:pt x="12" y="65"/>
                  <a:pt x="11" y="65"/>
                </a:cubicBezTo>
                <a:cubicBezTo>
                  <a:pt x="10" y="65"/>
                  <a:pt x="9" y="65"/>
                  <a:pt x="9" y="65"/>
                </a:cubicBezTo>
                <a:cubicBezTo>
                  <a:pt x="9" y="65"/>
                  <a:pt x="7" y="66"/>
                  <a:pt x="6" y="66"/>
                </a:cubicBezTo>
                <a:cubicBezTo>
                  <a:pt x="6" y="66"/>
                  <a:pt x="0" y="67"/>
                  <a:pt x="0" y="68"/>
                </a:cubicBezTo>
                <a:cubicBezTo>
                  <a:pt x="1" y="70"/>
                  <a:pt x="3" y="73"/>
                  <a:pt x="4" y="73"/>
                </a:cubicBezTo>
                <a:cubicBezTo>
                  <a:pt x="6" y="73"/>
                  <a:pt x="13" y="74"/>
                  <a:pt x="15" y="74"/>
                </a:cubicBezTo>
                <a:cubicBezTo>
                  <a:pt x="17" y="74"/>
                  <a:pt x="18" y="73"/>
                  <a:pt x="18" y="73"/>
                </a:cubicBezTo>
                <a:cubicBezTo>
                  <a:pt x="18" y="73"/>
                  <a:pt x="16" y="83"/>
                  <a:pt x="16" y="84"/>
                </a:cubicBezTo>
                <a:cubicBezTo>
                  <a:pt x="16" y="85"/>
                  <a:pt x="16" y="87"/>
                  <a:pt x="16" y="87"/>
                </a:cubicBezTo>
                <a:cubicBezTo>
                  <a:pt x="16" y="88"/>
                  <a:pt x="16" y="89"/>
                  <a:pt x="16" y="89"/>
                </a:cubicBezTo>
                <a:cubicBezTo>
                  <a:pt x="16" y="90"/>
                  <a:pt x="16" y="91"/>
                  <a:pt x="16" y="92"/>
                </a:cubicBezTo>
                <a:cubicBezTo>
                  <a:pt x="16" y="92"/>
                  <a:pt x="16" y="94"/>
                  <a:pt x="16" y="94"/>
                </a:cubicBezTo>
                <a:cubicBezTo>
                  <a:pt x="16" y="94"/>
                  <a:pt x="16" y="94"/>
                  <a:pt x="16" y="94"/>
                </a:cubicBezTo>
                <a:cubicBezTo>
                  <a:pt x="16" y="95"/>
                  <a:pt x="15" y="96"/>
                  <a:pt x="14" y="96"/>
                </a:cubicBezTo>
                <a:cubicBezTo>
                  <a:pt x="13" y="96"/>
                  <a:pt x="8" y="96"/>
                  <a:pt x="7" y="98"/>
                </a:cubicBezTo>
                <a:cubicBezTo>
                  <a:pt x="7" y="99"/>
                  <a:pt x="7" y="98"/>
                  <a:pt x="7" y="99"/>
                </a:cubicBezTo>
                <a:cubicBezTo>
                  <a:pt x="7" y="100"/>
                  <a:pt x="6" y="102"/>
                  <a:pt x="10" y="102"/>
                </a:cubicBezTo>
                <a:cubicBezTo>
                  <a:pt x="14" y="102"/>
                  <a:pt x="18" y="103"/>
                  <a:pt x="21" y="101"/>
                </a:cubicBezTo>
                <a:cubicBezTo>
                  <a:pt x="23" y="100"/>
                  <a:pt x="23" y="100"/>
                  <a:pt x="23" y="100"/>
                </a:cubicBezTo>
                <a:cubicBezTo>
                  <a:pt x="23" y="102"/>
                  <a:pt x="23" y="102"/>
                  <a:pt x="23" y="102"/>
                </a:cubicBezTo>
                <a:cubicBezTo>
                  <a:pt x="23" y="102"/>
                  <a:pt x="28" y="101"/>
                  <a:pt x="30" y="100"/>
                </a:cubicBezTo>
                <a:cubicBezTo>
                  <a:pt x="31" y="99"/>
                  <a:pt x="31" y="99"/>
                  <a:pt x="30" y="98"/>
                </a:cubicBezTo>
                <a:cubicBezTo>
                  <a:pt x="30" y="96"/>
                  <a:pt x="30" y="96"/>
                  <a:pt x="30" y="96"/>
                </a:cubicBezTo>
                <a:cubicBezTo>
                  <a:pt x="30" y="96"/>
                  <a:pt x="30" y="95"/>
                  <a:pt x="30" y="94"/>
                </a:cubicBezTo>
                <a:cubicBezTo>
                  <a:pt x="30" y="93"/>
                  <a:pt x="30" y="89"/>
                  <a:pt x="30" y="88"/>
                </a:cubicBezTo>
                <a:cubicBezTo>
                  <a:pt x="30" y="86"/>
                  <a:pt x="29" y="83"/>
                  <a:pt x="29" y="82"/>
                </a:cubicBezTo>
                <a:cubicBezTo>
                  <a:pt x="29" y="82"/>
                  <a:pt x="30" y="78"/>
                  <a:pt x="30" y="77"/>
                </a:cubicBezTo>
                <a:cubicBezTo>
                  <a:pt x="31" y="76"/>
                  <a:pt x="31" y="73"/>
                  <a:pt x="31" y="72"/>
                </a:cubicBezTo>
                <a:cubicBezTo>
                  <a:pt x="31" y="72"/>
                  <a:pt x="30" y="70"/>
                  <a:pt x="30" y="70"/>
                </a:cubicBezTo>
                <a:cubicBezTo>
                  <a:pt x="35" y="71"/>
                  <a:pt x="35" y="71"/>
                  <a:pt x="35" y="71"/>
                </a:cubicBezTo>
                <a:cubicBezTo>
                  <a:pt x="35" y="71"/>
                  <a:pt x="34" y="73"/>
                  <a:pt x="37" y="75"/>
                </a:cubicBezTo>
                <a:cubicBezTo>
                  <a:pt x="39" y="76"/>
                  <a:pt x="40" y="77"/>
                  <a:pt x="41" y="76"/>
                </a:cubicBezTo>
                <a:cubicBezTo>
                  <a:pt x="43" y="76"/>
                  <a:pt x="49" y="76"/>
                  <a:pt x="49" y="76"/>
                </a:cubicBezTo>
                <a:cubicBezTo>
                  <a:pt x="48" y="79"/>
                  <a:pt x="48" y="79"/>
                  <a:pt x="48" y="79"/>
                </a:cubicBezTo>
                <a:cubicBezTo>
                  <a:pt x="48" y="79"/>
                  <a:pt x="48" y="81"/>
                  <a:pt x="49" y="81"/>
                </a:cubicBezTo>
                <a:cubicBezTo>
                  <a:pt x="50" y="81"/>
                  <a:pt x="52" y="81"/>
                  <a:pt x="52" y="80"/>
                </a:cubicBezTo>
                <a:cubicBezTo>
                  <a:pt x="52" y="79"/>
                  <a:pt x="53" y="77"/>
                  <a:pt x="53" y="77"/>
                </a:cubicBezTo>
                <a:cubicBezTo>
                  <a:pt x="54" y="77"/>
                  <a:pt x="54" y="77"/>
                  <a:pt x="54" y="77"/>
                </a:cubicBezTo>
                <a:cubicBezTo>
                  <a:pt x="54" y="76"/>
                  <a:pt x="54" y="76"/>
                  <a:pt x="54" y="76"/>
                </a:cubicBezTo>
                <a:cubicBezTo>
                  <a:pt x="56" y="76"/>
                  <a:pt x="56" y="76"/>
                  <a:pt x="56" y="76"/>
                </a:cubicBezTo>
                <a:cubicBezTo>
                  <a:pt x="56" y="77"/>
                  <a:pt x="56" y="77"/>
                  <a:pt x="56" y="77"/>
                </a:cubicBezTo>
                <a:cubicBezTo>
                  <a:pt x="56" y="77"/>
                  <a:pt x="56" y="77"/>
                  <a:pt x="56" y="77"/>
                </a:cubicBezTo>
                <a:cubicBezTo>
                  <a:pt x="56" y="79"/>
                  <a:pt x="56" y="79"/>
                  <a:pt x="56" y="79"/>
                </a:cubicBezTo>
                <a:cubicBezTo>
                  <a:pt x="56" y="79"/>
                  <a:pt x="55" y="79"/>
                  <a:pt x="55" y="80"/>
                </a:cubicBezTo>
                <a:cubicBezTo>
                  <a:pt x="55" y="80"/>
                  <a:pt x="56" y="88"/>
                  <a:pt x="56" y="88"/>
                </a:cubicBezTo>
                <a:cubicBezTo>
                  <a:pt x="36" y="87"/>
                  <a:pt x="36" y="87"/>
                  <a:pt x="36" y="87"/>
                </a:cubicBezTo>
                <a:cubicBezTo>
                  <a:pt x="36" y="87"/>
                  <a:pt x="35" y="87"/>
                  <a:pt x="35" y="87"/>
                </a:cubicBezTo>
                <a:cubicBezTo>
                  <a:pt x="35" y="88"/>
                  <a:pt x="35" y="89"/>
                  <a:pt x="35" y="89"/>
                </a:cubicBezTo>
                <a:cubicBezTo>
                  <a:pt x="35" y="89"/>
                  <a:pt x="33" y="90"/>
                  <a:pt x="34" y="91"/>
                </a:cubicBezTo>
                <a:cubicBezTo>
                  <a:pt x="34" y="92"/>
                  <a:pt x="34" y="93"/>
                  <a:pt x="35" y="93"/>
                </a:cubicBezTo>
                <a:cubicBezTo>
                  <a:pt x="37" y="93"/>
                  <a:pt x="37" y="93"/>
                  <a:pt x="37" y="93"/>
                </a:cubicBezTo>
                <a:cubicBezTo>
                  <a:pt x="37" y="92"/>
                  <a:pt x="38" y="92"/>
                  <a:pt x="38" y="92"/>
                </a:cubicBezTo>
                <a:cubicBezTo>
                  <a:pt x="38" y="90"/>
                  <a:pt x="38" y="90"/>
                  <a:pt x="38" y="90"/>
                </a:cubicBezTo>
                <a:cubicBezTo>
                  <a:pt x="53" y="90"/>
                  <a:pt x="53" y="90"/>
                  <a:pt x="53" y="90"/>
                </a:cubicBezTo>
                <a:cubicBezTo>
                  <a:pt x="43" y="98"/>
                  <a:pt x="43" y="98"/>
                  <a:pt x="43" y="98"/>
                </a:cubicBezTo>
                <a:cubicBezTo>
                  <a:pt x="43" y="98"/>
                  <a:pt x="42" y="99"/>
                  <a:pt x="42" y="100"/>
                </a:cubicBezTo>
                <a:cubicBezTo>
                  <a:pt x="42" y="101"/>
                  <a:pt x="42" y="101"/>
                  <a:pt x="42" y="101"/>
                </a:cubicBezTo>
                <a:cubicBezTo>
                  <a:pt x="42" y="101"/>
                  <a:pt x="40" y="101"/>
                  <a:pt x="40" y="102"/>
                </a:cubicBezTo>
                <a:cubicBezTo>
                  <a:pt x="40" y="103"/>
                  <a:pt x="39" y="104"/>
                  <a:pt x="39" y="104"/>
                </a:cubicBezTo>
                <a:cubicBezTo>
                  <a:pt x="40" y="104"/>
                  <a:pt x="40" y="104"/>
                  <a:pt x="40" y="104"/>
                </a:cubicBezTo>
                <a:cubicBezTo>
                  <a:pt x="40" y="104"/>
                  <a:pt x="39" y="106"/>
                  <a:pt x="42" y="106"/>
                </a:cubicBezTo>
                <a:cubicBezTo>
                  <a:pt x="44" y="106"/>
                  <a:pt x="44" y="105"/>
                  <a:pt x="44" y="105"/>
                </a:cubicBezTo>
                <a:cubicBezTo>
                  <a:pt x="44" y="105"/>
                  <a:pt x="45" y="104"/>
                  <a:pt x="45" y="104"/>
                </a:cubicBezTo>
                <a:cubicBezTo>
                  <a:pt x="45" y="103"/>
                  <a:pt x="45" y="101"/>
                  <a:pt x="45" y="101"/>
                </a:cubicBezTo>
                <a:cubicBezTo>
                  <a:pt x="44" y="101"/>
                  <a:pt x="44" y="101"/>
                  <a:pt x="44" y="101"/>
                </a:cubicBezTo>
                <a:cubicBezTo>
                  <a:pt x="56" y="92"/>
                  <a:pt x="56" y="92"/>
                  <a:pt x="56" y="92"/>
                </a:cubicBezTo>
                <a:cubicBezTo>
                  <a:pt x="56" y="93"/>
                  <a:pt x="56" y="93"/>
                  <a:pt x="56" y="93"/>
                </a:cubicBezTo>
                <a:cubicBezTo>
                  <a:pt x="56" y="93"/>
                  <a:pt x="57" y="94"/>
                  <a:pt x="58" y="94"/>
                </a:cubicBezTo>
                <a:cubicBezTo>
                  <a:pt x="59" y="94"/>
                  <a:pt x="59" y="93"/>
                  <a:pt x="59" y="93"/>
                </a:cubicBezTo>
                <a:cubicBezTo>
                  <a:pt x="59" y="92"/>
                  <a:pt x="59" y="92"/>
                  <a:pt x="59" y="92"/>
                </a:cubicBezTo>
                <a:cubicBezTo>
                  <a:pt x="72" y="100"/>
                  <a:pt x="72" y="100"/>
                  <a:pt x="72" y="100"/>
                </a:cubicBezTo>
                <a:cubicBezTo>
                  <a:pt x="72" y="100"/>
                  <a:pt x="70" y="100"/>
                  <a:pt x="70" y="101"/>
                </a:cubicBezTo>
                <a:cubicBezTo>
                  <a:pt x="70" y="102"/>
                  <a:pt x="70" y="103"/>
                  <a:pt x="70" y="103"/>
                </a:cubicBezTo>
                <a:cubicBezTo>
                  <a:pt x="70" y="103"/>
                  <a:pt x="70" y="104"/>
                  <a:pt x="70" y="104"/>
                </a:cubicBezTo>
                <a:cubicBezTo>
                  <a:pt x="70" y="105"/>
                  <a:pt x="72" y="106"/>
                  <a:pt x="73" y="105"/>
                </a:cubicBezTo>
                <a:cubicBezTo>
                  <a:pt x="75" y="105"/>
                  <a:pt x="75" y="103"/>
                  <a:pt x="75" y="103"/>
                </a:cubicBezTo>
                <a:cubicBezTo>
                  <a:pt x="75" y="103"/>
                  <a:pt x="75" y="103"/>
                  <a:pt x="75" y="103"/>
                </a:cubicBezTo>
                <a:cubicBezTo>
                  <a:pt x="75" y="98"/>
                  <a:pt x="75" y="98"/>
                  <a:pt x="75" y="98"/>
                </a:cubicBezTo>
                <a:cubicBezTo>
                  <a:pt x="75" y="98"/>
                  <a:pt x="75" y="98"/>
                  <a:pt x="74" y="97"/>
                </a:cubicBezTo>
                <a:cubicBezTo>
                  <a:pt x="74" y="97"/>
                  <a:pt x="62" y="90"/>
                  <a:pt x="62" y="90"/>
                </a:cubicBezTo>
                <a:cubicBezTo>
                  <a:pt x="78" y="88"/>
                  <a:pt x="78" y="88"/>
                  <a:pt x="78" y="88"/>
                </a:cubicBezTo>
                <a:cubicBezTo>
                  <a:pt x="78" y="89"/>
                  <a:pt x="78" y="89"/>
                  <a:pt x="78" y="89"/>
                </a:cubicBezTo>
                <a:cubicBezTo>
                  <a:pt x="78" y="89"/>
                  <a:pt x="78" y="90"/>
                  <a:pt x="78" y="90"/>
                </a:cubicBezTo>
                <a:cubicBezTo>
                  <a:pt x="79" y="90"/>
                  <a:pt x="79" y="90"/>
                  <a:pt x="79" y="90"/>
                </a:cubicBezTo>
                <a:cubicBezTo>
                  <a:pt x="79" y="90"/>
                  <a:pt x="79" y="92"/>
                  <a:pt x="81" y="92"/>
                </a:cubicBezTo>
                <a:cubicBezTo>
                  <a:pt x="83" y="92"/>
                  <a:pt x="83" y="90"/>
                  <a:pt x="83" y="90"/>
                </a:cubicBezTo>
                <a:cubicBezTo>
                  <a:pt x="82" y="89"/>
                  <a:pt x="82" y="88"/>
                  <a:pt x="82" y="88"/>
                </a:cubicBezTo>
                <a:cubicBezTo>
                  <a:pt x="81" y="87"/>
                  <a:pt x="81" y="87"/>
                  <a:pt x="81" y="87"/>
                </a:cubicBezTo>
                <a:cubicBezTo>
                  <a:pt x="80" y="87"/>
                  <a:pt x="80" y="87"/>
                  <a:pt x="80" y="87"/>
                </a:cubicBezTo>
                <a:cubicBezTo>
                  <a:pt x="80" y="86"/>
                  <a:pt x="80" y="86"/>
                  <a:pt x="80" y="86"/>
                </a:cubicBezTo>
                <a:cubicBezTo>
                  <a:pt x="80" y="86"/>
                  <a:pt x="80" y="85"/>
                  <a:pt x="79" y="85"/>
                </a:cubicBezTo>
                <a:cubicBezTo>
                  <a:pt x="79" y="85"/>
                  <a:pt x="59" y="88"/>
                  <a:pt x="59" y="88"/>
                </a:cubicBezTo>
                <a:cubicBezTo>
                  <a:pt x="59" y="86"/>
                  <a:pt x="59" y="86"/>
                  <a:pt x="59" y="86"/>
                </a:cubicBezTo>
                <a:cubicBezTo>
                  <a:pt x="59" y="86"/>
                  <a:pt x="60" y="85"/>
                  <a:pt x="60" y="85"/>
                </a:cubicBezTo>
                <a:cubicBezTo>
                  <a:pt x="60" y="84"/>
                  <a:pt x="60" y="83"/>
                  <a:pt x="59" y="83"/>
                </a:cubicBezTo>
                <a:cubicBezTo>
                  <a:pt x="59" y="79"/>
                  <a:pt x="59" y="79"/>
                  <a:pt x="59" y="79"/>
                </a:cubicBezTo>
                <a:cubicBezTo>
                  <a:pt x="59" y="79"/>
                  <a:pt x="59" y="79"/>
                  <a:pt x="58" y="79"/>
                </a:cubicBezTo>
                <a:cubicBezTo>
                  <a:pt x="58" y="77"/>
                  <a:pt x="58" y="77"/>
                  <a:pt x="58" y="77"/>
                </a:cubicBezTo>
                <a:cubicBezTo>
                  <a:pt x="58" y="77"/>
                  <a:pt x="58" y="77"/>
                  <a:pt x="58" y="77"/>
                </a:cubicBezTo>
                <a:cubicBezTo>
                  <a:pt x="58" y="76"/>
                  <a:pt x="58" y="76"/>
                  <a:pt x="58" y="76"/>
                </a:cubicBezTo>
                <a:cubicBezTo>
                  <a:pt x="58" y="76"/>
                  <a:pt x="69" y="76"/>
                  <a:pt x="70" y="76"/>
                </a:cubicBezTo>
                <a:cubicBezTo>
                  <a:pt x="72" y="76"/>
                  <a:pt x="71" y="76"/>
                  <a:pt x="72" y="76"/>
                </a:cubicBezTo>
                <a:cubicBezTo>
                  <a:pt x="73" y="76"/>
                  <a:pt x="72" y="75"/>
                  <a:pt x="73" y="75"/>
                </a:cubicBezTo>
                <a:cubicBezTo>
                  <a:pt x="73" y="75"/>
                  <a:pt x="75" y="74"/>
                  <a:pt x="75" y="74"/>
                </a:cubicBezTo>
                <a:cubicBezTo>
                  <a:pt x="75" y="74"/>
                  <a:pt x="77" y="74"/>
                  <a:pt x="77" y="73"/>
                </a:cubicBezTo>
                <a:cubicBezTo>
                  <a:pt x="78" y="72"/>
                  <a:pt x="80" y="62"/>
                  <a:pt x="81" y="61"/>
                </a:cubicBezTo>
                <a:cubicBezTo>
                  <a:pt x="81" y="60"/>
                  <a:pt x="81" y="60"/>
                  <a:pt x="81" y="60"/>
                </a:cubicBezTo>
                <a:cubicBezTo>
                  <a:pt x="81" y="60"/>
                  <a:pt x="82" y="60"/>
                  <a:pt x="82" y="60"/>
                </a:cubicBezTo>
                <a:cubicBezTo>
                  <a:pt x="81" y="60"/>
                  <a:pt x="80" y="59"/>
                  <a:pt x="80" y="59"/>
                </a:cubicBezTo>
                <a:cubicBezTo>
                  <a:pt x="80" y="59"/>
                  <a:pt x="81" y="55"/>
                  <a:pt x="82" y="53"/>
                </a:cubicBezTo>
                <a:cubicBezTo>
                  <a:pt x="83" y="51"/>
                  <a:pt x="87" y="46"/>
                  <a:pt x="87" y="45"/>
                </a:cubicBezTo>
                <a:cubicBezTo>
                  <a:pt x="88" y="44"/>
                  <a:pt x="92" y="36"/>
                  <a:pt x="92" y="35"/>
                </a:cubicBezTo>
                <a:cubicBezTo>
                  <a:pt x="93" y="34"/>
                  <a:pt x="94" y="31"/>
                  <a:pt x="92" y="30"/>
                </a:cubicBezTo>
                <a:close/>
                <a:moveTo>
                  <a:pt x="34" y="58"/>
                </a:moveTo>
                <a:cubicBezTo>
                  <a:pt x="34" y="58"/>
                  <a:pt x="33" y="58"/>
                  <a:pt x="33" y="58"/>
                </a:cubicBezTo>
                <a:cubicBezTo>
                  <a:pt x="33" y="57"/>
                  <a:pt x="33" y="57"/>
                  <a:pt x="33" y="57"/>
                </a:cubicBezTo>
                <a:cubicBezTo>
                  <a:pt x="33" y="57"/>
                  <a:pt x="35" y="58"/>
                  <a:pt x="34" y="58"/>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sp>
        <p:nvSpPr>
          <p:cNvPr id="7" name="Freeform 1086"/>
          <p:cNvSpPr>
            <a:spLocks noEditPoints="1"/>
          </p:cNvSpPr>
          <p:nvPr>
            <p:custDataLst>
              <p:tags r:id="rId3"/>
            </p:custDataLst>
          </p:nvPr>
        </p:nvSpPr>
        <p:spPr bwMode="auto">
          <a:xfrm>
            <a:off x="3077469" y="4312742"/>
            <a:ext cx="1939832" cy="2191758"/>
          </a:xfrm>
          <a:custGeom>
            <a:avLst/>
            <a:gdLst/>
            <a:ahLst/>
            <a:cxnLst>
              <a:cxn ang="0">
                <a:pos x="12" y="53"/>
              </a:cxn>
              <a:cxn ang="0">
                <a:pos x="13" y="60"/>
              </a:cxn>
              <a:cxn ang="0">
                <a:pos x="19" y="74"/>
              </a:cxn>
              <a:cxn ang="0">
                <a:pos x="24" y="76"/>
              </a:cxn>
              <a:cxn ang="0">
                <a:pos x="36" y="77"/>
              </a:cxn>
              <a:cxn ang="0">
                <a:pos x="35" y="83"/>
              </a:cxn>
              <a:cxn ang="0">
                <a:pos x="35" y="88"/>
              </a:cxn>
              <a:cxn ang="0">
                <a:pos x="14" y="87"/>
              </a:cxn>
              <a:cxn ang="0">
                <a:pos x="12" y="90"/>
              </a:cxn>
              <a:cxn ang="0">
                <a:pos x="16" y="90"/>
              </a:cxn>
              <a:cxn ang="0">
                <a:pos x="32" y="90"/>
              </a:cxn>
              <a:cxn ang="0">
                <a:pos x="19" y="103"/>
              </a:cxn>
              <a:cxn ang="0">
                <a:pos x="24" y="104"/>
              </a:cxn>
              <a:cxn ang="0">
                <a:pos x="22" y="100"/>
              </a:cxn>
              <a:cxn ang="0">
                <a:pos x="37" y="94"/>
              </a:cxn>
              <a:cxn ang="0">
                <a:pos x="50" y="101"/>
              </a:cxn>
              <a:cxn ang="0">
                <a:pos x="50" y="105"/>
              </a:cxn>
              <a:cxn ang="0">
                <a:pos x="55" y="104"/>
              </a:cxn>
              <a:cxn ang="0">
                <a:pos x="53" y="100"/>
              </a:cxn>
              <a:cxn ang="0">
                <a:pos x="57" y="90"/>
              </a:cxn>
              <a:cxn ang="0">
                <a:pos x="59" y="93"/>
              </a:cxn>
              <a:cxn ang="0">
                <a:pos x="59" y="87"/>
              </a:cxn>
              <a:cxn ang="0">
                <a:pos x="39" y="80"/>
              </a:cxn>
              <a:cxn ang="0">
                <a:pos x="39" y="77"/>
              </a:cxn>
              <a:cxn ang="0">
                <a:pos x="40" y="77"/>
              </a:cxn>
              <a:cxn ang="0">
                <a:pos x="45" y="81"/>
              </a:cxn>
              <a:cxn ang="0">
                <a:pos x="53" y="76"/>
              </a:cxn>
              <a:cxn ang="0">
                <a:pos x="64" y="70"/>
              </a:cxn>
              <a:cxn ang="0">
                <a:pos x="65" y="82"/>
              </a:cxn>
              <a:cxn ang="0">
                <a:pos x="65" y="96"/>
              </a:cxn>
              <a:cxn ang="0">
                <a:pos x="71" y="102"/>
              </a:cxn>
              <a:cxn ang="0">
                <a:pos x="84" y="102"/>
              </a:cxn>
              <a:cxn ang="0">
                <a:pos x="81" y="96"/>
              </a:cxn>
              <a:cxn ang="0">
                <a:pos x="79" y="92"/>
              </a:cxn>
              <a:cxn ang="0">
                <a:pos x="78" y="84"/>
              </a:cxn>
              <a:cxn ang="0">
                <a:pos x="90" y="73"/>
              </a:cxn>
              <a:cxn ang="0">
                <a:pos x="86" y="65"/>
              </a:cxn>
              <a:cxn ang="0">
                <a:pos x="77" y="62"/>
              </a:cxn>
              <a:cxn ang="0">
                <a:pos x="73" y="52"/>
              </a:cxn>
              <a:cxn ang="0">
                <a:pos x="69" y="45"/>
              </a:cxn>
              <a:cxn ang="0">
                <a:pos x="51" y="50"/>
              </a:cxn>
              <a:cxn ang="0">
                <a:pos x="44" y="47"/>
              </a:cxn>
              <a:cxn ang="0">
                <a:pos x="41" y="47"/>
              </a:cxn>
              <a:cxn ang="0">
                <a:pos x="39" y="45"/>
              </a:cxn>
              <a:cxn ang="0">
                <a:pos x="35" y="43"/>
              </a:cxn>
              <a:cxn ang="0">
                <a:pos x="33" y="36"/>
              </a:cxn>
              <a:cxn ang="0">
                <a:pos x="30" y="29"/>
              </a:cxn>
              <a:cxn ang="0">
                <a:pos x="25" y="22"/>
              </a:cxn>
              <a:cxn ang="0">
                <a:pos x="29" y="18"/>
              </a:cxn>
              <a:cxn ang="0">
                <a:pos x="30" y="16"/>
              </a:cxn>
              <a:cxn ang="0">
                <a:pos x="30" y="11"/>
              </a:cxn>
              <a:cxn ang="0">
                <a:pos x="28" y="6"/>
              </a:cxn>
              <a:cxn ang="0">
                <a:pos x="13" y="14"/>
              </a:cxn>
              <a:cxn ang="0">
                <a:pos x="14" y="22"/>
              </a:cxn>
              <a:cxn ang="0">
                <a:pos x="11" y="25"/>
              </a:cxn>
              <a:cxn ang="0">
                <a:pos x="2" y="30"/>
              </a:cxn>
              <a:cxn ang="0">
                <a:pos x="62" y="58"/>
              </a:cxn>
            </a:cxnLst>
            <a:rect l="0" t="0" r="r" b="b"/>
            <a:pathLst>
              <a:path w="94" h="106">
                <a:moveTo>
                  <a:pt x="2" y="35"/>
                </a:moveTo>
                <a:cubicBezTo>
                  <a:pt x="2" y="36"/>
                  <a:pt x="7" y="44"/>
                  <a:pt x="7" y="45"/>
                </a:cubicBezTo>
                <a:cubicBezTo>
                  <a:pt x="8" y="46"/>
                  <a:pt x="11" y="51"/>
                  <a:pt x="12" y="53"/>
                </a:cubicBezTo>
                <a:cubicBezTo>
                  <a:pt x="13" y="55"/>
                  <a:pt x="14" y="59"/>
                  <a:pt x="14" y="59"/>
                </a:cubicBezTo>
                <a:cubicBezTo>
                  <a:pt x="14" y="59"/>
                  <a:pt x="13" y="60"/>
                  <a:pt x="13" y="60"/>
                </a:cubicBezTo>
                <a:cubicBezTo>
                  <a:pt x="13" y="60"/>
                  <a:pt x="13" y="60"/>
                  <a:pt x="13" y="60"/>
                </a:cubicBezTo>
                <a:cubicBezTo>
                  <a:pt x="14" y="61"/>
                  <a:pt x="14" y="61"/>
                  <a:pt x="14" y="61"/>
                </a:cubicBezTo>
                <a:cubicBezTo>
                  <a:pt x="15" y="62"/>
                  <a:pt x="17" y="72"/>
                  <a:pt x="17" y="73"/>
                </a:cubicBezTo>
                <a:cubicBezTo>
                  <a:pt x="18" y="74"/>
                  <a:pt x="19" y="74"/>
                  <a:pt x="19" y="74"/>
                </a:cubicBezTo>
                <a:cubicBezTo>
                  <a:pt x="20" y="74"/>
                  <a:pt x="21" y="75"/>
                  <a:pt x="22" y="75"/>
                </a:cubicBezTo>
                <a:cubicBezTo>
                  <a:pt x="22" y="75"/>
                  <a:pt x="22" y="76"/>
                  <a:pt x="23" y="76"/>
                </a:cubicBezTo>
                <a:cubicBezTo>
                  <a:pt x="23" y="76"/>
                  <a:pt x="23" y="76"/>
                  <a:pt x="24" y="76"/>
                </a:cubicBezTo>
                <a:cubicBezTo>
                  <a:pt x="26" y="76"/>
                  <a:pt x="36" y="76"/>
                  <a:pt x="36" y="76"/>
                </a:cubicBezTo>
                <a:cubicBezTo>
                  <a:pt x="36" y="77"/>
                  <a:pt x="36" y="77"/>
                  <a:pt x="36" y="77"/>
                </a:cubicBezTo>
                <a:cubicBezTo>
                  <a:pt x="36" y="77"/>
                  <a:pt x="36" y="77"/>
                  <a:pt x="36" y="77"/>
                </a:cubicBezTo>
                <a:cubicBezTo>
                  <a:pt x="36" y="79"/>
                  <a:pt x="36" y="79"/>
                  <a:pt x="36" y="79"/>
                </a:cubicBezTo>
                <a:cubicBezTo>
                  <a:pt x="35" y="79"/>
                  <a:pt x="35" y="79"/>
                  <a:pt x="35" y="79"/>
                </a:cubicBezTo>
                <a:cubicBezTo>
                  <a:pt x="35" y="83"/>
                  <a:pt x="35" y="83"/>
                  <a:pt x="35" y="83"/>
                </a:cubicBezTo>
                <a:cubicBezTo>
                  <a:pt x="34" y="83"/>
                  <a:pt x="34" y="84"/>
                  <a:pt x="34" y="85"/>
                </a:cubicBezTo>
                <a:cubicBezTo>
                  <a:pt x="34" y="85"/>
                  <a:pt x="35" y="86"/>
                  <a:pt x="35" y="86"/>
                </a:cubicBezTo>
                <a:cubicBezTo>
                  <a:pt x="35" y="88"/>
                  <a:pt x="35" y="88"/>
                  <a:pt x="35" y="88"/>
                </a:cubicBezTo>
                <a:cubicBezTo>
                  <a:pt x="35" y="88"/>
                  <a:pt x="16" y="85"/>
                  <a:pt x="15" y="85"/>
                </a:cubicBezTo>
                <a:cubicBezTo>
                  <a:pt x="15" y="85"/>
                  <a:pt x="14" y="86"/>
                  <a:pt x="14" y="86"/>
                </a:cubicBezTo>
                <a:cubicBezTo>
                  <a:pt x="14" y="87"/>
                  <a:pt x="14" y="87"/>
                  <a:pt x="14" y="87"/>
                </a:cubicBezTo>
                <a:cubicBezTo>
                  <a:pt x="14" y="87"/>
                  <a:pt x="14" y="87"/>
                  <a:pt x="14" y="87"/>
                </a:cubicBezTo>
                <a:cubicBezTo>
                  <a:pt x="13" y="88"/>
                  <a:pt x="13" y="88"/>
                  <a:pt x="13" y="88"/>
                </a:cubicBezTo>
                <a:cubicBezTo>
                  <a:pt x="13" y="88"/>
                  <a:pt x="12" y="89"/>
                  <a:pt x="12" y="90"/>
                </a:cubicBezTo>
                <a:cubicBezTo>
                  <a:pt x="12" y="90"/>
                  <a:pt x="12" y="92"/>
                  <a:pt x="13" y="92"/>
                </a:cubicBezTo>
                <a:cubicBezTo>
                  <a:pt x="15" y="92"/>
                  <a:pt x="15" y="90"/>
                  <a:pt x="15" y="90"/>
                </a:cubicBezTo>
                <a:cubicBezTo>
                  <a:pt x="15" y="90"/>
                  <a:pt x="15" y="90"/>
                  <a:pt x="16" y="90"/>
                </a:cubicBezTo>
                <a:cubicBezTo>
                  <a:pt x="17" y="90"/>
                  <a:pt x="17" y="89"/>
                  <a:pt x="17" y="89"/>
                </a:cubicBezTo>
                <a:cubicBezTo>
                  <a:pt x="17" y="88"/>
                  <a:pt x="17" y="88"/>
                  <a:pt x="17" y="88"/>
                </a:cubicBezTo>
                <a:cubicBezTo>
                  <a:pt x="32" y="90"/>
                  <a:pt x="32" y="90"/>
                  <a:pt x="32" y="90"/>
                </a:cubicBezTo>
                <a:cubicBezTo>
                  <a:pt x="32" y="90"/>
                  <a:pt x="21" y="97"/>
                  <a:pt x="20" y="97"/>
                </a:cubicBezTo>
                <a:cubicBezTo>
                  <a:pt x="20" y="98"/>
                  <a:pt x="20" y="98"/>
                  <a:pt x="20" y="98"/>
                </a:cubicBezTo>
                <a:cubicBezTo>
                  <a:pt x="19" y="103"/>
                  <a:pt x="19" y="103"/>
                  <a:pt x="19" y="103"/>
                </a:cubicBezTo>
                <a:cubicBezTo>
                  <a:pt x="19" y="103"/>
                  <a:pt x="20" y="103"/>
                  <a:pt x="20" y="103"/>
                </a:cubicBezTo>
                <a:cubicBezTo>
                  <a:pt x="19" y="103"/>
                  <a:pt x="20" y="105"/>
                  <a:pt x="21" y="105"/>
                </a:cubicBezTo>
                <a:cubicBezTo>
                  <a:pt x="23" y="106"/>
                  <a:pt x="24" y="105"/>
                  <a:pt x="24" y="104"/>
                </a:cubicBezTo>
                <a:cubicBezTo>
                  <a:pt x="24" y="104"/>
                  <a:pt x="25" y="103"/>
                  <a:pt x="25" y="103"/>
                </a:cubicBezTo>
                <a:cubicBezTo>
                  <a:pt x="25" y="103"/>
                  <a:pt x="25" y="102"/>
                  <a:pt x="25" y="101"/>
                </a:cubicBezTo>
                <a:cubicBezTo>
                  <a:pt x="25" y="100"/>
                  <a:pt x="22" y="100"/>
                  <a:pt x="22" y="100"/>
                </a:cubicBezTo>
                <a:cubicBezTo>
                  <a:pt x="35" y="92"/>
                  <a:pt x="35" y="92"/>
                  <a:pt x="35" y="92"/>
                </a:cubicBezTo>
                <a:cubicBezTo>
                  <a:pt x="35" y="93"/>
                  <a:pt x="35" y="93"/>
                  <a:pt x="35" y="93"/>
                </a:cubicBezTo>
                <a:cubicBezTo>
                  <a:pt x="35" y="93"/>
                  <a:pt x="36" y="94"/>
                  <a:pt x="37" y="94"/>
                </a:cubicBezTo>
                <a:cubicBezTo>
                  <a:pt x="37" y="94"/>
                  <a:pt x="38" y="93"/>
                  <a:pt x="38" y="93"/>
                </a:cubicBezTo>
                <a:cubicBezTo>
                  <a:pt x="38" y="92"/>
                  <a:pt x="38" y="92"/>
                  <a:pt x="38" y="92"/>
                </a:cubicBezTo>
                <a:cubicBezTo>
                  <a:pt x="50" y="101"/>
                  <a:pt x="50" y="101"/>
                  <a:pt x="50" y="101"/>
                </a:cubicBezTo>
                <a:cubicBezTo>
                  <a:pt x="50" y="101"/>
                  <a:pt x="50" y="101"/>
                  <a:pt x="50" y="101"/>
                </a:cubicBezTo>
                <a:cubicBezTo>
                  <a:pt x="50" y="101"/>
                  <a:pt x="50" y="103"/>
                  <a:pt x="50" y="104"/>
                </a:cubicBezTo>
                <a:cubicBezTo>
                  <a:pt x="50" y="104"/>
                  <a:pt x="50" y="105"/>
                  <a:pt x="50" y="105"/>
                </a:cubicBezTo>
                <a:cubicBezTo>
                  <a:pt x="50" y="105"/>
                  <a:pt x="50" y="106"/>
                  <a:pt x="53" y="106"/>
                </a:cubicBezTo>
                <a:cubicBezTo>
                  <a:pt x="55" y="106"/>
                  <a:pt x="55" y="104"/>
                  <a:pt x="55" y="104"/>
                </a:cubicBezTo>
                <a:cubicBezTo>
                  <a:pt x="55" y="104"/>
                  <a:pt x="55" y="104"/>
                  <a:pt x="55" y="104"/>
                </a:cubicBezTo>
                <a:cubicBezTo>
                  <a:pt x="55" y="104"/>
                  <a:pt x="55" y="103"/>
                  <a:pt x="54" y="102"/>
                </a:cubicBezTo>
                <a:cubicBezTo>
                  <a:pt x="54" y="101"/>
                  <a:pt x="53" y="101"/>
                  <a:pt x="53" y="101"/>
                </a:cubicBezTo>
                <a:cubicBezTo>
                  <a:pt x="53" y="101"/>
                  <a:pt x="53" y="101"/>
                  <a:pt x="53" y="100"/>
                </a:cubicBezTo>
                <a:cubicBezTo>
                  <a:pt x="53" y="99"/>
                  <a:pt x="52" y="98"/>
                  <a:pt x="52" y="98"/>
                </a:cubicBezTo>
                <a:cubicBezTo>
                  <a:pt x="41" y="90"/>
                  <a:pt x="41" y="90"/>
                  <a:pt x="41" y="90"/>
                </a:cubicBezTo>
                <a:cubicBezTo>
                  <a:pt x="57" y="90"/>
                  <a:pt x="57" y="90"/>
                  <a:pt x="57" y="90"/>
                </a:cubicBezTo>
                <a:cubicBezTo>
                  <a:pt x="56" y="92"/>
                  <a:pt x="56" y="92"/>
                  <a:pt x="56" y="92"/>
                </a:cubicBezTo>
                <a:cubicBezTo>
                  <a:pt x="56" y="92"/>
                  <a:pt x="58" y="92"/>
                  <a:pt x="58" y="93"/>
                </a:cubicBezTo>
                <a:cubicBezTo>
                  <a:pt x="58" y="93"/>
                  <a:pt x="58" y="93"/>
                  <a:pt x="59" y="93"/>
                </a:cubicBezTo>
                <a:cubicBezTo>
                  <a:pt x="61" y="93"/>
                  <a:pt x="61" y="92"/>
                  <a:pt x="61" y="91"/>
                </a:cubicBezTo>
                <a:cubicBezTo>
                  <a:pt x="61" y="90"/>
                  <a:pt x="59" y="89"/>
                  <a:pt x="59" y="89"/>
                </a:cubicBezTo>
                <a:cubicBezTo>
                  <a:pt x="59" y="89"/>
                  <a:pt x="59" y="88"/>
                  <a:pt x="59" y="87"/>
                </a:cubicBezTo>
                <a:cubicBezTo>
                  <a:pt x="59" y="87"/>
                  <a:pt x="58" y="87"/>
                  <a:pt x="58" y="87"/>
                </a:cubicBezTo>
                <a:cubicBezTo>
                  <a:pt x="39" y="88"/>
                  <a:pt x="39" y="88"/>
                  <a:pt x="39" y="88"/>
                </a:cubicBezTo>
                <a:cubicBezTo>
                  <a:pt x="39" y="88"/>
                  <a:pt x="39" y="80"/>
                  <a:pt x="39" y="80"/>
                </a:cubicBezTo>
                <a:cubicBezTo>
                  <a:pt x="39" y="79"/>
                  <a:pt x="38" y="79"/>
                  <a:pt x="38" y="79"/>
                </a:cubicBezTo>
                <a:cubicBezTo>
                  <a:pt x="38" y="77"/>
                  <a:pt x="38" y="77"/>
                  <a:pt x="38" y="77"/>
                </a:cubicBezTo>
                <a:cubicBezTo>
                  <a:pt x="39" y="77"/>
                  <a:pt x="39" y="77"/>
                  <a:pt x="39" y="77"/>
                </a:cubicBezTo>
                <a:cubicBezTo>
                  <a:pt x="39" y="76"/>
                  <a:pt x="39" y="76"/>
                  <a:pt x="39" y="76"/>
                </a:cubicBezTo>
                <a:cubicBezTo>
                  <a:pt x="40" y="76"/>
                  <a:pt x="40" y="76"/>
                  <a:pt x="40" y="76"/>
                </a:cubicBezTo>
                <a:cubicBezTo>
                  <a:pt x="40" y="77"/>
                  <a:pt x="40" y="77"/>
                  <a:pt x="40" y="77"/>
                </a:cubicBezTo>
                <a:cubicBezTo>
                  <a:pt x="42" y="77"/>
                  <a:pt x="42" y="77"/>
                  <a:pt x="42" y="77"/>
                </a:cubicBezTo>
                <a:cubicBezTo>
                  <a:pt x="42" y="77"/>
                  <a:pt x="43" y="79"/>
                  <a:pt x="43" y="80"/>
                </a:cubicBezTo>
                <a:cubicBezTo>
                  <a:pt x="43" y="81"/>
                  <a:pt x="44" y="81"/>
                  <a:pt x="45" y="81"/>
                </a:cubicBezTo>
                <a:cubicBezTo>
                  <a:pt x="47" y="81"/>
                  <a:pt x="46" y="79"/>
                  <a:pt x="46" y="79"/>
                </a:cubicBezTo>
                <a:cubicBezTo>
                  <a:pt x="46" y="76"/>
                  <a:pt x="46" y="76"/>
                  <a:pt x="46" y="76"/>
                </a:cubicBezTo>
                <a:cubicBezTo>
                  <a:pt x="46" y="76"/>
                  <a:pt x="52" y="76"/>
                  <a:pt x="53" y="76"/>
                </a:cubicBezTo>
                <a:cubicBezTo>
                  <a:pt x="54" y="77"/>
                  <a:pt x="55" y="76"/>
                  <a:pt x="58" y="75"/>
                </a:cubicBezTo>
                <a:cubicBezTo>
                  <a:pt x="60" y="73"/>
                  <a:pt x="59" y="71"/>
                  <a:pt x="59" y="71"/>
                </a:cubicBezTo>
                <a:cubicBezTo>
                  <a:pt x="64" y="70"/>
                  <a:pt x="64" y="70"/>
                  <a:pt x="64" y="70"/>
                </a:cubicBezTo>
                <a:cubicBezTo>
                  <a:pt x="64" y="70"/>
                  <a:pt x="64" y="72"/>
                  <a:pt x="64" y="72"/>
                </a:cubicBezTo>
                <a:cubicBezTo>
                  <a:pt x="63" y="73"/>
                  <a:pt x="64" y="76"/>
                  <a:pt x="64" y="77"/>
                </a:cubicBezTo>
                <a:cubicBezTo>
                  <a:pt x="64" y="78"/>
                  <a:pt x="65" y="82"/>
                  <a:pt x="65" y="82"/>
                </a:cubicBezTo>
                <a:cubicBezTo>
                  <a:pt x="65" y="83"/>
                  <a:pt x="64" y="86"/>
                  <a:pt x="64" y="88"/>
                </a:cubicBezTo>
                <a:cubicBezTo>
                  <a:pt x="64" y="89"/>
                  <a:pt x="65" y="93"/>
                  <a:pt x="65" y="94"/>
                </a:cubicBezTo>
                <a:cubicBezTo>
                  <a:pt x="65" y="95"/>
                  <a:pt x="65" y="96"/>
                  <a:pt x="65" y="96"/>
                </a:cubicBezTo>
                <a:cubicBezTo>
                  <a:pt x="65" y="96"/>
                  <a:pt x="64" y="96"/>
                  <a:pt x="64" y="98"/>
                </a:cubicBezTo>
                <a:cubicBezTo>
                  <a:pt x="64" y="99"/>
                  <a:pt x="64" y="99"/>
                  <a:pt x="65" y="100"/>
                </a:cubicBezTo>
                <a:cubicBezTo>
                  <a:pt x="66" y="101"/>
                  <a:pt x="71" y="102"/>
                  <a:pt x="71" y="102"/>
                </a:cubicBezTo>
                <a:cubicBezTo>
                  <a:pt x="72" y="100"/>
                  <a:pt x="72" y="100"/>
                  <a:pt x="72" y="100"/>
                </a:cubicBezTo>
                <a:cubicBezTo>
                  <a:pt x="73" y="101"/>
                  <a:pt x="73" y="101"/>
                  <a:pt x="73" y="101"/>
                </a:cubicBezTo>
                <a:cubicBezTo>
                  <a:pt x="76" y="103"/>
                  <a:pt x="80" y="102"/>
                  <a:pt x="84" y="102"/>
                </a:cubicBezTo>
                <a:cubicBezTo>
                  <a:pt x="89" y="102"/>
                  <a:pt x="88" y="100"/>
                  <a:pt x="88" y="99"/>
                </a:cubicBezTo>
                <a:cubicBezTo>
                  <a:pt x="88" y="98"/>
                  <a:pt x="88" y="99"/>
                  <a:pt x="87" y="98"/>
                </a:cubicBezTo>
                <a:cubicBezTo>
                  <a:pt x="86" y="96"/>
                  <a:pt x="82" y="96"/>
                  <a:pt x="81" y="96"/>
                </a:cubicBezTo>
                <a:cubicBezTo>
                  <a:pt x="80" y="96"/>
                  <a:pt x="78" y="95"/>
                  <a:pt x="78" y="94"/>
                </a:cubicBezTo>
                <a:cubicBezTo>
                  <a:pt x="79" y="94"/>
                  <a:pt x="79" y="94"/>
                  <a:pt x="79" y="94"/>
                </a:cubicBezTo>
                <a:cubicBezTo>
                  <a:pt x="79" y="94"/>
                  <a:pt x="79" y="92"/>
                  <a:pt x="79" y="92"/>
                </a:cubicBezTo>
                <a:cubicBezTo>
                  <a:pt x="79" y="91"/>
                  <a:pt x="79" y="90"/>
                  <a:pt x="78" y="89"/>
                </a:cubicBezTo>
                <a:cubicBezTo>
                  <a:pt x="78" y="89"/>
                  <a:pt x="78" y="88"/>
                  <a:pt x="78" y="87"/>
                </a:cubicBezTo>
                <a:cubicBezTo>
                  <a:pt x="78" y="87"/>
                  <a:pt x="78" y="85"/>
                  <a:pt x="78" y="84"/>
                </a:cubicBezTo>
                <a:cubicBezTo>
                  <a:pt x="78" y="83"/>
                  <a:pt x="77" y="73"/>
                  <a:pt x="77" y="73"/>
                </a:cubicBezTo>
                <a:cubicBezTo>
                  <a:pt x="77" y="73"/>
                  <a:pt x="78" y="74"/>
                  <a:pt x="80" y="74"/>
                </a:cubicBezTo>
                <a:cubicBezTo>
                  <a:pt x="81" y="74"/>
                  <a:pt x="88" y="73"/>
                  <a:pt x="90" y="73"/>
                </a:cubicBezTo>
                <a:cubicBezTo>
                  <a:pt x="92" y="73"/>
                  <a:pt x="94" y="70"/>
                  <a:pt x="94" y="68"/>
                </a:cubicBezTo>
                <a:cubicBezTo>
                  <a:pt x="94" y="67"/>
                  <a:pt x="89" y="66"/>
                  <a:pt x="88" y="66"/>
                </a:cubicBezTo>
                <a:cubicBezTo>
                  <a:pt x="88" y="66"/>
                  <a:pt x="86" y="65"/>
                  <a:pt x="86" y="65"/>
                </a:cubicBezTo>
                <a:cubicBezTo>
                  <a:pt x="85" y="65"/>
                  <a:pt x="84" y="65"/>
                  <a:pt x="83" y="65"/>
                </a:cubicBezTo>
                <a:cubicBezTo>
                  <a:pt x="82" y="65"/>
                  <a:pt x="82" y="64"/>
                  <a:pt x="81" y="63"/>
                </a:cubicBezTo>
                <a:cubicBezTo>
                  <a:pt x="80" y="63"/>
                  <a:pt x="77" y="62"/>
                  <a:pt x="77" y="62"/>
                </a:cubicBezTo>
                <a:cubicBezTo>
                  <a:pt x="78" y="61"/>
                  <a:pt x="77" y="59"/>
                  <a:pt x="77" y="59"/>
                </a:cubicBezTo>
                <a:cubicBezTo>
                  <a:pt x="77" y="58"/>
                  <a:pt x="75" y="56"/>
                  <a:pt x="75" y="56"/>
                </a:cubicBezTo>
                <a:cubicBezTo>
                  <a:pt x="75" y="56"/>
                  <a:pt x="73" y="53"/>
                  <a:pt x="73" y="52"/>
                </a:cubicBezTo>
                <a:cubicBezTo>
                  <a:pt x="73" y="52"/>
                  <a:pt x="72" y="51"/>
                  <a:pt x="72" y="50"/>
                </a:cubicBezTo>
                <a:cubicBezTo>
                  <a:pt x="72" y="50"/>
                  <a:pt x="71" y="48"/>
                  <a:pt x="71" y="48"/>
                </a:cubicBezTo>
                <a:cubicBezTo>
                  <a:pt x="71" y="48"/>
                  <a:pt x="70" y="46"/>
                  <a:pt x="69" y="45"/>
                </a:cubicBezTo>
                <a:cubicBezTo>
                  <a:pt x="69" y="45"/>
                  <a:pt x="68" y="45"/>
                  <a:pt x="68" y="45"/>
                </a:cubicBezTo>
                <a:cubicBezTo>
                  <a:pt x="66" y="43"/>
                  <a:pt x="62" y="45"/>
                  <a:pt x="62" y="45"/>
                </a:cubicBezTo>
                <a:cubicBezTo>
                  <a:pt x="51" y="50"/>
                  <a:pt x="51" y="50"/>
                  <a:pt x="51" y="50"/>
                </a:cubicBezTo>
                <a:cubicBezTo>
                  <a:pt x="51" y="50"/>
                  <a:pt x="48" y="49"/>
                  <a:pt x="48" y="49"/>
                </a:cubicBezTo>
                <a:cubicBezTo>
                  <a:pt x="48" y="49"/>
                  <a:pt x="48" y="49"/>
                  <a:pt x="48" y="49"/>
                </a:cubicBezTo>
                <a:cubicBezTo>
                  <a:pt x="48" y="49"/>
                  <a:pt x="44" y="47"/>
                  <a:pt x="44" y="47"/>
                </a:cubicBezTo>
                <a:cubicBezTo>
                  <a:pt x="44" y="47"/>
                  <a:pt x="43" y="47"/>
                  <a:pt x="43" y="47"/>
                </a:cubicBezTo>
                <a:cubicBezTo>
                  <a:pt x="43" y="47"/>
                  <a:pt x="43" y="47"/>
                  <a:pt x="42" y="47"/>
                </a:cubicBezTo>
                <a:cubicBezTo>
                  <a:pt x="42" y="47"/>
                  <a:pt x="42" y="47"/>
                  <a:pt x="41" y="47"/>
                </a:cubicBezTo>
                <a:cubicBezTo>
                  <a:pt x="41" y="47"/>
                  <a:pt x="41" y="47"/>
                  <a:pt x="40" y="47"/>
                </a:cubicBezTo>
                <a:cubicBezTo>
                  <a:pt x="40" y="47"/>
                  <a:pt x="40" y="46"/>
                  <a:pt x="40" y="46"/>
                </a:cubicBezTo>
                <a:cubicBezTo>
                  <a:pt x="40" y="46"/>
                  <a:pt x="39" y="46"/>
                  <a:pt x="39" y="45"/>
                </a:cubicBezTo>
                <a:cubicBezTo>
                  <a:pt x="39" y="45"/>
                  <a:pt x="38" y="45"/>
                  <a:pt x="38" y="45"/>
                </a:cubicBezTo>
                <a:cubicBezTo>
                  <a:pt x="38" y="45"/>
                  <a:pt x="38" y="44"/>
                  <a:pt x="37" y="44"/>
                </a:cubicBezTo>
                <a:cubicBezTo>
                  <a:pt x="37" y="44"/>
                  <a:pt x="35" y="43"/>
                  <a:pt x="35" y="43"/>
                </a:cubicBezTo>
                <a:cubicBezTo>
                  <a:pt x="35" y="42"/>
                  <a:pt x="34" y="42"/>
                  <a:pt x="34" y="42"/>
                </a:cubicBezTo>
                <a:cubicBezTo>
                  <a:pt x="34" y="42"/>
                  <a:pt x="34" y="41"/>
                  <a:pt x="34" y="40"/>
                </a:cubicBezTo>
                <a:cubicBezTo>
                  <a:pt x="34" y="39"/>
                  <a:pt x="33" y="37"/>
                  <a:pt x="33" y="36"/>
                </a:cubicBezTo>
                <a:cubicBezTo>
                  <a:pt x="33" y="36"/>
                  <a:pt x="32" y="34"/>
                  <a:pt x="32" y="34"/>
                </a:cubicBezTo>
                <a:cubicBezTo>
                  <a:pt x="32" y="34"/>
                  <a:pt x="31" y="32"/>
                  <a:pt x="32" y="32"/>
                </a:cubicBezTo>
                <a:cubicBezTo>
                  <a:pt x="32" y="31"/>
                  <a:pt x="30" y="30"/>
                  <a:pt x="30" y="29"/>
                </a:cubicBezTo>
                <a:cubicBezTo>
                  <a:pt x="30" y="29"/>
                  <a:pt x="28" y="28"/>
                  <a:pt x="28" y="27"/>
                </a:cubicBezTo>
                <a:cubicBezTo>
                  <a:pt x="28" y="27"/>
                  <a:pt x="30" y="25"/>
                  <a:pt x="30" y="25"/>
                </a:cubicBezTo>
                <a:cubicBezTo>
                  <a:pt x="25" y="22"/>
                  <a:pt x="25" y="22"/>
                  <a:pt x="25" y="22"/>
                </a:cubicBezTo>
                <a:cubicBezTo>
                  <a:pt x="25" y="21"/>
                  <a:pt x="27" y="21"/>
                  <a:pt x="28" y="21"/>
                </a:cubicBezTo>
                <a:cubicBezTo>
                  <a:pt x="29" y="22"/>
                  <a:pt x="29" y="20"/>
                  <a:pt x="29" y="20"/>
                </a:cubicBezTo>
                <a:cubicBezTo>
                  <a:pt x="29" y="19"/>
                  <a:pt x="29" y="19"/>
                  <a:pt x="29" y="18"/>
                </a:cubicBezTo>
                <a:cubicBezTo>
                  <a:pt x="30" y="18"/>
                  <a:pt x="30" y="18"/>
                  <a:pt x="30" y="18"/>
                </a:cubicBezTo>
                <a:cubicBezTo>
                  <a:pt x="30" y="17"/>
                  <a:pt x="30" y="17"/>
                  <a:pt x="30" y="17"/>
                </a:cubicBezTo>
                <a:cubicBezTo>
                  <a:pt x="30" y="17"/>
                  <a:pt x="30" y="17"/>
                  <a:pt x="30" y="16"/>
                </a:cubicBezTo>
                <a:cubicBezTo>
                  <a:pt x="30" y="16"/>
                  <a:pt x="30" y="15"/>
                  <a:pt x="30" y="15"/>
                </a:cubicBezTo>
                <a:cubicBezTo>
                  <a:pt x="30" y="15"/>
                  <a:pt x="31" y="15"/>
                  <a:pt x="32" y="14"/>
                </a:cubicBezTo>
                <a:cubicBezTo>
                  <a:pt x="32" y="13"/>
                  <a:pt x="30" y="11"/>
                  <a:pt x="30" y="11"/>
                </a:cubicBezTo>
                <a:cubicBezTo>
                  <a:pt x="29" y="11"/>
                  <a:pt x="29" y="10"/>
                  <a:pt x="29" y="10"/>
                </a:cubicBezTo>
                <a:cubicBezTo>
                  <a:pt x="29" y="9"/>
                  <a:pt x="29" y="9"/>
                  <a:pt x="29" y="9"/>
                </a:cubicBezTo>
                <a:cubicBezTo>
                  <a:pt x="28" y="6"/>
                  <a:pt x="28" y="6"/>
                  <a:pt x="28" y="6"/>
                </a:cubicBezTo>
                <a:cubicBezTo>
                  <a:pt x="27" y="3"/>
                  <a:pt x="21" y="2"/>
                  <a:pt x="21" y="2"/>
                </a:cubicBezTo>
                <a:cubicBezTo>
                  <a:pt x="15" y="0"/>
                  <a:pt x="11" y="6"/>
                  <a:pt x="11" y="9"/>
                </a:cubicBezTo>
                <a:cubicBezTo>
                  <a:pt x="10" y="10"/>
                  <a:pt x="12" y="13"/>
                  <a:pt x="13" y="14"/>
                </a:cubicBezTo>
                <a:cubicBezTo>
                  <a:pt x="14" y="15"/>
                  <a:pt x="15" y="19"/>
                  <a:pt x="15" y="19"/>
                </a:cubicBezTo>
                <a:cubicBezTo>
                  <a:pt x="15" y="19"/>
                  <a:pt x="14" y="19"/>
                  <a:pt x="14" y="19"/>
                </a:cubicBezTo>
                <a:cubicBezTo>
                  <a:pt x="14" y="22"/>
                  <a:pt x="14" y="22"/>
                  <a:pt x="14" y="22"/>
                </a:cubicBezTo>
                <a:cubicBezTo>
                  <a:pt x="14" y="22"/>
                  <a:pt x="14" y="23"/>
                  <a:pt x="14" y="23"/>
                </a:cubicBezTo>
                <a:cubicBezTo>
                  <a:pt x="14" y="23"/>
                  <a:pt x="13" y="24"/>
                  <a:pt x="13" y="24"/>
                </a:cubicBezTo>
                <a:cubicBezTo>
                  <a:pt x="13" y="24"/>
                  <a:pt x="12" y="25"/>
                  <a:pt x="11" y="25"/>
                </a:cubicBezTo>
                <a:cubicBezTo>
                  <a:pt x="9" y="26"/>
                  <a:pt x="8" y="28"/>
                  <a:pt x="8" y="28"/>
                </a:cubicBezTo>
                <a:cubicBezTo>
                  <a:pt x="8" y="28"/>
                  <a:pt x="7" y="28"/>
                  <a:pt x="7" y="28"/>
                </a:cubicBezTo>
                <a:cubicBezTo>
                  <a:pt x="6" y="28"/>
                  <a:pt x="4" y="28"/>
                  <a:pt x="2" y="30"/>
                </a:cubicBezTo>
                <a:cubicBezTo>
                  <a:pt x="0" y="31"/>
                  <a:pt x="2" y="34"/>
                  <a:pt x="2" y="35"/>
                </a:cubicBezTo>
                <a:close/>
                <a:moveTo>
                  <a:pt x="62" y="57"/>
                </a:moveTo>
                <a:cubicBezTo>
                  <a:pt x="62" y="58"/>
                  <a:pt x="62" y="58"/>
                  <a:pt x="62" y="58"/>
                </a:cubicBezTo>
                <a:cubicBezTo>
                  <a:pt x="62" y="58"/>
                  <a:pt x="61" y="58"/>
                  <a:pt x="60" y="58"/>
                </a:cubicBezTo>
                <a:cubicBezTo>
                  <a:pt x="60" y="58"/>
                  <a:pt x="62" y="57"/>
                  <a:pt x="62" y="57"/>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nvGrpSpPr>
          <p:cNvPr id="8" name="Group 1097"/>
          <p:cNvGrpSpPr/>
          <p:nvPr/>
        </p:nvGrpSpPr>
        <p:grpSpPr>
          <a:xfrm>
            <a:off x="1376983" y="2420423"/>
            <a:ext cx="2023200" cy="2023200"/>
            <a:chOff x="2064555" y="1631548"/>
            <a:chExt cx="1402400" cy="1402400"/>
          </a:xfrm>
        </p:grpSpPr>
        <p:sp>
          <p:nvSpPr>
            <p:cNvPr id="9" name="Freeform 1081"/>
            <p:cNvSpPr/>
            <p:nvPr>
              <p:custDataLst>
                <p:tags r:id="rId4"/>
              </p:custDataLst>
            </p:nvPr>
          </p:nvSpPr>
          <p:spPr bwMode="auto">
            <a:xfrm>
              <a:off x="2064555" y="1631548"/>
              <a:ext cx="1402400" cy="1402400"/>
            </a:xfrm>
            <a:custGeom>
              <a:avLst/>
              <a:gdLst/>
              <a:ahLst/>
              <a:cxnLst>
                <a:cxn ang="0">
                  <a:pos x="84" y="18"/>
                </a:cxn>
                <a:cxn ang="0">
                  <a:pos x="20" y="16"/>
                </a:cxn>
                <a:cxn ang="0">
                  <a:pos x="17" y="75"/>
                </a:cxn>
                <a:cxn ang="0">
                  <a:pos x="76" y="81"/>
                </a:cxn>
                <a:cxn ang="0">
                  <a:pos x="92" y="87"/>
                </a:cxn>
                <a:cxn ang="0">
                  <a:pos x="87" y="71"/>
                </a:cxn>
                <a:cxn ang="0">
                  <a:pos x="84" y="18"/>
                </a:cxn>
              </a:cxnLst>
              <a:rect l="0" t="0" r="r" b="b"/>
              <a:pathLst>
                <a:path w="100" h="93">
                  <a:moveTo>
                    <a:pt x="84" y="18"/>
                  </a:moveTo>
                  <a:cubicBezTo>
                    <a:pt x="67" y="1"/>
                    <a:pt x="38" y="0"/>
                    <a:pt x="20" y="16"/>
                  </a:cubicBezTo>
                  <a:cubicBezTo>
                    <a:pt x="1" y="31"/>
                    <a:pt x="0" y="58"/>
                    <a:pt x="17" y="75"/>
                  </a:cubicBezTo>
                  <a:cubicBezTo>
                    <a:pt x="33" y="90"/>
                    <a:pt x="58" y="93"/>
                    <a:pt x="76" y="81"/>
                  </a:cubicBezTo>
                  <a:cubicBezTo>
                    <a:pt x="92" y="87"/>
                    <a:pt x="92" y="87"/>
                    <a:pt x="92" y="87"/>
                  </a:cubicBezTo>
                  <a:cubicBezTo>
                    <a:pt x="87" y="71"/>
                    <a:pt x="87" y="71"/>
                    <a:pt x="87" y="71"/>
                  </a:cubicBezTo>
                  <a:cubicBezTo>
                    <a:pt x="100" y="55"/>
                    <a:pt x="99" y="33"/>
                    <a:pt x="84" y="18"/>
                  </a:cubicBezTo>
                  <a:close/>
                </a:path>
              </a:pathLst>
            </a:custGeom>
            <a:solidFill>
              <a:srgbClr val="FF9300"/>
            </a:solidFill>
            <a:ln w="9525">
              <a:noFill/>
              <a:round/>
            </a:ln>
          </p:spPr>
          <p:txBody>
            <a:bodyPr vert="horz" wrap="square" lIns="91440" tIns="45720" rIns="91440" bIns="45720" numCol="1" anchor="t" anchorCtr="0" compatLnSpc="1"/>
            <a:lstStyle/>
            <a:p>
              <a:endParaRPr lang="en-US"/>
            </a:p>
          </p:txBody>
        </p:sp>
        <p:sp>
          <p:nvSpPr>
            <p:cNvPr id="10" name="Content Placeholder 2"/>
            <p:cNvSpPr txBox="1"/>
            <p:nvPr>
              <p:custDataLst>
                <p:tags r:id="rId5"/>
              </p:custDataLst>
            </p:nvPr>
          </p:nvSpPr>
          <p:spPr>
            <a:xfrm>
              <a:off x="2090748" y="1920951"/>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3600" i="1" dirty="0" smtClean="0">
                  <a:solidFill>
                    <a:schemeClr val="bg1"/>
                  </a:solidFill>
                </a:rPr>
                <a:t>用户</a:t>
              </a:r>
              <a:endParaRPr lang="zh-CN" altLang="en-US" sz="3600" i="1" dirty="0" smtClean="0">
                <a:solidFill>
                  <a:schemeClr val="bg1"/>
                </a:solidFill>
              </a:endParaRPr>
            </a:p>
            <a:p>
              <a:pPr marL="0" indent="0" algn="ctr">
                <a:buFont typeface="Arial" panose="020B0604020202020204" pitchFamily="34" charset="0"/>
                <a:buNone/>
              </a:pPr>
              <a:r>
                <a:rPr lang="zh-CN" altLang="en-US" sz="3600" i="1" dirty="0">
                  <a:solidFill>
                    <a:schemeClr val="bg1"/>
                  </a:solidFill>
                </a:rPr>
                <a:t>提问</a:t>
              </a:r>
              <a:endParaRPr lang="zh-CN" altLang="en-US" sz="3600" i="1" dirty="0">
                <a:solidFill>
                  <a:schemeClr val="bg1"/>
                </a:solidFill>
              </a:endParaRPr>
            </a:p>
          </p:txBody>
        </p:sp>
      </p:grpSp>
      <p:grpSp>
        <p:nvGrpSpPr>
          <p:cNvPr id="11" name="Group 1095"/>
          <p:cNvGrpSpPr/>
          <p:nvPr/>
        </p:nvGrpSpPr>
        <p:grpSpPr>
          <a:xfrm>
            <a:off x="6849600" y="2322522"/>
            <a:ext cx="2024890" cy="2023200"/>
            <a:chOff x="5378228" y="1811337"/>
            <a:chExt cx="1403572" cy="1402400"/>
          </a:xfrm>
        </p:grpSpPr>
        <p:sp>
          <p:nvSpPr>
            <p:cNvPr id="12" name="Freeform 1083"/>
            <p:cNvSpPr/>
            <p:nvPr>
              <p:custDataLst>
                <p:tags r:id="rId6"/>
              </p:custDataLst>
            </p:nvPr>
          </p:nvSpPr>
          <p:spPr bwMode="auto">
            <a:xfrm>
              <a:off x="5380038" y="1811337"/>
              <a:ext cx="1401762" cy="1402400"/>
            </a:xfrm>
            <a:custGeom>
              <a:avLst/>
              <a:gdLst/>
              <a:ahLst/>
              <a:cxnLst>
                <a:cxn ang="0">
                  <a:pos x="13" y="15"/>
                </a:cxn>
                <a:cxn ang="0">
                  <a:pos x="68" y="13"/>
                </a:cxn>
                <a:cxn ang="0">
                  <a:pos x="70" y="64"/>
                </a:cxn>
                <a:cxn ang="0">
                  <a:pos x="20" y="69"/>
                </a:cxn>
                <a:cxn ang="0">
                  <a:pos x="6" y="74"/>
                </a:cxn>
                <a:cxn ang="0">
                  <a:pos x="11" y="61"/>
                </a:cxn>
                <a:cxn ang="0">
                  <a:pos x="13" y="15"/>
                </a:cxn>
              </a:cxnLst>
              <a:rect l="0" t="0" r="r" b="b"/>
              <a:pathLst>
                <a:path w="85" h="79">
                  <a:moveTo>
                    <a:pt x="13" y="15"/>
                  </a:moveTo>
                  <a:cubicBezTo>
                    <a:pt x="28" y="0"/>
                    <a:pt x="53" y="0"/>
                    <a:pt x="68" y="13"/>
                  </a:cubicBezTo>
                  <a:cubicBezTo>
                    <a:pt x="84" y="27"/>
                    <a:pt x="85" y="49"/>
                    <a:pt x="70" y="64"/>
                  </a:cubicBezTo>
                  <a:cubicBezTo>
                    <a:pt x="57" y="77"/>
                    <a:pt x="36" y="79"/>
                    <a:pt x="20" y="69"/>
                  </a:cubicBezTo>
                  <a:cubicBezTo>
                    <a:pt x="6" y="74"/>
                    <a:pt x="6" y="74"/>
                    <a:pt x="6" y="74"/>
                  </a:cubicBezTo>
                  <a:cubicBezTo>
                    <a:pt x="11" y="61"/>
                    <a:pt x="11" y="61"/>
                    <a:pt x="11" y="61"/>
                  </a:cubicBezTo>
                  <a:cubicBezTo>
                    <a:pt x="0" y="47"/>
                    <a:pt x="0" y="28"/>
                    <a:pt x="13" y="15"/>
                  </a:cubicBezTo>
                  <a:close/>
                </a:path>
              </a:pathLst>
            </a:custGeom>
            <a:solidFill>
              <a:srgbClr val="92D050"/>
            </a:solidFill>
            <a:ln w="9525">
              <a:noFill/>
              <a:round/>
            </a:ln>
          </p:spPr>
          <p:txBody>
            <a:bodyPr vert="horz" wrap="square" lIns="91440" tIns="45720" rIns="91440" bIns="45720" numCol="1" anchor="t" anchorCtr="0" compatLnSpc="1"/>
            <a:lstStyle/>
            <a:p>
              <a:endParaRPr lang="en-US"/>
            </a:p>
          </p:txBody>
        </p:sp>
        <p:sp>
          <p:nvSpPr>
            <p:cNvPr id="13" name="Content Placeholder 2"/>
            <p:cNvSpPr txBox="1"/>
            <p:nvPr>
              <p:custDataLst>
                <p:tags r:id="rId7"/>
              </p:custDataLst>
            </p:nvPr>
          </p:nvSpPr>
          <p:spPr>
            <a:xfrm>
              <a:off x="5378228" y="2110875"/>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4000" i="1" dirty="0">
                  <a:solidFill>
                    <a:schemeClr val="bg1"/>
                  </a:solidFill>
                </a:rPr>
                <a:t>宓老师</a:t>
              </a:r>
              <a:endParaRPr lang="zh-CN" altLang="en-US" sz="4000" i="1" dirty="0">
                <a:solidFill>
                  <a:schemeClr val="bg1"/>
                </a:solidFill>
              </a:endParaRPr>
            </a:p>
            <a:p>
              <a:pPr marL="0" indent="0" algn="ctr">
                <a:buFont typeface="Arial" panose="020B0604020202020204" pitchFamily="34" charset="0"/>
                <a:buNone/>
              </a:pPr>
              <a:r>
                <a:rPr lang="zh-CN" altLang="en-US" sz="4000" i="1" dirty="0">
                  <a:solidFill>
                    <a:schemeClr val="bg1"/>
                  </a:solidFill>
                </a:rPr>
                <a:t>回答</a:t>
              </a:r>
              <a:endParaRPr lang="zh-CN" altLang="en-US" sz="4000" i="1" dirty="0">
                <a:solidFill>
                  <a:schemeClr val="bg1"/>
                </a:solidFill>
              </a:endParaRPr>
            </a:p>
          </p:txBody>
        </p:sp>
      </p:grpSp>
      <p:sp>
        <p:nvSpPr>
          <p:cNvPr id="14" name="文本框 13"/>
          <p:cNvSpPr txBox="1"/>
          <p:nvPr>
            <p:custDataLst>
              <p:tags r:id="rId8"/>
            </p:custDataLst>
          </p:nvPr>
        </p:nvSpPr>
        <p:spPr>
          <a:xfrm>
            <a:off x="3478276" y="2751045"/>
            <a:ext cx="2669861" cy="755650"/>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模型有了，但选出的股票那么多，具体做谁呢？</a:t>
            </a:r>
            <a:endParaRPr lang="zh-CN" altLang="en-US" dirty="0" smtClean="0">
              <a:solidFill>
                <a:schemeClr val="bg1"/>
              </a:solidFill>
              <a:latin typeface="黑体" panose="02010609060101010101" charset="-122"/>
              <a:ea typeface="黑体" panose="02010609060101010101" charset="-122"/>
            </a:endParaRPr>
          </a:p>
        </p:txBody>
      </p:sp>
      <p:sp>
        <p:nvSpPr>
          <p:cNvPr id="17" name="文本框 16"/>
          <p:cNvSpPr txBox="1"/>
          <p:nvPr>
            <p:custDataLst>
              <p:tags r:id="rId9"/>
            </p:custDataLst>
          </p:nvPr>
        </p:nvSpPr>
        <p:spPr>
          <a:xfrm>
            <a:off x="8928799" y="2751045"/>
            <a:ext cx="2669861" cy="755650"/>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其次，你得需要有一套交易原则</a:t>
            </a:r>
            <a:endParaRPr lang="zh-CN" altLang="en-US" dirty="0">
              <a:solidFill>
                <a:schemeClr val="bg1"/>
              </a:solidFill>
              <a:latin typeface="黑体" panose="02010609060101010101" charset="-122"/>
              <a:ea typeface="黑体" panose="02010609060101010101" charset="-122"/>
            </a:endParaRPr>
          </a:p>
        </p:txBody>
      </p:sp>
    </p:spTree>
    <p:custDataLst>
      <p:tags r:id="rId10"/>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原则致胜</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盈亏同源</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934085" y="2414270"/>
            <a:ext cx="5326380" cy="2861310"/>
          </a:xfrm>
          <a:prstGeom prst="rect">
            <a:avLst/>
          </a:prstGeom>
          <a:noFill/>
        </p:spPr>
        <p:txBody>
          <a:bodyPr wrap="square" rtlCol="0" anchor="t">
            <a:spAutoFit/>
          </a:bodyPr>
          <a:p>
            <a:r>
              <a:rPr lang="zh-CN" altLang="en-US">
                <a:solidFill>
                  <a:schemeClr val="bg1"/>
                </a:solidFill>
                <a:latin typeface="黑体" panose="02010609060101010101" charset="-122"/>
                <a:ea typeface="黑体" panose="02010609060101010101" charset="-122"/>
                <a:cs typeface="黑体" panose="02010609060101010101" charset="-122"/>
              </a:rPr>
              <a:t>盈亏同源是指任何投资或交易的结果都伴随着风险和收益。在投资或交易中，我们无法完全消除风险，因为风险和收益是相辅相成的。即使我们在某个时期运气好，乖离率10以上交易赚取了利润，但我们无法保证未来不会遇到风险，导致我们亏损。</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所以，我们就需要用原则提高我们的交易胜率。</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然而原则难遵守，因为他不是百分百的，但我们要做相对胜率高的事儿，要坚持做正确的事儿。</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grpSp>
        <p:nvGrpSpPr>
          <p:cNvPr id="2" name="组合 1"/>
          <p:cNvGrpSpPr/>
          <p:nvPr/>
        </p:nvGrpSpPr>
        <p:grpSpPr>
          <a:xfrm>
            <a:off x="7844227" y="2285896"/>
            <a:ext cx="3550603" cy="3929401"/>
            <a:chOff x="8378800" y="3564569"/>
            <a:chExt cx="707498" cy="782978"/>
          </a:xfrm>
        </p:grpSpPr>
        <p:sp>
          <p:nvSpPr>
            <p:cNvPr id="12" name="Oval 146"/>
            <p:cNvSpPr>
              <a:spLocks noChangeArrowheads="1"/>
            </p:cNvSpPr>
            <p:nvPr>
              <p:custDataLst>
                <p:tags r:id="rId2"/>
              </p:custDataLst>
            </p:nvPr>
          </p:nvSpPr>
          <p:spPr bwMode="auto">
            <a:xfrm>
              <a:off x="8555926" y="3672254"/>
              <a:ext cx="143915" cy="167062"/>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3" name="Freeform 147"/>
            <p:cNvSpPr/>
            <p:nvPr>
              <p:custDataLst>
                <p:tags r:id="rId3"/>
              </p:custDataLst>
            </p:nvPr>
          </p:nvSpPr>
          <p:spPr bwMode="auto">
            <a:xfrm>
              <a:off x="8630400" y="3852399"/>
              <a:ext cx="131838" cy="124793"/>
            </a:xfrm>
            <a:custGeom>
              <a:avLst/>
              <a:gdLst>
                <a:gd name="T0" fmla="*/ 279 w 285"/>
                <a:gd name="T1" fmla="*/ 99 h 272"/>
                <a:gd name="T2" fmla="*/ 95 w 285"/>
                <a:gd name="T3" fmla="*/ 0 h 272"/>
                <a:gd name="T4" fmla="*/ 2 w 285"/>
                <a:gd name="T5" fmla="*/ 268 h 272"/>
                <a:gd name="T6" fmla="*/ 1 w 285"/>
                <a:gd name="T7" fmla="*/ 269 h 272"/>
                <a:gd name="T8" fmla="*/ 0 w 285"/>
                <a:gd name="T9" fmla="*/ 272 h 272"/>
                <a:gd name="T10" fmla="*/ 2 w 285"/>
                <a:gd name="T11" fmla="*/ 272 h 272"/>
                <a:gd name="T12" fmla="*/ 72 w 285"/>
                <a:gd name="T13" fmla="*/ 262 h 272"/>
                <a:gd name="T14" fmla="*/ 90 w 285"/>
                <a:gd name="T15" fmla="*/ 258 h 272"/>
                <a:gd name="T16" fmla="*/ 194 w 285"/>
                <a:gd name="T17" fmla="*/ 207 h 272"/>
                <a:gd name="T18" fmla="*/ 255 w 285"/>
                <a:gd name="T19" fmla="*/ 150 h 272"/>
                <a:gd name="T20" fmla="*/ 285 w 285"/>
                <a:gd name="T21" fmla="*/ 109 h 272"/>
                <a:gd name="T22" fmla="*/ 282 w 285"/>
                <a:gd name="T23" fmla="*/ 104 h 272"/>
                <a:gd name="T24" fmla="*/ 279 w 285"/>
                <a:gd name="T25" fmla="*/ 99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272">
                  <a:moveTo>
                    <a:pt x="279" y="99"/>
                  </a:moveTo>
                  <a:cubicBezTo>
                    <a:pt x="236" y="38"/>
                    <a:pt x="174" y="0"/>
                    <a:pt x="95" y="0"/>
                  </a:cubicBezTo>
                  <a:cubicBezTo>
                    <a:pt x="2" y="268"/>
                    <a:pt x="2" y="268"/>
                    <a:pt x="2" y="268"/>
                  </a:cubicBezTo>
                  <a:cubicBezTo>
                    <a:pt x="1" y="269"/>
                    <a:pt x="1" y="269"/>
                    <a:pt x="1" y="269"/>
                  </a:cubicBezTo>
                  <a:cubicBezTo>
                    <a:pt x="0" y="272"/>
                    <a:pt x="0" y="272"/>
                    <a:pt x="0" y="272"/>
                  </a:cubicBezTo>
                  <a:cubicBezTo>
                    <a:pt x="1" y="272"/>
                    <a:pt x="1" y="272"/>
                    <a:pt x="2" y="272"/>
                  </a:cubicBezTo>
                  <a:cubicBezTo>
                    <a:pt x="25" y="271"/>
                    <a:pt x="49" y="268"/>
                    <a:pt x="72" y="262"/>
                  </a:cubicBezTo>
                  <a:cubicBezTo>
                    <a:pt x="79" y="261"/>
                    <a:pt x="84" y="259"/>
                    <a:pt x="90" y="258"/>
                  </a:cubicBezTo>
                  <a:cubicBezTo>
                    <a:pt x="127" y="246"/>
                    <a:pt x="162" y="229"/>
                    <a:pt x="194" y="207"/>
                  </a:cubicBezTo>
                  <a:cubicBezTo>
                    <a:pt x="216" y="190"/>
                    <a:pt x="237" y="171"/>
                    <a:pt x="255" y="150"/>
                  </a:cubicBezTo>
                  <a:cubicBezTo>
                    <a:pt x="266" y="137"/>
                    <a:pt x="276" y="123"/>
                    <a:pt x="285" y="109"/>
                  </a:cubicBezTo>
                  <a:cubicBezTo>
                    <a:pt x="284" y="107"/>
                    <a:pt x="283" y="105"/>
                    <a:pt x="282" y="104"/>
                  </a:cubicBezTo>
                  <a:cubicBezTo>
                    <a:pt x="281" y="102"/>
                    <a:pt x="280" y="100"/>
                    <a:pt x="279" y="9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4" name="Freeform 148"/>
            <p:cNvSpPr/>
            <p:nvPr>
              <p:custDataLst>
                <p:tags r:id="rId4"/>
              </p:custDataLst>
            </p:nvPr>
          </p:nvSpPr>
          <p:spPr bwMode="auto">
            <a:xfrm>
              <a:off x="8492523" y="3852399"/>
              <a:ext cx="130832" cy="124793"/>
            </a:xfrm>
            <a:custGeom>
              <a:avLst/>
              <a:gdLst>
                <a:gd name="T0" fmla="*/ 283 w 284"/>
                <a:gd name="T1" fmla="*/ 268 h 272"/>
                <a:gd name="T2" fmla="*/ 194 w 284"/>
                <a:gd name="T3" fmla="*/ 0 h 272"/>
                <a:gd name="T4" fmla="*/ 3 w 284"/>
                <a:gd name="T5" fmla="*/ 108 h 272"/>
                <a:gd name="T6" fmla="*/ 0 w 284"/>
                <a:gd name="T7" fmla="*/ 113 h 272"/>
                <a:gd name="T8" fmla="*/ 51 w 284"/>
                <a:gd name="T9" fmla="*/ 175 h 272"/>
                <a:gd name="T10" fmla="*/ 67 w 284"/>
                <a:gd name="T11" fmla="*/ 189 h 272"/>
                <a:gd name="T12" fmla="*/ 283 w 284"/>
                <a:gd name="T13" fmla="*/ 272 h 272"/>
                <a:gd name="T14" fmla="*/ 284 w 284"/>
                <a:gd name="T15" fmla="*/ 272 h 272"/>
                <a:gd name="T16" fmla="*/ 283 w 284"/>
                <a:gd name="T17" fmla="*/ 269 h 272"/>
                <a:gd name="T18" fmla="*/ 283 w 284"/>
                <a:gd name="T19" fmla="*/ 26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272">
                  <a:moveTo>
                    <a:pt x="283" y="268"/>
                  </a:moveTo>
                  <a:cubicBezTo>
                    <a:pt x="194" y="0"/>
                    <a:pt x="194" y="0"/>
                    <a:pt x="194" y="0"/>
                  </a:cubicBezTo>
                  <a:cubicBezTo>
                    <a:pt x="110" y="0"/>
                    <a:pt x="46" y="41"/>
                    <a:pt x="3" y="108"/>
                  </a:cubicBezTo>
                  <a:cubicBezTo>
                    <a:pt x="2" y="109"/>
                    <a:pt x="1" y="111"/>
                    <a:pt x="0" y="113"/>
                  </a:cubicBezTo>
                  <a:cubicBezTo>
                    <a:pt x="15" y="135"/>
                    <a:pt x="32" y="157"/>
                    <a:pt x="51" y="175"/>
                  </a:cubicBezTo>
                  <a:cubicBezTo>
                    <a:pt x="57" y="180"/>
                    <a:pt x="62" y="185"/>
                    <a:pt x="67" y="189"/>
                  </a:cubicBezTo>
                  <a:cubicBezTo>
                    <a:pt x="127" y="241"/>
                    <a:pt x="204" y="270"/>
                    <a:pt x="283" y="272"/>
                  </a:cubicBezTo>
                  <a:cubicBezTo>
                    <a:pt x="283" y="272"/>
                    <a:pt x="284" y="272"/>
                    <a:pt x="284" y="272"/>
                  </a:cubicBezTo>
                  <a:cubicBezTo>
                    <a:pt x="283" y="269"/>
                    <a:pt x="283" y="269"/>
                    <a:pt x="283" y="269"/>
                  </a:cubicBezTo>
                  <a:lnTo>
                    <a:pt x="283" y="26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5" name="Freeform 149"/>
            <p:cNvSpPr/>
            <p:nvPr>
              <p:custDataLst>
                <p:tags r:id="rId5"/>
              </p:custDataLst>
            </p:nvPr>
          </p:nvSpPr>
          <p:spPr bwMode="auto">
            <a:xfrm>
              <a:off x="8603227" y="3851392"/>
              <a:ext cx="49314" cy="102653"/>
            </a:xfrm>
            <a:custGeom>
              <a:avLst/>
              <a:gdLst>
                <a:gd name="T0" fmla="*/ 0 w 49"/>
                <a:gd name="T1" fmla="*/ 26 h 102"/>
                <a:gd name="T2" fmla="*/ 25 w 49"/>
                <a:gd name="T3" fmla="*/ 102 h 102"/>
                <a:gd name="T4" fmla="*/ 49 w 49"/>
                <a:gd name="T5" fmla="*/ 26 h 102"/>
                <a:gd name="T6" fmla="*/ 25 w 49"/>
                <a:gd name="T7" fmla="*/ 0 h 102"/>
                <a:gd name="T8" fmla="*/ 0 w 49"/>
                <a:gd name="T9" fmla="*/ 26 h 102"/>
              </a:gdLst>
              <a:ahLst/>
              <a:cxnLst>
                <a:cxn ang="0">
                  <a:pos x="T0" y="T1"/>
                </a:cxn>
                <a:cxn ang="0">
                  <a:pos x="T2" y="T3"/>
                </a:cxn>
                <a:cxn ang="0">
                  <a:pos x="T4" y="T5"/>
                </a:cxn>
                <a:cxn ang="0">
                  <a:pos x="T6" y="T7"/>
                </a:cxn>
                <a:cxn ang="0">
                  <a:pos x="T8" y="T9"/>
                </a:cxn>
              </a:cxnLst>
              <a:rect l="0" t="0" r="r" b="b"/>
              <a:pathLst>
                <a:path w="49" h="102">
                  <a:moveTo>
                    <a:pt x="0" y="26"/>
                  </a:moveTo>
                  <a:lnTo>
                    <a:pt x="25" y="102"/>
                  </a:lnTo>
                  <a:lnTo>
                    <a:pt x="49" y="26"/>
                  </a:lnTo>
                  <a:lnTo>
                    <a:pt x="25" y="0"/>
                  </a:lnTo>
                  <a:lnTo>
                    <a:pt x="0" y="2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6" name="Freeform 150"/>
            <p:cNvSpPr/>
            <p:nvPr>
              <p:custDataLst>
                <p:tags r:id="rId6"/>
              </p:custDataLst>
            </p:nvPr>
          </p:nvSpPr>
          <p:spPr bwMode="auto">
            <a:xfrm>
              <a:off x="8542843" y="4032544"/>
              <a:ext cx="178133" cy="315003"/>
            </a:xfrm>
            <a:custGeom>
              <a:avLst/>
              <a:gdLst>
                <a:gd name="T0" fmla="*/ 323 w 387"/>
                <a:gd name="T1" fmla="*/ 23 h 685"/>
                <a:gd name="T2" fmla="*/ 195 w 387"/>
                <a:gd name="T3" fmla="*/ 43 h 685"/>
                <a:gd name="T4" fmla="*/ 181 w 387"/>
                <a:gd name="T5" fmla="*/ 43 h 685"/>
                <a:gd name="T6" fmla="*/ 170 w 387"/>
                <a:gd name="T7" fmla="*/ 43 h 685"/>
                <a:gd name="T8" fmla="*/ 108 w 387"/>
                <a:gd name="T9" fmla="*/ 38 h 685"/>
                <a:gd name="T10" fmla="*/ 100 w 387"/>
                <a:gd name="T11" fmla="*/ 36 h 685"/>
                <a:gd name="T12" fmla="*/ 63 w 387"/>
                <a:gd name="T13" fmla="*/ 29 h 685"/>
                <a:gd name="T14" fmla="*/ 0 w 387"/>
                <a:gd name="T15" fmla="*/ 10 h 685"/>
                <a:gd name="T16" fmla="*/ 0 w 387"/>
                <a:gd name="T17" fmla="*/ 210 h 685"/>
                <a:gd name="T18" fmla="*/ 43 w 387"/>
                <a:gd name="T19" fmla="*/ 252 h 685"/>
                <a:gd name="T20" fmla="*/ 63 w 387"/>
                <a:gd name="T21" fmla="*/ 247 h 685"/>
                <a:gd name="T22" fmla="*/ 63 w 387"/>
                <a:gd name="T23" fmla="*/ 277 h 685"/>
                <a:gd name="T24" fmla="*/ 63 w 387"/>
                <a:gd name="T25" fmla="*/ 286 h 685"/>
                <a:gd name="T26" fmla="*/ 63 w 387"/>
                <a:gd name="T27" fmla="*/ 622 h 685"/>
                <a:gd name="T28" fmla="*/ 128 w 387"/>
                <a:gd name="T29" fmla="*/ 685 h 685"/>
                <a:gd name="T30" fmla="*/ 193 w 387"/>
                <a:gd name="T31" fmla="*/ 629 h 685"/>
                <a:gd name="T32" fmla="*/ 258 w 387"/>
                <a:gd name="T33" fmla="*/ 685 h 685"/>
                <a:gd name="T34" fmla="*/ 323 w 387"/>
                <a:gd name="T35" fmla="*/ 622 h 685"/>
                <a:gd name="T36" fmla="*/ 323 w 387"/>
                <a:gd name="T37" fmla="*/ 294 h 685"/>
                <a:gd name="T38" fmla="*/ 323 w 387"/>
                <a:gd name="T39" fmla="*/ 286 h 685"/>
                <a:gd name="T40" fmla="*/ 323 w 387"/>
                <a:gd name="T41" fmla="*/ 247 h 685"/>
                <a:gd name="T42" fmla="*/ 343 w 387"/>
                <a:gd name="T43" fmla="*/ 252 h 685"/>
                <a:gd name="T44" fmla="*/ 374 w 387"/>
                <a:gd name="T45" fmla="*/ 240 h 685"/>
                <a:gd name="T46" fmla="*/ 387 w 387"/>
                <a:gd name="T47" fmla="*/ 210 h 685"/>
                <a:gd name="T48" fmla="*/ 387 w 387"/>
                <a:gd name="T49" fmla="*/ 0 h 685"/>
                <a:gd name="T50" fmla="*/ 323 w 387"/>
                <a:gd name="T51" fmla="*/ 23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87" h="685">
                  <a:moveTo>
                    <a:pt x="323" y="23"/>
                  </a:moveTo>
                  <a:cubicBezTo>
                    <a:pt x="282" y="35"/>
                    <a:pt x="239" y="42"/>
                    <a:pt x="195" y="43"/>
                  </a:cubicBezTo>
                  <a:cubicBezTo>
                    <a:pt x="190" y="43"/>
                    <a:pt x="185" y="43"/>
                    <a:pt x="181" y="43"/>
                  </a:cubicBezTo>
                  <a:cubicBezTo>
                    <a:pt x="177" y="43"/>
                    <a:pt x="173" y="43"/>
                    <a:pt x="170" y="43"/>
                  </a:cubicBezTo>
                  <a:cubicBezTo>
                    <a:pt x="149" y="42"/>
                    <a:pt x="128" y="41"/>
                    <a:pt x="108" y="38"/>
                  </a:cubicBezTo>
                  <a:cubicBezTo>
                    <a:pt x="105" y="37"/>
                    <a:pt x="102" y="37"/>
                    <a:pt x="100" y="36"/>
                  </a:cubicBezTo>
                  <a:cubicBezTo>
                    <a:pt x="87" y="34"/>
                    <a:pt x="75" y="32"/>
                    <a:pt x="63" y="29"/>
                  </a:cubicBezTo>
                  <a:cubicBezTo>
                    <a:pt x="41" y="24"/>
                    <a:pt x="20" y="17"/>
                    <a:pt x="0" y="10"/>
                  </a:cubicBezTo>
                  <a:cubicBezTo>
                    <a:pt x="0" y="210"/>
                    <a:pt x="0" y="210"/>
                    <a:pt x="0" y="210"/>
                  </a:cubicBezTo>
                  <a:cubicBezTo>
                    <a:pt x="0" y="233"/>
                    <a:pt x="19" y="252"/>
                    <a:pt x="43" y="252"/>
                  </a:cubicBezTo>
                  <a:cubicBezTo>
                    <a:pt x="50" y="252"/>
                    <a:pt x="57" y="250"/>
                    <a:pt x="63" y="247"/>
                  </a:cubicBezTo>
                  <a:cubicBezTo>
                    <a:pt x="63" y="277"/>
                    <a:pt x="63" y="277"/>
                    <a:pt x="63" y="277"/>
                  </a:cubicBezTo>
                  <a:cubicBezTo>
                    <a:pt x="63" y="286"/>
                    <a:pt x="63" y="286"/>
                    <a:pt x="63" y="286"/>
                  </a:cubicBezTo>
                  <a:cubicBezTo>
                    <a:pt x="63" y="622"/>
                    <a:pt x="63" y="622"/>
                    <a:pt x="63" y="622"/>
                  </a:cubicBezTo>
                  <a:cubicBezTo>
                    <a:pt x="63" y="657"/>
                    <a:pt x="92" y="685"/>
                    <a:pt x="128" y="685"/>
                  </a:cubicBezTo>
                  <a:cubicBezTo>
                    <a:pt x="162" y="685"/>
                    <a:pt x="189" y="660"/>
                    <a:pt x="193" y="629"/>
                  </a:cubicBezTo>
                  <a:cubicBezTo>
                    <a:pt x="196" y="660"/>
                    <a:pt x="224" y="685"/>
                    <a:pt x="258" y="685"/>
                  </a:cubicBezTo>
                  <a:cubicBezTo>
                    <a:pt x="294" y="685"/>
                    <a:pt x="323" y="657"/>
                    <a:pt x="323" y="622"/>
                  </a:cubicBezTo>
                  <a:cubicBezTo>
                    <a:pt x="323" y="294"/>
                    <a:pt x="323" y="294"/>
                    <a:pt x="323" y="294"/>
                  </a:cubicBezTo>
                  <a:cubicBezTo>
                    <a:pt x="323" y="291"/>
                    <a:pt x="323" y="289"/>
                    <a:pt x="323" y="286"/>
                  </a:cubicBezTo>
                  <a:cubicBezTo>
                    <a:pt x="323" y="247"/>
                    <a:pt x="323" y="247"/>
                    <a:pt x="323" y="247"/>
                  </a:cubicBezTo>
                  <a:cubicBezTo>
                    <a:pt x="329" y="250"/>
                    <a:pt x="336" y="252"/>
                    <a:pt x="343" y="252"/>
                  </a:cubicBezTo>
                  <a:cubicBezTo>
                    <a:pt x="355" y="252"/>
                    <a:pt x="366" y="247"/>
                    <a:pt x="374" y="240"/>
                  </a:cubicBezTo>
                  <a:cubicBezTo>
                    <a:pt x="382" y="232"/>
                    <a:pt x="387" y="222"/>
                    <a:pt x="387" y="210"/>
                  </a:cubicBezTo>
                  <a:cubicBezTo>
                    <a:pt x="387" y="0"/>
                    <a:pt x="387" y="0"/>
                    <a:pt x="387" y="0"/>
                  </a:cubicBezTo>
                  <a:cubicBezTo>
                    <a:pt x="366" y="9"/>
                    <a:pt x="345" y="17"/>
                    <a:pt x="323" y="23"/>
                  </a:cubicBez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7" name="Freeform 151"/>
            <p:cNvSpPr>
              <a:spLocks noEditPoints="1"/>
            </p:cNvSpPr>
            <p:nvPr>
              <p:custDataLst>
                <p:tags r:id="rId7"/>
              </p:custDataLst>
            </p:nvPr>
          </p:nvSpPr>
          <p:spPr bwMode="auto">
            <a:xfrm>
              <a:off x="8378800" y="3564569"/>
              <a:ext cx="707498" cy="654158"/>
            </a:xfrm>
            <a:custGeom>
              <a:avLst/>
              <a:gdLst>
                <a:gd name="T0" fmla="*/ 1483 w 1537"/>
                <a:gd name="T1" fmla="*/ 1206 h 1422"/>
                <a:gd name="T2" fmla="*/ 978 w 1537"/>
                <a:gd name="T3" fmla="*/ 775 h 1422"/>
                <a:gd name="T4" fmla="*/ 858 w 1537"/>
                <a:gd name="T5" fmla="*/ 176 h 1422"/>
                <a:gd name="T6" fmla="*/ 163 w 1537"/>
                <a:gd name="T7" fmla="*/ 232 h 1422"/>
                <a:gd name="T8" fmla="*/ 176 w 1537"/>
                <a:gd name="T9" fmla="*/ 886 h 1422"/>
                <a:gd name="T10" fmla="*/ 219 w 1537"/>
                <a:gd name="T11" fmla="*/ 927 h 1422"/>
                <a:gd name="T12" fmla="*/ 271 w 1537"/>
                <a:gd name="T13" fmla="*/ 966 h 1422"/>
                <a:gd name="T14" fmla="*/ 335 w 1537"/>
                <a:gd name="T15" fmla="*/ 1001 h 1422"/>
                <a:gd name="T16" fmla="*/ 459 w 1537"/>
                <a:gd name="T17" fmla="*/ 1038 h 1422"/>
                <a:gd name="T18" fmla="*/ 467 w 1537"/>
                <a:gd name="T19" fmla="*/ 1040 h 1422"/>
                <a:gd name="T20" fmla="*/ 527 w 1537"/>
                <a:gd name="T21" fmla="*/ 1045 h 1422"/>
                <a:gd name="T22" fmla="*/ 551 w 1537"/>
                <a:gd name="T23" fmla="*/ 1045 h 1422"/>
                <a:gd name="T24" fmla="*/ 741 w 1537"/>
                <a:gd name="T25" fmla="*/ 1001 h 1422"/>
                <a:gd name="T26" fmla="*/ 744 w 1537"/>
                <a:gd name="T27" fmla="*/ 1000 h 1422"/>
                <a:gd name="T28" fmla="*/ 759 w 1537"/>
                <a:gd name="T29" fmla="*/ 993 h 1422"/>
                <a:gd name="T30" fmla="*/ 780 w 1537"/>
                <a:gd name="T31" fmla="*/ 982 h 1422"/>
                <a:gd name="T32" fmla="*/ 829 w 1537"/>
                <a:gd name="T33" fmla="*/ 950 h 1422"/>
                <a:gd name="T34" fmla="*/ 839 w 1537"/>
                <a:gd name="T35" fmla="*/ 959 h 1422"/>
                <a:gd name="T36" fmla="*/ 1334 w 1537"/>
                <a:gd name="T37" fmla="*/ 1381 h 1422"/>
                <a:gd name="T38" fmla="*/ 1496 w 1537"/>
                <a:gd name="T39" fmla="*/ 1368 h 1422"/>
                <a:gd name="T40" fmla="*/ 1483 w 1537"/>
                <a:gd name="T41" fmla="*/ 1206 h 1422"/>
                <a:gd name="T42" fmla="*/ 641 w 1537"/>
                <a:gd name="T43" fmla="*/ 898 h 1422"/>
                <a:gd name="T44" fmla="*/ 623 w 1537"/>
                <a:gd name="T45" fmla="*/ 903 h 1422"/>
                <a:gd name="T46" fmla="*/ 549 w 1537"/>
                <a:gd name="T47" fmla="*/ 913 h 1422"/>
                <a:gd name="T48" fmla="*/ 529 w 1537"/>
                <a:gd name="T49" fmla="*/ 913 h 1422"/>
                <a:gd name="T50" fmla="*/ 304 w 1537"/>
                <a:gd name="T51" fmla="*/ 827 h 1422"/>
                <a:gd name="T52" fmla="*/ 288 w 1537"/>
                <a:gd name="T53" fmla="*/ 812 h 1422"/>
                <a:gd name="T54" fmla="*/ 231 w 1537"/>
                <a:gd name="T55" fmla="*/ 742 h 1422"/>
                <a:gd name="T56" fmla="*/ 263 w 1537"/>
                <a:gd name="T57" fmla="*/ 318 h 1422"/>
                <a:gd name="T58" fmla="*/ 773 w 1537"/>
                <a:gd name="T59" fmla="*/ 277 h 1422"/>
                <a:gd name="T60" fmla="*/ 885 w 1537"/>
                <a:gd name="T61" fmla="*/ 654 h 1422"/>
                <a:gd name="T62" fmla="*/ 861 w 1537"/>
                <a:gd name="T63" fmla="*/ 714 h 1422"/>
                <a:gd name="T64" fmla="*/ 848 w 1537"/>
                <a:gd name="T65" fmla="*/ 738 h 1422"/>
                <a:gd name="T66" fmla="*/ 814 w 1537"/>
                <a:gd name="T67" fmla="*/ 786 h 1422"/>
                <a:gd name="T68" fmla="*/ 750 w 1537"/>
                <a:gd name="T69" fmla="*/ 845 h 1422"/>
                <a:gd name="T70" fmla="*/ 641 w 1537"/>
                <a:gd name="T71" fmla="*/ 898 h 1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37" h="1422">
                  <a:moveTo>
                    <a:pt x="1483" y="1206"/>
                  </a:moveTo>
                  <a:cubicBezTo>
                    <a:pt x="978" y="775"/>
                    <a:pt x="978" y="775"/>
                    <a:pt x="978" y="775"/>
                  </a:cubicBezTo>
                  <a:cubicBezTo>
                    <a:pt x="1079" y="577"/>
                    <a:pt x="1035" y="327"/>
                    <a:pt x="858" y="176"/>
                  </a:cubicBezTo>
                  <a:cubicBezTo>
                    <a:pt x="651" y="0"/>
                    <a:pt x="339" y="25"/>
                    <a:pt x="163" y="232"/>
                  </a:cubicBezTo>
                  <a:cubicBezTo>
                    <a:pt x="0" y="424"/>
                    <a:pt x="9" y="706"/>
                    <a:pt x="176" y="886"/>
                  </a:cubicBezTo>
                  <a:cubicBezTo>
                    <a:pt x="189" y="901"/>
                    <a:pt x="203" y="914"/>
                    <a:pt x="219" y="927"/>
                  </a:cubicBezTo>
                  <a:cubicBezTo>
                    <a:pt x="235" y="942"/>
                    <a:pt x="253" y="955"/>
                    <a:pt x="271" y="966"/>
                  </a:cubicBezTo>
                  <a:cubicBezTo>
                    <a:pt x="292" y="980"/>
                    <a:pt x="313" y="991"/>
                    <a:pt x="335" y="1001"/>
                  </a:cubicBezTo>
                  <a:cubicBezTo>
                    <a:pt x="375" y="1019"/>
                    <a:pt x="417" y="1032"/>
                    <a:pt x="459" y="1038"/>
                  </a:cubicBezTo>
                  <a:cubicBezTo>
                    <a:pt x="462" y="1039"/>
                    <a:pt x="464" y="1039"/>
                    <a:pt x="467" y="1040"/>
                  </a:cubicBezTo>
                  <a:cubicBezTo>
                    <a:pt x="487" y="1042"/>
                    <a:pt x="507" y="1044"/>
                    <a:pt x="527" y="1045"/>
                  </a:cubicBezTo>
                  <a:cubicBezTo>
                    <a:pt x="535" y="1045"/>
                    <a:pt x="543" y="1045"/>
                    <a:pt x="551" y="1045"/>
                  </a:cubicBezTo>
                  <a:cubicBezTo>
                    <a:pt x="616" y="1043"/>
                    <a:pt x="681" y="1028"/>
                    <a:pt x="741" y="1001"/>
                  </a:cubicBezTo>
                  <a:cubicBezTo>
                    <a:pt x="742" y="1001"/>
                    <a:pt x="743" y="1000"/>
                    <a:pt x="744" y="1000"/>
                  </a:cubicBezTo>
                  <a:cubicBezTo>
                    <a:pt x="749" y="998"/>
                    <a:pt x="754" y="995"/>
                    <a:pt x="759" y="993"/>
                  </a:cubicBezTo>
                  <a:cubicBezTo>
                    <a:pt x="766" y="989"/>
                    <a:pt x="773" y="986"/>
                    <a:pt x="780" y="982"/>
                  </a:cubicBezTo>
                  <a:cubicBezTo>
                    <a:pt x="797" y="972"/>
                    <a:pt x="813" y="962"/>
                    <a:pt x="829" y="950"/>
                  </a:cubicBezTo>
                  <a:cubicBezTo>
                    <a:pt x="839" y="959"/>
                    <a:pt x="839" y="959"/>
                    <a:pt x="839" y="959"/>
                  </a:cubicBezTo>
                  <a:cubicBezTo>
                    <a:pt x="1334" y="1381"/>
                    <a:pt x="1334" y="1381"/>
                    <a:pt x="1334" y="1381"/>
                  </a:cubicBezTo>
                  <a:cubicBezTo>
                    <a:pt x="1383" y="1422"/>
                    <a:pt x="1455" y="1416"/>
                    <a:pt x="1496" y="1368"/>
                  </a:cubicBezTo>
                  <a:cubicBezTo>
                    <a:pt x="1537" y="1319"/>
                    <a:pt x="1532" y="1247"/>
                    <a:pt x="1483" y="1206"/>
                  </a:cubicBezTo>
                  <a:close/>
                  <a:moveTo>
                    <a:pt x="641" y="898"/>
                  </a:moveTo>
                  <a:cubicBezTo>
                    <a:pt x="635" y="900"/>
                    <a:pt x="629" y="902"/>
                    <a:pt x="623" y="903"/>
                  </a:cubicBezTo>
                  <a:cubicBezTo>
                    <a:pt x="599" y="909"/>
                    <a:pt x="574" y="912"/>
                    <a:pt x="549" y="913"/>
                  </a:cubicBezTo>
                  <a:cubicBezTo>
                    <a:pt x="542" y="913"/>
                    <a:pt x="536" y="913"/>
                    <a:pt x="529" y="913"/>
                  </a:cubicBezTo>
                  <a:cubicBezTo>
                    <a:pt x="449" y="911"/>
                    <a:pt x="370" y="883"/>
                    <a:pt x="304" y="827"/>
                  </a:cubicBezTo>
                  <a:cubicBezTo>
                    <a:pt x="298" y="822"/>
                    <a:pt x="293" y="817"/>
                    <a:pt x="288" y="812"/>
                  </a:cubicBezTo>
                  <a:cubicBezTo>
                    <a:pt x="266" y="791"/>
                    <a:pt x="247" y="767"/>
                    <a:pt x="231" y="742"/>
                  </a:cubicBezTo>
                  <a:cubicBezTo>
                    <a:pt x="151" y="612"/>
                    <a:pt x="159" y="440"/>
                    <a:pt x="263" y="318"/>
                  </a:cubicBezTo>
                  <a:cubicBezTo>
                    <a:pt x="392" y="166"/>
                    <a:pt x="621" y="148"/>
                    <a:pt x="773" y="277"/>
                  </a:cubicBezTo>
                  <a:cubicBezTo>
                    <a:pt x="885" y="372"/>
                    <a:pt x="924" y="521"/>
                    <a:pt x="885" y="654"/>
                  </a:cubicBezTo>
                  <a:cubicBezTo>
                    <a:pt x="879" y="675"/>
                    <a:pt x="871" y="695"/>
                    <a:pt x="861" y="714"/>
                  </a:cubicBezTo>
                  <a:cubicBezTo>
                    <a:pt x="857" y="722"/>
                    <a:pt x="853" y="730"/>
                    <a:pt x="848" y="738"/>
                  </a:cubicBezTo>
                  <a:cubicBezTo>
                    <a:pt x="838" y="755"/>
                    <a:pt x="827" y="771"/>
                    <a:pt x="814" y="786"/>
                  </a:cubicBezTo>
                  <a:cubicBezTo>
                    <a:pt x="794" y="809"/>
                    <a:pt x="773" y="828"/>
                    <a:pt x="750" y="845"/>
                  </a:cubicBezTo>
                  <a:cubicBezTo>
                    <a:pt x="717" y="869"/>
                    <a:pt x="680" y="887"/>
                    <a:pt x="641" y="898"/>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8" name="Freeform 152"/>
            <p:cNvSpPr>
              <a:spLocks noEditPoints="1"/>
            </p:cNvSpPr>
            <p:nvPr>
              <p:custDataLst>
                <p:tags r:id="rId8"/>
              </p:custDataLst>
            </p:nvPr>
          </p:nvSpPr>
          <p:spPr bwMode="auto">
            <a:xfrm>
              <a:off x="8655559" y="4347546"/>
              <a:ext cx="13083" cy="0"/>
            </a:xfrm>
            <a:custGeom>
              <a:avLst/>
              <a:gdLst>
                <a:gd name="T0" fmla="*/ 25 w 30"/>
                <a:gd name="T1" fmla="*/ 0 h 1"/>
                <a:gd name="T2" fmla="*/ 15 w 30"/>
                <a:gd name="T3" fmla="*/ 1 h 1"/>
                <a:gd name="T4" fmla="*/ 30 w 30"/>
                <a:gd name="T5" fmla="*/ 1 h 1"/>
                <a:gd name="T6" fmla="*/ 25 w 30"/>
                <a:gd name="T7" fmla="*/ 0 h 1"/>
                <a:gd name="T8" fmla="*/ 4 w 30"/>
                <a:gd name="T9" fmla="*/ 0 h 1"/>
                <a:gd name="T10" fmla="*/ 0 w 30"/>
                <a:gd name="T11" fmla="*/ 1 h 1"/>
                <a:gd name="T12" fmla="*/ 15 w 30"/>
                <a:gd name="T13" fmla="*/ 1 h 1"/>
                <a:gd name="T14" fmla="*/ 4 w 30"/>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
                  <a:moveTo>
                    <a:pt x="25" y="0"/>
                  </a:moveTo>
                  <a:cubicBezTo>
                    <a:pt x="22" y="0"/>
                    <a:pt x="18" y="1"/>
                    <a:pt x="15" y="1"/>
                  </a:cubicBezTo>
                  <a:cubicBezTo>
                    <a:pt x="30" y="1"/>
                    <a:pt x="30" y="1"/>
                    <a:pt x="30" y="1"/>
                  </a:cubicBezTo>
                  <a:cubicBezTo>
                    <a:pt x="28" y="0"/>
                    <a:pt x="27" y="0"/>
                    <a:pt x="25" y="0"/>
                  </a:cubicBezTo>
                  <a:moveTo>
                    <a:pt x="4" y="0"/>
                  </a:moveTo>
                  <a:cubicBezTo>
                    <a:pt x="3" y="0"/>
                    <a:pt x="1" y="0"/>
                    <a:pt x="0" y="1"/>
                  </a:cubicBezTo>
                  <a:cubicBezTo>
                    <a:pt x="15" y="1"/>
                    <a:pt x="15" y="1"/>
                    <a:pt x="15" y="1"/>
                  </a:cubicBezTo>
                  <a:cubicBezTo>
                    <a:pt x="11" y="1"/>
                    <a:pt x="7" y="0"/>
                    <a:pt x="4"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1" name="Freeform 153"/>
            <p:cNvSpPr/>
            <p:nvPr>
              <p:custDataLst>
                <p:tags r:id="rId9"/>
              </p:custDataLst>
            </p:nvPr>
          </p:nvSpPr>
          <p:spPr bwMode="auto">
            <a:xfrm>
              <a:off x="8656566" y="4346540"/>
              <a:ext cx="10064" cy="1007"/>
            </a:xfrm>
            <a:custGeom>
              <a:avLst/>
              <a:gdLst>
                <a:gd name="T0" fmla="*/ 11 w 21"/>
                <a:gd name="T1" fmla="*/ 0 h 2"/>
                <a:gd name="T2" fmla="*/ 11 w 21"/>
                <a:gd name="T3" fmla="*/ 0 h 2"/>
                <a:gd name="T4" fmla="*/ 0 w 21"/>
                <a:gd name="T5" fmla="*/ 1 h 2"/>
                <a:gd name="T6" fmla="*/ 11 w 21"/>
                <a:gd name="T7" fmla="*/ 2 h 2"/>
                <a:gd name="T8" fmla="*/ 11 w 21"/>
                <a:gd name="T9" fmla="*/ 2 h 2"/>
                <a:gd name="T10" fmla="*/ 21 w 21"/>
                <a:gd name="T11" fmla="*/ 1 h 2"/>
                <a:gd name="T12" fmla="*/ 11 w 2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1" h="2">
                  <a:moveTo>
                    <a:pt x="11" y="0"/>
                  </a:moveTo>
                  <a:cubicBezTo>
                    <a:pt x="11" y="0"/>
                    <a:pt x="11" y="0"/>
                    <a:pt x="11" y="0"/>
                  </a:cubicBezTo>
                  <a:cubicBezTo>
                    <a:pt x="7" y="0"/>
                    <a:pt x="3" y="0"/>
                    <a:pt x="0" y="1"/>
                  </a:cubicBezTo>
                  <a:cubicBezTo>
                    <a:pt x="3" y="1"/>
                    <a:pt x="7" y="2"/>
                    <a:pt x="11" y="2"/>
                  </a:cubicBezTo>
                  <a:cubicBezTo>
                    <a:pt x="11" y="2"/>
                    <a:pt x="11" y="2"/>
                    <a:pt x="11" y="2"/>
                  </a:cubicBezTo>
                  <a:cubicBezTo>
                    <a:pt x="14" y="2"/>
                    <a:pt x="18" y="1"/>
                    <a:pt x="21" y="1"/>
                  </a:cubicBezTo>
                  <a:cubicBezTo>
                    <a:pt x="18" y="0"/>
                    <a:pt x="14" y="0"/>
                    <a:pt x="11"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2" name="Freeform 154"/>
            <p:cNvSpPr>
              <a:spLocks noEditPoints="1"/>
            </p:cNvSpPr>
            <p:nvPr>
              <p:custDataLst>
                <p:tags r:id="rId10"/>
              </p:custDataLst>
            </p:nvPr>
          </p:nvSpPr>
          <p:spPr bwMode="auto">
            <a:xfrm>
              <a:off x="8595176" y="4347546"/>
              <a:ext cx="14090" cy="0"/>
            </a:xfrm>
            <a:custGeom>
              <a:avLst/>
              <a:gdLst>
                <a:gd name="T0" fmla="*/ 4 w 30"/>
                <a:gd name="T1" fmla="*/ 0 h 1"/>
                <a:gd name="T2" fmla="*/ 0 w 30"/>
                <a:gd name="T3" fmla="*/ 1 h 1"/>
                <a:gd name="T4" fmla="*/ 15 w 30"/>
                <a:gd name="T5" fmla="*/ 1 h 1"/>
                <a:gd name="T6" fmla="*/ 4 w 30"/>
                <a:gd name="T7" fmla="*/ 0 h 1"/>
                <a:gd name="T8" fmla="*/ 26 w 30"/>
                <a:gd name="T9" fmla="*/ 0 h 1"/>
                <a:gd name="T10" fmla="*/ 15 w 30"/>
                <a:gd name="T11" fmla="*/ 1 h 1"/>
                <a:gd name="T12" fmla="*/ 30 w 30"/>
                <a:gd name="T13" fmla="*/ 1 h 1"/>
                <a:gd name="T14" fmla="*/ 26 w 30"/>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
                  <a:moveTo>
                    <a:pt x="4" y="0"/>
                  </a:moveTo>
                  <a:cubicBezTo>
                    <a:pt x="3" y="0"/>
                    <a:pt x="1" y="0"/>
                    <a:pt x="0" y="1"/>
                  </a:cubicBezTo>
                  <a:cubicBezTo>
                    <a:pt x="15" y="1"/>
                    <a:pt x="15" y="1"/>
                    <a:pt x="15" y="1"/>
                  </a:cubicBezTo>
                  <a:cubicBezTo>
                    <a:pt x="11" y="1"/>
                    <a:pt x="8" y="0"/>
                    <a:pt x="4" y="0"/>
                  </a:cubicBezTo>
                  <a:moveTo>
                    <a:pt x="26" y="0"/>
                  </a:moveTo>
                  <a:cubicBezTo>
                    <a:pt x="22" y="0"/>
                    <a:pt x="19" y="1"/>
                    <a:pt x="15" y="1"/>
                  </a:cubicBezTo>
                  <a:cubicBezTo>
                    <a:pt x="30" y="1"/>
                    <a:pt x="30" y="1"/>
                    <a:pt x="30" y="1"/>
                  </a:cubicBezTo>
                  <a:cubicBezTo>
                    <a:pt x="28" y="0"/>
                    <a:pt x="27" y="0"/>
                    <a:pt x="26"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3" name="Freeform 155"/>
            <p:cNvSpPr/>
            <p:nvPr>
              <p:custDataLst>
                <p:tags r:id="rId11"/>
              </p:custDataLst>
            </p:nvPr>
          </p:nvSpPr>
          <p:spPr bwMode="auto">
            <a:xfrm>
              <a:off x="8597188" y="4346540"/>
              <a:ext cx="10064" cy="1007"/>
            </a:xfrm>
            <a:custGeom>
              <a:avLst/>
              <a:gdLst>
                <a:gd name="T0" fmla="*/ 11 w 22"/>
                <a:gd name="T1" fmla="*/ 0 h 2"/>
                <a:gd name="T2" fmla="*/ 11 w 22"/>
                <a:gd name="T3" fmla="*/ 0 h 2"/>
                <a:gd name="T4" fmla="*/ 0 w 22"/>
                <a:gd name="T5" fmla="*/ 1 h 2"/>
                <a:gd name="T6" fmla="*/ 11 w 22"/>
                <a:gd name="T7" fmla="*/ 2 h 2"/>
                <a:gd name="T8" fmla="*/ 11 w 22"/>
                <a:gd name="T9" fmla="*/ 2 h 2"/>
                <a:gd name="T10" fmla="*/ 22 w 22"/>
                <a:gd name="T11" fmla="*/ 1 h 2"/>
                <a:gd name="T12" fmla="*/ 11 w 2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2" h="2">
                  <a:moveTo>
                    <a:pt x="11" y="0"/>
                  </a:moveTo>
                  <a:cubicBezTo>
                    <a:pt x="11" y="0"/>
                    <a:pt x="11" y="0"/>
                    <a:pt x="11" y="0"/>
                  </a:cubicBezTo>
                  <a:cubicBezTo>
                    <a:pt x="7" y="0"/>
                    <a:pt x="4" y="0"/>
                    <a:pt x="0" y="1"/>
                  </a:cubicBezTo>
                  <a:cubicBezTo>
                    <a:pt x="4" y="1"/>
                    <a:pt x="7" y="2"/>
                    <a:pt x="11" y="2"/>
                  </a:cubicBezTo>
                  <a:cubicBezTo>
                    <a:pt x="11" y="2"/>
                    <a:pt x="11" y="2"/>
                    <a:pt x="11" y="2"/>
                  </a:cubicBezTo>
                  <a:cubicBezTo>
                    <a:pt x="15" y="2"/>
                    <a:pt x="18" y="1"/>
                    <a:pt x="22" y="1"/>
                  </a:cubicBezTo>
                  <a:cubicBezTo>
                    <a:pt x="18" y="0"/>
                    <a:pt x="15" y="0"/>
                    <a:pt x="11" y="0"/>
                  </a:cubicBezTo>
                </a:path>
              </a:pathLst>
            </a:custGeom>
            <a:solidFill>
              <a:srgbClr val="0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1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组 2933"/>
          <p:cNvPicPr>
            <a:picLocks noChangeAspect="1"/>
          </p:cNvPicPr>
          <p:nvPr/>
        </p:nvPicPr>
        <p:blipFill>
          <a:blip r:embed="rId1"/>
          <a:stretch>
            <a:fillRect/>
          </a:stretch>
        </p:blipFill>
        <p:spPr>
          <a:xfrm>
            <a:off x="1388110" y="3778885"/>
            <a:ext cx="9427210" cy="2113280"/>
          </a:xfrm>
          <a:prstGeom prst="rect">
            <a:avLst/>
          </a:prstGeom>
        </p:spPr>
      </p:pic>
      <p:sp>
        <p:nvSpPr>
          <p:cNvPr id="19" name="文本框 18"/>
          <p:cNvSpPr txBox="1"/>
          <p:nvPr>
            <p:custDataLst>
              <p:tags r:id="rId2"/>
            </p:custDataLst>
          </p:nvPr>
        </p:nvSpPr>
        <p:spPr>
          <a:xfrm>
            <a:off x="4862830" y="1617345"/>
            <a:ext cx="5952490" cy="1917065"/>
          </a:xfrm>
          <a:prstGeom prst="rect">
            <a:avLst/>
          </a:prstGeom>
          <a:noFill/>
        </p:spPr>
        <p:txBody>
          <a:bodyPr wrap="square" rtlCol="0">
            <a:noAutofit/>
          </a:bodyPr>
          <a:p>
            <a:pPr fontAlgn="auto"/>
            <a:r>
              <a:rPr lang="zh-CN" altLang="en-US" sz="60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原则致胜</a:t>
            </a:r>
            <a:endParaRPr lang="zh-CN" altLang="en-US" sz="60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fontAlgn="auto"/>
            <a:r>
              <a:rPr lang="zh-CN" altLang="en-US" sz="6000">
                <a:gradFill>
                  <a:gsLst>
                    <a:gs pos="0">
                      <a:srgbClr val="FFFDE6"/>
                    </a:gs>
                    <a:gs pos="100000">
                      <a:srgbClr val="F8BF87"/>
                    </a:gs>
                  </a:gsLst>
                  <a:lin ang="5400000" scaled="0"/>
                </a:gradFill>
                <a:latin typeface="思源黑体 CN Bold" panose="020B0800000000000000" charset="-122"/>
                <a:ea typeface="思源黑体 CN Bold" panose="020B0800000000000000" charset="-122"/>
              </a:rPr>
              <a:t>共享三年振兴牛</a:t>
            </a:r>
            <a:endParaRPr lang="zh-CN" altLang="en-US" sz="6000">
              <a:gradFill>
                <a:gsLst>
                  <a:gs pos="0">
                    <a:srgbClr val="FFFDE6"/>
                  </a:gs>
                  <a:gs pos="100000">
                    <a:srgbClr val="F8BF87"/>
                  </a:gs>
                </a:gsLst>
                <a:lin ang="5400000" scaled="0"/>
              </a:gradFill>
              <a:latin typeface="思源黑体 CN Bold" panose="020B0800000000000000" charset="-122"/>
              <a:ea typeface="思源黑体 CN Bold" panose="020B0800000000000000" charset="-122"/>
            </a:endParaRPr>
          </a:p>
        </p:txBody>
      </p:sp>
      <p:sp>
        <p:nvSpPr>
          <p:cNvPr id="7" name="文本框 6"/>
          <p:cNvSpPr txBox="1"/>
          <p:nvPr/>
        </p:nvSpPr>
        <p:spPr>
          <a:xfrm>
            <a:off x="4927600" y="3832860"/>
            <a:ext cx="4069080" cy="321945"/>
          </a:xfrm>
          <a:prstGeom prst="rect">
            <a:avLst/>
          </a:prstGeom>
          <a:noFill/>
        </p:spPr>
        <p:txBody>
          <a:bodyPr wrap="square" rtlCol="0">
            <a:spAutoFit/>
          </a:bodyPr>
          <a:p>
            <a:pPr algn="l">
              <a:buClrTx/>
              <a:buSzTx/>
              <a:buFontTx/>
            </a:pPr>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宓</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睿</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t>
            </a:r>
            <a:r>
              <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A1120616040002</a:t>
            </a:r>
            <a:endParaRPr lang="en-US" altLang="zh-CN" sz="1500">
              <a:solidFill>
                <a:srgbClr val="210BB8"/>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1" name="文本框 10"/>
          <p:cNvSpPr txBox="1"/>
          <p:nvPr>
            <p:custDataLst>
              <p:tags r:id="rId3"/>
            </p:custDataLst>
          </p:nvPr>
        </p:nvSpPr>
        <p:spPr>
          <a:xfrm>
            <a:off x="5117465" y="4384040"/>
            <a:ext cx="5634990" cy="306705"/>
          </a:xfrm>
          <a:prstGeom prst="rect">
            <a:avLst/>
          </a:prstGeom>
          <a:noFill/>
        </p:spPr>
        <p:txBody>
          <a:bodyPr wrap="square" rtlCol="0">
            <a:spAutoFit/>
          </a:bodyPr>
          <a:lstStyle/>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a:t>
            </a:r>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2" name="文本框 11"/>
          <p:cNvSpPr txBox="1"/>
          <p:nvPr>
            <p:custDataLst>
              <p:tags r:id="rId4"/>
            </p:custDataLst>
          </p:nvPr>
        </p:nvSpPr>
        <p:spPr>
          <a:xfrm>
            <a:off x="5104130" y="4657725"/>
            <a:ext cx="5494020" cy="1071245"/>
          </a:xfrm>
          <a:prstGeom prst="rect">
            <a:avLst/>
          </a:prstGeom>
          <a:noFill/>
        </p:spPr>
        <p:txBody>
          <a:bodyPr wrap="square" rtlCol="0">
            <a:noAutofit/>
          </a:bodyPr>
          <a:lstStyle/>
          <a:p>
            <a:pPr algn="just" fontAlgn="auto">
              <a:lnSpc>
                <a:spcPct val="125000"/>
              </a:lnSpc>
            </a:pP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10余年从业经验，主张“一切从简单出发，追求本质把握重点”。精通软件指标盈利模式，独创“四四原则”“至猎战法”“三天原则”等模式，善于在不同行情中运用不同盈利模式抉择市场机会</a:t>
            </a:r>
            <a:r>
              <a:rPr lang="zh-CN"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sp>
        <p:nvSpPr>
          <p:cNvPr id="13" name="文本框 12"/>
          <p:cNvSpPr txBox="1"/>
          <p:nvPr>
            <p:custDataLst>
              <p:tags r:id="rId5"/>
            </p:custDataLst>
          </p:nvPr>
        </p:nvSpPr>
        <p:spPr>
          <a:xfrm>
            <a:off x="4909185" y="4303395"/>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sym typeface="+mn-ea"/>
            </a:endParaRPr>
          </a:p>
        </p:txBody>
      </p:sp>
      <p:sp>
        <p:nvSpPr>
          <p:cNvPr id="14" name="文本框 13"/>
          <p:cNvSpPr txBox="1"/>
          <p:nvPr>
            <p:custDataLst>
              <p:tags r:id="rId6"/>
            </p:custDataLst>
          </p:nvPr>
        </p:nvSpPr>
        <p:spPr>
          <a:xfrm>
            <a:off x="4909185" y="4617720"/>
            <a:ext cx="398780" cy="445135"/>
          </a:xfrm>
          <a:prstGeom prst="rect">
            <a:avLst/>
          </a:prstGeom>
          <a:noFill/>
        </p:spPr>
        <p:txBody>
          <a:bodyPr wrap="square" rtlCol="0">
            <a:spAutoFit/>
          </a:bodyPr>
          <a:lstStyle/>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sym typeface="+mn-ea"/>
            </a:endParaRPr>
          </a:p>
        </p:txBody>
      </p:sp>
      <p:pic>
        <p:nvPicPr>
          <p:cNvPr id="3" name="图片 2" descr="宓睿"/>
          <p:cNvPicPr>
            <a:picLocks noChangeAspect="1"/>
          </p:cNvPicPr>
          <p:nvPr userDrawn="1">
            <p:custDataLst>
              <p:tags r:id="rId7"/>
            </p:custDataLst>
          </p:nvPr>
        </p:nvPicPr>
        <p:blipFill>
          <a:blip r:embed="rId8"/>
          <a:stretch>
            <a:fillRect/>
          </a:stretch>
        </p:blipFill>
        <p:spPr>
          <a:xfrm flipH="1">
            <a:off x="1388110" y="546735"/>
            <a:ext cx="3282315" cy="5262880"/>
          </a:xfrm>
          <a:prstGeom prst="rect">
            <a:avLst/>
          </a:prstGeom>
        </p:spPr>
      </p:pic>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成本优势原则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377815" y="2197735"/>
            <a:ext cx="5326380" cy="3138170"/>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成本高时，心理压力过大致使头脑在面对复杂且剧烈的波动时无法保持清醒和冷静客观的状态，极易做出错误的操作决策，事后冷静下来可能觉得如此操作根本就不是自己会做出来的</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成本低时，心理相对放松，交易心态容易得到控制，头脑易保持冷静客观的状态，在处理复杂且剧烈的波动时能相应做出冷静客观分析后的相对正确的操作决策，避免后悔心理的出现。</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制造成本优势=拉高减 仓一半</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周原则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377815" y="2197735"/>
            <a:ext cx="5326380" cy="922020"/>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强势股很少入场一周不涨，一周不涨的除非主力恶意挖坑，否则他就不是强势股，需要及时离场不影响下周交易。</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当日过前高股次日原则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377815" y="2197735"/>
            <a:ext cx="5326380" cy="1476375"/>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过前高的个股若不涨停，则表明存在较大的抛压。如果第二天该个股高开，那么主力很可能会有反包预期。然而，如果该个股次日低开，则表明主力已经放弃了这只个股。因此，我们需要结合第二天的开盘情况，决定是否持有或抛出该个股。</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仓位原则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151120" y="1214755"/>
            <a:ext cx="6435090" cy="4523105"/>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1、仓位管理参考口诀：</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当平均股价呈现有色且流动资金呈红色时，可考虑在5-8层仓位进行操作；</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当平均股价无色且流动资金呈红色或平均股价有色且流动资金呈绿色时，可在3-5层仓位进行操作；</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当平均股价无色且流动资金也呈绿色时，建议保持0-3层仓位。</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2、判断牛熊线状态的口诀：</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当熊线上移时，表示市场机会较大，可适当增加、仓位；</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当牛线下移时，表示市场风险增大，应谨慎操作，降低仓位；</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若熊线上移，仓位靠右侧数值；若牛线下移，仓位靠左侧数值。</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3、预测牛熊线状态的口诀：</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 横向统计中短线上攻情况，有助于提前预判牛熊线的状态。</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周四周五原则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327015" y="2726690"/>
            <a:ext cx="6208395" cy="645160"/>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临近周末，个股的周线容易发生变化。通常不建议用户在周末交易。</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适合原则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5327015" y="2726690"/>
            <a:ext cx="6208395" cy="922020"/>
          </a:xfrm>
          <a:prstGeom prst="rect">
            <a:avLst/>
          </a:prstGeom>
          <a:noFill/>
        </p:spPr>
        <p:txBody>
          <a:bodyPr wrap="square" rtlCol="0" anchor="t">
            <a:spAutoFit/>
          </a:bodyPr>
          <a:p>
            <a:pPr lvl="0" algn="l">
              <a:buClrTx/>
              <a:buSzTx/>
              <a:buFontTx/>
            </a:pPr>
            <a:r>
              <a:rPr lang="zh-CN" altLang="en-US">
                <a:solidFill>
                  <a:schemeClr val="bg1"/>
                </a:solidFill>
                <a:latin typeface="黑体" panose="02010609060101010101" charset="-122"/>
                <a:ea typeface="黑体" panose="02010609060101010101" charset="-122"/>
                <a:cs typeface="黑体" panose="02010609060101010101" charset="-122"/>
                <a:sym typeface="+mn-ea"/>
              </a:rPr>
              <a:t>最重要的原则是适合原则，根据自身的投资经验和个人偏好总结出合适自己的投资原则，并不断优化和提升，以便更好的掌握投资技巧，获取更高收益。</a:t>
            </a:r>
            <a:endParaRPr lang="zh-CN" altLang="en-US">
              <a:solidFill>
                <a:schemeClr val="bg1"/>
              </a:solidFill>
              <a:latin typeface="黑体" panose="02010609060101010101" charset="-122"/>
              <a:ea typeface="黑体" panose="02010609060101010101" charset="-122"/>
              <a:cs typeface="黑体" panose="02010609060101010101" charset="-122"/>
              <a:sym typeface="+mn-ea"/>
            </a:endParaRPr>
          </a:p>
        </p:txBody>
      </p:sp>
      <p:grpSp>
        <p:nvGrpSpPr>
          <p:cNvPr id="6" name="组合 5"/>
          <p:cNvGrpSpPr/>
          <p:nvPr/>
        </p:nvGrpSpPr>
        <p:grpSpPr>
          <a:xfrm>
            <a:off x="1429636" y="1925036"/>
            <a:ext cx="3047361" cy="4403308"/>
            <a:chOff x="5435600" y="2636838"/>
            <a:chExt cx="1370013" cy="1979612"/>
          </a:xfrm>
          <a:solidFill>
            <a:schemeClr val="bg1"/>
          </a:solidFill>
        </p:grpSpPr>
        <p:sp>
          <p:nvSpPr>
            <p:cNvPr id="19" name="Freeform 216"/>
            <p:cNvSpPr/>
            <p:nvPr>
              <p:custDataLst>
                <p:tags r:id="rId2"/>
              </p:custDataLst>
            </p:nvPr>
          </p:nvSpPr>
          <p:spPr bwMode="auto">
            <a:xfrm>
              <a:off x="6081713" y="3943350"/>
              <a:ext cx="320675" cy="158750"/>
            </a:xfrm>
            <a:custGeom>
              <a:avLst/>
              <a:gdLst>
                <a:gd name="T0" fmla="*/ 66 w 404"/>
                <a:gd name="T1" fmla="*/ 200 h 201"/>
                <a:gd name="T2" fmla="*/ 66 w 404"/>
                <a:gd name="T3" fmla="*/ 200 h 201"/>
                <a:gd name="T4" fmla="*/ 54 w 404"/>
                <a:gd name="T5" fmla="*/ 201 h 201"/>
                <a:gd name="T6" fmla="*/ 43 w 404"/>
                <a:gd name="T7" fmla="*/ 200 h 201"/>
                <a:gd name="T8" fmla="*/ 34 w 404"/>
                <a:gd name="T9" fmla="*/ 197 h 201"/>
                <a:gd name="T10" fmla="*/ 24 w 404"/>
                <a:gd name="T11" fmla="*/ 191 h 201"/>
                <a:gd name="T12" fmla="*/ 16 w 404"/>
                <a:gd name="T13" fmla="*/ 185 h 201"/>
                <a:gd name="T14" fmla="*/ 9 w 404"/>
                <a:gd name="T15" fmla="*/ 176 h 201"/>
                <a:gd name="T16" fmla="*/ 4 w 404"/>
                <a:gd name="T17" fmla="*/ 166 h 201"/>
                <a:gd name="T18" fmla="*/ 1 w 404"/>
                <a:gd name="T19" fmla="*/ 155 h 201"/>
                <a:gd name="T20" fmla="*/ 1 w 404"/>
                <a:gd name="T21" fmla="*/ 155 h 201"/>
                <a:gd name="T22" fmla="*/ 1 w 404"/>
                <a:gd name="T23" fmla="*/ 155 h 201"/>
                <a:gd name="T24" fmla="*/ 0 w 404"/>
                <a:gd name="T25" fmla="*/ 144 h 201"/>
                <a:gd name="T26" fmla="*/ 1 w 404"/>
                <a:gd name="T27" fmla="*/ 134 h 201"/>
                <a:gd name="T28" fmla="*/ 4 w 404"/>
                <a:gd name="T29" fmla="*/ 123 h 201"/>
                <a:gd name="T30" fmla="*/ 10 w 404"/>
                <a:gd name="T31" fmla="*/ 113 h 201"/>
                <a:gd name="T32" fmla="*/ 16 w 404"/>
                <a:gd name="T33" fmla="*/ 105 h 201"/>
                <a:gd name="T34" fmla="*/ 25 w 404"/>
                <a:gd name="T35" fmla="*/ 99 h 201"/>
                <a:gd name="T36" fmla="*/ 35 w 404"/>
                <a:gd name="T37" fmla="*/ 93 h 201"/>
                <a:gd name="T38" fmla="*/ 46 w 404"/>
                <a:gd name="T39" fmla="*/ 90 h 201"/>
                <a:gd name="T40" fmla="*/ 338 w 404"/>
                <a:gd name="T41" fmla="*/ 1 h 201"/>
                <a:gd name="T42" fmla="*/ 338 w 404"/>
                <a:gd name="T43" fmla="*/ 1 h 201"/>
                <a:gd name="T44" fmla="*/ 349 w 404"/>
                <a:gd name="T45" fmla="*/ 0 h 201"/>
                <a:gd name="T46" fmla="*/ 360 w 404"/>
                <a:gd name="T47" fmla="*/ 1 h 201"/>
                <a:gd name="T48" fmla="*/ 371 w 404"/>
                <a:gd name="T49" fmla="*/ 5 h 201"/>
                <a:gd name="T50" fmla="*/ 379 w 404"/>
                <a:gd name="T51" fmla="*/ 10 h 201"/>
                <a:gd name="T52" fmla="*/ 388 w 404"/>
                <a:gd name="T53" fmla="*/ 17 h 201"/>
                <a:gd name="T54" fmla="*/ 395 w 404"/>
                <a:gd name="T55" fmla="*/ 25 h 201"/>
                <a:gd name="T56" fmla="*/ 400 w 404"/>
                <a:gd name="T57" fmla="*/ 35 h 201"/>
                <a:gd name="T58" fmla="*/ 403 w 404"/>
                <a:gd name="T59" fmla="*/ 46 h 201"/>
                <a:gd name="T60" fmla="*/ 403 w 404"/>
                <a:gd name="T61" fmla="*/ 46 h 201"/>
                <a:gd name="T62" fmla="*/ 403 w 404"/>
                <a:gd name="T63" fmla="*/ 46 h 201"/>
                <a:gd name="T64" fmla="*/ 404 w 404"/>
                <a:gd name="T65" fmla="*/ 58 h 201"/>
                <a:gd name="T66" fmla="*/ 403 w 404"/>
                <a:gd name="T67" fmla="*/ 68 h 201"/>
                <a:gd name="T68" fmla="*/ 399 w 404"/>
                <a:gd name="T69" fmla="*/ 78 h 201"/>
                <a:gd name="T70" fmla="*/ 395 w 404"/>
                <a:gd name="T71" fmla="*/ 88 h 201"/>
                <a:gd name="T72" fmla="*/ 387 w 404"/>
                <a:gd name="T73" fmla="*/ 96 h 201"/>
                <a:gd name="T74" fmla="*/ 379 w 404"/>
                <a:gd name="T75" fmla="*/ 102 h 201"/>
                <a:gd name="T76" fmla="*/ 370 w 404"/>
                <a:gd name="T77" fmla="*/ 108 h 201"/>
                <a:gd name="T78" fmla="*/ 359 w 404"/>
                <a:gd name="T79" fmla="*/ 111 h 201"/>
                <a:gd name="T80" fmla="*/ 66 w 404"/>
                <a:gd name="T81"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4" h="201">
                  <a:moveTo>
                    <a:pt x="66" y="200"/>
                  </a:moveTo>
                  <a:lnTo>
                    <a:pt x="66" y="200"/>
                  </a:lnTo>
                  <a:lnTo>
                    <a:pt x="54" y="201"/>
                  </a:lnTo>
                  <a:lnTo>
                    <a:pt x="43" y="200"/>
                  </a:lnTo>
                  <a:lnTo>
                    <a:pt x="34" y="197"/>
                  </a:lnTo>
                  <a:lnTo>
                    <a:pt x="24" y="191"/>
                  </a:lnTo>
                  <a:lnTo>
                    <a:pt x="16" y="185"/>
                  </a:lnTo>
                  <a:lnTo>
                    <a:pt x="9" y="176"/>
                  </a:lnTo>
                  <a:lnTo>
                    <a:pt x="4" y="166"/>
                  </a:lnTo>
                  <a:lnTo>
                    <a:pt x="1" y="155"/>
                  </a:lnTo>
                  <a:lnTo>
                    <a:pt x="1" y="155"/>
                  </a:lnTo>
                  <a:lnTo>
                    <a:pt x="1" y="155"/>
                  </a:lnTo>
                  <a:lnTo>
                    <a:pt x="0" y="144"/>
                  </a:lnTo>
                  <a:lnTo>
                    <a:pt x="1" y="134"/>
                  </a:lnTo>
                  <a:lnTo>
                    <a:pt x="4" y="123"/>
                  </a:lnTo>
                  <a:lnTo>
                    <a:pt x="10" y="113"/>
                  </a:lnTo>
                  <a:lnTo>
                    <a:pt x="16" y="105"/>
                  </a:lnTo>
                  <a:lnTo>
                    <a:pt x="25" y="99"/>
                  </a:lnTo>
                  <a:lnTo>
                    <a:pt x="35" y="93"/>
                  </a:lnTo>
                  <a:lnTo>
                    <a:pt x="46" y="90"/>
                  </a:lnTo>
                  <a:lnTo>
                    <a:pt x="338" y="1"/>
                  </a:lnTo>
                  <a:lnTo>
                    <a:pt x="338" y="1"/>
                  </a:lnTo>
                  <a:lnTo>
                    <a:pt x="349" y="0"/>
                  </a:lnTo>
                  <a:lnTo>
                    <a:pt x="360" y="1"/>
                  </a:lnTo>
                  <a:lnTo>
                    <a:pt x="371" y="5"/>
                  </a:lnTo>
                  <a:lnTo>
                    <a:pt x="379" y="10"/>
                  </a:lnTo>
                  <a:lnTo>
                    <a:pt x="388" y="17"/>
                  </a:lnTo>
                  <a:lnTo>
                    <a:pt x="395" y="25"/>
                  </a:lnTo>
                  <a:lnTo>
                    <a:pt x="400" y="35"/>
                  </a:lnTo>
                  <a:lnTo>
                    <a:pt x="403" y="46"/>
                  </a:lnTo>
                  <a:lnTo>
                    <a:pt x="403" y="46"/>
                  </a:lnTo>
                  <a:lnTo>
                    <a:pt x="403" y="46"/>
                  </a:lnTo>
                  <a:lnTo>
                    <a:pt x="404" y="58"/>
                  </a:lnTo>
                  <a:lnTo>
                    <a:pt x="403" y="68"/>
                  </a:lnTo>
                  <a:lnTo>
                    <a:pt x="399" y="78"/>
                  </a:lnTo>
                  <a:lnTo>
                    <a:pt x="395" y="88"/>
                  </a:lnTo>
                  <a:lnTo>
                    <a:pt x="387" y="96"/>
                  </a:lnTo>
                  <a:lnTo>
                    <a:pt x="379" y="102"/>
                  </a:lnTo>
                  <a:lnTo>
                    <a:pt x="370" y="108"/>
                  </a:lnTo>
                  <a:lnTo>
                    <a:pt x="359" y="111"/>
                  </a:lnTo>
                  <a:lnTo>
                    <a:pt x="66" y="2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0" name="Freeform 217"/>
            <p:cNvSpPr/>
            <p:nvPr>
              <p:custDataLst>
                <p:tags r:id="rId3"/>
              </p:custDataLst>
            </p:nvPr>
          </p:nvSpPr>
          <p:spPr bwMode="auto">
            <a:xfrm>
              <a:off x="6313488" y="3763963"/>
              <a:ext cx="285750" cy="265112"/>
            </a:xfrm>
            <a:custGeom>
              <a:avLst/>
              <a:gdLst>
                <a:gd name="T0" fmla="*/ 100 w 360"/>
                <a:gd name="T1" fmla="*/ 314 h 336"/>
                <a:gd name="T2" fmla="*/ 84 w 360"/>
                <a:gd name="T3" fmla="*/ 329 h 336"/>
                <a:gd name="T4" fmla="*/ 63 w 360"/>
                <a:gd name="T5" fmla="*/ 336 h 336"/>
                <a:gd name="T6" fmla="*/ 42 w 360"/>
                <a:gd name="T7" fmla="*/ 335 h 336"/>
                <a:gd name="T8" fmla="*/ 22 w 360"/>
                <a:gd name="T9" fmla="*/ 325 h 336"/>
                <a:gd name="T10" fmla="*/ 13 w 360"/>
                <a:gd name="T11" fmla="*/ 316 h 336"/>
                <a:gd name="T12" fmla="*/ 4 w 360"/>
                <a:gd name="T13" fmla="*/ 298 h 336"/>
                <a:gd name="T14" fmla="*/ 0 w 360"/>
                <a:gd name="T15" fmla="*/ 277 h 336"/>
                <a:gd name="T16" fmla="*/ 6 w 360"/>
                <a:gd name="T17" fmla="*/ 255 h 336"/>
                <a:gd name="T18" fmla="*/ 12 w 360"/>
                <a:gd name="T19" fmla="*/ 245 h 336"/>
                <a:gd name="T20" fmla="*/ 100 w 360"/>
                <a:gd name="T21" fmla="*/ 100 h 336"/>
                <a:gd name="T22" fmla="*/ 121 w 360"/>
                <a:gd name="T23" fmla="*/ 63 h 336"/>
                <a:gd name="T24" fmla="*/ 137 w 360"/>
                <a:gd name="T25" fmla="*/ 40 h 336"/>
                <a:gd name="T26" fmla="*/ 157 w 360"/>
                <a:gd name="T27" fmla="*/ 21 h 336"/>
                <a:gd name="T28" fmla="*/ 169 w 360"/>
                <a:gd name="T29" fmla="*/ 13 h 336"/>
                <a:gd name="T30" fmla="*/ 196 w 360"/>
                <a:gd name="T31" fmla="*/ 3 h 336"/>
                <a:gd name="T32" fmla="*/ 224 w 360"/>
                <a:gd name="T33" fmla="*/ 0 h 336"/>
                <a:gd name="T34" fmla="*/ 254 w 360"/>
                <a:gd name="T35" fmla="*/ 3 h 336"/>
                <a:gd name="T36" fmla="*/ 282 w 360"/>
                <a:gd name="T37" fmla="*/ 12 h 336"/>
                <a:gd name="T38" fmla="*/ 293 w 360"/>
                <a:gd name="T39" fmla="*/ 16 h 336"/>
                <a:gd name="T40" fmla="*/ 316 w 360"/>
                <a:gd name="T41" fmla="*/ 28 h 336"/>
                <a:gd name="T42" fmla="*/ 336 w 360"/>
                <a:gd name="T43" fmla="*/ 44 h 336"/>
                <a:gd name="T44" fmla="*/ 351 w 360"/>
                <a:gd name="T45" fmla="*/ 63 h 336"/>
                <a:gd name="T46" fmla="*/ 357 w 360"/>
                <a:gd name="T47" fmla="*/ 74 h 336"/>
                <a:gd name="T48" fmla="*/ 360 w 360"/>
                <a:gd name="T49" fmla="*/ 90 h 336"/>
                <a:gd name="T50" fmla="*/ 360 w 360"/>
                <a:gd name="T51" fmla="*/ 106 h 336"/>
                <a:gd name="T52" fmla="*/ 356 w 360"/>
                <a:gd name="T53" fmla="*/ 138 h 336"/>
                <a:gd name="T54" fmla="*/ 348 w 360"/>
                <a:gd name="T55" fmla="*/ 139 h 336"/>
                <a:gd name="T56" fmla="*/ 333 w 360"/>
                <a:gd name="T57" fmla="*/ 139 h 336"/>
                <a:gd name="T58" fmla="*/ 311 w 360"/>
                <a:gd name="T59" fmla="*/ 135 h 336"/>
                <a:gd name="T60" fmla="*/ 297 w 360"/>
                <a:gd name="T61" fmla="*/ 131 h 336"/>
                <a:gd name="T62" fmla="*/ 278 w 360"/>
                <a:gd name="T63" fmla="*/ 131 h 336"/>
                <a:gd name="T64" fmla="*/ 259 w 360"/>
                <a:gd name="T65" fmla="*/ 134 h 336"/>
                <a:gd name="T66" fmla="*/ 243 w 360"/>
                <a:gd name="T67" fmla="*/ 138 h 336"/>
                <a:gd name="T68" fmla="*/ 212 w 360"/>
                <a:gd name="T69" fmla="*/ 154 h 336"/>
                <a:gd name="T70" fmla="*/ 187 w 360"/>
                <a:gd name="T71" fmla="*/ 177 h 336"/>
                <a:gd name="T72" fmla="*/ 165 w 360"/>
                <a:gd name="T73" fmla="*/ 205 h 336"/>
                <a:gd name="T74" fmla="*/ 135 w 360"/>
                <a:gd name="T75" fmla="*/ 252 h 336"/>
                <a:gd name="T76" fmla="*/ 100 w 360"/>
                <a:gd name="T77" fmla="*/ 31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0" h="336">
                  <a:moveTo>
                    <a:pt x="100" y="314"/>
                  </a:moveTo>
                  <a:lnTo>
                    <a:pt x="100" y="314"/>
                  </a:lnTo>
                  <a:lnTo>
                    <a:pt x="93" y="323"/>
                  </a:lnTo>
                  <a:lnTo>
                    <a:pt x="84" y="329"/>
                  </a:lnTo>
                  <a:lnTo>
                    <a:pt x="73" y="333"/>
                  </a:lnTo>
                  <a:lnTo>
                    <a:pt x="63" y="336"/>
                  </a:lnTo>
                  <a:lnTo>
                    <a:pt x="53" y="336"/>
                  </a:lnTo>
                  <a:lnTo>
                    <a:pt x="42" y="335"/>
                  </a:lnTo>
                  <a:lnTo>
                    <a:pt x="32" y="330"/>
                  </a:lnTo>
                  <a:lnTo>
                    <a:pt x="22" y="325"/>
                  </a:lnTo>
                  <a:lnTo>
                    <a:pt x="22" y="325"/>
                  </a:lnTo>
                  <a:lnTo>
                    <a:pt x="13" y="316"/>
                  </a:lnTo>
                  <a:lnTo>
                    <a:pt x="8" y="307"/>
                  </a:lnTo>
                  <a:lnTo>
                    <a:pt x="4" y="298"/>
                  </a:lnTo>
                  <a:lnTo>
                    <a:pt x="0" y="287"/>
                  </a:lnTo>
                  <a:lnTo>
                    <a:pt x="0" y="277"/>
                  </a:lnTo>
                  <a:lnTo>
                    <a:pt x="3" y="266"/>
                  </a:lnTo>
                  <a:lnTo>
                    <a:pt x="6" y="255"/>
                  </a:lnTo>
                  <a:lnTo>
                    <a:pt x="12" y="245"/>
                  </a:lnTo>
                  <a:lnTo>
                    <a:pt x="12" y="245"/>
                  </a:lnTo>
                  <a:lnTo>
                    <a:pt x="100" y="100"/>
                  </a:lnTo>
                  <a:lnTo>
                    <a:pt x="100" y="100"/>
                  </a:lnTo>
                  <a:lnTo>
                    <a:pt x="115" y="75"/>
                  </a:lnTo>
                  <a:lnTo>
                    <a:pt x="121" y="63"/>
                  </a:lnTo>
                  <a:lnTo>
                    <a:pt x="129" y="51"/>
                  </a:lnTo>
                  <a:lnTo>
                    <a:pt x="137" y="40"/>
                  </a:lnTo>
                  <a:lnTo>
                    <a:pt x="146" y="29"/>
                  </a:lnTo>
                  <a:lnTo>
                    <a:pt x="157" y="21"/>
                  </a:lnTo>
                  <a:lnTo>
                    <a:pt x="169" y="13"/>
                  </a:lnTo>
                  <a:lnTo>
                    <a:pt x="169" y="13"/>
                  </a:lnTo>
                  <a:lnTo>
                    <a:pt x="182" y="7"/>
                  </a:lnTo>
                  <a:lnTo>
                    <a:pt x="196" y="3"/>
                  </a:lnTo>
                  <a:lnTo>
                    <a:pt x="210" y="0"/>
                  </a:lnTo>
                  <a:lnTo>
                    <a:pt x="224" y="0"/>
                  </a:lnTo>
                  <a:lnTo>
                    <a:pt x="239" y="1"/>
                  </a:lnTo>
                  <a:lnTo>
                    <a:pt x="254" y="3"/>
                  </a:lnTo>
                  <a:lnTo>
                    <a:pt x="268" y="7"/>
                  </a:lnTo>
                  <a:lnTo>
                    <a:pt x="282" y="12"/>
                  </a:lnTo>
                  <a:lnTo>
                    <a:pt x="282" y="12"/>
                  </a:lnTo>
                  <a:lnTo>
                    <a:pt x="293" y="16"/>
                  </a:lnTo>
                  <a:lnTo>
                    <a:pt x="304" y="22"/>
                  </a:lnTo>
                  <a:lnTo>
                    <a:pt x="316" y="28"/>
                  </a:lnTo>
                  <a:lnTo>
                    <a:pt x="325" y="36"/>
                  </a:lnTo>
                  <a:lnTo>
                    <a:pt x="336" y="44"/>
                  </a:lnTo>
                  <a:lnTo>
                    <a:pt x="344" y="53"/>
                  </a:lnTo>
                  <a:lnTo>
                    <a:pt x="351" y="63"/>
                  </a:lnTo>
                  <a:lnTo>
                    <a:pt x="357" y="74"/>
                  </a:lnTo>
                  <a:lnTo>
                    <a:pt x="357" y="74"/>
                  </a:lnTo>
                  <a:lnTo>
                    <a:pt x="359" y="82"/>
                  </a:lnTo>
                  <a:lnTo>
                    <a:pt x="360" y="90"/>
                  </a:lnTo>
                  <a:lnTo>
                    <a:pt x="360" y="98"/>
                  </a:lnTo>
                  <a:lnTo>
                    <a:pt x="360" y="106"/>
                  </a:lnTo>
                  <a:lnTo>
                    <a:pt x="358" y="123"/>
                  </a:lnTo>
                  <a:lnTo>
                    <a:pt x="356" y="138"/>
                  </a:lnTo>
                  <a:lnTo>
                    <a:pt x="356" y="138"/>
                  </a:lnTo>
                  <a:lnTo>
                    <a:pt x="348" y="139"/>
                  </a:lnTo>
                  <a:lnTo>
                    <a:pt x="341" y="139"/>
                  </a:lnTo>
                  <a:lnTo>
                    <a:pt x="333" y="139"/>
                  </a:lnTo>
                  <a:lnTo>
                    <a:pt x="326" y="137"/>
                  </a:lnTo>
                  <a:lnTo>
                    <a:pt x="311" y="135"/>
                  </a:lnTo>
                  <a:lnTo>
                    <a:pt x="297" y="131"/>
                  </a:lnTo>
                  <a:lnTo>
                    <a:pt x="297" y="131"/>
                  </a:lnTo>
                  <a:lnTo>
                    <a:pt x="287" y="131"/>
                  </a:lnTo>
                  <a:lnTo>
                    <a:pt x="278" y="131"/>
                  </a:lnTo>
                  <a:lnTo>
                    <a:pt x="268" y="133"/>
                  </a:lnTo>
                  <a:lnTo>
                    <a:pt x="259" y="134"/>
                  </a:lnTo>
                  <a:lnTo>
                    <a:pt x="250" y="136"/>
                  </a:lnTo>
                  <a:lnTo>
                    <a:pt x="243" y="138"/>
                  </a:lnTo>
                  <a:lnTo>
                    <a:pt x="228" y="146"/>
                  </a:lnTo>
                  <a:lnTo>
                    <a:pt x="212" y="154"/>
                  </a:lnTo>
                  <a:lnTo>
                    <a:pt x="199" y="165"/>
                  </a:lnTo>
                  <a:lnTo>
                    <a:pt x="187" y="177"/>
                  </a:lnTo>
                  <a:lnTo>
                    <a:pt x="175" y="191"/>
                  </a:lnTo>
                  <a:lnTo>
                    <a:pt x="165" y="205"/>
                  </a:lnTo>
                  <a:lnTo>
                    <a:pt x="154" y="221"/>
                  </a:lnTo>
                  <a:lnTo>
                    <a:pt x="135" y="252"/>
                  </a:lnTo>
                  <a:lnTo>
                    <a:pt x="118" y="285"/>
                  </a:lnTo>
                  <a:lnTo>
                    <a:pt x="100" y="314"/>
                  </a:lnTo>
                  <a:lnTo>
                    <a:pt x="100" y="3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218"/>
            <p:cNvSpPr/>
            <p:nvPr>
              <p:custDataLst>
                <p:tags r:id="rId4"/>
              </p:custDataLst>
            </p:nvPr>
          </p:nvSpPr>
          <p:spPr bwMode="auto">
            <a:xfrm>
              <a:off x="6280150" y="3509963"/>
              <a:ext cx="261938" cy="261937"/>
            </a:xfrm>
            <a:custGeom>
              <a:avLst/>
              <a:gdLst>
                <a:gd name="T0" fmla="*/ 106 w 329"/>
                <a:gd name="T1" fmla="*/ 319 h 330"/>
                <a:gd name="T2" fmla="*/ 138 w 329"/>
                <a:gd name="T3" fmla="*/ 328 h 330"/>
                <a:gd name="T4" fmla="*/ 170 w 329"/>
                <a:gd name="T5" fmla="*/ 330 h 330"/>
                <a:gd name="T6" fmla="*/ 201 w 329"/>
                <a:gd name="T7" fmla="*/ 326 h 330"/>
                <a:gd name="T8" fmla="*/ 232 w 329"/>
                <a:gd name="T9" fmla="*/ 316 h 330"/>
                <a:gd name="T10" fmla="*/ 259 w 329"/>
                <a:gd name="T11" fmla="*/ 300 h 330"/>
                <a:gd name="T12" fmla="*/ 284 w 329"/>
                <a:gd name="T13" fmla="*/ 279 h 330"/>
                <a:gd name="T14" fmla="*/ 303 w 329"/>
                <a:gd name="T15" fmla="*/ 254 h 330"/>
                <a:gd name="T16" fmla="*/ 319 w 329"/>
                <a:gd name="T17" fmla="*/ 224 h 330"/>
                <a:gd name="T18" fmla="*/ 324 w 329"/>
                <a:gd name="T19" fmla="*/ 208 h 330"/>
                <a:gd name="T20" fmla="*/ 328 w 329"/>
                <a:gd name="T21" fmla="*/ 176 h 330"/>
                <a:gd name="T22" fmla="*/ 327 w 329"/>
                <a:gd name="T23" fmla="*/ 143 h 330"/>
                <a:gd name="T24" fmla="*/ 321 w 329"/>
                <a:gd name="T25" fmla="*/ 113 h 330"/>
                <a:gd name="T26" fmla="*/ 308 w 329"/>
                <a:gd name="T27" fmla="*/ 83 h 330"/>
                <a:gd name="T28" fmla="*/ 289 w 329"/>
                <a:gd name="T29" fmla="*/ 57 h 330"/>
                <a:gd name="T30" fmla="*/ 266 w 329"/>
                <a:gd name="T31" fmla="*/ 36 h 330"/>
                <a:gd name="T32" fmla="*/ 239 w 329"/>
                <a:gd name="T33" fmla="*/ 18 h 330"/>
                <a:gd name="T34" fmla="*/ 223 w 329"/>
                <a:gd name="T35" fmla="*/ 11 h 330"/>
                <a:gd name="T36" fmla="*/ 191 w 329"/>
                <a:gd name="T37" fmla="*/ 2 h 330"/>
                <a:gd name="T38" fmla="*/ 159 w 329"/>
                <a:gd name="T39" fmla="*/ 0 h 330"/>
                <a:gd name="T40" fmla="*/ 127 w 329"/>
                <a:gd name="T41" fmla="*/ 4 h 330"/>
                <a:gd name="T42" fmla="*/ 97 w 329"/>
                <a:gd name="T43" fmla="*/ 15 h 330"/>
                <a:gd name="T44" fmla="*/ 70 w 329"/>
                <a:gd name="T45" fmla="*/ 30 h 330"/>
                <a:gd name="T46" fmla="*/ 46 w 329"/>
                <a:gd name="T47" fmla="*/ 51 h 330"/>
                <a:gd name="T48" fmla="*/ 25 w 329"/>
                <a:gd name="T49" fmla="*/ 77 h 330"/>
                <a:gd name="T50" fmla="*/ 11 w 329"/>
                <a:gd name="T51" fmla="*/ 106 h 330"/>
                <a:gd name="T52" fmla="*/ 6 w 329"/>
                <a:gd name="T53" fmla="*/ 123 h 330"/>
                <a:gd name="T54" fmla="*/ 0 w 329"/>
                <a:gd name="T55" fmla="*/ 155 h 330"/>
                <a:gd name="T56" fmla="*/ 1 w 329"/>
                <a:gd name="T57" fmla="*/ 187 h 330"/>
                <a:gd name="T58" fmla="*/ 8 w 329"/>
                <a:gd name="T59" fmla="*/ 217 h 330"/>
                <a:gd name="T60" fmla="*/ 21 w 329"/>
                <a:gd name="T61" fmla="*/ 246 h 330"/>
                <a:gd name="T62" fmla="*/ 39 w 329"/>
                <a:gd name="T63" fmla="*/ 272 h 330"/>
                <a:gd name="T64" fmla="*/ 62 w 329"/>
                <a:gd name="T65" fmla="*/ 294 h 330"/>
                <a:gd name="T66" fmla="*/ 90 w 329"/>
                <a:gd name="T67" fmla="*/ 311 h 330"/>
                <a:gd name="T68" fmla="*/ 106 w 329"/>
                <a:gd name="T69" fmla="*/ 3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9" h="330">
                  <a:moveTo>
                    <a:pt x="106" y="319"/>
                  </a:moveTo>
                  <a:lnTo>
                    <a:pt x="106" y="319"/>
                  </a:lnTo>
                  <a:lnTo>
                    <a:pt x="122" y="323"/>
                  </a:lnTo>
                  <a:lnTo>
                    <a:pt x="138" y="328"/>
                  </a:lnTo>
                  <a:lnTo>
                    <a:pt x="153" y="329"/>
                  </a:lnTo>
                  <a:lnTo>
                    <a:pt x="170" y="330"/>
                  </a:lnTo>
                  <a:lnTo>
                    <a:pt x="186" y="328"/>
                  </a:lnTo>
                  <a:lnTo>
                    <a:pt x="201" y="326"/>
                  </a:lnTo>
                  <a:lnTo>
                    <a:pt x="216" y="321"/>
                  </a:lnTo>
                  <a:lnTo>
                    <a:pt x="232" y="316"/>
                  </a:lnTo>
                  <a:lnTo>
                    <a:pt x="246" y="308"/>
                  </a:lnTo>
                  <a:lnTo>
                    <a:pt x="259" y="300"/>
                  </a:lnTo>
                  <a:lnTo>
                    <a:pt x="272" y="290"/>
                  </a:lnTo>
                  <a:lnTo>
                    <a:pt x="284" y="279"/>
                  </a:lnTo>
                  <a:lnTo>
                    <a:pt x="294" y="267"/>
                  </a:lnTo>
                  <a:lnTo>
                    <a:pt x="303" y="254"/>
                  </a:lnTo>
                  <a:lnTo>
                    <a:pt x="311" y="240"/>
                  </a:lnTo>
                  <a:lnTo>
                    <a:pt x="319" y="224"/>
                  </a:lnTo>
                  <a:lnTo>
                    <a:pt x="319" y="224"/>
                  </a:lnTo>
                  <a:lnTo>
                    <a:pt x="324" y="208"/>
                  </a:lnTo>
                  <a:lnTo>
                    <a:pt x="327" y="192"/>
                  </a:lnTo>
                  <a:lnTo>
                    <a:pt x="328" y="176"/>
                  </a:lnTo>
                  <a:lnTo>
                    <a:pt x="329" y="159"/>
                  </a:lnTo>
                  <a:lnTo>
                    <a:pt x="327" y="143"/>
                  </a:lnTo>
                  <a:lnTo>
                    <a:pt x="325" y="128"/>
                  </a:lnTo>
                  <a:lnTo>
                    <a:pt x="321" y="113"/>
                  </a:lnTo>
                  <a:lnTo>
                    <a:pt x="315" y="98"/>
                  </a:lnTo>
                  <a:lnTo>
                    <a:pt x="308" y="83"/>
                  </a:lnTo>
                  <a:lnTo>
                    <a:pt x="299" y="70"/>
                  </a:lnTo>
                  <a:lnTo>
                    <a:pt x="289" y="57"/>
                  </a:lnTo>
                  <a:lnTo>
                    <a:pt x="278" y="47"/>
                  </a:lnTo>
                  <a:lnTo>
                    <a:pt x="266" y="36"/>
                  </a:lnTo>
                  <a:lnTo>
                    <a:pt x="253" y="26"/>
                  </a:lnTo>
                  <a:lnTo>
                    <a:pt x="239" y="18"/>
                  </a:lnTo>
                  <a:lnTo>
                    <a:pt x="223" y="11"/>
                  </a:lnTo>
                  <a:lnTo>
                    <a:pt x="223" y="11"/>
                  </a:lnTo>
                  <a:lnTo>
                    <a:pt x="208" y="6"/>
                  </a:lnTo>
                  <a:lnTo>
                    <a:pt x="191" y="2"/>
                  </a:lnTo>
                  <a:lnTo>
                    <a:pt x="175" y="1"/>
                  </a:lnTo>
                  <a:lnTo>
                    <a:pt x="159" y="0"/>
                  </a:lnTo>
                  <a:lnTo>
                    <a:pt x="142" y="2"/>
                  </a:lnTo>
                  <a:lnTo>
                    <a:pt x="127" y="4"/>
                  </a:lnTo>
                  <a:lnTo>
                    <a:pt x="112" y="9"/>
                  </a:lnTo>
                  <a:lnTo>
                    <a:pt x="97" y="15"/>
                  </a:lnTo>
                  <a:lnTo>
                    <a:pt x="83" y="22"/>
                  </a:lnTo>
                  <a:lnTo>
                    <a:pt x="70" y="30"/>
                  </a:lnTo>
                  <a:lnTo>
                    <a:pt x="57" y="40"/>
                  </a:lnTo>
                  <a:lnTo>
                    <a:pt x="46" y="51"/>
                  </a:lnTo>
                  <a:lnTo>
                    <a:pt x="35" y="63"/>
                  </a:lnTo>
                  <a:lnTo>
                    <a:pt x="25" y="77"/>
                  </a:lnTo>
                  <a:lnTo>
                    <a:pt x="17" y="91"/>
                  </a:lnTo>
                  <a:lnTo>
                    <a:pt x="11" y="106"/>
                  </a:lnTo>
                  <a:lnTo>
                    <a:pt x="11" y="106"/>
                  </a:lnTo>
                  <a:lnTo>
                    <a:pt x="6" y="123"/>
                  </a:lnTo>
                  <a:lnTo>
                    <a:pt x="1" y="139"/>
                  </a:lnTo>
                  <a:lnTo>
                    <a:pt x="0" y="155"/>
                  </a:lnTo>
                  <a:lnTo>
                    <a:pt x="0" y="170"/>
                  </a:lnTo>
                  <a:lnTo>
                    <a:pt x="1" y="187"/>
                  </a:lnTo>
                  <a:lnTo>
                    <a:pt x="3" y="202"/>
                  </a:lnTo>
                  <a:lnTo>
                    <a:pt x="8" y="217"/>
                  </a:lnTo>
                  <a:lnTo>
                    <a:pt x="14" y="232"/>
                  </a:lnTo>
                  <a:lnTo>
                    <a:pt x="21" y="246"/>
                  </a:lnTo>
                  <a:lnTo>
                    <a:pt x="29" y="259"/>
                  </a:lnTo>
                  <a:lnTo>
                    <a:pt x="39" y="272"/>
                  </a:lnTo>
                  <a:lnTo>
                    <a:pt x="50" y="283"/>
                  </a:lnTo>
                  <a:lnTo>
                    <a:pt x="62" y="294"/>
                  </a:lnTo>
                  <a:lnTo>
                    <a:pt x="75" y="304"/>
                  </a:lnTo>
                  <a:lnTo>
                    <a:pt x="90" y="311"/>
                  </a:lnTo>
                  <a:lnTo>
                    <a:pt x="106" y="319"/>
                  </a:lnTo>
                  <a:lnTo>
                    <a:pt x="106" y="3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219"/>
            <p:cNvSpPr/>
            <p:nvPr>
              <p:custDataLst>
                <p:tags r:id="rId5"/>
              </p:custDataLst>
            </p:nvPr>
          </p:nvSpPr>
          <p:spPr bwMode="auto">
            <a:xfrm>
              <a:off x="6281738" y="4170363"/>
              <a:ext cx="158750" cy="428625"/>
            </a:xfrm>
            <a:custGeom>
              <a:avLst/>
              <a:gdLst>
                <a:gd name="T0" fmla="*/ 156 w 199"/>
                <a:gd name="T1" fmla="*/ 470 h 538"/>
                <a:gd name="T2" fmla="*/ 152 w 199"/>
                <a:gd name="T3" fmla="*/ 485 h 538"/>
                <a:gd name="T4" fmla="*/ 146 w 199"/>
                <a:gd name="T5" fmla="*/ 499 h 538"/>
                <a:gd name="T6" fmla="*/ 137 w 199"/>
                <a:gd name="T7" fmla="*/ 511 h 538"/>
                <a:gd name="T8" fmla="*/ 126 w 199"/>
                <a:gd name="T9" fmla="*/ 521 h 538"/>
                <a:gd name="T10" fmla="*/ 114 w 199"/>
                <a:gd name="T11" fmla="*/ 530 h 538"/>
                <a:gd name="T12" fmla="*/ 100 w 199"/>
                <a:gd name="T13" fmla="*/ 535 h 538"/>
                <a:gd name="T14" fmla="*/ 85 w 199"/>
                <a:gd name="T15" fmla="*/ 538 h 538"/>
                <a:gd name="T16" fmla="*/ 70 w 199"/>
                <a:gd name="T17" fmla="*/ 538 h 538"/>
                <a:gd name="T18" fmla="*/ 70 w 199"/>
                <a:gd name="T19" fmla="*/ 538 h 538"/>
                <a:gd name="T20" fmla="*/ 55 w 199"/>
                <a:gd name="T21" fmla="*/ 534 h 538"/>
                <a:gd name="T22" fmla="*/ 40 w 199"/>
                <a:gd name="T23" fmla="*/ 528 h 538"/>
                <a:gd name="T24" fmla="*/ 27 w 199"/>
                <a:gd name="T25" fmla="*/ 520 h 538"/>
                <a:gd name="T26" fmla="*/ 18 w 199"/>
                <a:gd name="T27" fmla="*/ 509 h 538"/>
                <a:gd name="T28" fmla="*/ 9 w 199"/>
                <a:gd name="T29" fmla="*/ 497 h 538"/>
                <a:gd name="T30" fmla="*/ 4 w 199"/>
                <a:gd name="T31" fmla="*/ 483 h 538"/>
                <a:gd name="T32" fmla="*/ 1 w 199"/>
                <a:gd name="T33" fmla="*/ 468 h 538"/>
                <a:gd name="T34" fmla="*/ 1 w 199"/>
                <a:gd name="T35" fmla="*/ 451 h 538"/>
                <a:gd name="T36" fmla="*/ 45 w 199"/>
                <a:gd name="T37" fmla="*/ 68 h 538"/>
                <a:gd name="T38" fmla="*/ 48 w 199"/>
                <a:gd name="T39" fmla="*/ 53 h 538"/>
                <a:gd name="T40" fmla="*/ 55 w 199"/>
                <a:gd name="T41" fmla="*/ 39 h 538"/>
                <a:gd name="T42" fmla="*/ 63 w 199"/>
                <a:gd name="T43" fmla="*/ 27 h 538"/>
                <a:gd name="T44" fmla="*/ 73 w 199"/>
                <a:gd name="T45" fmla="*/ 16 h 538"/>
                <a:gd name="T46" fmla="*/ 86 w 199"/>
                <a:gd name="T47" fmla="*/ 8 h 538"/>
                <a:gd name="T48" fmla="*/ 100 w 199"/>
                <a:gd name="T49" fmla="*/ 3 h 538"/>
                <a:gd name="T50" fmla="*/ 114 w 199"/>
                <a:gd name="T51" fmla="*/ 0 h 538"/>
                <a:gd name="T52" fmla="*/ 131 w 199"/>
                <a:gd name="T53" fmla="*/ 0 h 538"/>
                <a:gd name="T54" fmla="*/ 131 w 199"/>
                <a:gd name="T55" fmla="*/ 0 h 538"/>
                <a:gd name="T56" fmla="*/ 146 w 199"/>
                <a:gd name="T57" fmla="*/ 3 h 538"/>
                <a:gd name="T58" fmla="*/ 160 w 199"/>
                <a:gd name="T59" fmla="*/ 9 h 538"/>
                <a:gd name="T60" fmla="*/ 172 w 199"/>
                <a:gd name="T61" fmla="*/ 18 h 538"/>
                <a:gd name="T62" fmla="*/ 183 w 199"/>
                <a:gd name="T63" fmla="*/ 28 h 538"/>
                <a:gd name="T64" fmla="*/ 190 w 199"/>
                <a:gd name="T65" fmla="*/ 41 h 538"/>
                <a:gd name="T66" fmla="*/ 196 w 199"/>
                <a:gd name="T67" fmla="*/ 55 h 538"/>
                <a:gd name="T68" fmla="*/ 199 w 199"/>
                <a:gd name="T69" fmla="*/ 70 h 538"/>
                <a:gd name="T70" fmla="*/ 199 w 199"/>
                <a:gd name="T71" fmla="*/ 85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 h="538">
                  <a:moveTo>
                    <a:pt x="156" y="470"/>
                  </a:moveTo>
                  <a:lnTo>
                    <a:pt x="156" y="470"/>
                  </a:lnTo>
                  <a:lnTo>
                    <a:pt x="154" y="477"/>
                  </a:lnTo>
                  <a:lnTo>
                    <a:pt x="152" y="485"/>
                  </a:lnTo>
                  <a:lnTo>
                    <a:pt x="149" y="492"/>
                  </a:lnTo>
                  <a:lnTo>
                    <a:pt x="146" y="499"/>
                  </a:lnTo>
                  <a:lnTo>
                    <a:pt x="142" y="505"/>
                  </a:lnTo>
                  <a:lnTo>
                    <a:pt x="137" y="511"/>
                  </a:lnTo>
                  <a:lnTo>
                    <a:pt x="132" y="516"/>
                  </a:lnTo>
                  <a:lnTo>
                    <a:pt x="126" y="521"/>
                  </a:lnTo>
                  <a:lnTo>
                    <a:pt x="121" y="525"/>
                  </a:lnTo>
                  <a:lnTo>
                    <a:pt x="114" y="530"/>
                  </a:lnTo>
                  <a:lnTo>
                    <a:pt x="107" y="533"/>
                  </a:lnTo>
                  <a:lnTo>
                    <a:pt x="100" y="535"/>
                  </a:lnTo>
                  <a:lnTo>
                    <a:pt x="93" y="537"/>
                  </a:lnTo>
                  <a:lnTo>
                    <a:pt x="85" y="538"/>
                  </a:lnTo>
                  <a:lnTo>
                    <a:pt x="77" y="538"/>
                  </a:lnTo>
                  <a:lnTo>
                    <a:pt x="70" y="538"/>
                  </a:lnTo>
                  <a:lnTo>
                    <a:pt x="70" y="538"/>
                  </a:lnTo>
                  <a:lnTo>
                    <a:pt x="70" y="538"/>
                  </a:lnTo>
                  <a:lnTo>
                    <a:pt x="61" y="536"/>
                  </a:lnTo>
                  <a:lnTo>
                    <a:pt x="55" y="534"/>
                  </a:lnTo>
                  <a:lnTo>
                    <a:pt x="47" y="532"/>
                  </a:lnTo>
                  <a:lnTo>
                    <a:pt x="40" y="528"/>
                  </a:lnTo>
                  <a:lnTo>
                    <a:pt x="34" y="524"/>
                  </a:lnTo>
                  <a:lnTo>
                    <a:pt x="27" y="520"/>
                  </a:lnTo>
                  <a:lnTo>
                    <a:pt x="22" y="514"/>
                  </a:lnTo>
                  <a:lnTo>
                    <a:pt x="18" y="509"/>
                  </a:lnTo>
                  <a:lnTo>
                    <a:pt x="13" y="502"/>
                  </a:lnTo>
                  <a:lnTo>
                    <a:pt x="9" y="497"/>
                  </a:lnTo>
                  <a:lnTo>
                    <a:pt x="7" y="489"/>
                  </a:lnTo>
                  <a:lnTo>
                    <a:pt x="4" y="483"/>
                  </a:lnTo>
                  <a:lnTo>
                    <a:pt x="2" y="475"/>
                  </a:lnTo>
                  <a:lnTo>
                    <a:pt x="1" y="468"/>
                  </a:lnTo>
                  <a:lnTo>
                    <a:pt x="0" y="460"/>
                  </a:lnTo>
                  <a:lnTo>
                    <a:pt x="1" y="451"/>
                  </a:lnTo>
                  <a:lnTo>
                    <a:pt x="45" y="68"/>
                  </a:lnTo>
                  <a:lnTo>
                    <a:pt x="45" y="68"/>
                  </a:lnTo>
                  <a:lnTo>
                    <a:pt x="46" y="60"/>
                  </a:lnTo>
                  <a:lnTo>
                    <a:pt x="48" y="53"/>
                  </a:lnTo>
                  <a:lnTo>
                    <a:pt x="51" y="45"/>
                  </a:lnTo>
                  <a:lnTo>
                    <a:pt x="55" y="39"/>
                  </a:lnTo>
                  <a:lnTo>
                    <a:pt x="58" y="32"/>
                  </a:lnTo>
                  <a:lnTo>
                    <a:pt x="63" y="27"/>
                  </a:lnTo>
                  <a:lnTo>
                    <a:pt x="68" y="21"/>
                  </a:lnTo>
                  <a:lnTo>
                    <a:pt x="73" y="16"/>
                  </a:lnTo>
                  <a:lnTo>
                    <a:pt x="80" y="12"/>
                  </a:lnTo>
                  <a:lnTo>
                    <a:pt x="86" y="8"/>
                  </a:lnTo>
                  <a:lnTo>
                    <a:pt x="93" y="5"/>
                  </a:lnTo>
                  <a:lnTo>
                    <a:pt x="100" y="3"/>
                  </a:lnTo>
                  <a:lnTo>
                    <a:pt x="107" y="1"/>
                  </a:lnTo>
                  <a:lnTo>
                    <a:pt x="114" y="0"/>
                  </a:lnTo>
                  <a:lnTo>
                    <a:pt x="123" y="0"/>
                  </a:lnTo>
                  <a:lnTo>
                    <a:pt x="131" y="0"/>
                  </a:lnTo>
                  <a:lnTo>
                    <a:pt x="131" y="0"/>
                  </a:lnTo>
                  <a:lnTo>
                    <a:pt x="131" y="0"/>
                  </a:lnTo>
                  <a:lnTo>
                    <a:pt x="138" y="1"/>
                  </a:lnTo>
                  <a:lnTo>
                    <a:pt x="146" y="3"/>
                  </a:lnTo>
                  <a:lnTo>
                    <a:pt x="154" y="6"/>
                  </a:lnTo>
                  <a:lnTo>
                    <a:pt x="160" y="9"/>
                  </a:lnTo>
                  <a:lnTo>
                    <a:pt x="167" y="13"/>
                  </a:lnTo>
                  <a:lnTo>
                    <a:pt x="172" y="18"/>
                  </a:lnTo>
                  <a:lnTo>
                    <a:pt x="177" y="22"/>
                  </a:lnTo>
                  <a:lnTo>
                    <a:pt x="183" y="28"/>
                  </a:lnTo>
                  <a:lnTo>
                    <a:pt x="187" y="34"/>
                  </a:lnTo>
                  <a:lnTo>
                    <a:pt x="190" y="41"/>
                  </a:lnTo>
                  <a:lnTo>
                    <a:pt x="194" y="47"/>
                  </a:lnTo>
                  <a:lnTo>
                    <a:pt x="196" y="55"/>
                  </a:lnTo>
                  <a:lnTo>
                    <a:pt x="198" y="63"/>
                  </a:lnTo>
                  <a:lnTo>
                    <a:pt x="199" y="70"/>
                  </a:lnTo>
                  <a:lnTo>
                    <a:pt x="199" y="78"/>
                  </a:lnTo>
                  <a:lnTo>
                    <a:pt x="199" y="85"/>
                  </a:lnTo>
                  <a:lnTo>
                    <a:pt x="156" y="4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4" name="Freeform 220"/>
            <p:cNvSpPr/>
            <p:nvPr>
              <p:custDataLst>
                <p:tags r:id="rId6"/>
              </p:custDataLst>
            </p:nvPr>
          </p:nvSpPr>
          <p:spPr bwMode="auto">
            <a:xfrm>
              <a:off x="6338888" y="4140200"/>
              <a:ext cx="371475" cy="149225"/>
            </a:xfrm>
            <a:custGeom>
              <a:avLst/>
              <a:gdLst>
                <a:gd name="T0" fmla="*/ 86 w 467"/>
                <a:gd name="T1" fmla="*/ 187 h 188"/>
                <a:gd name="T2" fmla="*/ 70 w 467"/>
                <a:gd name="T3" fmla="*/ 187 h 188"/>
                <a:gd name="T4" fmla="*/ 55 w 467"/>
                <a:gd name="T5" fmla="*/ 185 h 188"/>
                <a:gd name="T6" fmla="*/ 41 w 467"/>
                <a:gd name="T7" fmla="*/ 180 h 188"/>
                <a:gd name="T8" fmla="*/ 28 w 467"/>
                <a:gd name="T9" fmla="*/ 171 h 188"/>
                <a:gd name="T10" fmla="*/ 18 w 467"/>
                <a:gd name="T11" fmla="*/ 161 h 188"/>
                <a:gd name="T12" fmla="*/ 10 w 467"/>
                <a:gd name="T13" fmla="*/ 148 h 188"/>
                <a:gd name="T14" fmla="*/ 3 w 467"/>
                <a:gd name="T15" fmla="*/ 134 h 188"/>
                <a:gd name="T16" fmla="*/ 0 w 467"/>
                <a:gd name="T17" fmla="*/ 119 h 188"/>
                <a:gd name="T18" fmla="*/ 0 w 467"/>
                <a:gd name="T19" fmla="*/ 119 h 188"/>
                <a:gd name="T20" fmla="*/ 0 w 467"/>
                <a:gd name="T21" fmla="*/ 104 h 188"/>
                <a:gd name="T22" fmla="*/ 3 w 467"/>
                <a:gd name="T23" fmla="*/ 89 h 188"/>
                <a:gd name="T24" fmla="*/ 9 w 467"/>
                <a:gd name="T25" fmla="*/ 74 h 188"/>
                <a:gd name="T26" fmla="*/ 16 w 467"/>
                <a:gd name="T27" fmla="*/ 63 h 188"/>
                <a:gd name="T28" fmla="*/ 27 w 467"/>
                <a:gd name="T29" fmla="*/ 52 h 188"/>
                <a:gd name="T30" fmla="*/ 39 w 467"/>
                <a:gd name="T31" fmla="*/ 43 h 188"/>
                <a:gd name="T32" fmla="*/ 53 w 467"/>
                <a:gd name="T33" fmla="*/ 36 h 188"/>
                <a:gd name="T34" fmla="*/ 68 w 467"/>
                <a:gd name="T35" fmla="*/ 33 h 188"/>
                <a:gd name="T36" fmla="*/ 381 w 467"/>
                <a:gd name="T37" fmla="*/ 0 h 188"/>
                <a:gd name="T38" fmla="*/ 398 w 467"/>
                <a:gd name="T39" fmla="*/ 0 h 188"/>
                <a:gd name="T40" fmla="*/ 413 w 467"/>
                <a:gd name="T41" fmla="*/ 3 h 188"/>
                <a:gd name="T42" fmla="*/ 426 w 467"/>
                <a:gd name="T43" fmla="*/ 8 h 188"/>
                <a:gd name="T44" fmla="*/ 439 w 467"/>
                <a:gd name="T45" fmla="*/ 16 h 188"/>
                <a:gd name="T46" fmla="*/ 450 w 467"/>
                <a:gd name="T47" fmla="*/ 27 h 188"/>
                <a:gd name="T48" fmla="*/ 458 w 467"/>
                <a:gd name="T49" fmla="*/ 39 h 188"/>
                <a:gd name="T50" fmla="*/ 464 w 467"/>
                <a:gd name="T51" fmla="*/ 53 h 188"/>
                <a:gd name="T52" fmla="*/ 467 w 467"/>
                <a:gd name="T53" fmla="*/ 68 h 188"/>
                <a:gd name="T54" fmla="*/ 467 w 467"/>
                <a:gd name="T55" fmla="*/ 68 h 188"/>
                <a:gd name="T56" fmla="*/ 467 w 467"/>
                <a:gd name="T57" fmla="*/ 84 h 188"/>
                <a:gd name="T58" fmla="*/ 464 w 467"/>
                <a:gd name="T59" fmla="*/ 99 h 188"/>
                <a:gd name="T60" fmla="*/ 459 w 467"/>
                <a:gd name="T61" fmla="*/ 112 h 188"/>
                <a:gd name="T62" fmla="*/ 451 w 467"/>
                <a:gd name="T63" fmla="*/ 126 h 188"/>
                <a:gd name="T64" fmla="*/ 440 w 467"/>
                <a:gd name="T65" fmla="*/ 136 h 188"/>
                <a:gd name="T66" fmla="*/ 428 w 467"/>
                <a:gd name="T67" fmla="*/ 144 h 188"/>
                <a:gd name="T68" fmla="*/ 414 w 467"/>
                <a:gd name="T69" fmla="*/ 150 h 188"/>
                <a:gd name="T70" fmla="*/ 399 w 467"/>
                <a:gd name="T71" fmla="*/ 15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7" h="188">
                  <a:moveTo>
                    <a:pt x="86" y="187"/>
                  </a:moveTo>
                  <a:lnTo>
                    <a:pt x="86" y="187"/>
                  </a:lnTo>
                  <a:lnTo>
                    <a:pt x="78" y="188"/>
                  </a:lnTo>
                  <a:lnTo>
                    <a:pt x="70" y="187"/>
                  </a:lnTo>
                  <a:lnTo>
                    <a:pt x="62" y="186"/>
                  </a:lnTo>
                  <a:lnTo>
                    <a:pt x="55" y="185"/>
                  </a:lnTo>
                  <a:lnTo>
                    <a:pt x="48" y="182"/>
                  </a:lnTo>
                  <a:lnTo>
                    <a:pt x="41" y="180"/>
                  </a:lnTo>
                  <a:lnTo>
                    <a:pt x="35" y="175"/>
                  </a:lnTo>
                  <a:lnTo>
                    <a:pt x="28" y="171"/>
                  </a:lnTo>
                  <a:lnTo>
                    <a:pt x="23" y="167"/>
                  </a:lnTo>
                  <a:lnTo>
                    <a:pt x="18" y="161"/>
                  </a:lnTo>
                  <a:lnTo>
                    <a:pt x="13" y="155"/>
                  </a:lnTo>
                  <a:lnTo>
                    <a:pt x="10" y="148"/>
                  </a:lnTo>
                  <a:lnTo>
                    <a:pt x="7" y="142"/>
                  </a:lnTo>
                  <a:lnTo>
                    <a:pt x="3" y="134"/>
                  </a:lnTo>
                  <a:lnTo>
                    <a:pt x="1" y="127"/>
                  </a:lnTo>
                  <a:lnTo>
                    <a:pt x="0" y="119"/>
                  </a:lnTo>
                  <a:lnTo>
                    <a:pt x="0" y="119"/>
                  </a:lnTo>
                  <a:lnTo>
                    <a:pt x="0" y="119"/>
                  </a:lnTo>
                  <a:lnTo>
                    <a:pt x="0" y="111"/>
                  </a:lnTo>
                  <a:lnTo>
                    <a:pt x="0" y="104"/>
                  </a:lnTo>
                  <a:lnTo>
                    <a:pt x="1" y="96"/>
                  </a:lnTo>
                  <a:lnTo>
                    <a:pt x="3" y="89"/>
                  </a:lnTo>
                  <a:lnTo>
                    <a:pt x="5" y="81"/>
                  </a:lnTo>
                  <a:lnTo>
                    <a:pt x="9" y="74"/>
                  </a:lnTo>
                  <a:lnTo>
                    <a:pt x="12" y="68"/>
                  </a:lnTo>
                  <a:lnTo>
                    <a:pt x="16" y="63"/>
                  </a:lnTo>
                  <a:lnTo>
                    <a:pt x="22" y="57"/>
                  </a:lnTo>
                  <a:lnTo>
                    <a:pt x="27" y="52"/>
                  </a:lnTo>
                  <a:lnTo>
                    <a:pt x="33" y="47"/>
                  </a:lnTo>
                  <a:lnTo>
                    <a:pt x="39" y="43"/>
                  </a:lnTo>
                  <a:lnTo>
                    <a:pt x="47" y="40"/>
                  </a:lnTo>
                  <a:lnTo>
                    <a:pt x="53" y="36"/>
                  </a:lnTo>
                  <a:lnTo>
                    <a:pt x="61" y="35"/>
                  </a:lnTo>
                  <a:lnTo>
                    <a:pt x="68" y="33"/>
                  </a:lnTo>
                  <a:lnTo>
                    <a:pt x="381" y="0"/>
                  </a:lnTo>
                  <a:lnTo>
                    <a:pt x="381" y="0"/>
                  </a:lnTo>
                  <a:lnTo>
                    <a:pt x="390" y="0"/>
                  </a:lnTo>
                  <a:lnTo>
                    <a:pt x="398" y="0"/>
                  </a:lnTo>
                  <a:lnTo>
                    <a:pt x="405" y="1"/>
                  </a:lnTo>
                  <a:lnTo>
                    <a:pt x="413" y="3"/>
                  </a:lnTo>
                  <a:lnTo>
                    <a:pt x="420" y="5"/>
                  </a:lnTo>
                  <a:lnTo>
                    <a:pt x="426" y="8"/>
                  </a:lnTo>
                  <a:lnTo>
                    <a:pt x="433" y="12"/>
                  </a:lnTo>
                  <a:lnTo>
                    <a:pt x="439" y="16"/>
                  </a:lnTo>
                  <a:lnTo>
                    <a:pt x="445" y="21"/>
                  </a:lnTo>
                  <a:lnTo>
                    <a:pt x="450" y="27"/>
                  </a:lnTo>
                  <a:lnTo>
                    <a:pt x="454" y="32"/>
                  </a:lnTo>
                  <a:lnTo>
                    <a:pt x="458" y="39"/>
                  </a:lnTo>
                  <a:lnTo>
                    <a:pt x="461" y="46"/>
                  </a:lnTo>
                  <a:lnTo>
                    <a:pt x="464" y="53"/>
                  </a:lnTo>
                  <a:lnTo>
                    <a:pt x="466" y="60"/>
                  </a:lnTo>
                  <a:lnTo>
                    <a:pt x="467" y="68"/>
                  </a:lnTo>
                  <a:lnTo>
                    <a:pt x="467" y="68"/>
                  </a:lnTo>
                  <a:lnTo>
                    <a:pt x="467" y="68"/>
                  </a:lnTo>
                  <a:lnTo>
                    <a:pt x="467" y="77"/>
                  </a:lnTo>
                  <a:lnTo>
                    <a:pt x="467" y="84"/>
                  </a:lnTo>
                  <a:lnTo>
                    <a:pt x="466" y="92"/>
                  </a:lnTo>
                  <a:lnTo>
                    <a:pt x="464" y="99"/>
                  </a:lnTo>
                  <a:lnTo>
                    <a:pt x="462" y="106"/>
                  </a:lnTo>
                  <a:lnTo>
                    <a:pt x="459" y="112"/>
                  </a:lnTo>
                  <a:lnTo>
                    <a:pt x="455" y="119"/>
                  </a:lnTo>
                  <a:lnTo>
                    <a:pt x="451" y="126"/>
                  </a:lnTo>
                  <a:lnTo>
                    <a:pt x="446" y="131"/>
                  </a:lnTo>
                  <a:lnTo>
                    <a:pt x="440" y="136"/>
                  </a:lnTo>
                  <a:lnTo>
                    <a:pt x="435" y="141"/>
                  </a:lnTo>
                  <a:lnTo>
                    <a:pt x="428" y="144"/>
                  </a:lnTo>
                  <a:lnTo>
                    <a:pt x="422" y="147"/>
                  </a:lnTo>
                  <a:lnTo>
                    <a:pt x="414" y="150"/>
                  </a:lnTo>
                  <a:lnTo>
                    <a:pt x="406" y="153"/>
                  </a:lnTo>
                  <a:lnTo>
                    <a:pt x="399" y="154"/>
                  </a:lnTo>
                  <a:lnTo>
                    <a:pt x="86" y="1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5" name="Freeform 221"/>
            <p:cNvSpPr/>
            <p:nvPr>
              <p:custDataLst>
                <p:tags r:id="rId7"/>
              </p:custDataLst>
            </p:nvPr>
          </p:nvSpPr>
          <p:spPr bwMode="auto">
            <a:xfrm>
              <a:off x="6419850" y="3751263"/>
              <a:ext cx="312738" cy="493712"/>
            </a:xfrm>
            <a:custGeom>
              <a:avLst/>
              <a:gdLst>
                <a:gd name="T0" fmla="*/ 389 w 396"/>
                <a:gd name="T1" fmla="*/ 474 h 621"/>
                <a:gd name="T2" fmla="*/ 395 w 396"/>
                <a:gd name="T3" fmla="*/ 503 h 621"/>
                <a:gd name="T4" fmla="*/ 395 w 396"/>
                <a:gd name="T5" fmla="*/ 527 h 621"/>
                <a:gd name="T6" fmla="*/ 388 w 396"/>
                <a:gd name="T7" fmla="*/ 545 h 621"/>
                <a:gd name="T8" fmla="*/ 377 w 396"/>
                <a:gd name="T9" fmla="*/ 560 h 621"/>
                <a:gd name="T10" fmla="*/ 363 w 396"/>
                <a:gd name="T11" fmla="*/ 572 h 621"/>
                <a:gd name="T12" fmla="*/ 345 w 396"/>
                <a:gd name="T13" fmla="*/ 582 h 621"/>
                <a:gd name="T14" fmla="*/ 301 w 396"/>
                <a:gd name="T15" fmla="*/ 597 h 621"/>
                <a:gd name="T16" fmla="*/ 253 w 396"/>
                <a:gd name="T17" fmla="*/ 610 h 621"/>
                <a:gd name="T18" fmla="*/ 209 w 396"/>
                <a:gd name="T19" fmla="*/ 620 h 621"/>
                <a:gd name="T20" fmla="*/ 188 w 396"/>
                <a:gd name="T21" fmla="*/ 621 h 621"/>
                <a:gd name="T22" fmla="*/ 170 w 396"/>
                <a:gd name="T23" fmla="*/ 619 h 621"/>
                <a:gd name="T24" fmla="*/ 152 w 396"/>
                <a:gd name="T25" fmla="*/ 611 h 621"/>
                <a:gd name="T26" fmla="*/ 138 w 396"/>
                <a:gd name="T27" fmla="*/ 598 h 621"/>
                <a:gd name="T28" fmla="*/ 125 w 396"/>
                <a:gd name="T29" fmla="*/ 578 h 621"/>
                <a:gd name="T30" fmla="*/ 115 w 396"/>
                <a:gd name="T31" fmla="*/ 550 h 621"/>
                <a:gd name="T32" fmla="*/ 96 w 396"/>
                <a:gd name="T33" fmla="*/ 474 h 621"/>
                <a:gd name="T34" fmla="*/ 65 w 396"/>
                <a:gd name="T35" fmla="*/ 359 h 621"/>
                <a:gd name="T36" fmla="*/ 40 w 396"/>
                <a:gd name="T37" fmla="*/ 284 h 621"/>
                <a:gd name="T38" fmla="*/ 26 w 396"/>
                <a:gd name="T39" fmla="*/ 250 h 621"/>
                <a:gd name="T40" fmla="*/ 13 w 396"/>
                <a:gd name="T41" fmla="*/ 213 h 621"/>
                <a:gd name="T42" fmla="*/ 3 w 396"/>
                <a:gd name="T43" fmla="*/ 173 h 621"/>
                <a:gd name="T44" fmla="*/ 0 w 396"/>
                <a:gd name="T45" fmla="*/ 134 h 621"/>
                <a:gd name="T46" fmla="*/ 1 w 396"/>
                <a:gd name="T47" fmla="*/ 94 h 621"/>
                <a:gd name="T48" fmla="*/ 10 w 396"/>
                <a:gd name="T49" fmla="*/ 61 h 621"/>
                <a:gd name="T50" fmla="*/ 21 w 396"/>
                <a:gd name="T51" fmla="*/ 38 h 621"/>
                <a:gd name="T52" fmla="*/ 32 w 396"/>
                <a:gd name="T53" fmla="*/ 26 h 621"/>
                <a:gd name="T54" fmla="*/ 44 w 396"/>
                <a:gd name="T55" fmla="*/ 15 h 621"/>
                <a:gd name="T56" fmla="*/ 58 w 396"/>
                <a:gd name="T57" fmla="*/ 8 h 621"/>
                <a:gd name="T58" fmla="*/ 74 w 396"/>
                <a:gd name="T59" fmla="*/ 2 h 621"/>
                <a:gd name="T60" fmla="*/ 84 w 396"/>
                <a:gd name="T61" fmla="*/ 1 h 621"/>
                <a:gd name="T62" fmla="*/ 115 w 396"/>
                <a:gd name="T63" fmla="*/ 0 h 621"/>
                <a:gd name="T64" fmla="*/ 148 w 396"/>
                <a:gd name="T65" fmla="*/ 4 h 621"/>
                <a:gd name="T66" fmla="*/ 182 w 396"/>
                <a:gd name="T67" fmla="*/ 15 h 621"/>
                <a:gd name="T68" fmla="*/ 213 w 396"/>
                <a:gd name="T69" fmla="*/ 35 h 621"/>
                <a:gd name="T70" fmla="*/ 224 w 396"/>
                <a:gd name="T71" fmla="*/ 43 h 621"/>
                <a:gd name="T72" fmla="*/ 242 w 396"/>
                <a:gd name="T73" fmla="*/ 62 h 621"/>
                <a:gd name="T74" fmla="*/ 260 w 396"/>
                <a:gd name="T75" fmla="*/ 84 h 621"/>
                <a:gd name="T76" fmla="*/ 283 w 396"/>
                <a:gd name="T77" fmla="*/ 120 h 621"/>
                <a:gd name="T78" fmla="*/ 308 w 396"/>
                <a:gd name="T79" fmla="*/ 175 h 621"/>
                <a:gd name="T80" fmla="*/ 328 w 396"/>
                <a:gd name="T81" fmla="*/ 235 h 621"/>
                <a:gd name="T82" fmla="*/ 346 w 396"/>
                <a:gd name="T83" fmla="*/ 296 h 621"/>
                <a:gd name="T84" fmla="*/ 375 w 396"/>
                <a:gd name="T85" fmla="*/ 418 h 621"/>
                <a:gd name="T86" fmla="*/ 389 w 396"/>
                <a:gd name="T87" fmla="*/ 47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6" h="621">
                  <a:moveTo>
                    <a:pt x="389" y="474"/>
                  </a:moveTo>
                  <a:lnTo>
                    <a:pt x="389" y="474"/>
                  </a:lnTo>
                  <a:lnTo>
                    <a:pt x="392" y="489"/>
                  </a:lnTo>
                  <a:lnTo>
                    <a:pt x="395" y="503"/>
                  </a:lnTo>
                  <a:lnTo>
                    <a:pt x="396" y="516"/>
                  </a:lnTo>
                  <a:lnTo>
                    <a:pt x="395" y="527"/>
                  </a:lnTo>
                  <a:lnTo>
                    <a:pt x="392" y="536"/>
                  </a:lnTo>
                  <a:lnTo>
                    <a:pt x="388" y="545"/>
                  </a:lnTo>
                  <a:lnTo>
                    <a:pt x="384" y="554"/>
                  </a:lnTo>
                  <a:lnTo>
                    <a:pt x="377" y="560"/>
                  </a:lnTo>
                  <a:lnTo>
                    <a:pt x="371" y="567"/>
                  </a:lnTo>
                  <a:lnTo>
                    <a:pt x="363" y="572"/>
                  </a:lnTo>
                  <a:lnTo>
                    <a:pt x="354" y="578"/>
                  </a:lnTo>
                  <a:lnTo>
                    <a:pt x="345" y="582"/>
                  </a:lnTo>
                  <a:lnTo>
                    <a:pt x="324" y="590"/>
                  </a:lnTo>
                  <a:lnTo>
                    <a:pt x="301" y="597"/>
                  </a:lnTo>
                  <a:lnTo>
                    <a:pt x="253" y="610"/>
                  </a:lnTo>
                  <a:lnTo>
                    <a:pt x="253" y="610"/>
                  </a:lnTo>
                  <a:lnTo>
                    <a:pt x="230" y="616"/>
                  </a:lnTo>
                  <a:lnTo>
                    <a:pt x="209" y="620"/>
                  </a:lnTo>
                  <a:lnTo>
                    <a:pt x="199" y="621"/>
                  </a:lnTo>
                  <a:lnTo>
                    <a:pt x="188" y="621"/>
                  </a:lnTo>
                  <a:lnTo>
                    <a:pt x="179" y="620"/>
                  </a:lnTo>
                  <a:lnTo>
                    <a:pt x="170" y="619"/>
                  </a:lnTo>
                  <a:lnTo>
                    <a:pt x="161" y="616"/>
                  </a:lnTo>
                  <a:lnTo>
                    <a:pt x="152" y="611"/>
                  </a:lnTo>
                  <a:lnTo>
                    <a:pt x="145" y="605"/>
                  </a:lnTo>
                  <a:lnTo>
                    <a:pt x="138" y="598"/>
                  </a:lnTo>
                  <a:lnTo>
                    <a:pt x="132" y="588"/>
                  </a:lnTo>
                  <a:lnTo>
                    <a:pt x="125" y="578"/>
                  </a:lnTo>
                  <a:lnTo>
                    <a:pt x="120" y="565"/>
                  </a:lnTo>
                  <a:lnTo>
                    <a:pt x="115" y="550"/>
                  </a:lnTo>
                  <a:lnTo>
                    <a:pt x="115" y="550"/>
                  </a:lnTo>
                  <a:lnTo>
                    <a:pt x="96" y="474"/>
                  </a:lnTo>
                  <a:lnTo>
                    <a:pt x="75" y="397"/>
                  </a:lnTo>
                  <a:lnTo>
                    <a:pt x="65" y="359"/>
                  </a:lnTo>
                  <a:lnTo>
                    <a:pt x="53" y="321"/>
                  </a:lnTo>
                  <a:lnTo>
                    <a:pt x="40" y="284"/>
                  </a:lnTo>
                  <a:lnTo>
                    <a:pt x="26" y="250"/>
                  </a:lnTo>
                  <a:lnTo>
                    <a:pt x="26" y="250"/>
                  </a:lnTo>
                  <a:lnTo>
                    <a:pt x="20" y="231"/>
                  </a:lnTo>
                  <a:lnTo>
                    <a:pt x="13" y="213"/>
                  </a:lnTo>
                  <a:lnTo>
                    <a:pt x="8" y="193"/>
                  </a:lnTo>
                  <a:lnTo>
                    <a:pt x="3" y="173"/>
                  </a:lnTo>
                  <a:lnTo>
                    <a:pt x="1" y="153"/>
                  </a:lnTo>
                  <a:lnTo>
                    <a:pt x="0" y="134"/>
                  </a:lnTo>
                  <a:lnTo>
                    <a:pt x="0" y="114"/>
                  </a:lnTo>
                  <a:lnTo>
                    <a:pt x="1" y="94"/>
                  </a:lnTo>
                  <a:lnTo>
                    <a:pt x="4" y="77"/>
                  </a:lnTo>
                  <a:lnTo>
                    <a:pt x="10" y="61"/>
                  </a:lnTo>
                  <a:lnTo>
                    <a:pt x="17" y="46"/>
                  </a:lnTo>
                  <a:lnTo>
                    <a:pt x="21" y="38"/>
                  </a:lnTo>
                  <a:lnTo>
                    <a:pt x="26" y="31"/>
                  </a:lnTo>
                  <a:lnTo>
                    <a:pt x="32" y="26"/>
                  </a:lnTo>
                  <a:lnTo>
                    <a:pt x="37" y="21"/>
                  </a:lnTo>
                  <a:lnTo>
                    <a:pt x="44" y="15"/>
                  </a:lnTo>
                  <a:lnTo>
                    <a:pt x="50" y="12"/>
                  </a:lnTo>
                  <a:lnTo>
                    <a:pt x="58" y="8"/>
                  </a:lnTo>
                  <a:lnTo>
                    <a:pt x="65" y="5"/>
                  </a:lnTo>
                  <a:lnTo>
                    <a:pt x="74" y="2"/>
                  </a:lnTo>
                  <a:lnTo>
                    <a:pt x="84" y="1"/>
                  </a:lnTo>
                  <a:lnTo>
                    <a:pt x="84" y="1"/>
                  </a:lnTo>
                  <a:lnTo>
                    <a:pt x="99" y="0"/>
                  </a:lnTo>
                  <a:lnTo>
                    <a:pt x="115" y="0"/>
                  </a:lnTo>
                  <a:lnTo>
                    <a:pt x="132" y="1"/>
                  </a:lnTo>
                  <a:lnTo>
                    <a:pt x="148" y="4"/>
                  </a:lnTo>
                  <a:lnTo>
                    <a:pt x="165" y="9"/>
                  </a:lnTo>
                  <a:lnTo>
                    <a:pt x="182" y="15"/>
                  </a:lnTo>
                  <a:lnTo>
                    <a:pt x="198" y="24"/>
                  </a:lnTo>
                  <a:lnTo>
                    <a:pt x="213" y="35"/>
                  </a:lnTo>
                  <a:lnTo>
                    <a:pt x="213" y="35"/>
                  </a:lnTo>
                  <a:lnTo>
                    <a:pt x="224" y="43"/>
                  </a:lnTo>
                  <a:lnTo>
                    <a:pt x="234" y="52"/>
                  </a:lnTo>
                  <a:lnTo>
                    <a:pt x="242" y="62"/>
                  </a:lnTo>
                  <a:lnTo>
                    <a:pt x="251" y="73"/>
                  </a:lnTo>
                  <a:lnTo>
                    <a:pt x="260" y="84"/>
                  </a:lnTo>
                  <a:lnTo>
                    <a:pt x="267" y="96"/>
                  </a:lnTo>
                  <a:lnTo>
                    <a:pt x="283" y="120"/>
                  </a:lnTo>
                  <a:lnTo>
                    <a:pt x="296" y="147"/>
                  </a:lnTo>
                  <a:lnTo>
                    <a:pt x="308" y="175"/>
                  </a:lnTo>
                  <a:lnTo>
                    <a:pt x="319" y="204"/>
                  </a:lnTo>
                  <a:lnTo>
                    <a:pt x="328" y="235"/>
                  </a:lnTo>
                  <a:lnTo>
                    <a:pt x="337" y="265"/>
                  </a:lnTo>
                  <a:lnTo>
                    <a:pt x="346" y="296"/>
                  </a:lnTo>
                  <a:lnTo>
                    <a:pt x="361" y="358"/>
                  </a:lnTo>
                  <a:lnTo>
                    <a:pt x="375" y="418"/>
                  </a:lnTo>
                  <a:lnTo>
                    <a:pt x="389" y="474"/>
                  </a:lnTo>
                  <a:lnTo>
                    <a:pt x="389" y="4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6" name="Freeform 222"/>
            <p:cNvSpPr/>
            <p:nvPr>
              <p:custDataLst>
                <p:tags r:id="rId8"/>
              </p:custDataLst>
            </p:nvPr>
          </p:nvSpPr>
          <p:spPr bwMode="auto">
            <a:xfrm>
              <a:off x="5829300" y="3779838"/>
              <a:ext cx="112713" cy="327025"/>
            </a:xfrm>
            <a:custGeom>
              <a:avLst/>
              <a:gdLst>
                <a:gd name="T0" fmla="*/ 34 w 141"/>
                <a:gd name="T1" fmla="*/ 0 h 412"/>
                <a:gd name="T2" fmla="*/ 5 w 141"/>
                <a:gd name="T3" fmla="*/ 14 h 412"/>
                <a:gd name="T4" fmla="*/ 5 w 141"/>
                <a:gd name="T5" fmla="*/ 14 h 412"/>
                <a:gd name="T6" fmla="*/ 4 w 141"/>
                <a:gd name="T7" fmla="*/ 16 h 412"/>
                <a:gd name="T8" fmla="*/ 2 w 141"/>
                <a:gd name="T9" fmla="*/ 19 h 412"/>
                <a:gd name="T10" fmla="*/ 0 w 141"/>
                <a:gd name="T11" fmla="*/ 29 h 412"/>
                <a:gd name="T12" fmla="*/ 0 w 141"/>
                <a:gd name="T13" fmla="*/ 41 h 412"/>
                <a:gd name="T14" fmla="*/ 1 w 141"/>
                <a:gd name="T15" fmla="*/ 56 h 412"/>
                <a:gd name="T16" fmla="*/ 3 w 141"/>
                <a:gd name="T17" fmla="*/ 74 h 412"/>
                <a:gd name="T18" fmla="*/ 7 w 141"/>
                <a:gd name="T19" fmla="*/ 93 h 412"/>
                <a:gd name="T20" fmla="*/ 17 w 141"/>
                <a:gd name="T21" fmla="*/ 137 h 412"/>
                <a:gd name="T22" fmla="*/ 29 w 141"/>
                <a:gd name="T23" fmla="*/ 184 h 412"/>
                <a:gd name="T24" fmla="*/ 43 w 141"/>
                <a:gd name="T25" fmla="*/ 233 h 412"/>
                <a:gd name="T26" fmla="*/ 68 w 141"/>
                <a:gd name="T27" fmla="*/ 322 h 412"/>
                <a:gd name="T28" fmla="*/ 68 w 141"/>
                <a:gd name="T29" fmla="*/ 322 h 412"/>
                <a:gd name="T30" fmla="*/ 73 w 141"/>
                <a:gd name="T31" fmla="*/ 334 h 412"/>
                <a:gd name="T32" fmla="*/ 84 w 141"/>
                <a:gd name="T33" fmla="*/ 361 h 412"/>
                <a:gd name="T34" fmla="*/ 92 w 141"/>
                <a:gd name="T35" fmla="*/ 376 h 412"/>
                <a:gd name="T36" fmla="*/ 100 w 141"/>
                <a:gd name="T37" fmla="*/ 391 h 412"/>
                <a:gd name="T38" fmla="*/ 109 w 141"/>
                <a:gd name="T39" fmla="*/ 401 h 412"/>
                <a:gd name="T40" fmla="*/ 114 w 141"/>
                <a:gd name="T41" fmla="*/ 406 h 412"/>
                <a:gd name="T42" fmla="*/ 118 w 141"/>
                <a:gd name="T43" fmla="*/ 408 h 412"/>
                <a:gd name="T44" fmla="*/ 141 w 141"/>
                <a:gd name="T45" fmla="*/ 412 h 412"/>
                <a:gd name="T46" fmla="*/ 34 w 141"/>
                <a:gd name="T47" fmla="*/ 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1" h="412">
                  <a:moveTo>
                    <a:pt x="34" y="0"/>
                  </a:moveTo>
                  <a:lnTo>
                    <a:pt x="5" y="14"/>
                  </a:lnTo>
                  <a:lnTo>
                    <a:pt x="5" y="14"/>
                  </a:lnTo>
                  <a:lnTo>
                    <a:pt x="4" y="16"/>
                  </a:lnTo>
                  <a:lnTo>
                    <a:pt x="2" y="19"/>
                  </a:lnTo>
                  <a:lnTo>
                    <a:pt x="0" y="29"/>
                  </a:lnTo>
                  <a:lnTo>
                    <a:pt x="0" y="41"/>
                  </a:lnTo>
                  <a:lnTo>
                    <a:pt x="1" y="56"/>
                  </a:lnTo>
                  <a:lnTo>
                    <a:pt x="3" y="74"/>
                  </a:lnTo>
                  <a:lnTo>
                    <a:pt x="7" y="93"/>
                  </a:lnTo>
                  <a:lnTo>
                    <a:pt x="17" y="137"/>
                  </a:lnTo>
                  <a:lnTo>
                    <a:pt x="29" y="184"/>
                  </a:lnTo>
                  <a:lnTo>
                    <a:pt x="43" y="233"/>
                  </a:lnTo>
                  <a:lnTo>
                    <a:pt x="68" y="322"/>
                  </a:lnTo>
                  <a:lnTo>
                    <a:pt x="68" y="322"/>
                  </a:lnTo>
                  <a:lnTo>
                    <a:pt x="73" y="334"/>
                  </a:lnTo>
                  <a:lnTo>
                    <a:pt x="84" y="361"/>
                  </a:lnTo>
                  <a:lnTo>
                    <a:pt x="92" y="376"/>
                  </a:lnTo>
                  <a:lnTo>
                    <a:pt x="100" y="391"/>
                  </a:lnTo>
                  <a:lnTo>
                    <a:pt x="109" y="401"/>
                  </a:lnTo>
                  <a:lnTo>
                    <a:pt x="114" y="406"/>
                  </a:lnTo>
                  <a:lnTo>
                    <a:pt x="118" y="408"/>
                  </a:lnTo>
                  <a:lnTo>
                    <a:pt x="141" y="412"/>
                  </a:lnTo>
                  <a:lnTo>
                    <a:pt x="3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7" name="Freeform 223"/>
            <p:cNvSpPr/>
            <p:nvPr>
              <p:custDataLst>
                <p:tags r:id="rId9"/>
              </p:custDataLst>
            </p:nvPr>
          </p:nvSpPr>
          <p:spPr bwMode="auto">
            <a:xfrm>
              <a:off x="5435600" y="4119563"/>
              <a:ext cx="893763" cy="38100"/>
            </a:xfrm>
            <a:custGeom>
              <a:avLst/>
              <a:gdLst>
                <a:gd name="T0" fmla="*/ 1126 w 1126"/>
                <a:gd name="T1" fmla="*/ 23 h 48"/>
                <a:gd name="T2" fmla="*/ 1126 w 1126"/>
                <a:gd name="T3" fmla="*/ 23 h 48"/>
                <a:gd name="T4" fmla="*/ 1126 w 1126"/>
                <a:gd name="T5" fmla="*/ 29 h 48"/>
                <a:gd name="T6" fmla="*/ 1125 w 1126"/>
                <a:gd name="T7" fmla="*/ 33 h 48"/>
                <a:gd name="T8" fmla="*/ 1123 w 1126"/>
                <a:gd name="T9" fmla="*/ 38 h 48"/>
                <a:gd name="T10" fmla="*/ 1120 w 1126"/>
                <a:gd name="T11" fmla="*/ 41 h 48"/>
                <a:gd name="T12" fmla="*/ 1115 w 1126"/>
                <a:gd name="T13" fmla="*/ 44 h 48"/>
                <a:gd name="T14" fmla="*/ 1112 w 1126"/>
                <a:gd name="T15" fmla="*/ 46 h 48"/>
                <a:gd name="T16" fmla="*/ 1106 w 1126"/>
                <a:gd name="T17" fmla="*/ 47 h 48"/>
                <a:gd name="T18" fmla="*/ 1102 w 1126"/>
                <a:gd name="T19" fmla="*/ 48 h 48"/>
                <a:gd name="T20" fmla="*/ 25 w 1126"/>
                <a:gd name="T21" fmla="*/ 48 h 48"/>
                <a:gd name="T22" fmla="*/ 25 w 1126"/>
                <a:gd name="T23" fmla="*/ 48 h 48"/>
                <a:gd name="T24" fmla="*/ 20 w 1126"/>
                <a:gd name="T25" fmla="*/ 47 h 48"/>
                <a:gd name="T26" fmla="*/ 15 w 1126"/>
                <a:gd name="T27" fmla="*/ 46 h 48"/>
                <a:gd name="T28" fmla="*/ 11 w 1126"/>
                <a:gd name="T29" fmla="*/ 44 h 48"/>
                <a:gd name="T30" fmla="*/ 8 w 1126"/>
                <a:gd name="T31" fmla="*/ 41 h 48"/>
                <a:gd name="T32" fmla="*/ 4 w 1126"/>
                <a:gd name="T33" fmla="*/ 38 h 48"/>
                <a:gd name="T34" fmla="*/ 2 w 1126"/>
                <a:gd name="T35" fmla="*/ 33 h 48"/>
                <a:gd name="T36" fmla="*/ 0 w 1126"/>
                <a:gd name="T37" fmla="*/ 29 h 48"/>
                <a:gd name="T38" fmla="*/ 0 w 1126"/>
                <a:gd name="T39" fmla="*/ 23 h 48"/>
                <a:gd name="T40" fmla="*/ 0 w 1126"/>
                <a:gd name="T41" fmla="*/ 23 h 48"/>
                <a:gd name="T42" fmla="*/ 0 w 1126"/>
                <a:gd name="T43" fmla="*/ 23 h 48"/>
                <a:gd name="T44" fmla="*/ 0 w 1126"/>
                <a:gd name="T45" fmla="*/ 19 h 48"/>
                <a:gd name="T46" fmla="*/ 2 w 1126"/>
                <a:gd name="T47" fmla="*/ 14 h 48"/>
                <a:gd name="T48" fmla="*/ 4 w 1126"/>
                <a:gd name="T49" fmla="*/ 10 h 48"/>
                <a:gd name="T50" fmla="*/ 8 w 1126"/>
                <a:gd name="T51" fmla="*/ 6 h 48"/>
                <a:gd name="T52" fmla="*/ 11 w 1126"/>
                <a:gd name="T53" fmla="*/ 3 h 48"/>
                <a:gd name="T54" fmla="*/ 15 w 1126"/>
                <a:gd name="T55" fmla="*/ 1 h 48"/>
                <a:gd name="T56" fmla="*/ 20 w 1126"/>
                <a:gd name="T57" fmla="*/ 0 h 48"/>
                <a:gd name="T58" fmla="*/ 25 w 1126"/>
                <a:gd name="T59" fmla="*/ 0 h 48"/>
                <a:gd name="T60" fmla="*/ 1102 w 1126"/>
                <a:gd name="T61" fmla="*/ 0 h 48"/>
                <a:gd name="T62" fmla="*/ 1102 w 1126"/>
                <a:gd name="T63" fmla="*/ 0 h 48"/>
                <a:gd name="T64" fmla="*/ 1106 w 1126"/>
                <a:gd name="T65" fmla="*/ 0 h 48"/>
                <a:gd name="T66" fmla="*/ 1112 w 1126"/>
                <a:gd name="T67" fmla="*/ 1 h 48"/>
                <a:gd name="T68" fmla="*/ 1115 w 1126"/>
                <a:gd name="T69" fmla="*/ 3 h 48"/>
                <a:gd name="T70" fmla="*/ 1120 w 1126"/>
                <a:gd name="T71" fmla="*/ 6 h 48"/>
                <a:gd name="T72" fmla="*/ 1123 w 1126"/>
                <a:gd name="T73" fmla="*/ 10 h 48"/>
                <a:gd name="T74" fmla="*/ 1125 w 1126"/>
                <a:gd name="T75" fmla="*/ 14 h 48"/>
                <a:gd name="T76" fmla="*/ 1126 w 1126"/>
                <a:gd name="T77" fmla="*/ 19 h 48"/>
                <a:gd name="T78" fmla="*/ 1126 w 1126"/>
                <a:gd name="T79" fmla="*/ 23 h 48"/>
                <a:gd name="T80" fmla="*/ 1126 w 1126"/>
                <a:gd name="T81" fmla="*/ 2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6" h="48">
                  <a:moveTo>
                    <a:pt x="1126" y="23"/>
                  </a:moveTo>
                  <a:lnTo>
                    <a:pt x="1126" y="23"/>
                  </a:lnTo>
                  <a:lnTo>
                    <a:pt x="1126" y="29"/>
                  </a:lnTo>
                  <a:lnTo>
                    <a:pt x="1125" y="33"/>
                  </a:lnTo>
                  <a:lnTo>
                    <a:pt x="1123" y="38"/>
                  </a:lnTo>
                  <a:lnTo>
                    <a:pt x="1120" y="41"/>
                  </a:lnTo>
                  <a:lnTo>
                    <a:pt x="1115" y="44"/>
                  </a:lnTo>
                  <a:lnTo>
                    <a:pt x="1112" y="46"/>
                  </a:lnTo>
                  <a:lnTo>
                    <a:pt x="1106" y="47"/>
                  </a:lnTo>
                  <a:lnTo>
                    <a:pt x="1102" y="48"/>
                  </a:lnTo>
                  <a:lnTo>
                    <a:pt x="25" y="48"/>
                  </a:lnTo>
                  <a:lnTo>
                    <a:pt x="25" y="48"/>
                  </a:lnTo>
                  <a:lnTo>
                    <a:pt x="20" y="47"/>
                  </a:lnTo>
                  <a:lnTo>
                    <a:pt x="15" y="46"/>
                  </a:lnTo>
                  <a:lnTo>
                    <a:pt x="11" y="44"/>
                  </a:lnTo>
                  <a:lnTo>
                    <a:pt x="8" y="41"/>
                  </a:lnTo>
                  <a:lnTo>
                    <a:pt x="4" y="38"/>
                  </a:lnTo>
                  <a:lnTo>
                    <a:pt x="2" y="33"/>
                  </a:lnTo>
                  <a:lnTo>
                    <a:pt x="0" y="29"/>
                  </a:lnTo>
                  <a:lnTo>
                    <a:pt x="0" y="23"/>
                  </a:lnTo>
                  <a:lnTo>
                    <a:pt x="0" y="23"/>
                  </a:lnTo>
                  <a:lnTo>
                    <a:pt x="0" y="23"/>
                  </a:lnTo>
                  <a:lnTo>
                    <a:pt x="0" y="19"/>
                  </a:lnTo>
                  <a:lnTo>
                    <a:pt x="2" y="14"/>
                  </a:lnTo>
                  <a:lnTo>
                    <a:pt x="4" y="10"/>
                  </a:lnTo>
                  <a:lnTo>
                    <a:pt x="8" y="6"/>
                  </a:lnTo>
                  <a:lnTo>
                    <a:pt x="11" y="3"/>
                  </a:lnTo>
                  <a:lnTo>
                    <a:pt x="15" y="1"/>
                  </a:lnTo>
                  <a:lnTo>
                    <a:pt x="20" y="0"/>
                  </a:lnTo>
                  <a:lnTo>
                    <a:pt x="25" y="0"/>
                  </a:lnTo>
                  <a:lnTo>
                    <a:pt x="1102" y="0"/>
                  </a:lnTo>
                  <a:lnTo>
                    <a:pt x="1102" y="0"/>
                  </a:lnTo>
                  <a:lnTo>
                    <a:pt x="1106" y="0"/>
                  </a:lnTo>
                  <a:lnTo>
                    <a:pt x="1112" y="1"/>
                  </a:lnTo>
                  <a:lnTo>
                    <a:pt x="1115" y="3"/>
                  </a:lnTo>
                  <a:lnTo>
                    <a:pt x="1120" y="6"/>
                  </a:lnTo>
                  <a:lnTo>
                    <a:pt x="1123" y="10"/>
                  </a:lnTo>
                  <a:lnTo>
                    <a:pt x="1125" y="14"/>
                  </a:lnTo>
                  <a:lnTo>
                    <a:pt x="1126" y="19"/>
                  </a:lnTo>
                  <a:lnTo>
                    <a:pt x="1126" y="23"/>
                  </a:lnTo>
                  <a:lnTo>
                    <a:pt x="1126" y="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28" name="Freeform 224"/>
            <p:cNvSpPr/>
            <p:nvPr>
              <p:custDataLst>
                <p:tags r:id="rId10"/>
              </p:custDataLst>
            </p:nvPr>
          </p:nvSpPr>
          <p:spPr bwMode="auto">
            <a:xfrm>
              <a:off x="6223000" y="4130675"/>
              <a:ext cx="38100" cy="485775"/>
            </a:xfrm>
            <a:custGeom>
              <a:avLst/>
              <a:gdLst>
                <a:gd name="T0" fmla="*/ 24 w 49"/>
                <a:gd name="T1" fmla="*/ 0 h 611"/>
                <a:gd name="T2" fmla="*/ 24 w 49"/>
                <a:gd name="T3" fmla="*/ 0 h 611"/>
                <a:gd name="T4" fmla="*/ 30 w 49"/>
                <a:gd name="T5" fmla="*/ 0 h 611"/>
                <a:gd name="T6" fmla="*/ 34 w 49"/>
                <a:gd name="T7" fmla="*/ 2 h 611"/>
                <a:gd name="T8" fmla="*/ 38 w 49"/>
                <a:gd name="T9" fmla="*/ 4 h 611"/>
                <a:gd name="T10" fmla="*/ 42 w 49"/>
                <a:gd name="T11" fmla="*/ 7 h 611"/>
                <a:gd name="T12" fmla="*/ 45 w 49"/>
                <a:gd name="T13" fmla="*/ 11 h 611"/>
                <a:gd name="T14" fmla="*/ 47 w 49"/>
                <a:gd name="T15" fmla="*/ 15 h 611"/>
                <a:gd name="T16" fmla="*/ 49 w 49"/>
                <a:gd name="T17" fmla="*/ 19 h 611"/>
                <a:gd name="T18" fmla="*/ 49 w 49"/>
                <a:gd name="T19" fmla="*/ 25 h 611"/>
                <a:gd name="T20" fmla="*/ 49 w 49"/>
                <a:gd name="T21" fmla="*/ 586 h 611"/>
                <a:gd name="T22" fmla="*/ 49 w 49"/>
                <a:gd name="T23" fmla="*/ 586 h 611"/>
                <a:gd name="T24" fmla="*/ 49 w 49"/>
                <a:gd name="T25" fmla="*/ 591 h 611"/>
                <a:gd name="T26" fmla="*/ 47 w 49"/>
                <a:gd name="T27" fmla="*/ 596 h 611"/>
                <a:gd name="T28" fmla="*/ 45 w 49"/>
                <a:gd name="T29" fmla="*/ 600 h 611"/>
                <a:gd name="T30" fmla="*/ 42 w 49"/>
                <a:gd name="T31" fmla="*/ 603 h 611"/>
                <a:gd name="T32" fmla="*/ 38 w 49"/>
                <a:gd name="T33" fmla="*/ 607 h 611"/>
                <a:gd name="T34" fmla="*/ 34 w 49"/>
                <a:gd name="T35" fmla="*/ 609 h 611"/>
                <a:gd name="T36" fmla="*/ 30 w 49"/>
                <a:gd name="T37" fmla="*/ 611 h 611"/>
                <a:gd name="T38" fmla="*/ 24 w 49"/>
                <a:gd name="T39" fmla="*/ 611 h 611"/>
                <a:gd name="T40" fmla="*/ 24 w 49"/>
                <a:gd name="T41" fmla="*/ 611 h 611"/>
                <a:gd name="T42" fmla="*/ 24 w 49"/>
                <a:gd name="T43" fmla="*/ 611 h 611"/>
                <a:gd name="T44" fmla="*/ 20 w 49"/>
                <a:gd name="T45" fmla="*/ 611 h 611"/>
                <a:gd name="T46" fmla="*/ 15 w 49"/>
                <a:gd name="T47" fmla="*/ 609 h 611"/>
                <a:gd name="T48" fmla="*/ 11 w 49"/>
                <a:gd name="T49" fmla="*/ 607 h 611"/>
                <a:gd name="T50" fmla="*/ 7 w 49"/>
                <a:gd name="T51" fmla="*/ 603 h 611"/>
                <a:gd name="T52" fmla="*/ 5 w 49"/>
                <a:gd name="T53" fmla="*/ 600 h 611"/>
                <a:gd name="T54" fmla="*/ 2 w 49"/>
                <a:gd name="T55" fmla="*/ 596 h 611"/>
                <a:gd name="T56" fmla="*/ 0 w 49"/>
                <a:gd name="T57" fmla="*/ 591 h 611"/>
                <a:gd name="T58" fmla="*/ 0 w 49"/>
                <a:gd name="T59" fmla="*/ 586 h 611"/>
                <a:gd name="T60" fmla="*/ 0 w 49"/>
                <a:gd name="T61" fmla="*/ 25 h 611"/>
                <a:gd name="T62" fmla="*/ 0 w 49"/>
                <a:gd name="T63" fmla="*/ 25 h 611"/>
                <a:gd name="T64" fmla="*/ 0 w 49"/>
                <a:gd name="T65" fmla="*/ 19 h 611"/>
                <a:gd name="T66" fmla="*/ 2 w 49"/>
                <a:gd name="T67" fmla="*/ 15 h 611"/>
                <a:gd name="T68" fmla="*/ 5 w 49"/>
                <a:gd name="T69" fmla="*/ 11 h 611"/>
                <a:gd name="T70" fmla="*/ 7 w 49"/>
                <a:gd name="T71" fmla="*/ 7 h 611"/>
                <a:gd name="T72" fmla="*/ 11 w 49"/>
                <a:gd name="T73" fmla="*/ 4 h 611"/>
                <a:gd name="T74" fmla="*/ 15 w 49"/>
                <a:gd name="T75" fmla="*/ 2 h 611"/>
                <a:gd name="T76" fmla="*/ 20 w 49"/>
                <a:gd name="T77" fmla="*/ 0 h 611"/>
                <a:gd name="T78" fmla="*/ 24 w 49"/>
                <a:gd name="T79" fmla="*/ 0 h 611"/>
                <a:gd name="T80" fmla="*/ 24 w 49"/>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 h="611">
                  <a:moveTo>
                    <a:pt x="24" y="0"/>
                  </a:moveTo>
                  <a:lnTo>
                    <a:pt x="24" y="0"/>
                  </a:lnTo>
                  <a:lnTo>
                    <a:pt x="30" y="0"/>
                  </a:lnTo>
                  <a:lnTo>
                    <a:pt x="34" y="2"/>
                  </a:lnTo>
                  <a:lnTo>
                    <a:pt x="38" y="4"/>
                  </a:lnTo>
                  <a:lnTo>
                    <a:pt x="42" y="7"/>
                  </a:lnTo>
                  <a:lnTo>
                    <a:pt x="45" y="11"/>
                  </a:lnTo>
                  <a:lnTo>
                    <a:pt x="47" y="15"/>
                  </a:lnTo>
                  <a:lnTo>
                    <a:pt x="49" y="19"/>
                  </a:lnTo>
                  <a:lnTo>
                    <a:pt x="49" y="25"/>
                  </a:lnTo>
                  <a:lnTo>
                    <a:pt x="49" y="586"/>
                  </a:lnTo>
                  <a:lnTo>
                    <a:pt x="49" y="586"/>
                  </a:lnTo>
                  <a:lnTo>
                    <a:pt x="49" y="591"/>
                  </a:lnTo>
                  <a:lnTo>
                    <a:pt x="47" y="596"/>
                  </a:lnTo>
                  <a:lnTo>
                    <a:pt x="45" y="600"/>
                  </a:lnTo>
                  <a:lnTo>
                    <a:pt x="42" y="603"/>
                  </a:lnTo>
                  <a:lnTo>
                    <a:pt x="38" y="607"/>
                  </a:lnTo>
                  <a:lnTo>
                    <a:pt x="34" y="609"/>
                  </a:lnTo>
                  <a:lnTo>
                    <a:pt x="30" y="611"/>
                  </a:lnTo>
                  <a:lnTo>
                    <a:pt x="24" y="611"/>
                  </a:lnTo>
                  <a:lnTo>
                    <a:pt x="24" y="611"/>
                  </a:lnTo>
                  <a:lnTo>
                    <a:pt x="24" y="611"/>
                  </a:lnTo>
                  <a:lnTo>
                    <a:pt x="20" y="611"/>
                  </a:lnTo>
                  <a:lnTo>
                    <a:pt x="15" y="609"/>
                  </a:lnTo>
                  <a:lnTo>
                    <a:pt x="11" y="607"/>
                  </a:lnTo>
                  <a:lnTo>
                    <a:pt x="7" y="603"/>
                  </a:lnTo>
                  <a:lnTo>
                    <a:pt x="5" y="600"/>
                  </a:lnTo>
                  <a:lnTo>
                    <a:pt x="2" y="596"/>
                  </a:lnTo>
                  <a:lnTo>
                    <a:pt x="0" y="591"/>
                  </a:lnTo>
                  <a:lnTo>
                    <a:pt x="0" y="586"/>
                  </a:lnTo>
                  <a:lnTo>
                    <a:pt x="0" y="25"/>
                  </a:lnTo>
                  <a:lnTo>
                    <a:pt x="0" y="25"/>
                  </a:lnTo>
                  <a:lnTo>
                    <a:pt x="0" y="19"/>
                  </a:lnTo>
                  <a:lnTo>
                    <a:pt x="2" y="15"/>
                  </a:lnTo>
                  <a:lnTo>
                    <a:pt x="5" y="11"/>
                  </a:lnTo>
                  <a:lnTo>
                    <a:pt x="7" y="7"/>
                  </a:lnTo>
                  <a:lnTo>
                    <a:pt x="11" y="4"/>
                  </a:lnTo>
                  <a:lnTo>
                    <a:pt x="15" y="2"/>
                  </a:lnTo>
                  <a:lnTo>
                    <a:pt x="20" y="0"/>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0" name="Freeform 225"/>
            <p:cNvSpPr/>
            <p:nvPr>
              <p:custDataLst>
                <p:tags r:id="rId11"/>
              </p:custDataLst>
            </p:nvPr>
          </p:nvSpPr>
          <p:spPr bwMode="auto">
            <a:xfrm>
              <a:off x="5475288" y="4130675"/>
              <a:ext cx="39688" cy="485775"/>
            </a:xfrm>
            <a:custGeom>
              <a:avLst/>
              <a:gdLst>
                <a:gd name="T0" fmla="*/ 25 w 50"/>
                <a:gd name="T1" fmla="*/ 0 h 611"/>
                <a:gd name="T2" fmla="*/ 25 w 50"/>
                <a:gd name="T3" fmla="*/ 0 h 611"/>
                <a:gd name="T4" fmla="*/ 29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29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29"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29"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1" name="Freeform 226"/>
            <p:cNvSpPr/>
            <p:nvPr>
              <p:custDataLst>
                <p:tags r:id="rId12"/>
              </p:custDataLst>
            </p:nvPr>
          </p:nvSpPr>
          <p:spPr bwMode="auto">
            <a:xfrm>
              <a:off x="6705600" y="3762375"/>
              <a:ext cx="100013" cy="481012"/>
            </a:xfrm>
            <a:custGeom>
              <a:avLst/>
              <a:gdLst>
                <a:gd name="T0" fmla="*/ 105 w 126"/>
                <a:gd name="T1" fmla="*/ 0 h 606"/>
                <a:gd name="T2" fmla="*/ 105 w 126"/>
                <a:gd name="T3" fmla="*/ 0 h 606"/>
                <a:gd name="T4" fmla="*/ 110 w 126"/>
                <a:gd name="T5" fmla="*/ 1 h 606"/>
                <a:gd name="T6" fmla="*/ 114 w 126"/>
                <a:gd name="T7" fmla="*/ 3 h 606"/>
                <a:gd name="T8" fmla="*/ 118 w 126"/>
                <a:gd name="T9" fmla="*/ 7 h 606"/>
                <a:gd name="T10" fmla="*/ 122 w 126"/>
                <a:gd name="T11" fmla="*/ 10 h 606"/>
                <a:gd name="T12" fmla="*/ 124 w 126"/>
                <a:gd name="T13" fmla="*/ 14 h 606"/>
                <a:gd name="T14" fmla="*/ 125 w 126"/>
                <a:gd name="T15" fmla="*/ 18 h 606"/>
                <a:gd name="T16" fmla="*/ 126 w 126"/>
                <a:gd name="T17" fmla="*/ 23 h 606"/>
                <a:gd name="T18" fmla="*/ 126 w 126"/>
                <a:gd name="T19" fmla="*/ 28 h 606"/>
                <a:gd name="T20" fmla="*/ 49 w 126"/>
                <a:gd name="T21" fmla="*/ 585 h 606"/>
                <a:gd name="T22" fmla="*/ 49 w 126"/>
                <a:gd name="T23" fmla="*/ 585 h 606"/>
                <a:gd name="T24" fmla="*/ 48 w 126"/>
                <a:gd name="T25" fmla="*/ 590 h 606"/>
                <a:gd name="T26" fmla="*/ 46 w 126"/>
                <a:gd name="T27" fmla="*/ 594 h 606"/>
                <a:gd name="T28" fmla="*/ 43 w 126"/>
                <a:gd name="T29" fmla="*/ 598 h 606"/>
                <a:gd name="T30" fmla="*/ 39 w 126"/>
                <a:gd name="T31" fmla="*/ 602 h 606"/>
                <a:gd name="T32" fmla="*/ 36 w 126"/>
                <a:gd name="T33" fmla="*/ 604 h 606"/>
                <a:gd name="T34" fmla="*/ 31 w 126"/>
                <a:gd name="T35" fmla="*/ 606 h 606"/>
                <a:gd name="T36" fmla="*/ 26 w 126"/>
                <a:gd name="T37" fmla="*/ 606 h 606"/>
                <a:gd name="T38" fmla="*/ 22 w 126"/>
                <a:gd name="T39" fmla="*/ 606 h 606"/>
                <a:gd name="T40" fmla="*/ 22 w 126"/>
                <a:gd name="T41" fmla="*/ 606 h 606"/>
                <a:gd name="T42" fmla="*/ 22 w 126"/>
                <a:gd name="T43" fmla="*/ 606 h 606"/>
                <a:gd name="T44" fmla="*/ 16 w 126"/>
                <a:gd name="T45" fmla="*/ 605 h 606"/>
                <a:gd name="T46" fmla="*/ 12 w 126"/>
                <a:gd name="T47" fmla="*/ 603 h 606"/>
                <a:gd name="T48" fmla="*/ 9 w 126"/>
                <a:gd name="T49" fmla="*/ 600 h 606"/>
                <a:gd name="T50" fmla="*/ 5 w 126"/>
                <a:gd name="T51" fmla="*/ 596 h 606"/>
                <a:gd name="T52" fmla="*/ 2 w 126"/>
                <a:gd name="T53" fmla="*/ 593 h 606"/>
                <a:gd name="T54" fmla="*/ 1 w 126"/>
                <a:gd name="T55" fmla="*/ 588 h 606"/>
                <a:gd name="T56" fmla="*/ 0 w 126"/>
                <a:gd name="T57" fmla="*/ 583 h 606"/>
                <a:gd name="T58" fmla="*/ 0 w 126"/>
                <a:gd name="T59" fmla="*/ 579 h 606"/>
                <a:gd name="T60" fmla="*/ 77 w 126"/>
                <a:gd name="T61" fmla="*/ 22 h 606"/>
                <a:gd name="T62" fmla="*/ 77 w 126"/>
                <a:gd name="T63" fmla="*/ 22 h 606"/>
                <a:gd name="T64" fmla="*/ 78 w 126"/>
                <a:gd name="T65" fmla="*/ 16 h 606"/>
                <a:gd name="T66" fmla="*/ 80 w 126"/>
                <a:gd name="T67" fmla="*/ 12 h 606"/>
                <a:gd name="T68" fmla="*/ 84 w 126"/>
                <a:gd name="T69" fmla="*/ 9 h 606"/>
                <a:gd name="T70" fmla="*/ 87 w 126"/>
                <a:gd name="T71" fmla="*/ 5 h 606"/>
                <a:gd name="T72" fmla="*/ 91 w 126"/>
                <a:gd name="T73" fmla="*/ 2 h 606"/>
                <a:gd name="T74" fmla="*/ 96 w 126"/>
                <a:gd name="T75" fmla="*/ 1 h 606"/>
                <a:gd name="T76" fmla="*/ 100 w 126"/>
                <a:gd name="T77" fmla="*/ 0 h 606"/>
                <a:gd name="T78" fmla="*/ 105 w 126"/>
                <a:gd name="T79" fmla="*/ 0 h 606"/>
                <a:gd name="T80" fmla="*/ 105 w 126"/>
                <a:gd name="T81" fmla="*/ 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606">
                  <a:moveTo>
                    <a:pt x="105" y="0"/>
                  </a:moveTo>
                  <a:lnTo>
                    <a:pt x="105" y="0"/>
                  </a:lnTo>
                  <a:lnTo>
                    <a:pt x="110" y="1"/>
                  </a:lnTo>
                  <a:lnTo>
                    <a:pt x="114" y="3"/>
                  </a:lnTo>
                  <a:lnTo>
                    <a:pt x="118" y="7"/>
                  </a:lnTo>
                  <a:lnTo>
                    <a:pt x="122" y="10"/>
                  </a:lnTo>
                  <a:lnTo>
                    <a:pt x="124" y="14"/>
                  </a:lnTo>
                  <a:lnTo>
                    <a:pt x="125" y="18"/>
                  </a:lnTo>
                  <a:lnTo>
                    <a:pt x="126" y="23"/>
                  </a:lnTo>
                  <a:lnTo>
                    <a:pt x="126" y="28"/>
                  </a:lnTo>
                  <a:lnTo>
                    <a:pt x="49" y="585"/>
                  </a:lnTo>
                  <a:lnTo>
                    <a:pt x="49" y="585"/>
                  </a:lnTo>
                  <a:lnTo>
                    <a:pt x="48" y="590"/>
                  </a:lnTo>
                  <a:lnTo>
                    <a:pt x="46" y="594"/>
                  </a:lnTo>
                  <a:lnTo>
                    <a:pt x="43" y="598"/>
                  </a:lnTo>
                  <a:lnTo>
                    <a:pt x="39" y="602"/>
                  </a:lnTo>
                  <a:lnTo>
                    <a:pt x="36" y="604"/>
                  </a:lnTo>
                  <a:lnTo>
                    <a:pt x="31" y="606"/>
                  </a:lnTo>
                  <a:lnTo>
                    <a:pt x="26" y="606"/>
                  </a:lnTo>
                  <a:lnTo>
                    <a:pt x="22" y="606"/>
                  </a:lnTo>
                  <a:lnTo>
                    <a:pt x="22" y="606"/>
                  </a:lnTo>
                  <a:lnTo>
                    <a:pt x="22" y="606"/>
                  </a:lnTo>
                  <a:lnTo>
                    <a:pt x="16" y="605"/>
                  </a:lnTo>
                  <a:lnTo>
                    <a:pt x="12" y="603"/>
                  </a:lnTo>
                  <a:lnTo>
                    <a:pt x="9" y="600"/>
                  </a:lnTo>
                  <a:lnTo>
                    <a:pt x="5" y="596"/>
                  </a:lnTo>
                  <a:lnTo>
                    <a:pt x="2" y="593"/>
                  </a:lnTo>
                  <a:lnTo>
                    <a:pt x="1" y="588"/>
                  </a:lnTo>
                  <a:lnTo>
                    <a:pt x="0" y="583"/>
                  </a:lnTo>
                  <a:lnTo>
                    <a:pt x="0" y="579"/>
                  </a:lnTo>
                  <a:lnTo>
                    <a:pt x="77" y="22"/>
                  </a:lnTo>
                  <a:lnTo>
                    <a:pt x="77" y="22"/>
                  </a:lnTo>
                  <a:lnTo>
                    <a:pt x="78" y="16"/>
                  </a:lnTo>
                  <a:lnTo>
                    <a:pt x="80" y="12"/>
                  </a:lnTo>
                  <a:lnTo>
                    <a:pt x="84" y="9"/>
                  </a:lnTo>
                  <a:lnTo>
                    <a:pt x="87" y="5"/>
                  </a:lnTo>
                  <a:lnTo>
                    <a:pt x="91" y="2"/>
                  </a:lnTo>
                  <a:lnTo>
                    <a:pt x="96" y="1"/>
                  </a:lnTo>
                  <a:lnTo>
                    <a:pt x="100" y="0"/>
                  </a:lnTo>
                  <a:lnTo>
                    <a:pt x="105" y="0"/>
                  </a:lnTo>
                  <a:lnTo>
                    <a:pt x="10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2" name="Freeform 227"/>
            <p:cNvSpPr/>
            <p:nvPr>
              <p:custDataLst>
                <p:tags r:id="rId13"/>
              </p:custDataLst>
            </p:nvPr>
          </p:nvSpPr>
          <p:spPr bwMode="auto">
            <a:xfrm>
              <a:off x="6707188" y="4130675"/>
              <a:ext cx="39688" cy="485775"/>
            </a:xfrm>
            <a:custGeom>
              <a:avLst/>
              <a:gdLst>
                <a:gd name="T0" fmla="*/ 25 w 50"/>
                <a:gd name="T1" fmla="*/ 0 h 611"/>
                <a:gd name="T2" fmla="*/ 25 w 50"/>
                <a:gd name="T3" fmla="*/ 0 h 611"/>
                <a:gd name="T4" fmla="*/ 31 w 50"/>
                <a:gd name="T5" fmla="*/ 0 h 611"/>
                <a:gd name="T6" fmla="*/ 35 w 50"/>
                <a:gd name="T7" fmla="*/ 2 h 611"/>
                <a:gd name="T8" fmla="*/ 39 w 50"/>
                <a:gd name="T9" fmla="*/ 4 h 611"/>
                <a:gd name="T10" fmla="*/ 42 w 50"/>
                <a:gd name="T11" fmla="*/ 7 h 611"/>
                <a:gd name="T12" fmla="*/ 46 w 50"/>
                <a:gd name="T13" fmla="*/ 11 h 611"/>
                <a:gd name="T14" fmla="*/ 48 w 50"/>
                <a:gd name="T15" fmla="*/ 15 h 611"/>
                <a:gd name="T16" fmla="*/ 49 w 50"/>
                <a:gd name="T17" fmla="*/ 19 h 611"/>
                <a:gd name="T18" fmla="*/ 50 w 50"/>
                <a:gd name="T19" fmla="*/ 25 h 611"/>
                <a:gd name="T20" fmla="*/ 50 w 50"/>
                <a:gd name="T21" fmla="*/ 586 h 611"/>
                <a:gd name="T22" fmla="*/ 50 w 50"/>
                <a:gd name="T23" fmla="*/ 586 h 611"/>
                <a:gd name="T24" fmla="*/ 49 w 50"/>
                <a:gd name="T25" fmla="*/ 591 h 611"/>
                <a:gd name="T26" fmla="*/ 48 w 50"/>
                <a:gd name="T27" fmla="*/ 596 h 611"/>
                <a:gd name="T28" fmla="*/ 46 w 50"/>
                <a:gd name="T29" fmla="*/ 600 h 611"/>
                <a:gd name="T30" fmla="*/ 42 w 50"/>
                <a:gd name="T31" fmla="*/ 603 h 611"/>
                <a:gd name="T32" fmla="*/ 39 w 50"/>
                <a:gd name="T33" fmla="*/ 607 h 611"/>
                <a:gd name="T34" fmla="*/ 35 w 50"/>
                <a:gd name="T35" fmla="*/ 609 h 611"/>
                <a:gd name="T36" fmla="*/ 31 w 50"/>
                <a:gd name="T37" fmla="*/ 611 h 611"/>
                <a:gd name="T38" fmla="*/ 25 w 50"/>
                <a:gd name="T39" fmla="*/ 611 h 611"/>
                <a:gd name="T40" fmla="*/ 25 w 50"/>
                <a:gd name="T41" fmla="*/ 611 h 611"/>
                <a:gd name="T42" fmla="*/ 25 w 50"/>
                <a:gd name="T43" fmla="*/ 611 h 611"/>
                <a:gd name="T44" fmla="*/ 20 w 50"/>
                <a:gd name="T45" fmla="*/ 611 h 611"/>
                <a:gd name="T46" fmla="*/ 15 w 50"/>
                <a:gd name="T47" fmla="*/ 609 h 611"/>
                <a:gd name="T48" fmla="*/ 11 w 50"/>
                <a:gd name="T49" fmla="*/ 607 h 611"/>
                <a:gd name="T50" fmla="*/ 8 w 50"/>
                <a:gd name="T51" fmla="*/ 603 h 611"/>
                <a:gd name="T52" fmla="*/ 4 w 50"/>
                <a:gd name="T53" fmla="*/ 600 h 611"/>
                <a:gd name="T54" fmla="*/ 2 w 50"/>
                <a:gd name="T55" fmla="*/ 596 h 611"/>
                <a:gd name="T56" fmla="*/ 1 w 50"/>
                <a:gd name="T57" fmla="*/ 591 h 611"/>
                <a:gd name="T58" fmla="*/ 0 w 50"/>
                <a:gd name="T59" fmla="*/ 586 h 611"/>
                <a:gd name="T60" fmla="*/ 0 w 50"/>
                <a:gd name="T61" fmla="*/ 25 h 611"/>
                <a:gd name="T62" fmla="*/ 0 w 50"/>
                <a:gd name="T63" fmla="*/ 25 h 611"/>
                <a:gd name="T64" fmla="*/ 1 w 50"/>
                <a:gd name="T65" fmla="*/ 19 h 611"/>
                <a:gd name="T66" fmla="*/ 2 w 50"/>
                <a:gd name="T67" fmla="*/ 15 h 611"/>
                <a:gd name="T68" fmla="*/ 4 w 50"/>
                <a:gd name="T69" fmla="*/ 11 h 611"/>
                <a:gd name="T70" fmla="*/ 8 w 50"/>
                <a:gd name="T71" fmla="*/ 7 h 611"/>
                <a:gd name="T72" fmla="*/ 11 w 50"/>
                <a:gd name="T73" fmla="*/ 4 h 611"/>
                <a:gd name="T74" fmla="*/ 15 w 50"/>
                <a:gd name="T75" fmla="*/ 2 h 611"/>
                <a:gd name="T76" fmla="*/ 20 w 50"/>
                <a:gd name="T77" fmla="*/ 0 h 611"/>
                <a:gd name="T78" fmla="*/ 25 w 50"/>
                <a:gd name="T79" fmla="*/ 0 h 611"/>
                <a:gd name="T80" fmla="*/ 25 w 50"/>
                <a:gd name="T81" fmla="*/ 0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611">
                  <a:moveTo>
                    <a:pt x="25" y="0"/>
                  </a:moveTo>
                  <a:lnTo>
                    <a:pt x="25" y="0"/>
                  </a:lnTo>
                  <a:lnTo>
                    <a:pt x="31" y="0"/>
                  </a:lnTo>
                  <a:lnTo>
                    <a:pt x="35" y="2"/>
                  </a:lnTo>
                  <a:lnTo>
                    <a:pt x="39" y="4"/>
                  </a:lnTo>
                  <a:lnTo>
                    <a:pt x="42" y="7"/>
                  </a:lnTo>
                  <a:lnTo>
                    <a:pt x="46" y="11"/>
                  </a:lnTo>
                  <a:lnTo>
                    <a:pt x="48" y="15"/>
                  </a:lnTo>
                  <a:lnTo>
                    <a:pt x="49" y="19"/>
                  </a:lnTo>
                  <a:lnTo>
                    <a:pt x="50" y="25"/>
                  </a:lnTo>
                  <a:lnTo>
                    <a:pt x="50" y="586"/>
                  </a:lnTo>
                  <a:lnTo>
                    <a:pt x="50" y="586"/>
                  </a:lnTo>
                  <a:lnTo>
                    <a:pt x="49" y="591"/>
                  </a:lnTo>
                  <a:lnTo>
                    <a:pt x="48" y="596"/>
                  </a:lnTo>
                  <a:lnTo>
                    <a:pt x="46" y="600"/>
                  </a:lnTo>
                  <a:lnTo>
                    <a:pt x="42" y="603"/>
                  </a:lnTo>
                  <a:lnTo>
                    <a:pt x="39" y="607"/>
                  </a:lnTo>
                  <a:lnTo>
                    <a:pt x="35" y="609"/>
                  </a:lnTo>
                  <a:lnTo>
                    <a:pt x="31" y="611"/>
                  </a:lnTo>
                  <a:lnTo>
                    <a:pt x="25" y="611"/>
                  </a:lnTo>
                  <a:lnTo>
                    <a:pt x="25" y="611"/>
                  </a:lnTo>
                  <a:lnTo>
                    <a:pt x="25" y="611"/>
                  </a:lnTo>
                  <a:lnTo>
                    <a:pt x="20" y="611"/>
                  </a:lnTo>
                  <a:lnTo>
                    <a:pt x="15" y="609"/>
                  </a:lnTo>
                  <a:lnTo>
                    <a:pt x="11" y="607"/>
                  </a:lnTo>
                  <a:lnTo>
                    <a:pt x="8" y="603"/>
                  </a:lnTo>
                  <a:lnTo>
                    <a:pt x="4" y="600"/>
                  </a:lnTo>
                  <a:lnTo>
                    <a:pt x="2" y="596"/>
                  </a:lnTo>
                  <a:lnTo>
                    <a:pt x="1" y="591"/>
                  </a:lnTo>
                  <a:lnTo>
                    <a:pt x="0" y="586"/>
                  </a:lnTo>
                  <a:lnTo>
                    <a:pt x="0" y="25"/>
                  </a:lnTo>
                  <a:lnTo>
                    <a:pt x="0" y="25"/>
                  </a:lnTo>
                  <a:lnTo>
                    <a:pt x="1" y="19"/>
                  </a:lnTo>
                  <a:lnTo>
                    <a:pt x="2" y="15"/>
                  </a:lnTo>
                  <a:lnTo>
                    <a:pt x="4" y="11"/>
                  </a:lnTo>
                  <a:lnTo>
                    <a:pt x="8" y="7"/>
                  </a:lnTo>
                  <a:lnTo>
                    <a:pt x="11" y="4"/>
                  </a:lnTo>
                  <a:lnTo>
                    <a:pt x="15" y="2"/>
                  </a:lnTo>
                  <a:lnTo>
                    <a:pt x="20" y="0"/>
                  </a:lnTo>
                  <a:lnTo>
                    <a:pt x="25" y="0"/>
                  </a:lnTo>
                  <a:lnTo>
                    <a:pt x="2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3" name="Freeform 228"/>
            <p:cNvSpPr/>
            <p:nvPr>
              <p:custDataLst>
                <p:tags r:id="rId14"/>
              </p:custDataLst>
            </p:nvPr>
          </p:nvSpPr>
          <p:spPr bwMode="auto">
            <a:xfrm>
              <a:off x="6426200" y="4221163"/>
              <a:ext cx="39688" cy="395287"/>
            </a:xfrm>
            <a:custGeom>
              <a:avLst/>
              <a:gdLst>
                <a:gd name="T0" fmla="*/ 0 w 49"/>
                <a:gd name="T1" fmla="*/ 0 h 498"/>
                <a:gd name="T2" fmla="*/ 0 w 49"/>
                <a:gd name="T3" fmla="*/ 473 h 498"/>
                <a:gd name="T4" fmla="*/ 0 w 49"/>
                <a:gd name="T5" fmla="*/ 473 h 498"/>
                <a:gd name="T6" fmla="*/ 0 w 49"/>
                <a:gd name="T7" fmla="*/ 478 h 498"/>
                <a:gd name="T8" fmla="*/ 2 w 49"/>
                <a:gd name="T9" fmla="*/ 483 h 498"/>
                <a:gd name="T10" fmla="*/ 4 w 49"/>
                <a:gd name="T11" fmla="*/ 487 h 498"/>
                <a:gd name="T12" fmla="*/ 7 w 49"/>
                <a:gd name="T13" fmla="*/ 490 h 498"/>
                <a:gd name="T14" fmla="*/ 11 w 49"/>
                <a:gd name="T15" fmla="*/ 494 h 498"/>
                <a:gd name="T16" fmla="*/ 15 w 49"/>
                <a:gd name="T17" fmla="*/ 496 h 498"/>
                <a:gd name="T18" fmla="*/ 19 w 49"/>
                <a:gd name="T19" fmla="*/ 498 h 498"/>
                <a:gd name="T20" fmla="*/ 25 w 49"/>
                <a:gd name="T21" fmla="*/ 498 h 498"/>
                <a:gd name="T22" fmla="*/ 25 w 49"/>
                <a:gd name="T23" fmla="*/ 498 h 498"/>
                <a:gd name="T24" fmla="*/ 29 w 49"/>
                <a:gd name="T25" fmla="*/ 498 h 498"/>
                <a:gd name="T26" fmla="*/ 34 w 49"/>
                <a:gd name="T27" fmla="*/ 496 h 498"/>
                <a:gd name="T28" fmla="*/ 38 w 49"/>
                <a:gd name="T29" fmla="*/ 494 h 498"/>
                <a:gd name="T30" fmla="*/ 42 w 49"/>
                <a:gd name="T31" fmla="*/ 490 h 498"/>
                <a:gd name="T32" fmla="*/ 44 w 49"/>
                <a:gd name="T33" fmla="*/ 487 h 498"/>
                <a:gd name="T34" fmla="*/ 47 w 49"/>
                <a:gd name="T35" fmla="*/ 483 h 498"/>
                <a:gd name="T36" fmla="*/ 49 w 49"/>
                <a:gd name="T37" fmla="*/ 478 h 498"/>
                <a:gd name="T38" fmla="*/ 49 w 49"/>
                <a:gd name="T39" fmla="*/ 473 h 498"/>
                <a:gd name="T40" fmla="*/ 49 w 49"/>
                <a:gd name="T41" fmla="*/ 4 h 498"/>
                <a:gd name="T42" fmla="*/ 49 w 49"/>
                <a:gd name="T43" fmla="*/ 4 h 498"/>
                <a:gd name="T44" fmla="*/ 25 w 49"/>
                <a:gd name="T45" fmla="*/ 2 h 498"/>
                <a:gd name="T46" fmla="*/ 0 w 49"/>
                <a:gd name="T47" fmla="*/ 0 h 498"/>
                <a:gd name="T48" fmla="*/ 0 w 49"/>
                <a:gd name="T49" fmla="*/ 0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498">
                  <a:moveTo>
                    <a:pt x="0" y="0"/>
                  </a:moveTo>
                  <a:lnTo>
                    <a:pt x="0" y="473"/>
                  </a:lnTo>
                  <a:lnTo>
                    <a:pt x="0" y="473"/>
                  </a:lnTo>
                  <a:lnTo>
                    <a:pt x="0" y="478"/>
                  </a:lnTo>
                  <a:lnTo>
                    <a:pt x="2" y="483"/>
                  </a:lnTo>
                  <a:lnTo>
                    <a:pt x="4" y="487"/>
                  </a:lnTo>
                  <a:lnTo>
                    <a:pt x="7" y="490"/>
                  </a:lnTo>
                  <a:lnTo>
                    <a:pt x="11" y="494"/>
                  </a:lnTo>
                  <a:lnTo>
                    <a:pt x="15" y="496"/>
                  </a:lnTo>
                  <a:lnTo>
                    <a:pt x="19" y="498"/>
                  </a:lnTo>
                  <a:lnTo>
                    <a:pt x="25" y="498"/>
                  </a:lnTo>
                  <a:lnTo>
                    <a:pt x="25" y="498"/>
                  </a:lnTo>
                  <a:lnTo>
                    <a:pt x="29" y="498"/>
                  </a:lnTo>
                  <a:lnTo>
                    <a:pt x="34" y="496"/>
                  </a:lnTo>
                  <a:lnTo>
                    <a:pt x="38" y="494"/>
                  </a:lnTo>
                  <a:lnTo>
                    <a:pt x="42" y="490"/>
                  </a:lnTo>
                  <a:lnTo>
                    <a:pt x="44" y="487"/>
                  </a:lnTo>
                  <a:lnTo>
                    <a:pt x="47" y="483"/>
                  </a:lnTo>
                  <a:lnTo>
                    <a:pt x="49" y="478"/>
                  </a:lnTo>
                  <a:lnTo>
                    <a:pt x="49" y="473"/>
                  </a:lnTo>
                  <a:lnTo>
                    <a:pt x="49" y="4"/>
                  </a:lnTo>
                  <a:lnTo>
                    <a:pt x="49" y="4"/>
                  </a:lnTo>
                  <a:lnTo>
                    <a:pt x="25" y="2"/>
                  </a:lnTo>
                  <a:lnTo>
                    <a:pt x="0"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4" name="Freeform 229"/>
            <p:cNvSpPr/>
            <p:nvPr>
              <p:custDataLst>
                <p:tags r:id="rId15"/>
              </p:custDataLst>
            </p:nvPr>
          </p:nvSpPr>
          <p:spPr bwMode="auto">
            <a:xfrm>
              <a:off x="5932488" y="4086225"/>
              <a:ext cx="276225" cy="38100"/>
            </a:xfrm>
            <a:custGeom>
              <a:avLst/>
              <a:gdLst>
                <a:gd name="T0" fmla="*/ 348 w 348"/>
                <a:gd name="T1" fmla="*/ 25 h 49"/>
                <a:gd name="T2" fmla="*/ 348 w 348"/>
                <a:gd name="T3" fmla="*/ 25 h 49"/>
                <a:gd name="T4" fmla="*/ 347 w 348"/>
                <a:gd name="T5" fmla="*/ 29 h 49"/>
                <a:gd name="T6" fmla="*/ 346 w 348"/>
                <a:gd name="T7" fmla="*/ 34 h 49"/>
                <a:gd name="T8" fmla="*/ 344 w 348"/>
                <a:gd name="T9" fmla="*/ 38 h 49"/>
                <a:gd name="T10" fmla="*/ 340 w 348"/>
                <a:gd name="T11" fmla="*/ 43 h 49"/>
                <a:gd name="T12" fmla="*/ 337 w 348"/>
                <a:gd name="T13" fmla="*/ 45 h 49"/>
                <a:gd name="T14" fmla="*/ 333 w 348"/>
                <a:gd name="T15" fmla="*/ 47 h 49"/>
                <a:gd name="T16" fmla="*/ 327 w 348"/>
                <a:gd name="T17" fmla="*/ 49 h 49"/>
                <a:gd name="T18" fmla="*/ 323 w 348"/>
                <a:gd name="T19" fmla="*/ 49 h 49"/>
                <a:gd name="T20" fmla="*/ 24 w 348"/>
                <a:gd name="T21" fmla="*/ 49 h 49"/>
                <a:gd name="T22" fmla="*/ 24 w 348"/>
                <a:gd name="T23" fmla="*/ 49 h 49"/>
                <a:gd name="T24" fmla="*/ 20 w 348"/>
                <a:gd name="T25" fmla="*/ 49 h 49"/>
                <a:gd name="T26" fmla="*/ 14 w 348"/>
                <a:gd name="T27" fmla="*/ 47 h 49"/>
                <a:gd name="T28" fmla="*/ 11 w 348"/>
                <a:gd name="T29" fmla="*/ 45 h 49"/>
                <a:gd name="T30" fmla="*/ 7 w 348"/>
                <a:gd name="T31" fmla="*/ 43 h 49"/>
                <a:gd name="T32" fmla="*/ 4 w 348"/>
                <a:gd name="T33" fmla="*/ 38 h 49"/>
                <a:gd name="T34" fmla="*/ 1 w 348"/>
                <a:gd name="T35" fmla="*/ 34 h 49"/>
                <a:gd name="T36" fmla="*/ 0 w 348"/>
                <a:gd name="T37" fmla="*/ 29 h 49"/>
                <a:gd name="T38" fmla="*/ 0 w 348"/>
                <a:gd name="T39" fmla="*/ 25 h 49"/>
                <a:gd name="T40" fmla="*/ 0 w 348"/>
                <a:gd name="T41" fmla="*/ 25 h 49"/>
                <a:gd name="T42" fmla="*/ 0 w 348"/>
                <a:gd name="T43" fmla="*/ 25 h 49"/>
                <a:gd name="T44" fmla="*/ 0 w 348"/>
                <a:gd name="T45" fmla="*/ 20 h 49"/>
                <a:gd name="T46" fmla="*/ 1 w 348"/>
                <a:gd name="T47" fmla="*/ 15 h 49"/>
                <a:gd name="T48" fmla="*/ 4 w 348"/>
                <a:gd name="T49" fmla="*/ 11 h 49"/>
                <a:gd name="T50" fmla="*/ 7 w 348"/>
                <a:gd name="T51" fmla="*/ 8 h 49"/>
                <a:gd name="T52" fmla="*/ 11 w 348"/>
                <a:gd name="T53" fmla="*/ 5 h 49"/>
                <a:gd name="T54" fmla="*/ 14 w 348"/>
                <a:gd name="T55" fmla="*/ 2 h 49"/>
                <a:gd name="T56" fmla="*/ 20 w 348"/>
                <a:gd name="T57" fmla="*/ 0 h 49"/>
                <a:gd name="T58" fmla="*/ 24 w 348"/>
                <a:gd name="T59" fmla="*/ 0 h 49"/>
                <a:gd name="T60" fmla="*/ 323 w 348"/>
                <a:gd name="T61" fmla="*/ 0 h 49"/>
                <a:gd name="T62" fmla="*/ 323 w 348"/>
                <a:gd name="T63" fmla="*/ 0 h 49"/>
                <a:gd name="T64" fmla="*/ 327 w 348"/>
                <a:gd name="T65" fmla="*/ 0 h 49"/>
                <a:gd name="T66" fmla="*/ 333 w 348"/>
                <a:gd name="T67" fmla="*/ 2 h 49"/>
                <a:gd name="T68" fmla="*/ 337 w 348"/>
                <a:gd name="T69" fmla="*/ 5 h 49"/>
                <a:gd name="T70" fmla="*/ 340 w 348"/>
                <a:gd name="T71" fmla="*/ 8 h 49"/>
                <a:gd name="T72" fmla="*/ 344 w 348"/>
                <a:gd name="T73" fmla="*/ 11 h 49"/>
                <a:gd name="T74" fmla="*/ 346 w 348"/>
                <a:gd name="T75" fmla="*/ 15 h 49"/>
                <a:gd name="T76" fmla="*/ 347 w 348"/>
                <a:gd name="T77" fmla="*/ 20 h 49"/>
                <a:gd name="T78" fmla="*/ 348 w 348"/>
                <a:gd name="T79" fmla="*/ 25 h 49"/>
                <a:gd name="T80" fmla="*/ 348 w 348"/>
                <a:gd name="T8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8" h="49">
                  <a:moveTo>
                    <a:pt x="348" y="25"/>
                  </a:moveTo>
                  <a:lnTo>
                    <a:pt x="348" y="25"/>
                  </a:lnTo>
                  <a:lnTo>
                    <a:pt x="347" y="29"/>
                  </a:lnTo>
                  <a:lnTo>
                    <a:pt x="346" y="34"/>
                  </a:lnTo>
                  <a:lnTo>
                    <a:pt x="344" y="38"/>
                  </a:lnTo>
                  <a:lnTo>
                    <a:pt x="340" y="43"/>
                  </a:lnTo>
                  <a:lnTo>
                    <a:pt x="337" y="45"/>
                  </a:lnTo>
                  <a:lnTo>
                    <a:pt x="333" y="47"/>
                  </a:lnTo>
                  <a:lnTo>
                    <a:pt x="327" y="49"/>
                  </a:lnTo>
                  <a:lnTo>
                    <a:pt x="323" y="49"/>
                  </a:lnTo>
                  <a:lnTo>
                    <a:pt x="24" y="49"/>
                  </a:lnTo>
                  <a:lnTo>
                    <a:pt x="24" y="49"/>
                  </a:lnTo>
                  <a:lnTo>
                    <a:pt x="20" y="49"/>
                  </a:lnTo>
                  <a:lnTo>
                    <a:pt x="14" y="47"/>
                  </a:lnTo>
                  <a:lnTo>
                    <a:pt x="11" y="45"/>
                  </a:lnTo>
                  <a:lnTo>
                    <a:pt x="7" y="43"/>
                  </a:lnTo>
                  <a:lnTo>
                    <a:pt x="4" y="38"/>
                  </a:lnTo>
                  <a:lnTo>
                    <a:pt x="1" y="34"/>
                  </a:lnTo>
                  <a:lnTo>
                    <a:pt x="0" y="29"/>
                  </a:lnTo>
                  <a:lnTo>
                    <a:pt x="0" y="25"/>
                  </a:lnTo>
                  <a:lnTo>
                    <a:pt x="0" y="25"/>
                  </a:lnTo>
                  <a:lnTo>
                    <a:pt x="0" y="25"/>
                  </a:lnTo>
                  <a:lnTo>
                    <a:pt x="0" y="20"/>
                  </a:lnTo>
                  <a:lnTo>
                    <a:pt x="1" y="15"/>
                  </a:lnTo>
                  <a:lnTo>
                    <a:pt x="4" y="11"/>
                  </a:lnTo>
                  <a:lnTo>
                    <a:pt x="7" y="8"/>
                  </a:lnTo>
                  <a:lnTo>
                    <a:pt x="11" y="5"/>
                  </a:lnTo>
                  <a:lnTo>
                    <a:pt x="14" y="2"/>
                  </a:lnTo>
                  <a:lnTo>
                    <a:pt x="20" y="0"/>
                  </a:lnTo>
                  <a:lnTo>
                    <a:pt x="24" y="0"/>
                  </a:lnTo>
                  <a:lnTo>
                    <a:pt x="323" y="0"/>
                  </a:lnTo>
                  <a:lnTo>
                    <a:pt x="323" y="0"/>
                  </a:lnTo>
                  <a:lnTo>
                    <a:pt x="327" y="0"/>
                  </a:lnTo>
                  <a:lnTo>
                    <a:pt x="333" y="2"/>
                  </a:lnTo>
                  <a:lnTo>
                    <a:pt x="337" y="5"/>
                  </a:lnTo>
                  <a:lnTo>
                    <a:pt x="340" y="8"/>
                  </a:lnTo>
                  <a:lnTo>
                    <a:pt x="344" y="11"/>
                  </a:lnTo>
                  <a:lnTo>
                    <a:pt x="346" y="15"/>
                  </a:lnTo>
                  <a:lnTo>
                    <a:pt x="347" y="20"/>
                  </a:lnTo>
                  <a:lnTo>
                    <a:pt x="348" y="25"/>
                  </a:lnTo>
                  <a:lnTo>
                    <a:pt x="348" y="2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5" name="Freeform 230"/>
            <p:cNvSpPr/>
            <p:nvPr>
              <p:custDataLst>
                <p:tags r:id="rId16"/>
              </p:custDataLst>
            </p:nvPr>
          </p:nvSpPr>
          <p:spPr bwMode="auto">
            <a:xfrm>
              <a:off x="5495925" y="4087813"/>
              <a:ext cx="244475" cy="20637"/>
            </a:xfrm>
            <a:custGeom>
              <a:avLst/>
              <a:gdLst>
                <a:gd name="T0" fmla="*/ 308 w 308"/>
                <a:gd name="T1" fmla="*/ 13 h 27"/>
                <a:gd name="T2" fmla="*/ 308 w 308"/>
                <a:gd name="T3" fmla="*/ 13 h 27"/>
                <a:gd name="T4" fmla="*/ 307 w 308"/>
                <a:gd name="T5" fmla="*/ 19 h 27"/>
                <a:gd name="T6" fmla="*/ 303 w 308"/>
                <a:gd name="T7" fmla="*/ 23 h 27"/>
                <a:gd name="T8" fmla="*/ 299 w 308"/>
                <a:gd name="T9" fmla="*/ 26 h 27"/>
                <a:gd name="T10" fmla="*/ 294 w 308"/>
                <a:gd name="T11" fmla="*/ 27 h 27"/>
                <a:gd name="T12" fmla="*/ 14 w 308"/>
                <a:gd name="T13" fmla="*/ 27 h 27"/>
                <a:gd name="T14" fmla="*/ 14 w 308"/>
                <a:gd name="T15" fmla="*/ 27 h 27"/>
                <a:gd name="T16" fmla="*/ 9 w 308"/>
                <a:gd name="T17" fmla="*/ 26 h 27"/>
                <a:gd name="T18" fmla="*/ 4 w 308"/>
                <a:gd name="T19" fmla="*/ 23 h 27"/>
                <a:gd name="T20" fmla="*/ 1 w 308"/>
                <a:gd name="T21" fmla="*/ 19 h 27"/>
                <a:gd name="T22" fmla="*/ 0 w 308"/>
                <a:gd name="T23" fmla="*/ 13 h 27"/>
                <a:gd name="T24" fmla="*/ 0 w 308"/>
                <a:gd name="T25" fmla="*/ 13 h 27"/>
                <a:gd name="T26" fmla="*/ 0 w 308"/>
                <a:gd name="T27" fmla="*/ 13 h 27"/>
                <a:gd name="T28" fmla="*/ 1 w 308"/>
                <a:gd name="T29" fmla="*/ 8 h 27"/>
                <a:gd name="T30" fmla="*/ 4 w 308"/>
                <a:gd name="T31" fmla="*/ 5 h 27"/>
                <a:gd name="T32" fmla="*/ 9 w 308"/>
                <a:gd name="T33" fmla="*/ 1 h 27"/>
                <a:gd name="T34" fmla="*/ 14 w 308"/>
                <a:gd name="T35" fmla="*/ 0 h 27"/>
                <a:gd name="T36" fmla="*/ 294 w 308"/>
                <a:gd name="T37" fmla="*/ 0 h 27"/>
                <a:gd name="T38" fmla="*/ 294 w 308"/>
                <a:gd name="T39" fmla="*/ 0 h 27"/>
                <a:gd name="T40" fmla="*/ 299 w 308"/>
                <a:gd name="T41" fmla="*/ 1 h 27"/>
                <a:gd name="T42" fmla="*/ 303 w 308"/>
                <a:gd name="T43" fmla="*/ 5 h 27"/>
                <a:gd name="T44" fmla="*/ 307 w 308"/>
                <a:gd name="T45" fmla="*/ 8 h 27"/>
                <a:gd name="T46" fmla="*/ 308 w 308"/>
                <a:gd name="T47" fmla="*/ 13 h 27"/>
                <a:gd name="T48" fmla="*/ 308 w 308"/>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8" h="27">
                  <a:moveTo>
                    <a:pt x="308" y="13"/>
                  </a:moveTo>
                  <a:lnTo>
                    <a:pt x="308" y="13"/>
                  </a:lnTo>
                  <a:lnTo>
                    <a:pt x="307" y="19"/>
                  </a:lnTo>
                  <a:lnTo>
                    <a:pt x="303" y="23"/>
                  </a:lnTo>
                  <a:lnTo>
                    <a:pt x="299" y="26"/>
                  </a:lnTo>
                  <a:lnTo>
                    <a:pt x="294" y="27"/>
                  </a:lnTo>
                  <a:lnTo>
                    <a:pt x="14" y="27"/>
                  </a:lnTo>
                  <a:lnTo>
                    <a:pt x="14" y="27"/>
                  </a:lnTo>
                  <a:lnTo>
                    <a:pt x="9" y="26"/>
                  </a:lnTo>
                  <a:lnTo>
                    <a:pt x="4" y="23"/>
                  </a:lnTo>
                  <a:lnTo>
                    <a:pt x="1" y="19"/>
                  </a:lnTo>
                  <a:lnTo>
                    <a:pt x="0" y="13"/>
                  </a:lnTo>
                  <a:lnTo>
                    <a:pt x="0" y="13"/>
                  </a:lnTo>
                  <a:lnTo>
                    <a:pt x="0" y="13"/>
                  </a:lnTo>
                  <a:lnTo>
                    <a:pt x="1" y="8"/>
                  </a:lnTo>
                  <a:lnTo>
                    <a:pt x="4" y="5"/>
                  </a:lnTo>
                  <a:lnTo>
                    <a:pt x="9" y="1"/>
                  </a:lnTo>
                  <a:lnTo>
                    <a:pt x="14" y="0"/>
                  </a:lnTo>
                  <a:lnTo>
                    <a:pt x="294" y="0"/>
                  </a:lnTo>
                  <a:lnTo>
                    <a:pt x="294" y="0"/>
                  </a:lnTo>
                  <a:lnTo>
                    <a:pt x="299" y="1"/>
                  </a:lnTo>
                  <a:lnTo>
                    <a:pt x="303" y="5"/>
                  </a:lnTo>
                  <a:lnTo>
                    <a:pt x="307" y="8"/>
                  </a:lnTo>
                  <a:lnTo>
                    <a:pt x="308" y="13"/>
                  </a:lnTo>
                  <a:lnTo>
                    <a:pt x="308"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6" name="Freeform 231"/>
            <p:cNvSpPr/>
            <p:nvPr>
              <p:custDataLst>
                <p:tags r:id="rId17"/>
              </p:custDataLst>
            </p:nvPr>
          </p:nvSpPr>
          <p:spPr bwMode="auto">
            <a:xfrm>
              <a:off x="5494338" y="4059238"/>
              <a:ext cx="244475" cy="20637"/>
            </a:xfrm>
            <a:custGeom>
              <a:avLst/>
              <a:gdLst>
                <a:gd name="T0" fmla="*/ 307 w 307"/>
                <a:gd name="T1" fmla="*/ 14 h 27"/>
                <a:gd name="T2" fmla="*/ 307 w 307"/>
                <a:gd name="T3" fmla="*/ 14 h 27"/>
                <a:gd name="T4" fmla="*/ 305 w 307"/>
                <a:gd name="T5" fmla="*/ 18 h 27"/>
                <a:gd name="T6" fmla="*/ 303 w 307"/>
                <a:gd name="T7" fmla="*/ 22 h 27"/>
                <a:gd name="T8" fmla="*/ 299 w 307"/>
                <a:gd name="T9" fmla="*/ 26 h 27"/>
                <a:gd name="T10" fmla="*/ 293 w 307"/>
                <a:gd name="T11" fmla="*/ 27 h 27"/>
                <a:gd name="T12" fmla="*/ 14 w 307"/>
                <a:gd name="T13" fmla="*/ 27 h 27"/>
                <a:gd name="T14" fmla="*/ 14 w 307"/>
                <a:gd name="T15" fmla="*/ 27 h 27"/>
                <a:gd name="T16" fmla="*/ 9 w 307"/>
                <a:gd name="T17" fmla="*/ 26 h 27"/>
                <a:gd name="T18" fmla="*/ 4 w 307"/>
                <a:gd name="T19" fmla="*/ 22 h 27"/>
                <a:gd name="T20" fmla="*/ 1 w 307"/>
                <a:gd name="T21" fmla="*/ 18 h 27"/>
                <a:gd name="T22" fmla="*/ 0 w 307"/>
                <a:gd name="T23" fmla="*/ 14 h 27"/>
                <a:gd name="T24" fmla="*/ 0 w 307"/>
                <a:gd name="T25" fmla="*/ 14 h 27"/>
                <a:gd name="T26" fmla="*/ 0 w 307"/>
                <a:gd name="T27" fmla="*/ 14 h 27"/>
                <a:gd name="T28" fmla="*/ 1 w 307"/>
                <a:gd name="T29" fmla="*/ 8 h 27"/>
                <a:gd name="T30" fmla="*/ 4 w 307"/>
                <a:gd name="T31" fmla="*/ 4 h 27"/>
                <a:gd name="T32" fmla="*/ 9 w 307"/>
                <a:gd name="T33" fmla="*/ 1 h 27"/>
                <a:gd name="T34" fmla="*/ 14 w 307"/>
                <a:gd name="T35" fmla="*/ 0 h 27"/>
                <a:gd name="T36" fmla="*/ 293 w 307"/>
                <a:gd name="T37" fmla="*/ 0 h 27"/>
                <a:gd name="T38" fmla="*/ 293 w 307"/>
                <a:gd name="T39" fmla="*/ 0 h 27"/>
                <a:gd name="T40" fmla="*/ 299 w 307"/>
                <a:gd name="T41" fmla="*/ 1 h 27"/>
                <a:gd name="T42" fmla="*/ 303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8"/>
                  </a:lnTo>
                  <a:lnTo>
                    <a:pt x="303" y="22"/>
                  </a:lnTo>
                  <a:lnTo>
                    <a:pt x="299" y="26"/>
                  </a:lnTo>
                  <a:lnTo>
                    <a:pt x="293" y="27"/>
                  </a:lnTo>
                  <a:lnTo>
                    <a:pt x="14" y="27"/>
                  </a:lnTo>
                  <a:lnTo>
                    <a:pt x="14" y="27"/>
                  </a:lnTo>
                  <a:lnTo>
                    <a:pt x="9" y="26"/>
                  </a:lnTo>
                  <a:lnTo>
                    <a:pt x="4" y="22"/>
                  </a:lnTo>
                  <a:lnTo>
                    <a:pt x="1" y="18"/>
                  </a:lnTo>
                  <a:lnTo>
                    <a:pt x="0" y="14"/>
                  </a:lnTo>
                  <a:lnTo>
                    <a:pt x="0" y="14"/>
                  </a:lnTo>
                  <a:lnTo>
                    <a:pt x="0" y="14"/>
                  </a:lnTo>
                  <a:lnTo>
                    <a:pt x="1" y="8"/>
                  </a:lnTo>
                  <a:lnTo>
                    <a:pt x="4" y="4"/>
                  </a:lnTo>
                  <a:lnTo>
                    <a:pt x="9" y="1"/>
                  </a:lnTo>
                  <a:lnTo>
                    <a:pt x="14" y="0"/>
                  </a:lnTo>
                  <a:lnTo>
                    <a:pt x="293" y="0"/>
                  </a:lnTo>
                  <a:lnTo>
                    <a:pt x="293" y="0"/>
                  </a:lnTo>
                  <a:lnTo>
                    <a:pt x="299" y="1"/>
                  </a:lnTo>
                  <a:lnTo>
                    <a:pt x="303"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7" name="Freeform 232"/>
            <p:cNvSpPr/>
            <p:nvPr>
              <p:custDataLst>
                <p:tags r:id="rId18"/>
              </p:custDataLst>
            </p:nvPr>
          </p:nvSpPr>
          <p:spPr bwMode="auto">
            <a:xfrm>
              <a:off x="5505450" y="4030663"/>
              <a:ext cx="242888" cy="20637"/>
            </a:xfrm>
            <a:custGeom>
              <a:avLst/>
              <a:gdLst>
                <a:gd name="T0" fmla="*/ 307 w 307"/>
                <a:gd name="T1" fmla="*/ 14 h 27"/>
                <a:gd name="T2" fmla="*/ 307 w 307"/>
                <a:gd name="T3" fmla="*/ 14 h 27"/>
                <a:gd name="T4" fmla="*/ 305 w 307"/>
                <a:gd name="T5" fmla="*/ 19 h 27"/>
                <a:gd name="T6" fmla="*/ 302 w 307"/>
                <a:gd name="T7" fmla="*/ 24 h 27"/>
                <a:gd name="T8" fmla="*/ 298 w 307"/>
                <a:gd name="T9" fmla="*/ 26 h 27"/>
                <a:gd name="T10" fmla="*/ 294 w 307"/>
                <a:gd name="T11" fmla="*/ 27 h 27"/>
                <a:gd name="T12" fmla="*/ 13 w 307"/>
                <a:gd name="T13" fmla="*/ 27 h 27"/>
                <a:gd name="T14" fmla="*/ 13 w 307"/>
                <a:gd name="T15" fmla="*/ 27 h 27"/>
                <a:gd name="T16" fmla="*/ 8 w 307"/>
                <a:gd name="T17" fmla="*/ 26 h 27"/>
                <a:gd name="T18" fmla="*/ 3 w 307"/>
                <a:gd name="T19" fmla="*/ 24 h 27"/>
                <a:gd name="T20" fmla="*/ 1 w 307"/>
                <a:gd name="T21" fmla="*/ 19 h 27"/>
                <a:gd name="T22" fmla="*/ 0 w 307"/>
                <a:gd name="T23" fmla="*/ 14 h 27"/>
                <a:gd name="T24" fmla="*/ 0 w 307"/>
                <a:gd name="T25" fmla="*/ 14 h 27"/>
                <a:gd name="T26" fmla="*/ 0 w 307"/>
                <a:gd name="T27" fmla="*/ 14 h 27"/>
                <a:gd name="T28" fmla="*/ 1 w 307"/>
                <a:gd name="T29" fmla="*/ 8 h 27"/>
                <a:gd name="T30" fmla="*/ 3 w 307"/>
                <a:gd name="T31" fmla="*/ 4 h 27"/>
                <a:gd name="T32" fmla="*/ 8 w 307"/>
                <a:gd name="T33" fmla="*/ 1 h 27"/>
                <a:gd name="T34" fmla="*/ 13 w 307"/>
                <a:gd name="T35" fmla="*/ 0 h 27"/>
                <a:gd name="T36" fmla="*/ 294 w 307"/>
                <a:gd name="T37" fmla="*/ 0 h 27"/>
                <a:gd name="T38" fmla="*/ 294 w 307"/>
                <a:gd name="T39" fmla="*/ 0 h 27"/>
                <a:gd name="T40" fmla="*/ 298 w 307"/>
                <a:gd name="T41" fmla="*/ 1 h 27"/>
                <a:gd name="T42" fmla="*/ 302 w 307"/>
                <a:gd name="T43" fmla="*/ 4 h 27"/>
                <a:gd name="T44" fmla="*/ 305 w 307"/>
                <a:gd name="T45" fmla="*/ 8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5" y="19"/>
                  </a:lnTo>
                  <a:lnTo>
                    <a:pt x="302" y="24"/>
                  </a:lnTo>
                  <a:lnTo>
                    <a:pt x="298" y="26"/>
                  </a:lnTo>
                  <a:lnTo>
                    <a:pt x="294" y="27"/>
                  </a:lnTo>
                  <a:lnTo>
                    <a:pt x="13" y="27"/>
                  </a:lnTo>
                  <a:lnTo>
                    <a:pt x="13" y="27"/>
                  </a:lnTo>
                  <a:lnTo>
                    <a:pt x="8" y="26"/>
                  </a:lnTo>
                  <a:lnTo>
                    <a:pt x="3" y="24"/>
                  </a:lnTo>
                  <a:lnTo>
                    <a:pt x="1" y="19"/>
                  </a:lnTo>
                  <a:lnTo>
                    <a:pt x="0" y="14"/>
                  </a:lnTo>
                  <a:lnTo>
                    <a:pt x="0" y="14"/>
                  </a:lnTo>
                  <a:lnTo>
                    <a:pt x="0" y="14"/>
                  </a:lnTo>
                  <a:lnTo>
                    <a:pt x="1" y="8"/>
                  </a:lnTo>
                  <a:lnTo>
                    <a:pt x="3" y="4"/>
                  </a:lnTo>
                  <a:lnTo>
                    <a:pt x="8" y="1"/>
                  </a:lnTo>
                  <a:lnTo>
                    <a:pt x="13" y="0"/>
                  </a:lnTo>
                  <a:lnTo>
                    <a:pt x="294" y="0"/>
                  </a:lnTo>
                  <a:lnTo>
                    <a:pt x="294" y="0"/>
                  </a:lnTo>
                  <a:lnTo>
                    <a:pt x="298" y="1"/>
                  </a:lnTo>
                  <a:lnTo>
                    <a:pt x="302" y="4"/>
                  </a:lnTo>
                  <a:lnTo>
                    <a:pt x="305" y="8"/>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8" name="Freeform 233"/>
            <p:cNvSpPr/>
            <p:nvPr>
              <p:custDataLst>
                <p:tags r:id="rId19"/>
              </p:custDataLst>
            </p:nvPr>
          </p:nvSpPr>
          <p:spPr bwMode="auto">
            <a:xfrm>
              <a:off x="5494338" y="4002088"/>
              <a:ext cx="242888" cy="22225"/>
            </a:xfrm>
            <a:custGeom>
              <a:avLst/>
              <a:gdLst>
                <a:gd name="T0" fmla="*/ 306 w 306"/>
                <a:gd name="T1" fmla="*/ 13 h 27"/>
                <a:gd name="T2" fmla="*/ 306 w 306"/>
                <a:gd name="T3" fmla="*/ 13 h 27"/>
                <a:gd name="T4" fmla="*/ 305 w 306"/>
                <a:gd name="T5" fmla="*/ 18 h 27"/>
                <a:gd name="T6" fmla="*/ 302 w 306"/>
                <a:gd name="T7" fmla="*/ 23 h 27"/>
                <a:gd name="T8" fmla="*/ 298 w 306"/>
                <a:gd name="T9" fmla="*/ 26 h 27"/>
                <a:gd name="T10" fmla="*/ 293 w 306"/>
                <a:gd name="T11" fmla="*/ 27 h 27"/>
                <a:gd name="T12" fmla="*/ 13 w 306"/>
                <a:gd name="T13" fmla="*/ 27 h 27"/>
                <a:gd name="T14" fmla="*/ 13 w 306"/>
                <a:gd name="T15" fmla="*/ 27 h 27"/>
                <a:gd name="T16" fmla="*/ 8 w 306"/>
                <a:gd name="T17" fmla="*/ 26 h 27"/>
                <a:gd name="T18" fmla="*/ 3 w 306"/>
                <a:gd name="T19" fmla="*/ 23 h 27"/>
                <a:gd name="T20" fmla="*/ 1 w 306"/>
                <a:gd name="T21" fmla="*/ 18 h 27"/>
                <a:gd name="T22" fmla="*/ 0 w 306"/>
                <a:gd name="T23" fmla="*/ 13 h 27"/>
                <a:gd name="T24" fmla="*/ 0 w 306"/>
                <a:gd name="T25" fmla="*/ 13 h 27"/>
                <a:gd name="T26" fmla="*/ 0 w 306"/>
                <a:gd name="T27" fmla="*/ 13 h 27"/>
                <a:gd name="T28" fmla="*/ 1 w 306"/>
                <a:gd name="T29" fmla="*/ 8 h 27"/>
                <a:gd name="T30" fmla="*/ 3 w 306"/>
                <a:gd name="T31" fmla="*/ 3 h 27"/>
                <a:gd name="T32" fmla="*/ 8 w 306"/>
                <a:gd name="T33" fmla="*/ 1 h 27"/>
                <a:gd name="T34" fmla="*/ 13 w 306"/>
                <a:gd name="T35" fmla="*/ 0 h 27"/>
                <a:gd name="T36" fmla="*/ 293 w 306"/>
                <a:gd name="T37" fmla="*/ 0 h 27"/>
                <a:gd name="T38" fmla="*/ 293 w 306"/>
                <a:gd name="T39" fmla="*/ 0 h 27"/>
                <a:gd name="T40" fmla="*/ 298 w 306"/>
                <a:gd name="T41" fmla="*/ 1 h 27"/>
                <a:gd name="T42" fmla="*/ 302 w 306"/>
                <a:gd name="T43" fmla="*/ 3 h 27"/>
                <a:gd name="T44" fmla="*/ 305 w 306"/>
                <a:gd name="T45" fmla="*/ 8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8"/>
                  </a:lnTo>
                  <a:lnTo>
                    <a:pt x="302" y="23"/>
                  </a:lnTo>
                  <a:lnTo>
                    <a:pt x="298" y="26"/>
                  </a:lnTo>
                  <a:lnTo>
                    <a:pt x="293" y="27"/>
                  </a:lnTo>
                  <a:lnTo>
                    <a:pt x="13" y="27"/>
                  </a:lnTo>
                  <a:lnTo>
                    <a:pt x="13" y="27"/>
                  </a:lnTo>
                  <a:lnTo>
                    <a:pt x="8" y="26"/>
                  </a:lnTo>
                  <a:lnTo>
                    <a:pt x="3" y="23"/>
                  </a:lnTo>
                  <a:lnTo>
                    <a:pt x="1" y="18"/>
                  </a:lnTo>
                  <a:lnTo>
                    <a:pt x="0" y="13"/>
                  </a:lnTo>
                  <a:lnTo>
                    <a:pt x="0" y="13"/>
                  </a:lnTo>
                  <a:lnTo>
                    <a:pt x="0" y="13"/>
                  </a:lnTo>
                  <a:lnTo>
                    <a:pt x="1" y="8"/>
                  </a:lnTo>
                  <a:lnTo>
                    <a:pt x="3" y="3"/>
                  </a:lnTo>
                  <a:lnTo>
                    <a:pt x="8" y="1"/>
                  </a:lnTo>
                  <a:lnTo>
                    <a:pt x="13" y="0"/>
                  </a:lnTo>
                  <a:lnTo>
                    <a:pt x="293" y="0"/>
                  </a:lnTo>
                  <a:lnTo>
                    <a:pt x="293" y="0"/>
                  </a:lnTo>
                  <a:lnTo>
                    <a:pt x="298" y="1"/>
                  </a:lnTo>
                  <a:lnTo>
                    <a:pt x="302" y="3"/>
                  </a:lnTo>
                  <a:lnTo>
                    <a:pt x="305" y="8"/>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39" name="Freeform 234"/>
            <p:cNvSpPr/>
            <p:nvPr>
              <p:custDataLst>
                <p:tags r:id="rId20"/>
              </p:custDataLst>
            </p:nvPr>
          </p:nvSpPr>
          <p:spPr bwMode="auto">
            <a:xfrm>
              <a:off x="5511800" y="3975100"/>
              <a:ext cx="244475" cy="20637"/>
            </a:xfrm>
            <a:custGeom>
              <a:avLst/>
              <a:gdLst>
                <a:gd name="T0" fmla="*/ 306 w 306"/>
                <a:gd name="T1" fmla="*/ 13 h 27"/>
                <a:gd name="T2" fmla="*/ 306 w 306"/>
                <a:gd name="T3" fmla="*/ 13 h 27"/>
                <a:gd name="T4" fmla="*/ 305 w 306"/>
                <a:gd name="T5" fmla="*/ 19 h 27"/>
                <a:gd name="T6" fmla="*/ 302 w 306"/>
                <a:gd name="T7" fmla="*/ 23 h 27"/>
                <a:gd name="T8" fmla="*/ 298 w 306"/>
                <a:gd name="T9" fmla="*/ 26 h 27"/>
                <a:gd name="T10" fmla="*/ 292 w 306"/>
                <a:gd name="T11" fmla="*/ 27 h 27"/>
                <a:gd name="T12" fmla="*/ 13 w 306"/>
                <a:gd name="T13" fmla="*/ 27 h 27"/>
                <a:gd name="T14" fmla="*/ 13 w 306"/>
                <a:gd name="T15" fmla="*/ 27 h 27"/>
                <a:gd name="T16" fmla="*/ 7 w 306"/>
                <a:gd name="T17" fmla="*/ 26 h 27"/>
                <a:gd name="T18" fmla="*/ 3 w 306"/>
                <a:gd name="T19" fmla="*/ 23 h 27"/>
                <a:gd name="T20" fmla="*/ 1 w 306"/>
                <a:gd name="T21" fmla="*/ 19 h 27"/>
                <a:gd name="T22" fmla="*/ 0 w 306"/>
                <a:gd name="T23" fmla="*/ 13 h 27"/>
                <a:gd name="T24" fmla="*/ 0 w 306"/>
                <a:gd name="T25" fmla="*/ 13 h 27"/>
                <a:gd name="T26" fmla="*/ 0 w 306"/>
                <a:gd name="T27" fmla="*/ 13 h 27"/>
                <a:gd name="T28" fmla="*/ 1 w 306"/>
                <a:gd name="T29" fmla="*/ 9 h 27"/>
                <a:gd name="T30" fmla="*/ 3 w 306"/>
                <a:gd name="T31" fmla="*/ 4 h 27"/>
                <a:gd name="T32" fmla="*/ 7 w 306"/>
                <a:gd name="T33" fmla="*/ 1 h 27"/>
                <a:gd name="T34" fmla="*/ 13 w 306"/>
                <a:gd name="T35" fmla="*/ 0 h 27"/>
                <a:gd name="T36" fmla="*/ 292 w 306"/>
                <a:gd name="T37" fmla="*/ 0 h 27"/>
                <a:gd name="T38" fmla="*/ 292 w 306"/>
                <a:gd name="T39" fmla="*/ 0 h 27"/>
                <a:gd name="T40" fmla="*/ 298 w 306"/>
                <a:gd name="T41" fmla="*/ 1 h 27"/>
                <a:gd name="T42" fmla="*/ 302 w 306"/>
                <a:gd name="T43" fmla="*/ 4 h 27"/>
                <a:gd name="T44" fmla="*/ 305 w 306"/>
                <a:gd name="T45" fmla="*/ 9 h 27"/>
                <a:gd name="T46" fmla="*/ 306 w 306"/>
                <a:gd name="T47" fmla="*/ 13 h 27"/>
                <a:gd name="T48" fmla="*/ 306 w 306"/>
                <a:gd name="T4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6" h="27">
                  <a:moveTo>
                    <a:pt x="306" y="13"/>
                  </a:moveTo>
                  <a:lnTo>
                    <a:pt x="306" y="13"/>
                  </a:lnTo>
                  <a:lnTo>
                    <a:pt x="305" y="19"/>
                  </a:lnTo>
                  <a:lnTo>
                    <a:pt x="302" y="23"/>
                  </a:lnTo>
                  <a:lnTo>
                    <a:pt x="298" y="26"/>
                  </a:lnTo>
                  <a:lnTo>
                    <a:pt x="292" y="27"/>
                  </a:lnTo>
                  <a:lnTo>
                    <a:pt x="13" y="27"/>
                  </a:lnTo>
                  <a:lnTo>
                    <a:pt x="13" y="27"/>
                  </a:lnTo>
                  <a:lnTo>
                    <a:pt x="7" y="26"/>
                  </a:lnTo>
                  <a:lnTo>
                    <a:pt x="3" y="23"/>
                  </a:lnTo>
                  <a:lnTo>
                    <a:pt x="1" y="19"/>
                  </a:lnTo>
                  <a:lnTo>
                    <a:pt x="0" y="13"/>
                  </a:lnTo>
                  <a:lnTo>
                    <a:pt x="0" y="13"/>
                  </a:lnTo>
                  <a:lnTo>
                    <a:pt x="0" y="13"/>
                  </a:lnTo>
                  <a:lnTo>
                    <a:pt x="1" y="9"/>
                  </a:lnTo>
                  <a:lnTo>
                    <a:pt x="3" y="4"/>
                  </a:lnTo>
                  <a:lnTo>
                    <a:pt x="7" y="1"/>
                  </a:lnTo>
                  <a:lnTo>
                    <a:pt x="13" y="0"/>
                  </a:lnTo>
                  <a:lnTo>
                    <a:pt x="292" y="0"/>
                  </a:lnTo>
                  <a:lnTo>
                    <a:pt x="292" y="0"/>
                  </a:lnTo>
                  <a:lnTo>
                    <a:pt x="298" y="1"/>
                  </a:lnTo>
                  <a:lnTo>
                    <a:pt x="302" y="4"/>
                  </a:lnTo>
                  <a:lnTo>
                    <a:pt x="305" y="9"/>
                  </a:lnTo>
                  <a:lnTo>
                    <a:pt x="306" y="13"/>
                  </a:lnTo>
                  <a:lnTo>
                    <a:pt x="306"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0" name="Freeform 235"/>
            <p:cNvSpPr/>
            <p:nvPr>
              <p:custDataLst>
                <p:tags r:id="rId21"/>
              </p:custDataLst>
            </p:nvPr>
          </p:nvSpPr>
          <p:spPr bwMode="auto">
            <a:xfrm>
              <a:off x="5499100" y="3946525"/>
              <a:ext cx="242888" cy="20637"/>
            </a:xfrm>
            <a:custGeom>
              <a:avLst/>
              <a:gdLst>
                <a:gd name="T0" fmla="*/ 307 w 307"/>
                <a:gd name="T1" fmla="*/ 14 h 27"/>
                <a:gd name="T2" fmla="*/ 307 w 307"/>
                <a:gd name="T3" fmla="*/ 14 h 27"/>
                <a:gd name="T4" fmla="*/ 306 w 307"/>
                <a:gd name="T5" fmla="*/ 19 h 27"/>
                <a:gd name="T6" fmla="*/ 303 w 307"/>
                <a:gd name="T7" fmla="*/ 23 h 27"/>
                <a:gd name="T8" fmla="*/ 298 w 307"/>
                <a:gd name="T9" fmla="*/ 26 h 27"/>
                <a:gd name="T10" fmla="*/ 293 w 307"/>
                <a:gd name="T11" fmla="*/ 27 h 27"/>
                <a:gd name="T12" fmla="*/ 13 w 307"/>
                <a:gd name="T13" fmla="*/ 27 h 27"/>
                <a:gd name="T14" fmla="*/ 13 w 307"/>
                <a:gd name="T15" fmla="*/ 27 h 27"/>
                <a:gd name="T16" fmla="*/ 8 w 307"/>
                <a:gd name="T17" fmla="*/ 26 h 27"/>
                <a:gd name="T18" fmla="*/ 4 w 307"/>
                <a:gd name="T19" fmla="*/ 23 h 27"/>
                <a:gd name="T20" fmla="*/ 1 w 307"/>
                <a:gd name="T21" fmla="*/ 19 h 27"/>
                <a:gd name="T22" fmla="*/ 0 w 307"/>
                <a:gd name="T23" fmla="*/ 14 h 27"/>
                <a:gd name="T24" fmla="*/ 0 w 307"/>
                <a:gd name="T25" fmla="*/ 14 h 27"/>
                <a:gd name="T26" fmla="*/ 0 w 307"/>
                <a:gd name="T27" fmla="*/ 14 h 27"/>
                <a:gd name="T28" fmla="*/ 1 w 307"/>
                <a:gd name="T29" fmla="*/ 9 h 27"/>
                <a:gd name="T30" fmla="*/ 4 w 307"/>
                <a:gd name="T31" fmla="*/ 5 h 27"/>
                <a:gd name="T32" fmla="*/ 8 w 307"/>
                <a:gd name="T33" fmla="*/ 1 h 27"/>
                <a:gd name="T34" fmla="*/ 13 w 307"/>
                <a:gd name="T35" fmla="*/ 0 h 27"/>
                <a:gd name="T36" fmla="*/ 293 w 307"/>
                <a:gd name="T37" fmla="*/ 0 h 27"/>
                <a:gd name="T38" fmla="*/ 293 w 307"/>
                <a:gd name="T39" fmla="*/ 0 h 27"/>
                <a:gd name="T40" fmla="*/ 298 w 307"/>
                <a:gd name="T41" fmla="*/ 1 h 27"/>
                <a:gd name="T42" fmla="*/ 303 w 307"/>
                <a:gd name="T43" fmla="*/ 5 h 27"/>
                <a:gd name="T44" fmla="*/ 306 w 307"/>
                <a:gd name="T45" fmla="*/ 9 h 27"/>
                <a:gd name="T46" fmla="*/ 307 w 307"/>
                <a:gd name="T47" fmla="*/ 14 h 27"/>
                <a:gd name="T48" fmla="*/ 307 w 307"/>
                <a:gd name="T49"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7">
                  <a:moveTo>
                    <a:pt x="307" y="14"/>
                  </a:moveTo>
                  <a:lnTo>
                    <a:pt x="307" y="14"/>
                  </a:lnTo>
                  <a:lnTo>
                    <a:pt x="306" y="19"/>
                  </a:lnTo>
                  <a:lnTo>
                    <a:pt x="303" y="23"/>
                  </a:lnTo>
                  <a:lnTo>
                    <a:pt x="298" y="26"/>
                  </a:lnTo>
                  <a:lnTo>
                    <a:pt x="293" y="27"/>
                  </a:lnTo>
                  <a:lnTo>
                    <a:pt x="13" y="27"/>
                  </a:lnTo>
                  <a:lnTo>
                    <a:pt x="13" y="27"/>
                  </a:lnTo>
                  <a:lnTo>
                    <a:pt x="8" y="26"/>
                  </a:lnTo>
                  <a:lnTo>
                    <a:pt x="4" y="23"/>
                  </a:lnTo>
                  <a:lnTo>
                    <a:pt x="1" y="19"/>
                  </a:lnTo>
                  <a:lnTo>
                    <a:pt x="0" y="14"/>
                  </a:lnTo>
                  <a:lnTo>
                    <a:pt x="0" y="14"/>
                  </a:lnTo>
                  <a:lnTo>
                    <a:pt x="0" y="14"/>
                  </a:lnTo>
                  <a:lnTo>
                    <a:pt x="1" y="9"/>
                  </a:lnTo>
                  <a:lnTo>
                    <a:pt x="4" y="5"/>
                  </a:lnTo>
                  <a:lnTo>
                    <a:pt x="8" y="1"/>
                  </a:lnTo>
                  <a:lnTo>
                    <a:pt x="13" y="0"/>
                  </a:lnTo>
                  <a:lnTo>
                    <a:pt x="293" y="0"/>
                  </a:lnTo>
                  <a:lnTo>
                    <a:pt x="293" y="0"/>
                  </a:lnTo>
                  <a:lnTo>
                    <a:pt x="298" y="1"/>
                  </a:lnTo>
                  <a:lnTo>
                    <a:pt x="303" y="5"/>
                  </a:lnTo>
                  <a:lnTo>
                    <a:pt x="306" y="9"/>
                  </a:lnTo>
                  <a:lnTo>
                    <a:pt x="307" y="14"/>
                  </a:lnTo>
                  <a:lnTo>
                    <a:pt x="30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1" name="Freeform 236"/>
            <p:cNvSpPr/>
            <p:nvPr>
              <p:custDataLst>
                <p:tags r:id="rId22"/>
              </p:custDataLst>
            </p:nvPr>
          </p:nvSpPr>
          <p:spPr bwMode="auto">
            <a:xfrm>
              <a:off x="5503863" y="3917950"/>
              <a:ext cx="244475" cy="20637"/>
            </a:xfrm>
            <a:custGeom>
              <a:avLst/>
              <a:gdLst>
                <a:gd name="T0" fmla="*/ 307 w 307"/>
                <a:gd name="T1" fmla="*/ 15 h 28"/>
                <a:gd name="T2" fmla="*/ 307 w 307"/>
                <a:gd name="T3" fmla="*/ 15 h 28"/>
                <a:gd name="T4" fmla="*/ 306 w 307"/>
                <a:gd name="T5" fmla="*/ 20 h 28"/>
                <a:gd name="T6" fmla="*/ 303 w 307"/>
                <a:gd name="T7" fmla="*/ 24 h 28"/>
                <a:gd name="T8" fmla="*/ 299 w 307"/>
                <a:gd name="T9" fmla="*/ 27 h 28"/>
                <a:gd name="T10" fmla="*/ 293 w 307"/>
                <a:gd name="T11" fmla="*/ 28 h 28"/>
                <a:gd name="T12" fmla="*/ 14 w 307"/>
                <a:gd name="T13" fmla="*/ 28 h 28"/>
                <a:gd name="T14" fmla="*/ 14 w 307"/>
                <a:gd name="T15" fmla="*/ 28 h 28"/>
                <a:gd name="T16" fmla="*/ 9 w 307"/>
                <a:gd name="T17" fmla="*/ 27 h 28"/>
                <a:gd name="T18" fmla="*/ 4 w 307"/>
                <a:gd name="T19" fmla="*/ 24 h 28"/>
                <a:gd name="T20" fmla="*/ 1 w 307"/>
                <a:gd name="T21" fmla="*/ 20 h 28"/>
                <a:gd name="T22" fmla="*/ 0 w 307"/>
                <a:gd name="T23" fmla="*/ 15 h 28"/>
                <a:gd name="T24" fmla="*/ 0 w 307"/>
                <a:gd name="T25" fmla="*/ 15 h 28"/>
                <a:gd name="T26" fmla="*/ 0 w 307"/>
                <a:gd name="T27" fmla="*/ 15 h 28"/>
                <a:gd name="T28" fmla="*/ 1 w 307"/>
                <a:gd name="T29" fmla="*/ 9 h 28"/>
                <a:gd name="T30" fmla="*/ 4 w 307"/>
                <a:gd name="T31" fmla="*/ 5 h 28"/>
                <a:gd name="T32" fmla="*/ 9 w 307"/>
                <a:gd name="T33" fmla="*/ 2 h 28"/>
                <a:gd name="T34" fmla="*/ 14 w 307"/>
                <a:gd name="T35" fmla="*/ 0 h 28"/>
                <a:gd name="T36" fmla="*/ 293 w 307"/>
                <a:gd name="T37" fmla="*/ 0 h 28"/>
                <a:gd name="T38" fmla="*/ 293 w 307"/>
                <a:gd name="T39" fmla="*/ 0 h 28"/>
                <a:gd name="T40" fmla="*/ 299 w 307"/>
                <a:gd name="T41" fmla="*/ 2 h 28"/>
                <a:gd name="T42" fmla="*/ 303 w 307"/>
                <a:gd name="T43" fmla="*/ 5 h 28"/>
                <a:gd name="T44" fmla="*/ 306 w 307"/>
                <a:gd name="T45" fmla="*/ 9 h 28"/>
                <a:gd name="T46" fmla="*/ 307 w 307"/>
                <a:gd name="T47" fmla="*/ 15 h 28"/>
                <a:gd name="T48" fmla="*/ 307 w 307"/>
                <a:gd name="T4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7" h="28">
                  <a:moveTo>
                    <a:pt x="307" y="15"/>
                  </a:moveTo>
                  <a:lnTo>
                    <a:pt x="307" y="15"/>
                  </a:lnTo>
                  <a:lnTo>
                    <a:pt x="306" y="20"/>
                  </a:lnTo>
                  <a:lnTo>
                    <a:pt x="303" y="24"/>
                  </a:lnTo>
                  <a:lnTo>
                    <a:pt x="299" y="27"/>
                  </a:lnTo>
                  <a:lnTo>
                    <a:pt x="293" y="28"/>
                  </a:lnTo>
                  <a:lnTo>
                    <a:pt x="14" y="28"/>
                  </a:lnTo>
                  <a:lnTo>
                    <a:pt x="14" y="28"/>
                  </a:lnTo>
                  <a:lnTo>
                    <a:pt x="9" y="27"/>
                  </a:lnTo>
                  <a:lnTo>
                    <a:pt x="4" y="24"/>
                  </a:lnTo>
                  <a:lnTo>
                    <a:pt x="1" y="20"/>
                  </a:lnTo>
                  <a:lnTo>
                    <a:pt x="0" y="15"/>
                  </a:lnTo>
                  <a:lnTo>
                    <a:pt x="0" y="15"/>
                  </a:lnTo>
                  <a:lnTo>
                    <a:pt x="0" y="15"/>
                  </a:lnTo>
                  <a:lnTo>
                    <a:pt x="1" y="9"/>
                  </a:lnTo>
                  <a:lnTo>
                    <a:pt x="4" y="5"/>
                  </a:lnTo>
                  <a:lnTo>
                    <a:pt x="9" y="2"/>
                  </a:lnTo>
                  <a:lnTo>
                    <a:pt x="14" y="0"/>
                  </a:lnTo>
                  <a:lnTo>
                    <a:pt x="293" y="0"/>
                  </a:lnTo>
                  <a:lnTo>
                    <a:pt x="293" y="0"/>
                  </a:lnTo>
                  <a:lnTo>
                    <a:pt x="299" y="2"/>
                  </a:lnTo>
                  <a:lnTo>
                    <a:pt x="303" y="5"/>
                  </a:lnTo>
                  <a:lnTo>
                    <a:pt x="306" y="9"/>
                  </a:lnTo>
                  <a:lnTo>
                    <a:pt x="307" y="15"/>
                  </a:lnTo>
                  <a:lnTo>
                    <a:pt x="307"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2" name="Freeform 237"/>
            <p:cNvSpPr/>
            <p:nvPr>
              <p:custDataLst>
                <p:tags r:id="rId23"/>
              </p:custDataLst>
            </p:nvPr>
          </p:nvSpPr>
          <p:spPr bwMode="auto">
            <a:xfrm>
              <a:off x="5746750" y="3214688"/>
              <a:ext cx="100013" cy="131762"/>
            </a:xfrm>
            <a:custGeom>
              <a:avLst/>
              <a:gdLst>
                <a:gd name="T0" fmla="*/ 126 w 126"/>
                <a:gd name="T1" fmla="*/ 28 h 166"/>
                <a:gd name="T2" fmla="*/ 38 w 126"/>
                <a:gd name="T3" fmla="*/ 166 h 166"/>
                <a:gd name="T4" fmla="*/ 36 w 126"/>
                <a:gd name="T5" fmla="*/ 166 h 166"/>
                <a:gd name="T6" fmla="*/ 0 w 126"/>
                <a:gd name="T7" fmla="*/ 3 h 166"/>
                <a:gd name="T8" fmla="*/ 0 w 126"/>
                <a:gd name="T9" fmla="*/ 3 h 166"/>
                <a:gd name="T10" fmla="*/ 17 w 126"/>
                <a:gd name="T11" fmla="*/ 1 h 166"/>
                <a:gd name="T12" fmla="*/ 33 w 126"/>
                <a:gd name="T13" fmla="*/ 0 h 166"/>
                <a:gd name="T14" fmla="*/ 48 w 126"/>
                <a:gd name="T15" fmla="*/ 0 h 166"/>
                <a:gd name="T16" fmla="*/ 63 w 126"/>
                <a:gd name="T17" fmla="*/ 2 h 166"/>
                <a:gd name="T18" fmla="*/ 79 w 126"/>
                <a:gd name="T19" fmla="*/ 5 h 166"/>
                <a:gd name="T20" fmla="*/ 94 w 126"/>
                <a:gd name="T21" fmla="*/ 10 h 166"/>
                <a:gd name="T22" fmla="*/ 108 w 126"/>
                <a:gd name="T23" fmla="*/ 17 h 166"/>
                <a:gd name="T24" fmla="*/ 123 w 126"/>
                <a:gd name="T25" fmla="*/ 25 h 166"/>
                <a:gd name="T26" fmla="*/ 123 w 126"/>
                <a:gd name="T27" fmla="*/ 25 h 166"/>
                <a:gd name="T28" fmla="*/ 126 w 126"/>
                <a:gd name="T29" fmla="*/ 28 h 166"/>
                <a:gd name="T30" fmla="*/ 126 w 126"/>
                <a:gd name="T31" fmla="*/ 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 h="166">
                  <a:moveTo>
                    <a:pt x="126" y="28"/>
                  </a:moveTo>
                  <a:lnTo>
                    <a:pt x="38" y="166"/>
                  </a:lnTo>
                  <a:lnTo>
                    <a:pt x="36" y="166"/>
                  </a:lnTo>
                  <a:lnTo>
                    <a:pt x="0" y="3"/>
                  </a:lnTo>
                  <a:lnTo>
                    <a:pt x="0" y="3"/>
                  </a:lnTo>
                  <a:lnTo>
                    <a:pt x="17" y="1"/>
                  </a:lnTo>
                  <a:lnTo>
                    <a:pt x="33" y="0"/>
                  </a:lnTo>
                  <a:lnTo>
                    <a:pt x="48" y="0"/>
                  </a:lnTo>
                  <a:lnTo>
                    <a:pt x="63" y="2"/>
                  </a:lnTo>
                  <a:lnTo>
                    <a:pt x="79" y="5"/>
                  </a:lnTo>
                  <a:lnTo>
                    <a:pt x="94" y="10"/>
                  </a:lnTo>
                  <a:lnTo>
                    <a:pt x="108" y="17"/>
                  </a:lnTo>
                  <a:lnTo>
                    <a:pt x="123" y="25"/>
                  </a:lnTo>
                  <a:lnTo>
                    <a:pt x="123" y="25"/>
                  </a:lnTo>
                  <a:lnTo>
                    <a:pt x="126" y="28"/>
                  </a:lnTo>
                  <a:lnTo>
                    <a:pt x="126" y="2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3" name="Freeform 238"/>
            <p:cNvSpPr/>
            <p:nvPr>
              <p:custDataLst>
                <p:tags r:id="rId24"/>
              </p:custDataLst>
            </p:nvPr>
          </p:nvSpPr>
          <p:spPr bwMode="auto">
            <a:xfrm>
              <a:off x="5780088" y="3252788"/>
              <a:ext cx="127000" cy="234950"/>
            </a:xfrm>
            <a:custGeom>
              <a:avLst/>
              <a:gdLst>
                <a:gd name="T0" fmla="*/ 155 w 159"/>
                <a:gd name="T1" fmla="*/ 101 h 296"/>
                <a:gd name="T2" fmla="*/ 155 w 159"/>
                <a:gd name="T3" fmla="*/ 101 h 296"/>
                <a:gd name="T4" fmla="*/ 156 w 159"/>
                <a:gd name="T5" fmla="*/ 105 h 296"/>
                <a:gd name="T6" fmla="*/ 156 w 159"/>
                <a:gd name="T7" fmla="*/ 105 h 296"/>
                <a:gd name="T8" fmla="*/ 156 w 159"/>
                <a:gd name="T9" fmla="*/ 105 h 296"/>
                <a:gd name="T10" fmla="*/ 158 w 159"/>
                <a:gd name="T11" fmla="*/ 120 h 296"/>
                <a:gd name="T12" fmla="*/ 159 w 159"/>
                <a:gd name="T13" fmla="*/ 136 h 296"/>
                <a:gd name="T14" fmla="*/ 158 w 159"/>
                <a:gd name="T15" fmla="*/ 151 h 296"/>
                <a:gd name="T16" fmla="*/ 157 w 159"/>
                <a:gd name="T17" fmla="*/ 166 h 296"/>
                <a:gd name="T18" fmla="*/ 153 w 159"/>
                <a:gd name="T19" fmla="*/ 182 h 296"/>
                <a:gd name="T20" fmla="*/ 149 w 159"/>
                <a:gd name="T21" fmla="*/ 196 h 296"/>
                <a:gd name="T22" fmla="*/ 141 w 159"/>
                <a:gd name="T23" fmla="*/ 211 h 296"/>
                <a:gd name="T24" fmla="*/ 133 w 159"/>
                <a:gd name="T25" fmla="*/ 225 h 296"/>
                <a:gd name="T26" fmla="*/ 133 w 159"/>
                <a:gd name="T27" fmla="*/ 225 h 296"/>
                <a:gd name="T28" fmla="*/ 124 w 159"/>
                <a:gd name="T29" fmla="*/ 238 h 296"/>
                <a:gd name="T30" fmla="*/ 114 w 159"/>
                <a:gd name="T31" fmla="*/ 250 h 296"/>
                <a:gd name="T32" fmla="*/ 103 w 159"/>
                <a:gd name="T33" fmla="*/ 261 h 296"/>
                <a:gd name="T34" fmla="*/ 91 w 159"/>
                <a:gd name="T35" fmla="*/ 271 h 296"/>
                <a:gd name="T36" fmla="*/ 78 w 159"/>
                <a:gd name="T37" fmla="*/ 278 h 296"/>
                <a:gd name="T38" fmla="*/ 64 w 159"/>
                <a:gd name="T39" fmla="*/ 286 h 296"/>
                <a:gd name="T40" fmla="*/ 50 w 159"/>
                <a:gd name="T41" fmla="*/ 291 h 296"/>
                <a:gd name="T42" fmla="*/ 34 w 159"/>
                <a:gd name="T43" fmla="*/ 296 h 296"/>
                <a:gd name="T44" fmla="*/ 0 w 159"/>
                <a:gd name="T45" fmla="*/ 138 h 296"/>
                <a:gd name="T46" fmla="*/ 88 w 159"/>
                <a:gd name="T47" fmla="*/ 0 h 296"/>
                <a:gd name="T48" fmla="*/ 88 w 159"/>
                <a:gd name="T49" fmla="*/ 0 h 296"/>
                <a:gd name="T50" fmla="*/ 101 w 159"/>
                <a:gd name="T51" fmla="*/ 10 h 296"/>
                <a:gd name="T52" fmla="*/ 112 w 159"/>
                <a:gd name="T53" fmla="*/ 21 h 296"/>
                <a:gd name="T54" fmla="*/ 122 w 159"/>
                <a:gd name="T55" fmla="*/ 32 h 296"/>
                <a:gd name="T56" fmla="*/ 131 w 159"/>
                <a:gd name="T57" fmla="*/ 44 h 296"/>
                <a:gd name="T58" fmla="*/ 139 w 159"/>
                <a:gd name="T59" fmla="*/ 57 h 296"/>
                <a:gd name="T60" fmla="*/ 146 w 159"/>
                <a:gd name="T61" fmla="*/ 71 h 296"/>
                <a:gd name="T62" fmla="*/ 151 w 159"/>
                <a:gd name="T63" fmla="*/ 86 h 296"/>
                <a:gd name="T64" fmla="*/ 155 w 159"/>
                <a:gd name="T65" fmla="*/ 101 h 296"/>
                <a:gd name="T66" fmla="*/ 155 w 159"/>
                <a:gd name="T67" fmla="*/ 10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9" h="296">
                  <a:moveTo>
                    <a:pt x="155" y="101"/>
                  </a:moveTo>
                  <a:lnTo>
                    <a:pt x="155" y="101"/>
                  </a:lnTo>
                  <a:lnTo>
                    <a:pt x="156" y="105"/>
                  </a:lnTo>
                  <a:lnTo>
                    <a:pt x="156" y="105"/>
                  </a:lnTo>
                  <a:lnTo>
                    <a:pt x="156" y="105"/>
                  </a:lnTo>
                  <a:lnTo>
                    <a:pt x="158" y="120"/>
                  </a:lnTo>
                  <a:lnTo>
                    <a:pt x="159" y="136"/>
                  </a:lnTo>
                  <a:lnTo>
                    <a:pt x="158" y="151"/>
                  </a:lnTo>
                  <a:lnTo>
                    <a:pt x="157" y="166"/>
                  </a:lnTo>
                  <a:lnTo>
                    <a:pt x="153" y="182"/>
                  </a:lnTo>
                  <a:lnTo>
                    <a:pt x="149" y="196"/>
                  </a:lnTo>
                  <a:lnTo>
                    <a:pt x="141" y="211"/>
                  </a:lnTo>
                  <a:lnTo>
                    <a:pt x="133" y="225"/>
                  </a:lnTo>
                  <a:lnTo>
                    <a:pt x="133" y="225"/>
                  </a:lnTo>
                  <a:lnTo>
                    <a:pt x="124" y="238"/>
                  </a:lnTo>
                  <a:lnTo>
                    <a:pt x="114" y="250"/>
                  </a:lnTo>
                  <a:lnTo>
                    <a:pt x="103" y="261"/>
                  </a:lnTo>
                  <a:lnTo>
                    <a:pt x="91" y="271"/>
                  </a:lnTo>
                  <a:lnTo>
                    <a:pt x="78" y="278"/>
                  </a:lnTo>
                  <a:lnTo>
                    <a:pt x="64" y="286"/>
                  </a:lnTo>
                  <a:lnTo>
                    <a:pt x="50" y="291"/>
                  </a:lnTo>
                  <a:lnTo>
                    <a:pt x="34" y="296"/>
                  </a:lnTo>
                  <a:lnTo>
                    <a:pt x="0" y="138"/>
                  </a:lnTo>
                  <a:lnTo>
                    <a:pt x="88" y="0"/>
                  </a:lnTo>
                  <a:lnTo>
                    <a:pt x="88" y="0"/>
                  </a:lnTo>
                  <a:lnTo>
                    <a:pt x="101" y="10"/>
                  </a:lnTo>
                  <a:lnTo>
                    <a:pt x="112" y="21"/>
                  </a:lnTo>
                  <a:lnTo>
                    <a:pt x="122" y="32"/>
                  </a:lnTo>
                  <a:lnTo>
                    <a:pt x="131" y="44"/>
                  </a:lnTo>
                  <a:lnTo>
                    <a:pt x="139" y="57"/>
                  </a:lnTo>
                  <a:lnTo>
                    <a:pt x="146" y="71"/>
                  </a:lnTo>
                  <a:lnTo>
                    <a:pt x="151" y="86"/>
                  </a:lnTo>
                  <a:lnTo>
                    <a:pt x="155" y="101"/>
                  </a:lnTo>
                  <a:lnTo>
                    <a:pt x="155" y="10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4" name="Freeform 239"/>
            <p:cNvSpPr/>
            <p:nvPr>
              <p:custDataLst>
                <p:tags r:id="rId25"/>
              </p:custDataLst>
            </p:nvPr>
          </p:nvSpPr>
          <p:spPr bwMode="auto">
            <a:xfrm>
              <a:off x="5638800" y="3235325"/>
              <a:ext cx="158750" cy="257175"/>
            </a:xfrm>
            <a:custGeom>
              <a:avLst/>
              <a:gdLst>
                <a:gd name="T0" fmla="*/ 131 w 201"/>
                <a:gd name="T1" fmla="*/ 0 h 323"/>
                <a:gd name="T2" fmla="*/ 201 w 201"/>
                <a:gd name="T3" fmla="*/ 319 h 323"/>
                <a:gd name="T4" fmla="*/ 201 w 201"/>
                <a:gd name="T5" fmla="*/ 319 h 323"/>
                <a:gd name="T6" fmla="*/ 200 w 201"/>
                <a:gd name="T7" fmla="*/ 320 h 323"/>
                <a:gd name="T8" fmla="*/ 200 w 201"/>
                <a:gd name="T9" fmla="*/ 320 h 323"/>
                <a:gd name="T10" fmla="*/ 184 w 201"/>
                <a:gd name="T11" fmla="*/ 322 h 323"/>
                <a:gd name="T12" fmla="*/ 168 w 201"/>
                <a:gd name="T13" fmla="*/ 323 h 323"/>
                <a:gd name="T14" fmla="*/ 152 w 201"/>
                <a:gd name="T15" fmla="*/ 323 h 323"/>
                <a:gd name="T16" fmla="*/ 136 w 201"/>
                <a:gd name="T17" fmla="*/ 321 h 323"/>
                <a:gd name="T18" fmla="*/ 121 w 201"/>
                <a:gd name="T19" fmla="*/ 318 h 323"/>
                <a:gd name="T20" fmla="*/ 106 w 201"/>
                <a:gd name="T21" fmla="*/ 312 h 323"/>
                <a:gd name="T22" fmla="*/ 91 w 201"/>
                <a:gd name="T23" fmla="*/ 306 h 323"/>
                <a:gd name="T24" fmla="*/ 77 w 201"/>
                <a:gd name="T25" fmla="*/ 297 h 323"/>
                <a:gd name="T26" fmla="*/ 77 w 201"/>
                <a:gd name="T27" fmla="*/ 297 h 323"/>
                <a:gd name="T28" fmla="*/ 63 w 201"/>
                <a:gd name="T29" fmla="*/ 288 h 323"/>
                <a:gd name="T30" fmla="*/ 50 w 201"/>
                <a:gd name="T31" fmla="*/ 278 h 323"/>
                <a:gd name="T32" fmla="*/ 40 w 201"/>
                <a:gd name="T33" fmla="*/ 266 h 323"/>
                <a:gd name="T34" fmla="*/ 30 w 201"/>
                <a:gd name="T35" fmla="*/ 254 h 323"/>
                <a:gd name="T36" fmla="*/ 22 w 201"/>
                <a:gd name="T37" fmla="*/ 241 h 323"/>
                <a:gd name="T38" fmla="*/ 15 w 201"/>
                <a:gd name="T39" fmla="*/ 227 h 323"/>
                <a:gd name="T40" fmla="*/ 9 w 201"/>
                <a:gd name="T41" fmla="*/ 211 h 323"/>
                <a:gd name="T42" fmla="*/ 5 w 201"/>
                <a:gd name="T43" fmla="*/ 195 h 323"/>
                <a:gd name="T44" fmla="*/ 5 w 201"/>
                <a:gd name="T45" fmla="*/ 195 h 323"/>
                <a:gd name="T46" fmla="*/ 2 w 201"/>
                <a:gd name="T47" fmla="*/ 179 h 323"/>
                <a:gd name="T48" fmla="*/ 0 w 201"/>
                <a:gd name="T49" fmla="*/ 162 h 323"/>
                <a:gd name="T50" fmla="*/ 2 w 201"/>
                <a:gd name="T51" fmla="*/ 146 h 323"/>
                <a:gd name="T52" fmla="*/ 3 w 201"/>
                <a:gd name="T53" fmla="*/ 131 h 323"/>
                <a:gd name="T54" fmla="*/ 7 w 201"/>
                <a:gd name="T55" fmla="*/ 116 h 323"/>
                <a:gd name="T56" fmla="*/ 11 w 201"/>
                <a:gd name="T57" fmla="*/ 101 h 323"/>
                <a:gd name="T58" fmla="*/ 18 w 201"/>
                <a:gd name="T59" fmla="*/ 86 h 323"/>
                <a:gd name="T60" fmla="*/ 27 w 201"/>
                <a:gd name="T61" fmla="*/ 71 h 323"/>
                <a:gd name="T62" fmla="*/ 27 w 201"/>
                <a:gd name="T63" fmla="*/ 71 h 323"/>
                <a:gd name="T64" fmla="*/ 36 w 201"/>
                <a:gd name="T65" fmla="*/ 58 h 323"/>
                <a:gd name="T66" fmla="*/ 47 w 201"/>
                <a:gd name="T67" fmla="*/ 45 h 323"/>
                <a:gd name="T68" fmla="*/ 58 w 201"/>
                <a:gd name="T69" fmla="*/ 34 h 323"/>
                <a:gd name="T70" fmla="*/ 71 w 201"/>
                <a:gd name="T71" fmla="*/ 25 h 323"/>
                <a:gd name="T72" fmla="*/ 84 w 201"/>
                <a:gd name="T73" fmla="*/ 17 h 323"/>
                <a:gd name="T74" fmla="*/ 98 w 201"/>
                <a:gd name="T75" fmla="*/ 9 h 323"/>
                <a:gd name="T76" fmla="*/ 113 w 201"/>
                <a:gd name="T77" fmla="*/ 4 h 323"/>
                <a:gd name="T78" fmla="*/ 130 w 201"/>
                <a:gd name="T79" fmla="*/ 0 h 323"/>
                <a:gd name="T80" fmla="*/ 130 w 201"/>
                <a:gd name="T81" fmla="*/ 0 h 323"/>
                <a:gd name="T82" fmla="*/ 131 w 201"/>
                <a:gd name="T83" fmla="*/ 0 h 323"/>
                <a:gd name="T84" fmla="*/ 131 w 201"/>
                <a:gd name="T85"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1" h="323">
                  <a:moveTo>
                    <a:pt x="131" y="0"/>
                  </a:moveTo>
                  <a:lnTo>
                    <a:pt x="201" y="319"/>
                  </a:lnTo>
                  <a:lnTo>
                    <a:pt x="201" y="319"/>
                  </a:lnTo>
                  <a:lnTo>
                    <a:pt x="200" y="320"/>
                  </a:lnTo>
                  <a:lnTo>
                    <a:pt x="200" y="320"/>
                  </a:lnTo>
                  <a:lnTo>
                    <a:pt x="184" y="322"/>
                  </a:lnTo>
                  <a:lnTo>
                    <a:pt x="168" y="323"/>
                  </a:lnTo>
                  <a:lnTo>
                    <a:pt x="152" y="323"/>
                  </a:lnTo>
                  <a:lnTo>
                    <a:pt x="136" y="321"/>
                  </a:lnTo>
                  <a:lnTo>
                    <a:pt x="121" y="318"/>
                  </a:lnTo>
                  <a:lnTo>
                    <a:pt x="106" y="312"/>
                  </a:lnTo>
                  <a:lnTo>
                    <a:pt x="91" y="306"/>
                  </a:lnTo>
                  <a:lnTo>
                    <a:pt x="77" y="297"/>
                  </a:lnTo>
                  <a:lnTo>
                    <a:pt x="77" y="297"/>
                  </a:lnTo>
                  <a:lnTo>
                    <a:pt x="63" y="288"/>
                  </a:lnTo>
                  <a:lnTo>
                    <a:pt x="50" y="278"/>
                  </a:lnTo>
                  <a:lnTo>
                    <a:pt x="40" y="266"/>
                  </a:lnTo>
                  <a:lnTo>
                    <a:pt x="30" y="254"/>
                  </a:lnTo>
                  <a:lnTo>
                    <a:pt x="22" y="241"/>
                  </a:lnTo>
                  <a:lnTo>
                    <a:pt x="15" y="227"/>
                  </a:lnTo>
                  <a:lnTo>
                    <a:pt x="9" y="211"/>
                  </a:lnTo>
                  <a:lnTo>
                    <a:pt x="5" y="195"/>
                  </a:lnTo>
                  <a:lnTo>
                    <a:pt x="5" y="195"/>
                  </a:lnTo>
                  <a:lnTo>
                    <a:pt x="2" y="179"/>
                  </a:lnTo>
                  <a:lnTo>
                    <a:pt x="0" y="162"/>
                  </a:lnTo>
                  <a:lnTo>
                    <a:pt x="2" y="146"/>
                  </a:lnTo>
                  <a:lnTo>
                    <a:pt x="3" y="131"/>
                  </a:lnTo>
                  <a:lnTo>
                    <a:pt x="7" y="116"/>
                  </a:lnTo>
                  <a:lnTo>
                    <a:pt x="11" y="101"/>
                  </a:lnTo>
                  <a:lnTo>
                    <a:pt x="18" y="86"/>
                  </a:lnTo>
                  <a:lnTo>
                    <a:pt x="27" y="71"/>
                  </a:lnTo>
                  <a:lnTo>
                    <a:pt x="27" y="71"/>
                  </a:lnTo>
                  <a:lnTo>
                    <a:pt x="36" y="58"/>
                  </a:lnTo>
                  <a:lnTo>
                    <a:pt x="47" y="45"/>
                  </a:lnTo>
                  <a:lnTo>
                    <a:pt x="58" y="34"/>
                  </a:lnTo>
                  <a:lnTo>
                    <a:pt x="71" y="25"/>
                  </a:lnTo>
                  <a:lnTo>
                    <a:pt x="84" y="17"/>
                  </a:lnTo>
                  <a:lnTo>
                    <a:pt x="98" y="9"/>
                  </a:lnTo>
                  <a:lnTo>
                    <a:pt x="113" y="4"/>
                  </a:lnTo>
                  <a:lnTo>
                    <a:pt x="130" y="0"/>
                  </a:lnTo>
                  <a:lnTo>
                    <a:pt x="130" y="0"/>
                  </a:lnTo>
                  <a:lnTo>
                    <a:pt x="131" y="0"/>
                  </a:ln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5" name="Freeform 240"/>
            <p:cNvSpPr/>
            <p:nvPr>
              <p:custDataLst>
                <p:tags r:id="rId26"/>
              </p:custDataLst>
            </p:nvPr>
          </p:nvSpPr>
          <p:spPr bwMode="auto">
            <a:xfrm>
              <a:off x="6083300" y="2636838"/>
              <a:ext cx="193675" cy="179387"/>
            </a:xfrm>
            <a:custGeom>
              <a:avLst/>
              <a:gdLst>
                <a:gd name="T0" fmla="*/ 68 w 245"/>
                <a:gd name="T1" fmla="*/ 1 h 226"/>
                <a:gd name="T2" fmla="*/ 209 w 245"/>
                <a:gd name="T3" fmla="*/ 29 h 226"/>
                <a:gd name="T4" fmla="*/ 209 w 245"/>
                <a:gd name="T5" fmla="*/ 29 h 226"/>
                <a:gd name="T6" fmla="*/ 218 w 245"/>
                <a:gd name="T7" fmla="*/ 33 h 226"/>
                <a:gd name="T8" fmla="*/ 225 w 245"/>
                <a:gd name="T9" fmla="*/ 36 h 226"/>
                <a:gd name="T10" fmla="*/ 232 w 245"/>
                <a:gd name="T11" fmla="*/ 41 h 226"/>
                <a:gd name="T12" fmla="*/ 237 w 245"/>
                <a:gd name="T13" fmla="*/ 49 h 226"/>
                <a:gd name="T14" fmla="*/ 237 w 245"/>
                <a:gd name="T15" fmla="*/ 49 h 226"/>
                <a:gd name="T16" fmla="*/ 242 w 245"/>
                <a:gd name="T17" fmla="*/ 56 h 226"/>
                <a:gd name="T18" fmla="*/ 244 w 245"/>
                <a:gd name="T19" fmla="*/ 65 h 226"/>
                <a:gd name="T20" fmla="*/ 245 w 245"/>
                <a:gd name="T21" fmla="*/ 74 h 226"/>
                <a:gd name="T22" fmla="*/ 245 w 245"/>
                <a:gd name="T23" fmla="*/ 83 h 226"/>
                <a:gd name="T24" fmla="*/ 231 w 245"/>
                <a:gd name="T25" fmla="*/ 149 h 226"/>
                <a:gd name="T26" fmla="*/ 231 w 245"/>
                <a:gd name="T27" fmla="*/ 149 h 226"/>
                <a:gd name="T28" fmla="*/ 229 w 245"/>
                <a:gd name="T29" fmla="*/ 157 h 226"/>
                <a:gd name="T30" fmla="*/ 224 w 245"/>
                <a:gd name="T31" fmla="*/ 165 h 226"/>
                <a:gd name="T32" fmla="*/ 219 w 245"/>
                <a:gd name="T33" fmla="*/ 172 h 226"/>
                <a:gd name="T34" fmla="*/ 211 w 245"/>
                <a:gd name="T35" fmla="*/ 177 h 226"/>
                <a:gd name="T36" fmla="*/ 211 w 245"/>
                <a:gd name="T37" fmla="*/ 177 h 226"/>
                <a:gd name="T38" fmla="*/ 204 w 245"/>
                <a:gd name="T39" fmla="*/ 181 h 226"/>
                <a:gd name="T40" fmla="*/ 196 w 245"/>
                <a:gd name="T41" fmla="*/ 183 h 226"/>
                <a:gd name="T42" fmla="*/ 187 w 245"/>
                <a:gd name="T43" fmla="*/ 185 h 226"/>
                <a:gd name="T44" fmla="*/ 179 w 245"/>
                <a:gd name="T45" fmla="*/ 183 h 226"/>
                <a:gd name="T46" fmla="*/ 168 w 245"/>
                <a:gd name="T47" fmla="*/ 181 h 226"/>
                <a:gd name="T48" fmla="*/ 168 w 245"/>
                <a:gd name="T49" fmla="*/ 226 h 226"/>
                <a:gd name="T50" fmla="*/ 121 w 245"/>
                <a:gd name="T51" fmla="*/ 172 h 226"/>
                <a:gd name="T52" fmla="*/ 37 w 245"/>
                <a:gd name="T53" fmla="*/ 155 h 226"/>
                <a:gd name="T54" fmla="*/ 37 w 245"/>
                <a:gd name="T55" fmla="*/ 155 h 226"/>
                <a:gd name="T56" fmla="*/ 29 w 245"/>
                <a:gd name="T57" fmla="*/ 152 h 226"/>
                <a:gd name="T58" fmla="*/ 21 w 245"/>
                <a:gd name="T59" fmla="*/ 149 h 226"/>
                <a:gd name="T60" fmla="*/ 14 w 245"/>
                <a:gd name="T61" fmla="*/ 143 h 226"/>
                <a:gd name="T62" fmla="*/ 8 w 245"/>
                <a:gd name="T63" fmla="*/ 136 h 226"/>
                <a:gd name="T64" fmla="*/ 8 w 245"/>
                <a:gd name="T65" fmla="*/ 136 h 226"/>
                <a:gd name="T66" fmla="*/ 4 w 245"/>
                <a:gd name="T67" fmla="*/ 128 h 226"/>
                <a:gd name="T68" fmla="*/ 1 w 245"/>
                <a:gd name="T69" fmla="*/ 121 h 226"/>
                <a:gd name="T70" fmla="*/ 0 w 245"/>
                <a:gd name="T71" fmla="*/ 112 h 226"/>
                <a:gd name="T72" fmla="*/ 1 w 245"/>
                <a:gd name="T73" fmla="*/ 103 h 226"/>
                <a:gd name="T74" fmla="*/ 14 w 245"/>
                <a:gd name="T75" fmla="*/ 37 h 226"/>
                <a:gd name="T76" fmla="*/ 14 w 245"/>
                <a:gd name="T77" fmla="*/ 37 h 226"/>
                <a:gd name="T78" fmla="*/ 18 w 245"/>
                <a:gd name="T79" fmla="*/ 28 h 226"/>
                <a:gd name="T80" fmla="*/ 21 w 245"/>
                <a:gd name="T81" fmla="*/ 21 h 226"/>
                <a:gd name="T82" fmla="*/ 26 w 245"/>
                <a:gd name="T83" fmla="*/ 13 h 226"/>
                <a:gd name="T84" fmla="*/ 34 w 245"/>
                <a:gd name="T85" fmla="*/ 8 h 226"/>
                <a:gd name="T86" fmla="*/ 34 w 245"/>
                <a:gd name="T87" fmla="*/ 8 h 226"/>
                <a:gd name="T88" fmla="*/ 42 w 245"/>
                <a:gd name="T89" fmla="*/ 3 h 226"/>
                <a:gd name="T90" fmla="*/ 50 w 245"/>
                <a:gd name="T91" fmla="*/ 1 h 226"/>
                <a:gd name="T92" fmla="*/ 59 w 245"/>
                <a:gd name="T93" fmla="*/ 0 h 226"/>
                <a:gd name="T94" fmla="*/ 68 w 245"/>
                <a:gd name="T95" fmla="*/ 1 h 226"/>
                <a:gd name="T96" fmla="*/ 68 w 245"/>
                <a:gd name="T9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26">
                  <a:moveTo>
                    <a:pt x="68" y="1"/>
                  </a:moveTo>
                  <a:lnTo>
                    <a:pt x="209" y="29"/>
                  </a:lnTo>
                  <a:lnTo>
                    <a:pt x="209" y="29"/>
                  </a:lnTo>
                  <a:lnTo>
                    <a:pt x="218" y="33"/>
                  </a:lnTo>
                  <a:lnTo>
                    <a:pt x="225" y="36"/>
                  </a:lnTo>
                  <a:lnTo>
                    <a:pt x="232" y="41"/>
                  </a:lnTo>
                  <a:lnTo>
                    <a:pt x="237" y="49"/>
                  </a:lnTo>
                  <a:lnTo>
                    <a:pt x="237" y="49"/>
                  </a:lnTo>
                  <a:lnTo>
                    <a:pt x="242" y="56"/>
                  </a:lnTo>
                  <a:lnTo>
                    <a:pt x="244" y="65"/>
                  </a:lnTo>
                  <a:lnTo>
                    <a:pt x="245" y="74"/>
                  </a:lnTo>
                  <a:lnTo>
                    <a:pt x="245" y="83"/>
                  </a:lnTo>
                  <a:lnTo>
                    <a:pt x="231" y="149"/>
                  </a:lnTo>
                  <a:lnTo>
                    <a:pt x="231" y="149"/>
                  </a:lnTo>
                  <a:lnTo>
                    <a:pt x="229" y="157"/>
                  </a:lnTo>
                  <a:lnTo>
                    <a:pt x="224" y="165"/>
                  </a:lnTo>
                  <a:lnTo>
                    <a:pt x="219" y="172"/>
                  </a:lnTo>
                  <a:lnTo>
                    <a:pt x="211" y="177"/>
                  </a:lnTo>
                  <a:lnTo>
                    <a:pt x="211" y="177"/>
                  </a:lnTo>
                  <a:lnTo>
                    <a:pt x="204" y="181"/>
                  </a:lnTo>
                  <a:lnTo>
                    <a:pt x="196" y="183"/>
                  </a:lnTo>
                  <a:lnTo>
                    <a:pt x="187" y="185"/>
                  </a:lnTo>
                  <a:lnTo>
                    <a:pt x="179" y="183"/>
                  </a:lnTo>
                  <a:lnTo>
                    <a:pt x="168" y="181"/>
                  </a:lnTo>
                  <a:lnTo>
                    <a:pt x="168" y="226"/>
                  </a:lnTo>
                  <a:lnTo>
                    <a:pt x="121" y="172"/>
                  </a:lnTo>
                  <a:lnTo>
                    <a:pt x="37" y="155"/>
                  </a:lnTo>
                  <a:lnTo>
                    <a:pt x="37" y="155"/>
                  </a:lnTo>
                  <a:lnTo>
                    <a:pt x="29" y="152"/>
                  </a:lnTo>
                  <a:lnTo>
                    <a:pt x="21" y="149"/>
                  </a:lnTo>
                  <a:lnTo>
                    <a:pt x="14" y="143"/>
                  </a:lnTo>
                  <a:lnTo>
                    <a:pt x="8" y="136"/>
                  </a:lnTo>
                  <a:lnTo>
                    <a:pt x="8" y="136"/>
                  </a:lnTo>
                  <a:lnTo>
                    <a:pt x="4" y="128"/>
                  </a:lnTo>
                  <a:lnTo>
                    <a:pt x="1" y="121"/>
                  </a:lnTo>
                  <a:lnTo>
                    <a:pt x="0" y="112"/>
                  </a:lnTo>
                  <a:lnTo>
                    <a:pt x="1" y="103"/>
                  </a:lnTo>
                  <a:lnTo>
                    <a:pt x="14" y="37"/>
                  </a:lnTo>
                  <a:lnTo>
                    <a:pt x="14" y="37"/>
                  </a:lnTo>
                  <a:lnTo>
                    <a:pt x="18" y="28"/>
                  </a:lnTo>
                  <a:lnTo>
                    <a:pt x="21" y="21"/>
                  </a:lnTo>
                  <a:lnTo>
                    <a:pt x="26" y="13"/>
                  </a:lnTo>
                  <a:lnTo>
                    <a:pt x="34" y="8"/>
                  </a:lnTo>
                  <a:lnTo>
                    <a:pt x="34" y="8"/>
                  </a:lnTo>
                  <a:lnTo>
                    <a:pt x="42" y="3"/>
                  </a:lnTo>
                  <a:lnTo>
                    <a:pt x="50" y="1"/>
                  </a:lnTo>
                  <a:lnTo>
                    <a:pt x="59" y="0"/>
                  </a:lnTo>
                  <a:lnTo>
                    <a:pt x="68" y="1"/>
                  </a:lnTo>
                  <a:lnTo>
                    <a:pt x="68" y="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6" name="Freeform 241"/>
            <p:cNvSpPr>
              <a:spLocks noEditPoints="1"/>
            </p:cNvSpPr>
            <p:nvPr>
              <p:custDataLst>
                <p:tags r:id="rId27"/>
              </p:custDataLst>
            </p:nvPr>
          </p:nvSpPr>
          <p:spPr bwMode="auto">
            <a:xfrm>
              <a:off x="5910263" y="3419475"/>
              <a:ext cx="307975" cy="349250"/>
            </a:xfrm>
            <a:custGeom>
              <a:avLst/>
              <a:gdLst>
                <a:gd name="T0" fmla="*/ 385 w 387"/>
                <a:gd name="T1" fmla="*/ 170 h 441"/>
                <a:gd name="T2" fmla="*/ 386 w 387"/>
                <a:gd name="T3" fmla="*/ 163 h 441"/>
                <a:gd name="T4" fmla="*/ 381 w 387"/>
                <a:gd name="T5" fmla="*/ 150 h 441"/>
                <a:gd name="T6" fmla="*/ 251 w 387"/>
                <a:gd name="T7" fmla="*/ 35 h 441"/>
                <a:gd name="T8" fmla="*/ 250 w 387"/>
                <a:gd name="T9" fmla="*/ 35 h 441"/>
                <a:gd name="T10" fmla="*/ 215 w 387"/>
                <a:gd name="T11" fmla="*/ 4 h 441"/>
                <a:gd name="T12" fmla="*/ 201 w 387"/>
                <a:gd name="T13" fmla="*/ 0 h 441"/>
                <a:gd name="T14" fmla="*/ 198 w 387"/>
                <a:gd name="T15" fmla="*/ 0 h 441"/>
                <a:gd name="T16" fmla="*/ 190 w 387"/>
                <a:gd name="T17" fmla="*/ 3 h 441"/>
                <a:gd name="T18" fmla="*/ 21 w 387"/>
                <a:gd name="T19" fmla="*/ 142 h 441"/>
                <a:gd name="T20" fmla="*/ 16 w 387"/>
                <a:gd name="T21" fmla="*/ 146 h 441"/>
                <a:gd name="T22" fmla="*/ 11 w 387"/>
                <a:gd name="T23" fmla="*/ 159 h 441"/>
                <a:gd name="T24" fmla="*/ 11 w 387"/>
                <a:gd name="T25" fmla="*/ 167 h 441"/>
                <a:gd name="T26" fmla="*/ 11 w 387"/>
                <a:gd name="T27" fmla="*/ 167 h 441"/>
                <a:gd name="T28" fmla="*/ 11 w 387"/>
                <a:gd name="T29" fmla="*/ 176 h 441"/>
                <a:gd name="T30" fmla="*/ 10 w 387"/>
                <a:gd name="T31" fmla="*/ 182 h 441"/>
                <a:gd name="T32" fmla="*/ 0 w 387"/>
                <a:gd name="T33" fmla="*/ 405 h 441"/>
                <a:gd name="T34" fmla="*/ 3 w 387"/>
                <a:gd name="T35" fmla="*/ 425 h 441"/>
                <a:gd name="T36" fmla="*/ 6 w 387"/>
                <a:gd name="T37" fmla="*/ 430 h 441"/>
                <a:gd name="T38" fmla="*/ 15 w 387"/>
                <a:gd name="T39" fmla="*/ 437 h 441"/>
                <a:gd name="T40" fmla="*/ 19 w 387"/>
                <a:gd name="T41" fmla="*/ 439 h 441"/>
                <a:gd name="T42" fmla="*/ 24 w 387"/>
                <a:gd name="T43" fmla="*/ 439 h 441"/>
                <a:gd name="T44" fmla="*/ 24 w 387"/>
                <a:gd name="T45" fmla="*/ 439 h 441"/>
                <a:gd name="T46" fmla="*/ 25 w 387"/>
                <a:gd name="T47" fmla="*/ 440 h 441"/>
                <a:gd name="T48" fmla="*/ 36 w 387"/>
                <a:gd name="T49" fmla="*/ 441 h 441"/>
                <a:gd name="T50" fmla="*/ 336 w 387"/>
                <a:gd name="T51" fmla="*/ 441 h 441"/>
                <a:gd name="T52" fmla="*/ 350 w 387"/>
                <a:gd name="T53" fmla="*/ 439 h 441"/>
                <a:gd name="T54" fmla="*/ 355 w 387"/>
                <a:gd name="T55" fmla="*/ 439 h 441"/>
                <a:gd name="T56" fmla="*/ 362 w 387"/>
                <a:gd name="T57" fmla="*/ 439 h 441"/>
                <a:gd name="T58" fmla="*/ 367 w 387"/>
                <a:gd name="T59" fmla="*/ 435 h 441"/>
                <a:gd name="T60" fmla="*/ 376 w 387"/>
                <a:gd name="T61" fmla="*/ 427 h 441"/>
                <a:gd name="T62" fmla="*/ 378 w 387"/>
                <a:gd name="T63" fmla="*/ 420 h 441"/>
                <a:gd name="T64" fmla="*/ 380 w 387"/>
                <a:gd name="T65" fmla="*/ 408 h 441"/>
                <a:gd name="T66" fmla="*/ 387 w 387"/>
                <a:gd name="T67" fmla="*/ 190 h 441"/>
                <a:gd name="T68" fmla="*/ 385 w 387"/>
                <a:gd name="T69" fmla="*/ 179 h 441"/>
                <a:gd name="T70" fmla="*/ 385 w 387"/>
                <a:gd name="T71" fmla="*/ 175 h 441"/>
                <a:gd name="T72" fmla="*/ 385 w 387"/>
                <a:gd name="T73" fmla="*/ 170 h 441"/>
                <a:gd name="T74" fmla="*/ 266 w 387"/>
                <a:gd name="T75" fmla="*/ 287 h 441"/>
                <a:gd name="T76" fmla="*/ 359 w 387"/>
                <a:gd name="T77" fmla="*/ 391 h 441"/>
                <a:gd name="T78" fmla="*/ 236 w 387"/>
                <a:gd name="T79" fmla="*/ 54 h 441"/>
                <a:gd name="T80" fmla="*/ 363 w 387"/>
                <a:gd name="T81" fmla="*/ 165 h 441"/>
                <a:gd name="T82" fmla="*/ 355 w 387"/>
                <a:gd name="T83" fmla="*/ 174 h 441"/>
                <a:gd name="T84" fmla="*/ 346 w 387"/>
                <a:gd name="T85" fmla="*/ 177 h 441"/>
                <a:gd name="T86" fmla="*/ 51 w 387"/>
                <a:gd name="T87" fmla="*/ 177 h 441"/>
                <a:gd name="T88" fmla="*/ 39 w 387"/>
                <a:gd name="T89" fmla="*/ 173 h 441"/>
                <a:gd name="T90" fmla="*/ 34 w 387"/>
                <a:gd name="T91" fmla="*/ 161 h 441"/>
                <a:gd name="T92" fmla="*/ 201 w 387"/>
                <a:gd name="T93" fmla="*/ 24 h 441"/>
                <a:gd name="T94" fmla="*/ 196 w 387"/>
                <a:gd name="T95" fmla="*/ 314 h 441"/>
                <a:gd name="T96" fmla="*/ 66 w 387"/>
                <a:gd name="T97" fmla="*/ 202 h 441"/>
                <a:gd name="T98" fmla="*/ 196 w 387"/>
                <a:gd name="T99" fmla="*/ 314 h 441"/>
                <a:gd name="T100" fmla="*/ 123 w 387"/>
                <a:gd name="T101" fmla="*/ 284 h 441"/>
                <a:gd name="T102" fmla="*/ 31 w 387"/>
                <a:gd name="T103" fmla="*/ 203 h 441"/>
                <a:gd name="T104" fmla="*/ 37 w 387"/>
                <a:gd name="T105" fmla="*/ 416 h 441"/>
                <a:gd name="T106" fmla="*/ 140 w 387"/>
                <a:gd name="T107" fmla="*/ 300 h 441"/>
                <a:gd name="T108" fmla="*/ 144 w 387"/>
                <a:gd name="T109" fmla="*/ 304 h 441"/>
                <a:gd name="T110" fmla="*/ 181 w 387"/>
                <a:gd name="T111" fmla="*/ 334 h 441"/>
                <a:gd name="T112" fmla="*/ 187 w 387"/>
                <a:gd name="T113" fmla="*/ 338 h 441"/>
                <a:gd name="T114" fmla="*/ 194 w 387"/>
                <a:gd name="T115" fmla="*/ 339 h 441"/>
                <a:gd name="T116" fmla="*/ 202 w 387"/>
                <a:gd name="T117" fmla="*/ 338 h 441"/>
                <a:gd name="T118" fmla="*/ 209 w 387"/>
                <a:gd name="T119" fmla="*/ 333 h 441"/>
                <a:gd name="T120" fmla="*/ 346 w 387"/>
                <a:gd name="T121" fmla="*/ 414 h 441"/>
                <a:gd name="T122" fmla="*/ 341 w 387"/>
                <a:gd name="T123" fmla="*/ 416 h 441"/>
                <a:gd name="T124" fmla="*/ 37 w 387"/>
                <a:gd name="T125" fmla="*/ 416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7" h="441">
                  <a:moveTo>
                    <a:pt x="385" y="170"/>
                  </a:moveTo>
                  <a:lnTo>
                    <a:pt x="385" y="170"/>
                  </a:lnTo>
                  <a:lnTo>
                    <a:pt x="385" y="170"/>
                  </a:lnTo>
                  <a:lnTo>
                    <a:pt x="386" y="163"/>
                  </a:lnTo>
                  <a:lnTo>
                    <a:pt x="385" y="156"/>
                  </a:lnTo>
                  <a:lnTo>
                    <a:pt x="381" y="150"/>
                  </a:lnTo>
                  <a:lnTo>
                    <a:pt x="377" y="145"/>
                  </a:lnTo>
                  <a:lnTo>
                    <a:pt x="251" y="35"/>
                  </a:lnTo>
                  <a:lnTo>
                    <a:pt x="251" y="35"/>
                  </a:lnTo>
                  <a:lnTo>
                    <a:pt x="250" y="35"/>
                  </a:lnTo>
                  <a:lnTo>
                    <a:pt x="215" y="4"/>
                  </a:lnTo>
                  <a:lnTo>
                    <a:pt x="215" y="4"/>
                  </a:lnTo>
                  <a:lnTo>
                    <a:pt x="209" y="1"/>
                  </a:lnTo>
                  <a:lnTo>
                    <a:pt x="201" y="0"/>
                  </a:lnTo>
                  <a:lnTo>
                    <a:pt x="201" y="0"/>
                  </a:lnTo>
                  <a:lnTo>
                    <a:pt x="198" y="0"/>
                  </a:lnTo>
                  <a:lnTo>
                    <a:pt x="194" y="1"/>
                  </a:lnTo>
                  <a:lnTo>
                    <a:pt x="190" y="3"/>
                  </a:lnTo>
                  <a:lnTo>
                    <a:pt x="187" y="5"/>
                  </a:lnTo>
                  <a:lnTo>
                    <a:pt x="21" y="142"/>
                  </a:lnTo>
                  <a:lnTo>
                    <a:pt x="21" y="142"/>
                  </a:lnTo>
                  <a:lnTo>
                    <a:pt x="16" y="146"/>
                  </a:lnTo>
                  <a:lnTo>
                    <a:pt x="13" y="153"/>
                  </a:lnTo>
                  <a:lnTo>
                    <a:pt x="11" y="159"/>
                  </a:lnTo>
                  <a:lnTo>
                    <a:pt x="11" y="167"/>
                  </a:lnTo>
                  <a:lnTo>
                    <a:pt x="11" y="167"/>
                  </a:lnTo>
                  <a:lnTo>
                    <a:pt x="11" y="167"/>
                  </a:lnTo>
                  <a:lnTo>
                    <a:pt x="11" y="167"/>
                  </a:lnTo>
                  <a:lnTo>
                    <a:pt x="11" y="171"/>
                  </a:lnTo>
                  <a:lnTo>
                    <a:pt x="11" y="176"/>
                  </a:lnTo>
                  <a:lnTo>
                    <a:pt x="11" y="176"/>
                  </a:lnTo>
                  <a:lnTo>
                    <a:pt x="10" y="182"/>
                  </a:lnTo>
                  <a:lnTo>
                    <a:pt x="0" y="405"/>
                  </a:lnTo>
                  <a:lnTo>
                    <a:pt x="0" y="405"/>
                  </a:lnTo>
                  <a:lnTo>
                    <a:pt x="1" y="415"/>
                  </a:lnTo>
                  <a:lnTo>
                    <a:pt x="3" y="425"/>
                  </a:lnTo>
                  <a:lnTo>
                    <a:pt x="3" y="425"/>
                  </a:lnTo>
                  <a:lnTo>
                    <a:pt x="6" y="430"/>
                  </a:lnTo>
                  <a:lnTo>
                    <a:pt x="10" y="434"/>
                  </a:lnTo>
                  <a:lnTo>
                    <a:pt x="15" y="437"/>
                  </a:lnTo>
                  <a:lnTo>
                    <a:pt x="19" y="439"/>
                  </a:lnTo>
                  <a:lnTo>
                    <a:pt x="19" y="439"/>
                  </a:lnTo>
                  <a:lnTo>
                    <a:pt x="24" y="439"/>
                  </a:lnTo>
                  <a:lnTo>
                    <a:pt x="24" y="439"/>
                  </a:lnTo>
                  <a:lnTo>
                    <a:pt x="24" y="439"/>
                  </a:lnTo>
                  <a:lnTo>
                    <a:pt x="24" y="439"/>
                  </a:lnTo>
                  <a:lnTo>
                    <a:pt x="25" y="440"/>
                  </a:lnTo>
                  <a:lnTo>
                    <a:pt x="25" y="440"/>
                  </a:lnTo>
                  <a:lnTo>
                    <a:pt x="30" y="441"/>
                  </a:lnTo>
                  <a:lnTo>
                    <a:pt x="36" y="441"/>
                  </a:lnTo>
                  <a:lnTo>
                    <a:pt x="336" y="441"/>
                  </a:lnTo>
                  <a:lnTo>
                    <a:pt x="336" y="441"/>
                  </a:lnTo>
                  <a:lnTo>
                    <a:pt x="343" y="441"/>
                  </a:lnTo>
                  <a:lnTo>
                    <a:pt x="350" y="439"/>
                  </a:lnTo>
                  <a:lnTo>
                    <a:pt x="350" y="439"/>
                  </a:lnTo>
                  <a:lnTo>
                    <a:pt x="355" y="439"/>
                  </a:lnTo>
                  <a:lnTo>
                    <a:pt x="355" y="439"/>
                  </a:lnTo>
                  <a:lnTo>
                    <a:pt x="362" y="439"/>
                  </a:lnTo>
                  <a:lnTo>
                    <a:pt x="362" y="439"/>
                  </a:lnTo>
                  <a:lnTo>
                    <a:pt x="367" y="435"/>
                  </a:lnTo>
                  <a:lnTo>
                    <a:pt x="372" y="432"/>
                  </a:lnTo>
                  <a:lnTo>
                    <a:pt x="376" y="427"/>
                  </a:lnTo>
                  <a:lnTo>
                    <a:pt x="378" y="420"/>
                  </a:lnTo>
                  <a:lnTo>
                    <a:pt x="378" y="420"/>
                  </a:lnTo>
                  <a:lnTo>
                    <a:pt x="379" y="415"/>
                  </a:lnTo>
                  <a:lnTo>
                    <a:pt x="380" y="408"/>
                  </a:lnTo>
                  <a:lnTo>
                    <a:pt x="387" y="190"/>
                  </a:lnTo>
                  <a:lnTo>
                    <a:pt x="387" y="190"/>
                  </a:lnTo>
                  <a:lnTo>
                    <a:pt x="387" y="184"/>
                  </a:lnTo>
                  <a:lnTo>
                    <a:pt x="385" y="179"/>
                  </a:lnTo>
                  <a:lnTo>
                    <a:pt x="385" y="179"/>
                  </a:lnTo>
                  <a:lnTo>
                    <a:pt x="385" y="175"/>
                  </a:lnTo>
                  <a:lnTo>
                    <a:pt x="385" y="170"/>
                  </a:lnTo>
                  <a:lnTo>
                    <a:pt x="385" y="170"/>
                  </a:lnTo>
                  <a:close/>
                  <a:moveTo>
                    <a:pt x="359" y="391"/>
                  </a:moveTo>
                  <a:lnTo>
                    <a:pt x="266" y="287"/>
                  </a:lnTo>
                  <a:lnTo>
                    <a:pt x="364" y="205"/>
                  </a:lnTo>
                  <a:lnTo>
                    <a:pt x="359" y="391"/>
                  </a:lnTo>
                  <a:close/>
                  <a:moveTo>
                    <a:pt x="201" y="24"/>
                  </a:moveTo>
                  <a:lnTo>
                    <a:pt x="236" y="54"/>
                  </a:lnTo>
                  <a:lnTo>
                    <a:pt x="363" y="165"/>
                  </a:lnTo>
                  <a:lnTo>
                    <a:pt x="363" y="165"/>
                  </a:lnTo>
                  <a:lnTo>
                    <a:pt x="360" y="169"/>
                  </a:lnTo>
                  <a:lnTo>
                    <a:pt x="355" y="174"/>
                  </a:lnTo>
                  <a:lnTo>
                    <a:pt x="351" y="176"/>
                  </a:lnTo>
                  <a:lnTo>
                    <a:pt x="346" y="177"/>
                  </a:lnTo>
                  <a:lnTo>
                    <a:pt x="51" y="177"/>
                  </a:lnTo>
                  <a:lnTo>
                    <a:pt x="51" y="177"/>
                  </a:lnTo>
                  <a:lnTo>
                    <a:pt x="44" y="176"/>
                  </a:lnTo>
                  <a:lnTo>
                    <a:pt x="39" y="173"/>
                  </a:lnTo>
                  <a:lnTo>
                    <a:pt x="36" y="167"/>
                  </a:lnTo>
                  <a:lnTo>
                    <a:pt x="34" y="161"/>
                  </a:lnTo>
                  <a:lnTo>
                    <a:pt x="200" y="25"/>
                  </a:lnTo>
                  <a:lnTo>
                    <a:pt x="201" y="24"/>
                  </a:lnTo>
                  <a:close/>
                  <a:moveTo>
                    <a:pt x="196" y="314"/>
                  </a:moveTo>
                  <a:lnTo>
                    <a:pt x="196" y="314"/>
                  </a:lnTo>
                  <a:lnTo>
                    <a:pt x="160" y="284"/>
                  </a:lnTo>
                  <a:lnTo>
                    <a:pt x="66" y="202"/>
                  </a:lnTo>
                  <a:lnTo>
                    <a:pt x="331" y="202"/>
                  </a:lnTo>
                  <a:lnTo>
                    <a:pt x="196" y="314"/>
                  </a:lnTo>
                  <a:close/>
                  <a:moveTo>
                    <a:pt x="31" y="203"/>
                  </a:moveTo>
                  <a:lnTo>
                    <a:pt x="123" y="284"/>
                  </a:lnTo>
                  <a:lnTo>
                    <a:pt x="23" y="391"/>
                  </a:lnTo>
                  <a:lnTo>
                    <a:pt x="31" y="203"/>
                  </a:lnTo>
                  <a:close/>
                  <a:moveTo>
                    <a:pt x="37" y="416"/>
                  </a:moveTo>
                  <a:lnTo>
                    <a:pt x="37" y="416"/>
                  </a:lnTo>
                  <a:lnTo>
                    <a:pt x="31" y="415"/>
                  </a:lnTo>
                  <a:lnTo>
                    <a:pt x="140" y="300"/>
                  </a:lnTo>
                  <a:lnTo>
                    <a:pt x="144" y="304"/>
                  </a:lnTo>
                  <a:lnTo>
                    <a:pt x="144" y="304"/>
                  </a:lnTo>
                  <a:lnTo>
                    <a:pt x="146" y="304"/>
                  </a:lnTo>
                  <a:lnTo>
                    <a:pt x="181" y="334"/>
                  </a:lnTo>
                  <a:lnTo>
                    <a:pt x="181" y="334"/>
                  </a:lnTo>
                  <a:lnTo>
                    <a:pt x="187" y="338"/>
                  </a:lnTo>
                  <a:lnTo>
                    <a:pt x="194" y="339"/>
                  </a:lnTo>
                  <a:lnTo>
                    <a:pt x="194" y="339"/>
                  </a:lnTo>
                  <a:lnTo>
                    <a:pt x="198" y="339"/>
                  </a:lnTo>
                  <a:lnTo>
                    <a:pt x="202" y="338"/>
                  </a:lnTo>
                  <a:lnTo>
                    <a:pt x="205" y="335"/>
                  </a:lnTo>
                  <a:lnTo>
                    <a:pt x="209" y="333"/>
                  </a:lnTo>
                  <a:lnTo>
                    <a:pt x="248" y="302"/>
                  </a:lnTo>
                  <a:lnTo>
                    <a:pt x="346" y="414"/>
                  </a:lnTo>
                  <a:lnTo>
                    <a:pt x="346" y="414"/>
                  </a:lnTo>
                  <a:lnTo>
                    <a:pt x="341" y="416"/>
                  </a:lnTo>
                  <a:lnTo>
                    <a:pt x="337" y="416"/>
                  </a:lnTo>
                  <a:lnTo>
                    <a:pt x="37" y="4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7" name="Freeform 242"/>
            <p:cNvSpPr/>
            <p:nvPr>
              <p:custDataLst>
                <p:tags r:id="rId28"/>
              </p:custDataLst>
            </p:nvPr>
          </p:nvSpPr>
          <p:spPr bwMode="auto">
            <a:xfrm>
              <a:off x="5978525" y="2955925"/>
              <a:ext cx="66675" cy="79375"/>
            </a:xfrm>
            <a:custGeom>
              <a:avLst/>
              <a:gdLst>
                <a:gd name="T0" fmla="*/ 55 w 84"/>
                <a:gd name="T1" fmla="*/ 93 h 101"/>
                <a:gd name="T2" fmla="*/ 55 w 84"/>
                <a:gd name="T3" fmla="*/ 93 h 101"/>
                <a:gd name="T4" fmla="*/ 62 w 84"/>
                <a:gd name="T5" fmla="*/ 92 h 101"/>
                <a:gd name="T6" fmla="*/ 68 w 84"/>
                <a:gd name="T7" fmla="*/ 89 h 101"/>
                <a:gd name="T8" fmla="*/ 74 w 84"/>
                <a:gd name="T9" fmla="*/ 86 h 101"/>
                <a:gd name="T10" fmla="*/ 78 w 84"/>
                <a:gd name="T11" fmla="*/ 81 h 101"/>
                <a:gd name="T12" fmla="*/ 78 w 84"/>
                <a:gd name="T13" fmla="*/ 81 h 101"/>
                <a:gd name="T14" fmla="*/ 81 w 84"/>
                <a:gd name="T15" fmla="*/ 75 h 101"/>
                <a:gd name="T16" fmla="*/ 83 w 84"/>
                <a:gd name="T17" fmla="*/ 69 h 101"/>
                <a:gd name="T18" fmla="*/ 84 w 84"/>
                <a:gd name="T19" fmla="*/ 63 h 101"/>
                <a:gd name="T20" fmla="*/ 84 w 84"/>
                <a:gd name="T21" fmla="*/ 56 h 101"/>
                <a:gd name="T22" fmla="*/ 78 w 84"/>
                <a:gd name="T23" fmla="*/ 0 h 101"/>
                <a:gd name="T24" fmla="*/ 0 w 84"/>
                <a:gd name="T25" fmla="*/ 101 h 101"/>
                <a:gd name="T26" fmla="*/ 0 w 84"/>
                <a:gd name="T27" fmla="*/ 100 h 101"/>
                <a:gd name="T28" fmla="*/ 55 w 84"/>
                <a:gd name="T29" fmla="*/ 9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101">
                  <a:moveTo>
                    <a:pt x="55" y="93"/>
                  </a:moveTo>
                  <a:lnTo>
                    <a:pt x="55" y="93"/>
                  </a:lnTo>
                  <a:lnTo>
                    <a:pt x="62" y="92"/>
                  </a:lnTo>
                  <a:lnTo>
                    <a:pt x="68" y="89"/>
                  </a:lnTo>
                  <a:lnTo>
                    <a:pt x="74" y="86"/>
                  </a:lnTo>
                  <a:lnTo>
                    <a:pt x="78" y="81"/>
                  </a:lnTo>
                  <a:lnTo>
                    <a:pt x="78" y="81"/>
                  </a:lnTo>
                  <a:lnTo>
                    <a:pt x="81" y="75"/>
                  </a:lnTo>
                  <a:lnTo>
                    <a:pt x="83" y="69"/>
                  </a:lnTo>
                  <a:lnTo>
                    <a:pt x="84" y="63"/>
                  </a:lnTo>
                  <a:lnTo>
                    <a:pt x="84" y="56"/>
                  </a:lnTo>
                  <a:lnTo>
                    <a:pt x="78" y="0"/>
                  </a:lnTo>
                  <a:lnTo>
                    <a:pt x="0" y="101"/>
                  </a:lnTo>
                  <a:lnTo>
                    <a:pt x="0" y="100"/>
                  </a:lnTo>
                  <a:lnTo>
                    <a:pt x="55"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8" name="Freeform 243"/>
            <p:cNvSpPr>
              <a:spLocks noEditPoints="1"/>
            </p:cNvSpPr>
            <p:nvPr>
              <p:custDataLst>
                <p:tags r:id="rId29"/>
              </p:custDataLst>
            </p:nvPr>
          </p:nvSpPr>
          <p:spPr bwMode="auto">
            <a:xfrm>
              <a:off x="5970588" y="2913063"/>
              <a:ext cx="357188" cy="414337"/>
            </a:xfrm>
            <a:custGeom>
              <a:avLst/>
              <a:gdLst>
                <a:gd name="T0" fmla="*/ 380 w 449"/>
                <a:gd name="T1" fmla="*/ 3 h 521"/>
                <a:gd name="T2" fmla="*/ 361 w 449"/>
                <a:gd name="T3" fmla="*/ 0 h 521"/>
                <a:gd name="T4" fmla="*/ 133 w 449"/>
                <a:gd name="T5" fmla="*/ 29 h 521"/>
                <a:gd name="T6" fmla="*/ 115 w 449"/>
                <a:gd name="T7" fmla="*/ 42 h 521"/>
                <a:gd name="T8" fmla="*/ 108 w 449"/>
                <a:gd name="T9" fmla="*/ 55 h 521"/>
                <a:gd name="T10" fmla="*/ 113 w 449"/>
                <a:gd name="T11" fmla="*/ 120 h 521"/>
                <a:gd name="T12" fmla="*/ 112 w 449"/>
                <a:gd name="T13" fmla="*/ 132 h 521"/>
                <a:gd name="T14" fmla="*/ 104 w 449"/>
                <a:gd name="T15" fmla="*/ 146 h 521"/>
                <a:gd name="T16" fmla="*/ 87 w 449"/>
                <a:gd name="T17" fmla="*/ 160 h 521"/>
                <a:gd name="T18" fmla="*/ 29 w 449"/>
                <a:gd name="T19" fmla="*/ 168 h 521"/>
                <a:gd name="T20" fmla="*/ 12 w 449"/>
                <a:gd name="T21" fmla="*/ 177 h 521"/>
                <a:gd name="T22" fmla="*/ 3 w 449"/>
                <a:gd name="T23" fmla="*/ 188 h 521"/>
                <a:gd name="T24" fmla="*/ 0 w 449"/>
                <a:gd name="T25" fmla="*/ 205 h 521"/>
                <a:gd name="T26" fmla="*/ 36 w 449"/>
                <a:gd name="T27" fmla="*/ 498 h 521"/>
                <a:gd name="T28" fmla="*/ 48 w 449"/>
                <a:gd name="T29" fmla="*/ 514 h 521"/>
                <a:gd name="T30" fmla="*/ 59 w 449"/>
                <a:gd name="T31" fmla="*/ 520 h 521"/>
                <a:gd name="T32" fmla="*/ 420 w 449"/>
                <a:gd name="T33" fmla="*/ 478 h 521"/>
                <a:gd name="T34" fmla="*/ 431 w 449"/>
                <a:gd name="T35" fmla="*/ 474 h 521"/>
                <a:gd name="T36" fmla="*/ 441 w 449"/>
                <a:gd name="T37" fmla="*/ 466 h 521"/>
                <a:gd name="T38" fmla="*/ 449 w 449"/>
                <a:gd name="T39" fmla="*/ 448 h 521"/>
                <a:gd name="T40" fmla="*/ 399 w 449"/>
                <a:gd name="T41" fmla="*/ 29 h 521"/>
                <a:gd name="T42" fmla="*/ 390 w 449"/>
                <a:gd name="T43" fmla="*/ 11 h 521"/>
                <a:gd name="T44" fmla="*/ 188 w 449"/>
                <a:gd name="T45" fmla="*/ 434 h 521"/>
                <a:gd name="T46" fmla="*/ 181 w 449"/>
                <a:gd name="T47" fmla="*/ 437 h 521"/>
                <a:gd name="T48" fmla="*/ 99 w 449"/>
                <a:gd name="T49" fmla="*/ 447 h 521"/>
                <a:gd name="T50" fmla="*/ 92 w 449"/>
                <a:gd name="T51" fmla="*/ 441 h 521"/>
                <a:gd name="T52" fmla="*/ 92 w 449"/>
                <a:gd name="T53" fmla="*/ 434 h 521"/>
                <a:gd name="T54" fmla="*/ 97 w 449"/>
                <a:gd name="T55" fmla="*/ 427 h 521"/>
                <a:gd name="T56" fmla="*/ 179 w 449"/>
                <a:gd name="T57" fmla="*/ 416 h 521"/>
                <a:gd name="T58" fmla="*/ 187 w 449"/>
                <a:gd name="T59" fmla="*/ 419 h 521"/>
                <a:gd name="T60" fmla="*/ 191 w 449"/>
                <a:gd name="T61" fmla="*/ 425 h 521"/>
                <a:gd name="T62" fmla="*/ 188 w 449"/>
                <a:gd name="T63" fmla="*/ 434 h 521"/>
                <a:gd name="T64" fmla="*/ 375 w 449"/>
                <a:gd name="T65" fmla="*/ 340 h 521"/>
                <a:gd name="T66" fmla="*/ 95 w 449"/>
                <a:gd name="T67" fmla="*/ 375 h 521"/>
                <a:gd name="T68" fmla="*/ 87 w 449"/>
                <a:gd name="T69" fmla="*/ 373 h 521"/>
                <a:gd name="T70" fmla="*/ 83 w 449"/>
                <a:gd name="T71" fmla="*/ 367 h 521"/>
                <a:gd name="T72" fmla="*/ 85 w 449"/>
                <a:gd name="T73" fmla="*/ 359 h 521"/>
                <a:gd name="T74" fmla="*/ 368 w 449"/>
                <a:gd name="T75" fmla="*/ 321 h 521"/>
                <a:gd name="T76" fmla="*/ 376 w 449"/>
                <a:gd name="T77" fmla="*/ 323 h 521"/>
                <a:gd name="T78" fmla="*/ 380 w 449"/>
                <a:gd name="T79" fmla="*/ 330 h 521"/>
                <a:gd name="T80" fmla="*/ 378 w 449"/>
                <a:gd name="T81" fmla="*/ 338 h 521"/>
                <a:gd name="T82" fmla="*/ 371 w 449"/>
                <a:gd name="T83" fmla="*/ 277 h 521"/>
                <a:gd name="T84" fmla="*/ 87 w 449"/>
                <a:gd name="T85" fmla="*/ 315 h 521"/>
                <a:gd name="T86" fmla="*/ 79 w 449"/>
                <a:gd name="T87" fmla="*/ 313 h 521"/>
                <a:gd name="T88" fmla="*/ 75 w 449"/>
                <a:gd name="T89" fmla="*/ 306 h 521"/>
                <a:gd name="T90" fmla="*/ 78 w 449"/>
                <a:gd name="T91" fmla="*/ 298 h 521"/>
                <a:gd name="T92" fmla="*/ 85 w 449"/>
                <a:gd name="T93" fmla="*/ 294 h 521"/>
                <a:gd name="T94" fmla="*/ 365 w 449"/>
                <a:gd name="T95" fmla="*/ 261 h 521"/>
                <a:gd name="T96" fmla="*/ 372 w 449"/>
                <a:gd name="T97" fmla="*/ 266 h 521"/>
                <a:gd name="T98" fmla="*/ 373 w 449"/>
                <a:gd name="T99" fmla="*/ 273 h 521"/>
                <a:gd name="T100" fmla="*/ 363 w 449"/>
                <a:gd name="T101" fmla="*/ 216 h 521"/>
                <a:gd name="T102" fmla="*/ 356 w 449"/>
                <a:gd name="T103" fmla="*/ 220 h 521"/>
                <a:gd name="T104" fmla="*/ 76 w 449"/>
                <a:gd name="T105" fmla="*/ 254 h 521"/>
                <a:gd name="T106" fmla="*/ 70 w 449"/>
                <a:gd name="T107" fmla="*/ 248 h 521"/>
                <a:gd name="T108" fmla="*/ 68 w 449"/>
                <a:gd name="T109" fmla="*/ 241 h 521"/>
                <a:gd name="T110" fmla="*/ 73 w 449"/>
                <a:gd name="T111" fmla="*/ 234 h 521"/>
                <a:gd name="T112" fmla="*/ 353 w 449"/>
                <a:gd name="T113" fmla="*/ 199 h 521"/>
                <a:gd name="T114" fmla="*/ 361 w 449"/>
                <a:gd name="T115" fmla="*/ 201 h 521"/>
                <a:gd name="T116" fmla="*/ 365 w 449"/>
                <a:gd name="T117" fmla="*/ 208 h 521"/>
                <a:gd name="T118" fmla="*/ 363 w 449"/>
                <a:gd name="T119" fmla="*/ 21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49" h="521">
                  <a:moveTo>
                    <a:pt x="386" y="6"/>
                  </a:moveTo>
                  <a:lnTo>
                    <a:pt x="386" y="6"/>
                  </a:lnTo>
                  <a:lnTo>
                    <a:pt x="380" y="3"/>
                  </a:lnTo>
                  <a:lnTo>
                    <a:pt x="374" y="1"/>
                  </a:lnTo>
                  <a:lnTo>
                    <a:pt x="367" y="0"/>
                  </a:lnTo>
                  <a:lnTo>
                    <a:pt x="361" y="0"/>
                  </a:lnTo>
                  <a:lnTo>
                    <a:pt x="139" y="27"/>
                  </a:lnTo>
                  <a:lnTo>
                    <a:pt x="139" y="27"/>
                  </a:lnTo>
                  <a:lnTo>
                    <a:pt x="133" y="29"/>
                  </a:lnTo>
                  <a:lnTo>
                    <a:pt x="126" y="32"/>
                  </a:lnTo>
                  <a:lnTo>
                    <a:pt x="121" y="36"/>
                  </a:lnTo>
                  <a:lnTo>
                    <a:pt x="115" y="42"/>
                  </a:lnTo>
                  <a:lnTo>
                    <a:pt x="115" y="42"/>
                  </a:lnTo>
                  <a:lnTo>
                    <a:pt x="111" y="48"/>
                  </a:lnTo>
                  <a:lnTo>
                    <a:pt x="108" y="55"/>
                  </a:lnTo>
                  <a:lnTo>
                    <a:pt x="106" y="63"/>
                  </a:lnTo>
                  <a:lnTo>
                    <a:pt x="106" y="69"/>
                  </a:lnTo>
                  <a:lnTo>
                    <a:pt x="113" y="120"/>
                  </a:lnTo>
                  <a:lnTo>
                    <a:pt x="113" y="120"/>
                  </a:lnTo>
                  <a:lnTo>
                    <a:pt x="113" y="127"/>
                  </a:lnTo>
                  <a:lnTo>
                    <a:pt x="112" y="132"/>
                  </a:lnTo>
                  <a:lnTo>
                    <a:pt x="109" y="140"/>
                  </a:lnTo>
                  <a:lnTo>
                    <a:pt x="104" y="146"/>
                  </a:lnTo>
                  <a:lnTo>
                    <a:pt x="104" y="146"/>
                  </a:lnTo>
                  <a:lnTo>
                    <a:pt x="99" y="153"/>
                  </a:lnTo>
                  <a:lnTo>
                    <a:pt x="93" y="157"/>
                  </a:lnTo>
                  <a:lnTo>
                    <a:pt x="87" y="160"/>
                  </a:lnTo>
                  <a:lnTo>
                    <a:pt x="81" y="161"/>
                  </a:lnTo>
                  <a:lnTo>
                    <a:pt x="29" y="168"/>
                  </a:lnTo>
                  <a:lnTo>
                    <a:pt x="29" y="168"/>
                  </a:lnTo>
                  <a:lnTo>
                    <a:pt x="23" y="169"/>
                  </a:lnTo>
                  <a:lnTo>
                    <a:pt x="17" y="172"/>
                  </a:lnTo>
                  <a:lnTo>
                    <a:pt x="12" y="177"/>
                  </a:lnTo>
                  <a:lnTo>
                    <a:pt x="6" y="182"/>
                  </a:lnTo>
                  <a:lnTo>
                    <a:pt x="6" y="182"/>
                  </a:lnTo>
                  <a:lnTo>
                    <a:pt x="3" y="188"/>
                  </a:lnTo>
                  <a:lnTo>
                    <a:pt x="1" y="194"/>
                  </a:lnTo>
                  <a:lnTo>
                    <a:pt x="0" y="199"/>
                  </a:lnTo>
                  <a:lnTo>
                    <a:pt x="0" y="205"/>
                  </a:lnTo>
                  <a:lnTo>
                    <a:pt x="35" y="491"/>
                  </a:lnTo>
                  <a:lnTo>
                    <a:pt x="35" y="491"/>
                  </a:lnTo>
                  <a:lnTo>
                    <a:pt x="36" y="498"/>
                  </a:lnTo>
                  <a:lnTo>
                    <a:pt x="39" y="504"/>
                  </a:lnTo>
                  <a:lnTo>
                    <a:pt x="42" y="510"/>
                  </a:lnTo>
                  <a:lnTo>
                    <a:pt x="48" y="514"/>
                  </a:lnTo>
                  <a:lnTo>
                    <a:pt x="48" y="514"/>
                  </a:lnTo>
                  <a:lnTo>
                    <a:pt x="53" y="517"/>
                  </a:lnTo>
                  <a:lnTo>
                    <a:pt x="59" y="520"/>
                  </a:lnTo>
                  <a:lnTo>
                    <a:pt x="65" y="521"/>
                  </a:lnTo>
                  <a:lnTo>
                    <a:pt x="72" y="521"/>
                  </a:lnTo>
                  <a:lnTo>
                    <a:pt x="420" y="478"/>
                  </a:lnTo>
                  <a:lnTo>
                    <a:pt x="420" y="478"/>
                  </a:lnTo>
                  <a:lnTo>
                    <a:pt x="426" y="477"/>
                  </a:lnTo>
                  <a:lnTo>
                    <a:pt x="431" y="474"/>
                  </a:lnTo>
                  <a:lnTo>
                    <a:pt x="437" y="471"/>
                  </a:lnTo>
                  <a:lnTo>
                    <a:pt x="441" y="466"/>
                  </a:lnTo>
                  <a:lnTo>
                    <a:pt x="441" y="466"/>
                  </a:lnTo>
                  <a:lnTo>
                    <a:pt x="446" y="460"/>
                  </a:lnTo>
                  <a:lnTo>
                    <a:pt x="448" y="454"/>
                  </a:lnTo>
                  <a:lnTo>
                    <a:pt x="449" y="448"/>
                  </a:lnTo>
                  <a:lnTo>
                    <a:pt x="449" y="441"/>
                  </a:lnTo>
                  <a:lnTo>
                    <a:pt x="399" y="29"/>
                  </a:lnTo>
                  <a:lnTo>
                    <a:pt x="399" y="29"/>
                  </a:lnTo>
                  <a:lnTo>
                    <a:pt x="397" y="22"/>
                  </a:lnTo>
                  <a:lnTo>
                    <a:pt x="395" y="16"/>
                  </a:lnTo>
                  <a:lnTo>
                    <a:pt x="390" y="11"/>
                  </a:lnTo>
                  <a:lnTo>
                    <a:pt x="386" y="6"/>
                  </a:lnTo>
                  <a:lnTo>
                    <a:pt x="386" y="6"/>
                  </a:lnTo>
                  <a:close/>
                  <a:moveTo>
                    <a:pt x="188" y="434"/>
                  </a:moveTo>
                  <a:lnTo>
                    <a:pt x="188" y="434"/>
                  </a:lnTo>
                  <a:lnTo>
                    <a:pt x="186" y="436"/>
                  </a:lnTo>
                  <a:lnTo>
                    <a:pt x="181" y="437"/>
                  </a:lnTo>
                  <a:lnTo>
                    <a:pt x="103" y="447"/>
                  </a:lnTo>
                  <a:lnTo>
                    <a:pt x="103" y="447"/>
                  </a:lnTo>
                  <a:lnTo>
                    <a:pt x="99" y="447"/>
                  </a:lnTo>
                  <a:lnTo>
                    <a:pt x="96" y="445"/>
                  </a:lnTo>
                  <a:lnTo>
                    <a:pt x="96" y="445"/>
                  </a:lnTo>
                  <a:lnTo>
                    <a:pt x="92" y="441"/>
                  </a:lnTo>
                  <a:lnTo>
                    <a:pt x="91" y="438"/>
                  </a:lnTo>
                  <a:lnTo>
                    <a:pt x="91" y="438"/>
                  </a:lnTo>
                  <a:lnTo>
                    <a:pt x="92" y="434"/>
                  </a:lnTo>
                  <a:lnTo>
                    <a:pt x="93" y="431"/>
                  </a:lnTo>
                  <a:lnTo>
                    <a:pt x="93" y="431"/>
                  </a:lnTo>
                  <a:lnTo>
                    <a:pt x="97" y="427"/>
                  </a:lnTo>
                  <a:lnTo>
                    <a:pt x="101" y="426"/>
                  </a:lnTo>
                  <a:lnTo>
                    <a:pt x="179" y="416"/>
                  </a:lnTo>
                  <a:lnTo>
                    <a:pt x="179" y="416"/>
                  </a:lnTo>
                  <a:lnTo>
                    <a:pt x="183" y="416"/>
                  </a:lnTo>
                  <a:lnTo>
                    <a:pt x="187" y="419"/>
                  </a:lnTo>
                  <a:lnTo>
                    <a:pt x="187" y="419"/>
                  </a:lnTo>
                  <a:lnTo>
                    <a:pt x="189" y="422"/>
                  </a:lnTo>
                  <a:lnTo>
                    <a:pt x="191" y="425"/>
                  </a:lnTo>
                  <a:lnTo>
                    <a:pt x="191" y="425"/>
                  </a:lnTo>
                  <a:lnTo>
                    <a:pt x="190" y="429"/>
                  </a:lnTo>
                  <a:lnTo>
                    <a:pt x="188" y="434"/>
                  </a:lnTo>
                  <a:lnTo>
                    <a:pt x="188" y="434"/>
                  </a:lnTo>
                  <a:close/>
                  <a:moveTo>
                    <a:pt x="378" y="338"/>
                  </a:moveTo>
                  <a:lnTo>
                    <a:pt x="378" y="338"/>
                  </a:lnTo>
                  <a:lnTo>
                    <a:pt x="375" y="340"/>
                  </a:lnTo>
                  <a:lnTo>
                    <a:pt x="371" y="342"/>
                  </a:lnTo>
                  <a:lnTo>
                    <a:pt x="95" y="375"/>
                  </a:lnTo>
                  <a:lnTo>
                    <a:pt x="95" y="375"/>
                  </a:lnTo>
                  <a:lnTo>
                    <a:pt x="90" y="375"/>
                  </a:lnTo>
                  <a:lnTo>
                    <a:pt x="87" y="373"/>
                  </a:lnTo>
                  <a:lnTo>
                    <a:pt x="87" y="373"/>
                  </a:lnTo>
                  <a:lnTo>
                    <a:pt x="84" y="370"/>
                  </a:lnTo>
                  <a:lnTo>
                    <a:pt x="83" y="367"/>
                  </a:lnTo>
                  <a:lnTo>
                    <a:pt x="83" y="367"/>
                  </a:lnTo>
                  <a:lnTo>
                    <a:pt x="84" y="362"/>
                  </a:lnTo>
                  <a:lnTo>
                    <a:pt x="85" y="359"/>
                  </a:lnTo>
                  <a:lnTo>
                    <a:pt x="85" y="359"/>
                  </a:lnTo>
                  <a:lnTo>
                    <a:pt x="88" y="356"/>
                  </a:lnTo>
                  <a:lnTo>
                    <a:pt x="92" y="355"/>
                  </a:lnTo>
                  <a:lnTo>
                    <a:pt x="368" y="321"/>
                  </a:lnTo>
                  <a:lnTo>
                    <a:pt x="368" y="321"/>
                  </a:lnTo>
                  <a:lnTo>
                    <a:pt x="373" y="321"/>
                  </a:lnTo>
                  <a:lnTo>
                    <a:pt x="376" y="323"/>
                  </a:lnTo>
                  <a:lnTo>
                    <a:pt x="376" y="323"/>
                  </a:lnTo>
                  <a:lnTo>
                    <a:pt x="379" y="326"/>
                  </a:lnTo>
                  <a:lnTo>
                    <a:pt x="380" y="330"/>
                  </a:lnTo>
                  <a:lnTo>
                    <a:pt x="380" y="330"/>
                  </a:lnTo>
                  <a:lnTo>
                    <a:pt x="380" y="334"/>
                  </a:lnTo>
                  <a:lnTo>
                    <a:pt x="378" y="338"/>
                  </a:lnTo>
                  <a:lnTo>
                    <a:pt x="378" y="338"/>
                  </a:lnTo>
                  <a:close/>
                  <a:moveTo>
                    <a:pt x="371" y="277"/>
                  </a:moveTo>
                  <a:lnTo>
                    <a:pt x="371" y="277"/>
                  </a:lnTo>
                  <a:lnTo>
                    <a:pt x="367" y="280"/>
                  </a:lnTo>
                  <a:lnTo>
                    <a:pt x="364" y="282"/>
                  </a:lnTo>
                  <a:lnTo>
                    <a:pt x="87" y="315"/>
                  </a:lnTo>
                  <a:lnTo>
                    <a:pt x="87" y="315"/>
                  </a:lnTo>
                  <a:lnTo>
                    <a:pt x="84" y="314"/>
                  </a:lnTo>
                  <a:lnTo>
                    <a:pt x="79" y="313"/>
                  </a:lnTo>
                  <a:lnTo>
                    <a:pt x="79" y="313"/>
                  </a:lnTo>
                  <a:lnTo>
                    <a:pt x="77" y="310"/>
                  </a:lnTo>
                  <a:lnTo>
                    <a:pt x="75" y="306"/>
                  </a:lnTo>
                  <a:lnTo>
                    <a:pt x="75" y="306"/>
                  </a:lnTo>
                  <a:lnTo>
                    <a:pt x="76" y="302"/>
                  </a:lnTo>
                  <a:lnTo>
                    <a:pt x="78" y="298"/>
                  </a:lnTo>
                  <a:lnTo>
                    <a:pt x="78" y="298"/>
                  </a:lnTo>
                  <a:lnTo>
                    <a:pt x="80" y="296"/>
                  </a:lnTo>
                  <a:lnTo>
                    <a:pt x="85" y="294"/>
                  </a:lnTo>
                  <a:lnTo>
                    <a:pt x="361" y="260"/>
                  </a:lnTo>
                  <a:lnTo>
                    <a:pt x="361" y="260"/>
                  </a:lnTo>
                  <a:lnTo>
                    <a:pt x="365" y="261"/>
                  </a:lnTo>
                  <a:lnTo>
                    <a:pt x="368" y="262"/>
                  </a:lnTo>
                  <a:lnTo>
                    <a:pt x="368" y="262"/>
                  </a:lnTo>
                  <a:lnTo>
                    <a:pt x="372" y="266"/>
                  </a:lnTo>
                  <a:lnTo>
                    <a:pt x="373" y="270"/>
                  </a:lnTo>
                  <a:lnTo>
                    <a:pt x="373" y="270"/>
                  </a:lnTo>
                  <a:lnTo>
                    <a:pt x="373" y="273"/>
                  </a:lnTo>
                  <a:lnTo>
                    <a:pt x="371" y="277"/>
                  </a:lnTo>
                  <a:lnTo>
                    <a:pt x="371" y="277"/>
                  </a:lnTo>
                  <a:close/>
                  <a:moveTo>
                    <a:pt x="363" y="216"/>
                  </a:moveTo>
                  <a:lnTo>
                    <a:pt x="363" y="216"/>
                  </a:lnTo>
                  <a:lnTo>
                    <a:pt x="360" y="219"/>
                  </a:lnTo>
                  <a:lnTo>
                    <a:pt x="356" y="220"/>
                  </a:lnTo>
                  <a:lnTo>
                    <a:pt x="79" y="254"/>
                  </a:lnTo>
                  <a:lnTo>
                    <a:pt x="79" y="254"/>
                  </a:lnTo>
                  <a:lnTo>
                    <a:pt x="76" y="254"/>
                  </a:lnTo>
                  <a:lnTo>
                    <a:pt x="72" y="251"/>
                  </a:lnTo>
                  <a:lnTo>
                    <a:pt x="72" y="251"/>
                  </a:lnTo>
                  <a:lnTo>
                    <a:pt x="70" y="248"/>
                  </a:lnTo>
                  <a:lnTo>
                    <a:pt x="68" y="245"/>
                  </a:lnTo>
                  <a:lnTo>
                    <a:pt x="68" y="245"/>
                  </a:lnTo>
                  <a:lnTo>
                    <a:pt x="68" y="241"/>
                  </a:lnTo>
                  <a:lnTo>
                    <a:pt x="71" y="237"/>
                  </a:lnTo>
                  <a:lnTo>
                    <a:pt x="71" y="237"/>
                  </a:lnTo>
                  <a:lnTo>
                    <a:pt x="73" y="234"/>
                  </a:lnTo>
                  <a:lnTo>
                    <a:pt x="77" y="233"/>
                  </a:lnTo>
                  <a:lnTo>
                    <a:pt x="353" y="199"/>
                  </a:lnTo>
                  <a:lnTo>
                    <a:pt x="353" y="199"/>
                  </a:lnTo>
                  <a:lnTo>
                    <a:pt x="358" y="199"/>
                  </a:lnTo>
                  <a:lnTo>
                    <a:pt x="361" y="201"/>
                  </a:lnTo>
                  <a:lnTo>
                    <a:pt x="361" y="201"/>
                  </a:lnTo>
                  <a:lnTo>
                    <a:pt x="364" y="205"/>
                  </a:lnTo>
                  <a:lnTo>
                    <a:pt x="365" y="208"/>
                  </a:lnTo>
                  <a:lnTo>
                    <a:pt x="365" y="208"/>
                  </a:lnTo>
                  <a:lnTo>
                    <a:pt x="365" y="212"/>
                  </a:lnTo>
                  <a:lnTo>
                    <a:pt x="363" y="216"/>
                  </a:lnTo>
                  <a:lnTo>
                    <a:pt x="363" y="2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49" name="Freeform 244"/>
            <p:cNvSpPr>
              <a:spLocks noEditPoints="1"/>
            </p:cNvSpPr>
            <p:nvPr>
              <p:custDataLst>
                <p:tags r:id="rId30"/>
              </p:custDataLst>
            </p:nvPr>
          </p:nvSpPr>
          <p:spPr bwMode="auto">
            <a:xfrm>
              <a:off x="5699125" y="2820988"/>
              <a:ext cx="214313" cy="231775"/>
            </a:xfrm>
            <a:custGeom>
              <a:avLst/>
              <a:gdLst>
                <a:gd name="T0" fmla="*/ 85 w 269"/>
                <a:gd name="T1" fmla="*/ 0 h 292"/>
                <a:gd name="T2" fmla="*/ 70 w 269"/>
                <a:gd name="T3" fmla="*/ 4 h 292"/>
                <a:gd name="T4" fmla="*/ 60 w 269"/>
                <a:gd name="T5" fmla="*/ 13 h 292"/>
                <a:gd name="T6" fmla="*/ 1 w 269"/>
                <a:gd name="T7" fmla="*/ 227 h 292"/>
                <a:gd name="T8" fmla="*/ 1 w 269"/>
                <a:gd name="T9" fmla="*/ 242 h 292"/>
                <a:gd name="T10" fmla="*/ 9 w 269"/>
                <a:gd name="T11" fmla="*/ 254 h 292"/>
                <a:gd name="T12" fmla="*/ 131 w 269"/>
                <a:gd name="T13" fmla="*/ 290 h 292"/>
                <a:gd name="T14" fmla="*/ 133 w 269"/>
                <a:gd name="T15" fmla="*/ 291 h 292"/>
                <a:gd name="T16" fmla="*/ 149 w 269"/>
                <a:gd name="T17" fmla="*/ 292 h 292"/>
                <a:gd name="T18" fmla="*/ 159 w 269"/>
                <a:gd name="T19" fmla="*/ 289 h 292"/>
                <a:gd name="T20" fmla="*/ 172 w 269"/>
                <a:gd name="T21" fmla="*/ 280 h 292"/>
                <a:gd name="T22" fmla="*/ 181 w 269"/>
                <a:gd name="T23" fmla="*/ 265 h 292"/>
                <a:gd name="T24" fmla="*/ 189 w 269"/>
                <a:gd name="T25" fmla="*/ 267 h 292"/>
                <a:gd name="T26" fmla="*/ 206 w 269"/>
                <a:gd name="T27" fmla="*/ 263 h 292"/>
                <a:gd name="T28" fmla="*/ 210 w 269"/>
                <a:gd name="T29" fmla="*/ 261 h 292"/>
                <a:gd name="T30" fmla="*/ 216 w 269"/>
                <a:gd name="T31" fmla="*/ 257 h 292"/>
                <a:gd name="T32" fmla="*/ 268 w 269"/>
                <a:gd name="T33" fmla="*/ 76 h 292"/>
                <a:gd name="T34" fmla="*/ 269 w 269"/>
                <a:gd name="T35" fmla="*/ 67 h 292"/>
                <a:gd name="T36" fmla="*/ 263 w 269"/>
                <a:gd name="T37" fmla="*/ 52 h 292"/>
                <a:gd name="T38" fmla="*/ 249 w 269"/>
                <a:gd name="T39" fmla="*/ 45 h 292"/>
                <a:gd name="T40" fmla="*/ 204 w 269"/>
                <a:gd name="T41" fmla="*/ 240 h 292"/>
                <a:gd name="T42" fmla="*/ 201 w 269"/>
                <a:gd name="T43" fmla="*/ 246 h 292"/>
                <a:gd name="T44" fmla="*/ 197 w 269"/>
                <a:gd name="T45" fmla="*/ 248 h 292"/>
                <a:gd name="T46" fmla="*/ 188 w 269"/>
                <a:gd name="T47" fmla="*/ 248 h 292"/>
                <a:gd name="T48" fmla="*/ 181 w 269"/>
                <a:gd name="T49" fmla="*/ 246 h 292"/>
                <a:gd name="T50" fmla="*/ 172 w 269"/>
                <a:gd name="T51" fmla="*/ 245 h 292"/>
                <a:gd name="T52" fmla="*/ 167 w 269"/>
                <a:gd name="T53" fmla="*/ 251 h 292"/>
                <a:gd name="T54" fmla="*/ 166 w 269"/>
                <a:gd name="T55" fmla="*/ 256 h 292"/>
                <a:gd name="T56" fmla="*/ 156 w 269"/>
                <a:gd name="T57" fmla="*/ 271 h 292"/>
                <a:gd name="T58" fmla="*/ 151 w 269"/>
                <a:gd name="T59" fmla="*/ 273 h 292"/>
                <a:gd name="T60" fmla="*/ 147 w 269"/>
                <a:gd name="T61" fmla="*/ 274 h 292"/>
                <a:gd name="T62" fmla="*/ 138 w 269"/>
                <a:gd name="T63" fmla="*/ 273 h 292"/>
                <a:gd name="T64" fmla="*/ 135 w 269"/>
                <a:gd name="T65" fmla="*/ 273 h 292"/>
                <a:gd name="T66" fmla="*/ 21 w 269"/>
                <a:gd name="T67" fmla="*/ 240 h 292"/>
                <a:gd name="T68" fmla="*/ 18 w 269"/>
                <a:gd name="T69" fmla="*/ 233 h 292"/>
                <a:gd name="T70" fmla="*/ 78 w 269"/>
                <a:gd name="T71" fmla="*/ 21 h 292"/>
                <a:gd name="T72" fmla="*/ 85 w 269"/>
                <a:gd name="T73" fmla="*/ 18 h 292"/>
                <a:gd name="T74" fmla="*/ 111 w 269"/>
                <a:gd name="T75" fmla="*/ 29 h 292"/>
                <a:gd name="T76" fmla="*/ 111 w 269"/>
                <a:gd name="T77" fmla="*/ 36 h 292"/>
                <a:gd name="T78" fmla="*/ 116 w 269"/>
                <a:gd name="T79" fmla="*/ 46 h 292"/>
                <a:gd name="T80" fmla="*/ 124 w 269"/>
                <a:gd name="T81" fmla="*/ 51 h 292"/>
                <a:gd name="T82" fmla="*/ 132 w 269"/>
                <a:gd name="T83" fmla="*/ 51 h 292"/>
                <a:gd name="T84" fmla="*/ 141 w 269"/>
                <a:gd name="T85" fmla="*/ 47 h 292"/>
                <a:gd name="T86" fmla="*/ 146 w 269"/>
                <a:gd name="T87" fmla="*/ 38 h 292"/>
                <a:gd name="T88" fmla="*/ 188 w 269"/>
                <a:gd name="T89" fmla="*/ 46 h 292"/>
                <a:gd name="T90" fmla="*/ 186 w 269"/>
                <a:gd name="T91" fmla="*/ 49 h 292"/>
                <a:gd name="T92" fmla="*/ 186 w 269"/>
                <a:gd name="T93" fmla="*/ 60 h 292"/>
                <a:gd name="T94" fmla="*/ 192 w 269"/>
                <a:gd name="T95" fmla="*/ 69 h 292"/>
                <a:gd name="T96" fmla="*/ 198 w 269"/>
                <a:gd name="T97" fmla="*/ 72 h 292"/>
                <a:gd name="T98" fmla="*/ 209 w 269"/>
                <a:gd name="T99" fmla="*/ 72 h 292"/>
                <a:gd name="T100" fmla="*/ 218 w 269"/>
                <a:gd name="T101" fmla="*/ 65 h 292"/>
                <a:gd name="T102" fmla="*/ 221 w 269"/>
                <a:gd name="T103" fmla="*/ 59 h 292"/>
                <a:gd name="T104" fmla="*/ 245 w 269"/>
                <a:gd name="T105" fmla="*/ 62 h 292"/>
                <a:gd name="T106" fmla="*/ 251 w 269"/>
                <a:gd name="T107" fmla="*/ 6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 h="292">
                  <a:moveTo>
                    <a:pt x="90" y="0"/>
                  </a:moveTo>
                  <a:lnTo>
                    <a:pt x="90" y="0"/>
                  </a:lnTo>
                  <a:lnTo>
                    <a:pt x="85" y="0"/>
                  </a:lnTo>
                  <a:lnTo>
                    <a:pt x="80" y="0"/>
                  </a:lnTo>
                  <a:lnTo>
                    <a:pt x="76" y="1"/>
                  </a:lnTo>
                  <a:lnTo>
                    <a:pt x="70" y="4"/>
                  </a:lnTo>
                  <a:lnTo>
                    <a:pt x="67" y="6"/>
                  </a:lnTo>
                  <a:lnTo>
                    <a:pt x="64" y="9"/>
                  </a:lnTo>
                  <a:lnTo>
                    <a:pt x="60" y="13"/>
                  </a:lnTo>
                  <a:lnTo>
                    <a:pt x="58" y="19"/>
                  </a:lnTo>
                  <a:lnTo>
                    <a:pt x="1" y="227"/>
                  </a:lnTo>
                  <a:lnTo>
                    <a:pt x="1" y="227"/>
                  </a:lnTo>
                  <a:lnTo>
                    <a:pt x="0" y="233"/>
                  </a:lnTo>
                  <a:lnTo>
                    <a:pt x="0" y="238"/>
                  </a:lnTo>
                  <a:lnTo>
                    <a:pt x="1" y="242"/>
                  </a:lnTo>
                  <a:lnTo>
                    <a:pt x="3" y="247"/>
                  </a:lnTo>
                  <a:lnTo>
                    <a:pt x="6" y="251"/>
                  </a:lnTo>
                  <a:lnTo>
                    <a:pt x="9" y="254"/>
                  </a:lnTo>
                  <a:lnTo>
                    <a:pt x="14" y="258"/>
                  </a:lnTo>
                  <a:lnTo>
                    <a:pt x="19" y="260"/>
                  </a:lnTo>
                  <a:lnTo>
                    <a:pt x="131" y="290"/>
                  </a:lnTo>
                  <a:lnTo>
                    <a:pt x="131" y="290"/>
                  </a:lnTo>
                  <a:lnTo>
                    <a:pt x="131" y="290"/>
                  </a:lnTo>
                  <a:lnTo>
                    <a:pt x="133" y="291"/>
                  </a:lnTo>
                  <a:lnTo>
                    <a:pt x="133" y="291"/>
                  </a:lnTo>
                  <a:lnTo>
                    <a:pt x="143" y="292"/>
                  </a:lnTo>
                  <a:lnTo>
                    <a:pt x="149" y="292"/>
                  </a:lnTo>
                  <a:lnTo>
                    <a:pt x="157" y="290"/>
                  </a:lnTo>
                  <a:lnTo>
                    <a:pt x="157" y="290"/>
                  </a:lnTo>
                  <a:lnTo>
                    <a:pt x="159" y="289"/>
                  </a:lnTo>
                  <a:lnTo>
                    <a:pt x="159" y="289"/>
                  </a:lnTo>
                  <a:lnTo>
                    <a:pt x="167" y="286"/>
                  </a:lnTo>
                  <a:lnTo>
                    <a:pt x="172" y="280"/>
                  </a:lnTo>
                  <a:lnTo>
                    <a:pt x="178" y="273"/>
                  </a:lnTo>
                  <a:lnTo>
                    <a:pt x="181" y="265"/>
                  </a:lnTo>
                  <a:lnTo>
                    <a:pt x="181" y="265"/>
                  </a:lnTo>
                  <a:lnTo>
                    <a:pt x="182" y="266"/>
                  </a:lnTo>
                  <a:lnTo>
                    <a:pt x="182" y="266"/>
                  </a:lnTo>
                  <a:lnTo>
                    <a:pt x="189" y="267"/>
                  </a:lnTo>
                  <a:lnTo>
                    <a:pt x="195" y="267"/>
                  </a:lnTo>
                  <a:lnTo>
                    <a:pt x="201" y="265"/>
                  </a:lnTo>
                  <a:lnTo>
                    <a:pt x="206" y="263"/>
                  </a:lnTo>
                  <a:lnTo>
                    <a:pt x="207" y="263"/>
                  </a:lnTo>
                  <a:lnTo>
                    <a:pt x="210" y="261"/>
                  </a:lnTo>
                  <a:lnTo>
                    <a:pt x="210" y="261"/>
                  </a:lnTo>
                  <a:lnTo>
                    <a:pt x="211" y="260"/>
                  </a:lnTo>
                  <a:lnTo>
                    <a:pt x="211" y="260"/>
                  </a:lnTo>
                  <a:lnTo>
                    <a:pt x="216" y="257"/>
                  </a:lnTo>
                  <a:lnTo>
                    <a:pt x="218" y="252"/>
                  </a:lnTo>
                  <a:lnTo>
                    <a:pt x="221" y="245"/>
                  </a:lnTo>
                  <a:lnTo>
                    <a:pt x="268" y="76"/>
                  </a:lnTo>
                  <a:lnTo>
                    <a:pt x="268" y="76"/>
                  </a:lnTo>
                  <a:lnTo>
                    <a:pt x="269" y="71"/>
                  </a:lnTo>
                  <a:lnTo>
                    <a:pt x="269" y="67"/>
                  </a:lnTo>
                  <a:lnTo>
                    <a:pt x="268" y="61"/>
                  </a:lnTo>
                  <a:lnTo>
                    <a:pt x="266" y="57"/>
                  </a:lnTo>
                  <a:lnTo>
                    <a:pt x="263" y="52"/>
                  </a:lnTo>
                  <a:lnTo>
                    <a:pt x="259" y="49"/>
                  </a:lnTo>
                  <a:lnTo>
                    <a:pt x="255" y="47"/>
                  </a:lnTo>
                  <a:lnTo>
                    <a:pt x="249" y="45"/>
                  </a:lnTo>
                  <a:lnTo>
                    <a:pt x="90" y="0"/>
                  </a:lnTo>
                  <a:close/>
                  <a:moveTo>
                    <a:pt x="251" y="72"/>
                  </a:moveTo>
                  <a:lnTo>
                    <a:pt x="204" y="240"/>
                  </a:lnTo>
                  <a:lnTo>
                    <a:pt x="204" y="240"/>
                  </a:lnTo>
                  <a:lnTo>
                    <a:pt x="203" y="244"/>
                  </a:lnTo>
                  <a:lnTo>
                    <a:pt x="201" y="246"/>
                  </a:lnTo>
                  <a:lnTo>
                    <a:pt x="201" y="246"/>
                  </a:lnTo>
                  <a:lnTo>
                    <a:pt x="199" y="246"/>
                  </a:lnTo>
                  <a:lnTo>
                    <a:pt x="197" y="248"/>
                  </a:lnTo>
                  <a:lnTo>
                    <a:pt x="197" y="248"/>
                  </a:lnTo>
                  <a:lnTo>
                    <a:pt x="193" y="249"/>
                  </a:lnTo>
                  <a:lnTo>
                    <a:pt x="188" y="248"/>
                  </a:lnTo>
                  <a:lnTo>
                    <a:pt x="188" y="248"/>
                  </a:lnTo>
                  <a:lnTo>
                    <a:pt x="184" y="247"/>
                  </a:lnTo>
                  <a:lnTo>
                    <a:pt x="181" y="246"/>
                  </a:lnTo>
                  <a:lnTo>
                    <a:pt x="181" y="246"/>
                  </a:lnTo>
                  <a:lnTo>
                    <a:pt x="177" y="244"/>
                  </a:lnTo>
                  <a:lnTo>
                    <a:pt x="172" y="245"/>
                  </a:lnTo>
                  <a:lnTo>
                    <a:pt x="172" y="245"/>
                  </a:lnTo>
                  <a:lnTo>
                    <a:pt x="168" y="247"/>
                  </a:lnTo>
                  <a:lnTo>
                    <a:pt x="167" y="251"/>
                  </a:lnTo>
                  <a:lnTo>
                    <a:pt x="167" y="251"/>
                  </a:lnTo>
                  <a:lnTo>
                    <a:pt x="166" y="256"/>
                  </a:lnTo>
                  <a:lnTo>
                    <a:pt x="166" y="256"/>
                  </a:lnTo>
                  <a:lnTo>
                    <a:pt x="164" y="262"/>
                  </a:lnTo>
                  <a:lnTo>
                    <a:pt x="160" y="266"/>
                  </a:lnTo>
                  <a:lnTo>
                    <a:pt x="156" y="271"/>
                  </a:lnTo>
                  <a:lnTo>
                    <a:pt x="152" y="273"/>
                  </a:lnTo>
                  <a:lnTo>
                    <a:pt x="152" y="273"/>
                  </a:lnTo>
                  <a:lnTo>
                    <a:pt x="151" y="273"/>
                  </a:lnTo>
                  <a:lnTo>
                    <a:pt x="151" y="273"/>
                  </a:lnTo>
                  <a:lnTo>
                    <a:pt x="151" y="273"/>
                  </a:lnTo>
                  <a:lnTo>
                    <a:pt x="147" y="274"/>
                  </a:lnTo>
                  <a:lnTo>
                    <a:pt x="144" y="274"/>
                  </a:lnTo>
                  <a:lnTo>
                    <a:pt x="138" y="273"/>
                  </a:lnTo>
                  <a:lnTo>
                    <a:pt x="138" y="273"/>
                  </a:lnTo>
                  <a:lnTo>
                    <a:pt x="135" y="273"/>
                  </a:lnTo>
                  <a:lnTo>
                    <a:pt x="135" y="273"/>
                  </a:lnTo>
                  <a:lnTo>
                    <a:pt x="135" y="273"/>
                  </a:lnTo>
                  <a:lnTo>
                    <a:pt x="23" y="241"/>
                  </a:lnTo>
                  <a:lnTo>
                    <a:pt x="23" y="241"/>
                  </a:lnTo>
                  <a:lnTo>
                    <a:pt x="21" y="240"/>
                  </a:lnTo>
                  <a:lnTo>
                    <a:pt x="19" y="238"/>
                  </a:lnTo>
                  <a:lnTo>
                    <a:pt x="18" y="236"/>
                  </a:lnTo>
                  <a:lnTo>
                    <a:pt x="18" y="233"/>
                  </a:lnTo>
                  <a:lnTo>
                    <a:pt x="77" y="23"/>
                  </a:lnTo>
                  <a:lnTo>
                    <a:pt x="77" y="23"/>
                  </a:lnTo>
                  <a:lnTo>
                    <a:pt x="78" y="21"/>
                  </a:lnTo>
                  <a:lnTo>
                    <a:pt x="80" y="19"/>
                  </a:lnTo>
                  <a:lnTo>
                    <a:pt x="82" y="18"/>
                  </a:lnTo>
                  <a:lnTo>
                    <a:pt x="85" y="18"/>
                  </a:lnTo>
                  <a:lnTo>
                    <a:pt x="113" y="26"/>
                  </a:lnTo>
                  <a:lnTo>
                    <a:pt x="113" y="26"/>
                  </a:lnTo>
                  <a:lnTo>
                    <a:pt x="111" y="29"/>
                  </a:lnTo>
                  <a:lnTo>
                    <a:pt x="111" y="29"/>
                  </a:lnTo>
                  <a:lnTo>
                    <a:pt x="111" y="33"/>
                  </a:lnTo>
                  <a:lnTo>
                    <a:pt x="111" y="36"/>
                  </a:lnTo>
                  <a:lnTo>
                    <a:pt x="113" y="39"/>
                  </a:lnTo>
                  <a:lnTo>
                    <a:pt x="114" y="43"/>
                  </a:lnTo>
                  <a:lnTo>
                    <a:pt x="116" y="46"/>
                  </a:lnTo>
                  <a:lnTo>
                    <a:pt x="118" y="48"/>
                  </a:lnTo>
                  <a:lnTo>
                    <a:pt x="121" y="50"/>
                  </a:lnTo>
                  <a:lnTo>
                    <a:pt x="124" y="51"/>
                  </a:lnTo>
                  <a:lnTo>
                    <a:pt x="124" y="51"/>
                  </a:lnTo>
                  <a:lnTo>
                    <a:pt x="128" y="51"/>
                  </a:lnTo>
                  <a:lnTo>
                    <a:pt x="132" y="51"/>
                  </a:lnTo>
                  <a:lnTo>
                    <a:pt x="135" y="51"/>
                  </a:lnTo>
                  <a:lnTo>
                    <a:pt x="139" y="49"/>
                  </a:lnTo>
                  <a:lnTo>
                    <a:pt x="141" y="47"/>
                  </a:lnTo>
                  <a:lnTo>
                    <a:pt x="143" y="45"/>
                  </a:lnTo>
                  <a:lnTo>
                    <a:pt x="145" y="42"/>
                  </a:lnTo>
                  <a:lnTo>
                    <a:pt x="146" y="38"/>
                  </a:lnTo>
                  <a:lnTo>
                    <a:pt x="146" y="38"/>
                  </a:lnTo>
                  <a:lnTo>
                    <a:pt x="147" y="35"/>
                  </a:lnTo>
                  <a:lnTo>
                    <a:pt x="188" y="46"/>
                  </a:lnTo>
                  <a:lnTo>
                    <a:pt x="188" y="46"/>
                  </a:lnTo>
                  <a:lnTo>
                    <a:pt x="186" y="49"/>
                  </a:lnTo>
                  <a:lnTo>
                    <a:pt x="186" y="49"/>
                  </a:lnTo>
                  <a:lnTo>
                    <a:pt x="185" y="54"/>
                  </a:lnTo>
                  <a:lnTo>
                    <a:pt x="185" y="57"/>
                  </a:lnTo>
                  <a:lnTo>
                    <a:pt x="186" y="60"/>
                  </a:lnTo>
                  <a:lnTo>
                    <a:pt x="188" y="63"/>
                  </a:lnTo>
                  <a:lnTo>
                    <a:pt x="190" y="67"/>
                  </a:lnTo>
                  <a:lnTo>
                    <a:pt x="192" y="69"/>
                  </a:lnTo>
                  <a:lnTo>
                    <a:pt x="195" y="71"/>
                  </a:lnTo>
                  <a:lnTo>
                    <a:pt x="198" y="72"/>
                  </a:lnTo>
                  <a:lnTo>
                    <a:pt x="198" y="72"/>
                  </a:lnTo>
                  <a:lnTo>
                    <a:pt x="203" y="72"/>
                  </a:lnTo>
                  <a:lnTo>
                    <a:pt x="206" y="72"/>
                  </a:lnTo>
                  <a:lnTo>
                    <a:pt x="209" y="72"/>
                  </a:lnTo>
                  <a:lnTo>
                    <a:pt x="213" y="70"/>
                  </a:lnTo>
                  <a:lnTo>
                    <a:pt x="216" y="68"/>
                  </a:lnTo>
                  <a:lnTo>
                    <a:pt x="218" y="65"/>
                  </a:lnTo>
                  <a:lnTo>
                    <a:pt x="220" y="62"/>
                  </a:lnTo>
                  <a:lnTo>
                    <a:pt x="221" y="59"/>
                  </a:lnTo>
                  <a:lnTo>
                    <a:pt x="221" y="59"/>
                  </a:lnTo>
                  <a:lnTo>
                    <a:pt x="221" y="56"/>
                  </a:lnTo>
                  <a:lnTo>
                    <a:pt x="245" y="62"/>
                  </a:lnTo>
                  <a:lnTo>
                    <a:pt x="245" y="62"/>
                  </a:lnTo>
                  <a:lnTo>
                    <a:pt x="247" y="63"/>
                  </a:lnTo>
                  <a:lnTo>
                    <a:pt x="249" y="65"/>
                  </a:lnTo>
                  <a:lnTo>
                    <a:pt x="251" y="69"/>
                  </a:lnTo>
                  <a:lnTo>
                    <a:pt x="251" y="72"/>
                  </a:lnTo>
                  <a:lnTo>
                    <a:pt x="251"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0" name="Freeform 245"/>
            <p:cNvSpPr/>
            <p:nvPr>
              <p:custDataLst>
                <p:tags r:id="rId31"/>
              </p:custDataLst>
            </p:nvPr>
          </p:nvSpPr>
          <p:spPr bwMode="auto">
            <a:xfrm>
              <a:off x="5741988" y="2890838"/>
              <a:ext cx="71438" cy="88900"/>
            </a:xfrm>
            <a:custGeom>
              <a:avLst/>
              <a:gdLst>
                <a:gd name="T0" fmla="*/ 74 w 90"/>
                <a:gd name="T1" fmla="*/ 59 h 111"/>
                <a:gd name="T2" fmla="*/ 84 w 90"/>
                <a:gd name="T3" fmla="*/ 51 h 111"/>
                <a:gd name="T4" fmla="*/ 89 w 90"/>
                <a:gd name="T5" fmla="*/ 40 h 111"/>
                <a:gd name="T6" fmla="*/ 90 w 90"/>
                <a:gd name="T7" fmla="*/ 35 h 111"/>
                <a:gd name="T8" fmla="*/ 89 w 90"/>
                <a:gd name="T9" fmla="*/ 23 h 111"/>
                <a:gd name="T10" fmla="*/ 86 w 90"/>
                <a:gd name="T11" fmla="*/ 18 h 111"/>
                <a:gd name="T12" fmla="*/ 76 w 90"/>
                <a:gd name="T13" fmla="*/ 9 h 111"/>
                <a:gd name="T14" fmla="*/ 63 w 90"/>
                <a:gd name="T15" fmla="*/ 2 h 111"/>
                <a:gd name="T16" fmla="*/ 63 w 90"/>
                <a:gd name="T17" fmla="*/ 2 h 111"/>
                <a:gd name="T18" fmla="*/ 53 w 90"/>
                <a:gd name="T19" fmla="*/ 0 h 111"/>
                <a:gd name="T20" fmla="*/ 37 w 90"/>
                <a:gd name="T21" fmla="*/ 0 h 111"/>
                <a:gd name="T22" fmla="*/ 30 w 90"/>
                <a:gd name="T23" fmla="*/ 2 h 111"/>
                <a:gd name="T24" fmla="*/ 27 w 90"/>
                <a:gd name="T25" fmla="*/ 8 h 111"/>
                <a:gd name="T26" fmla="*/ 27 w 90"/>
                <a:gd name="T27" fmla="*/ 22 h 111"/>
                <a:gd name="T28" fmla="*/ 29 w 90"/>
                <a:gd name="T29" fmla="*/ 26 h 111"/>
                <a:gd name="T30" fmla="*/ 31 w 90"/>
                <a:gd name="T31" fmla="*/ 27 h 111"/>
                <a:gd name="T32" fmla="*/ 35 w 90"/>
                <a:gd name="T33" fmla="*/ 26 h 111"/>
                <a:gd name="T34" fmla="*/ 42 w 90"/>
                <a:gd name="T35" fmla="*/ 25 h 111"/>
                <a:gd name="T36" fmla="*/ 52 w 90"/>
                <a:gd name="T37" fmla="*/ 26 h 111"/>
                <a:gd name="T38" fmla="*/ 52 w 90"/>
                <a:gd name="T39" fmla="*/ 26 h 111"/>
                <a:gd name="T40" fmla="*/ 56 w 90"/>
                <a:gd name="T41" fmla="*/ 29 h 111"/>
                <a:gd name="T42" fmla="*/ 60 w 90"/>
                <a:gd name="T43" fmla="*/ 33 h 111"/>
                <a:gd name="T44" fmla="*/ 60 w 90"/>
                <a:gd name="T45" fmla="*/ 35 h 111"/>
                <a:gd name="T46" fmla="*/ 54 w 90"/>
                <a:gd name="T47" fmla="*/ 39 h 111"/>
                <a:gd name="T48" fmla="*/ 50 w 90"/>
                <a:gd name="T49" fmla="*/ 40 h 111"/>
                <a:gd name="T50" fmla="*/ 44 w 90"/>
                <a:gd name="T51" fmla="*/ 39 h 111"/>
                <a:gd name="T52" fmla="*/ 37 w 90"/>
                <a:gd name="T53" fmla="*/ 37 h 111"/>
                <a:gd name="T54" fmla="*/ 35 w 90"/>
                <a:gd name="T55" fmla="*/ 37 h 111"/>
                <a:gd name="T56" fmla="*/ 32 w 90"/>
                <a:gd name="T57" fmla="*/ 38 h 111"/>
                <a:gd name="T58" fmla="*/ 29 w 90"/>
                <a:gd name="T59" fmla="*/ 42 h 111"/>
                <a:gd name="T60" fmla="*/ 26 w 90"/>
                <a:gd name="T61" fmla="*/ 55 h 111"/>
                <a:gd name="T62" fmla="*/ 27 w 90"/>
                <a:gd name="T63" fmla="*/ 59 h 111"/>
                <a:gd name="T64" fmla="*/ 28 w 90"/>
                <a:gd name="T65" fmla="*/ 60 h 111"/>
                <a:gd name="T66" fmla="*/ 38 w 90"/>
                <a:gd name="T67" fmla="*/ 63 h 111"/>
                <a:gd name="T68" fmla="*/ 38 w 90"/>
                <a:gd name="T69" fmla="*/ 63 h 111"/>
                <a:gd name="T70" fmla="*/ 44 w 90"/>
                <a:gd name="T71" fmla="*/ 65 h 111"/>
                <a:gd name="T72" fmla="*/ 49 w 90"/>
                <a:gd name="T73" fmla="*/ 70 h 111"/>
                <a:gd name="T74" fmla="*/ 51 w 90"/>
                <a:gd name="T75" fmla="*/ 78 h 111"/>
                <a:gd name="T76" fmla="*/ 51 w 90"/>
                <a:gd name="T77" fmla="*/ 78 h 111"/>
                <a:gd name="T78" fmla="*/ 50 w 90"/>
                <a:gd name="T79" fmla="*/ 82 h 111"/>
                <a:gd name="T80" fmla="*/ 42 w 90"/>
                <a:gd name="T81" fmla="*/ 85 h 111"/>
                <a:gd name="T82" fmla="*/ 35 w 90"/>
                <a:gd name="T83" fmla="*/ 84 h 111"/>
                <a:gd name="T84" fmla="*/ 35 w 90"/>
                <a:gd name="T85" fmla="*/ 84 h 111"/>
                <a:gd name="T86" fmla="*/ 24 w 90"/>
                <a:gd name="T87" fmla="*/ 80 h 111"/>
                <a:gd name="T88" fmla="*/ 17 w 90"/>
                <a:gd name="T89" fmla="*/ 74 h 111"/>
                <a:gd name="T90" fmla="*/ 15 w 90"/>
                <a:gd name="T91" fmla="*/ 72 h 111"/>
                <a:gd name="T92" fmla="*/ 13 w 90"/>
                <a:gd name="T93" fmla="*/ 72 h 111"/>
                <a:gd name="T94" fmla="*/ 9 w 90"/>
                <a:gd name="T95" fmla="*/ 75 h 111"/>
                <a:gd name="T96" fmla="*/ 1 w 90"/>
                <a:gd name="T97" fmla="*/ 87 h 111"/>
                <a:gd name="T98" fmla="*/ 2 w 90"/>
                <a:gd name="T99" fmla="*/ 94 h 111"/>
                <a:gd name="T100" fmla="*/ 6 w 90"/>
                <a:gd name="T101" fmla="*/ 98 h 111"/>
                <a:gd name="T102" fmla="*/ 21 w 90"/>
                <a:gd name="T103" fmla="*/ 107 h 111"/>
                <a:gd name="T104" fmla="*/ 29 w 90"/>
                <a:gd name="T105" fmla="*/ 109 h 111"/>
                <a:gd name="T106" fmla="*/ 29 w 90"/>
                <a:gd name="T107" fmla="*/ 109 h 111"/>
                <a:gd name="T108" fmla="*/ 47 w 90"/>
                <a:gd name="T109" fmla="*/ 111 h 111"/>
                <a:gd name="T110" fmla="*/ 62 w 90"/>
                <a:gd name="T111" fmla="*/ 108 h 111"/>
                <a:gd name="T112" fmla="*/ 68 w 90"/>
                <a:gd name="T113" fmla="*/ 105 h 111"/>
                <a:gd name="T114" fmla="*/ 77 w 90"/>
                <a:gd name="T115" fmla="*/ 94 h 111"/>
                <a:gd name="T116" fmla="*/ 80 w 90"/>
                <a:gd name="T117" fmla="*/ 87 h 111"/>
                <a:gd name="T118" fmla="*/ 80 w 90"/>
                <a:gd name="T119" fmla="*/ 72 h 111"/>
                <a:gd name="T120" fmla="*/ 74 w 90"/>
                <a:gd name="T121" fmla="*/ 5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 h="111">
                  <a:moveTo>
                    <a:pt x="74" y="59"/>
                  </a:moveTo>
                  <a:lnTo>
                    <a:pt x="74" y="59"/>
                  </a:lnTo>
                  <a:lnTo>
                    <a:pt x="79" y="56"/>
                  </a:lnTo>
                  <a:lnTo>
                    <a:pt x="84" y="51"/>
                  </a:lnTo>
                  <a:lnTo>
                    <a:pt x="87" y="46"/>
                  </a:lnTo>
                  <a:lnTo>
                    <a:pt x="89" y="40"/>
                  </a:lnTo>
                  <a:lnTo>
                    <a:pt x="89" y="40"/>
                  </a:lnTo>
                  <a:lnTo>
                    <a:pt x="90" y="35"/>
                  </a:lnTo>
                  <a:lnTo>
                    <a:pt x="90" y="29"/>
                  </a:lnTo>
                  <a:lnTo>
                    <a:pt x="89" y="23"/>
                  </a:lnTo>
                  <a:lnTo>
                    <a:pt x="86" y="18"/>
                  </a:lnTo>
                  <a:lnTo>
                    <a:pt x="86" y="18"/>
                  </a:lnTo>
                  <a:lnTo>
                    <a:pt x="81" y="13"/>
                  </a:lnTo>
                  <a:lnTo>
                    <a:pt x="76" y="9"/>
                  </a:lnTo>
                  <a:lnTo>
                    <a:pt x="70" y="6"/>
                  </a:lnTo>
                  <a:lnTo>
                    <a:pt x="63" y="2"/>
                  </a:lnTo>
                  <a:lnTo>
                    <a:pt x="63" y="2"/>
                  </a:lnTo>
                  <a:lnTo>
                    <a:pt x="63" y="2"/>
                  </a:lnTo>
                  <a:lnTo>
                    <a:pt x="63" y="2"/>
                  </a:lnTo>
                  <a:lnTo>
                    <a:pt x="53" y="0"/>
                  </a:lnTo>
                  <a:lnTo>
                    <a:pt x="44" y="0"/>
                  </a:lnTo>
                  <a:lnTo>
                    <a:pt x="37" y="0"/>
                  </a:lnTo>
                  <a:lnTo>
                    <a:pt x="30" y="2"/>
                  </a:lnTo>
                  <a:lnTo>
                    <a:pt x="30" y="2"/>
                  </a:lnTo>
                  <a:lnTo>
                    <a:pt x="27" y="5"/>
                  </a:lnTo>
                  <a:lnTo>
                    <a:pt x="27" y="8"/>
                  </a:lnTo>
                  <a:lnTo>
                    <a:pt x="27" y="22"/>
                  </a:lnTo>
                  <a:lnTo>
                    <a:pt x="27" y="22"/>
                  </a:lnTo>
                  <a:lnTo>
                    <a:pt x="28" y="24"/>
                  </a:lnTo>
                  <a:lnTo>
                    <a:pt x="29" y="26"/>
                  </a:lnTo>
                  <a:lnTo>
                    <a:pt x="29" y="26"/>
                  </a:lnTo>
                  <a:lnTo>
                    <a:pt x="31" y="27"/>
                  </a:lnTo>
                  <a:lnTo>
                    <a:pt x="31" y="27"/>
                  </a:lnTo>
                  <a:lnTo>
                    <a:pt x="35" y="26"/>
                  </a:lnTo>
                  <a:lnTo>
                    <a:pt x="35" y="26"/>
                  </a:lnTo>
                  <a:lnTo>
                    <a:pt x="42" y="25"/>
                  </a:lnTo>
                  <a:lnTo>
                    <a:pt x="47" y="25"/>
                  </a:lnTo>
                  <a:lnTo>
                    <a:pt x="52" y="26"/>
                  </a:lnTo>
                  <a:lnTo>
                    <a:pt x="52" y="26"/>
                  </a:lnTo>
                  <a:lnTo>
                    <a:pt x="52" y="26"/>
                  </a:lnTo>
                  <a:lnTo>
                    <a:pt x="52" y="26"/>
                  </a:lnTo>
                  <a:lnTo>
                    <a:pt x="56" y="29"/>
                  </a:lnTo>
                  <a:lnTo>
                    <a:pt x="60" y="31"/>
                  </a:lnTo>
                  <a:lnTo>
                    <a:pt x="60" y="33"/>
                  </a:lnTo>
                  <a:lnTo>
                    <a:pt x="60" y="35"/>
                  </a:lnTo>
                  <a:lnTo>
                    <a:pt x="60" y="35"/>
                  </a:lnTo>
                  <a:lnTo>
                    <a:pt x="59" y="38"/>
                  </a:lnTo>
                  <a:lnTo>
                    <a:pt x="54" y="39"/>
                  </a:lnTo>
                  <a:lnTo>
                    <a:pt x="54" y="39"/>
                  </a:lnTo>
                  <a:lnTo>
                    <a:pt x="50" y="40"/>
                  </a:lnTo>
                  <a:lnTo>
                    <a:pt x="44" y="39"/>
                  </a:lnTo>
                  <a:lnTo>
                    <a:pt x="44" y="39"/>
                  </a:lnTo>
                  <a:lnTo>
                    <a:pt x="44" y="39"/>
                  </a:lnTo>
                  <a:lnTo>
                    <a:pt x="37" y="37"/>
                  </a:lnTo>
                  <a:lnTo>
                    <a:pt x="37" y="37"/>
                  </a:lnTo>
                  <a:lnTo>
                    <a:pt x="35" y="37"/>
                  </a:lnTo>
                  <a:lnTo>
                    <a:pt x="32" y="38"/>
                  </a:lnTo>
                  <a:lnTo>
                    <a:pt x="32" y="38"/>
                  </a:lnTo>
                  <a:lnTo>
                    <a:pt x="30" y="39"/>
                  </a:lnTo>
                  <a:lnTo>
                    <a:pt x="29" y="42"/>
                  </a:lnTo>
                  <a:lnTo>
                    <a:pt x="26" y="55"/>
                  </a:lnTo>
                  <a:lnTo>
                    <a:pt x="26" y="55"/>
                  </a:lnTo>
                  <a:lnTo>
                    <a:pt x="26" y="57"/>
                  </a:lnTo>
                  <a:lnTo>
                    <a:pt x="27" y="59"/>
                  </a:lnTo>
                  <a:lnTo>
                    <a:pt x="27" y="59"/>
                  </a:lnTo>
                  <a:lnTo>
                    <a:pt x="28" y="60"/>
                  </a:lnTo>
                  <a:lnTo>
                    <a:pt x="30" y="61"/>
                  </a:lnTo>
                  <a:lnTo>
                    <a:pt x="38" y="63"/>
                  </a:lnTo>
                  <a:lnTo>
                    <a:pt x="38" y="63"/>
                  </a:lnTo>
                  <a:lnTo>
                    <a:pt x="38" y="63"/>
                  </a:lnTo>
                  <a:lnTo>
                    <a:pt x="38" y="63"/>
                  </a:lnTo>
                  <a:lnTo>
                    <a:pt x="44" y="65"/>
                  </a:lnTo>
                  <a:lnTo>
                    <a:pt x="49" y="70"/>
                  </a:lnTo>
                  <a:lnTo>
                    <a:pt x="49" y="70"/>
                  </a:lnTo>
                  <a:lnTo>
                    <a:pt x="51" y="73"/>
                  </a:lnTo>
                  <a:lnTo>
                    <a:pt x="51" y="78"/>
                  </a:lnTo>
                  <a:lnTo>
                    <a:pt x="51" y="78"/>
                  </a:lnTo>
                  <a:lnTo>
                    <a:pt x="51" y="78"/>
                  </a:lnTo>
                  <a:lnTo>
                    <a:pt x="51" y="78"/>
                  </a:lnTo>
                  <a:lnTo>
                    <a:pt x="50" y="82"/>
                  </a:lnTo>
                  <a:lnTo>
                    <a:pt x="47" y="84"/>
                  </a:lnTo>
                  <a:lnTo>
                    <a:pt x="42" y="85"/>
                  </a:lnTo>
                  <a:lnTo>
                    <a:pt x="35" y="84"/>
                  </a:lnTo>
                  <a:lnTo>
                    <a:pt x="35" y="84"/>
                  </a:lnTo>
                  <a:lnTo>
                    <a:pt x="35" y="84"/>
                  </a:lnTo>
                  <a:lnTo>
                    <a:pt x="35" y="84"/>
                  </a:lnTo>
                  <a:lnTo>
                    <a:pt x="29" y="82"/>
                  </a:lnTo>
                  <a:lnTo>
                    <a:pt x="24" y="80"/>
                  </a:lnTo>
                  <a:lnTo>
                    <a:pt x="17" y="74"/>
                  </a:lnTo>
                  <a:lnTo>
                    <a:pt x="17" y="74"/>
                  </a:lnTo>
                  <a:lnTo>
                    <a:pt x="15" y="72"/>
                  </a:lnTo>
                  <a:lnTo>
                    <a:pt x="15" y="72"/>
                  </a:lnTo>
                  <a:lnTo>
                    <a:pt x="13" y="72"/>
                  </a:lnTo>
                  <a:lnTo>
                    <a:pt x="13" y="72"/>
                  </a:lnTo>
                  <a:lnTo>
                    <a:pt x="11" y="73"/>
                  </a:lnTo>
                  <a:lnTo>
                    <a:pt x="9" y="75"/>
                  </a:lnTo>
                  <a:lnTo>
                    <a:pt x="1" y="87"/>
                  </a:lnTo>
                  <a:lnTo>
                    <a:pt x="1" y="87"/>
                  </a:lnTo>
                  <a:lnTo>
                    <a:pt x="0" y="90"/>
                  </a:lnTo>
                  <a:lnTo>
                    <a:pt x="2" y="94"/>
                  </a:lnTo>
                  <a:lnTo>
                    <a:pt x="2" y="94"/>
                  </a:lnTo>
                  <a:lnTo>
                    <a:pt x="6" y="98"/>
                  </a:lnTo>
                  <a:lnTo>
                    <a:pt x="13" y="102"/>
                  </a:lnTo>
                  <a:lnTo>
                    <a:pt x="21" y="107"/>
                  </a:lnTo>
                  <a:lnTo>
                    <a:pt x="29" y="109"/>
                  </a:lnTo>
                  <a:lnTo>
                    <a:pt x="29" y="109"/>
                  </a:lnTo>
                  <a:lnTo>
                    <a:pt x="29" y="109"/>
                  </a:lnTo>
                  <a:lnTo>
                    <a:pt x="29" y="109"/>
                  </a:lnTo>
                  <a:lnTo>
                    <a:pt x="38" y="111"/>
                  </a:lnTo>
                  <a:lnTo>
                    <a:pt x="47" y="111"/>
                  </a:lnTo>
                  <a:lnTo>
                    <a:pt x="54" y="111"/>
                  </a:lnTo>
                  <a:lnTo>
                    <a:pt x="62" y="108"/>
                  </a:lnTo>
                  <a:lnTo>
                    <a:pt x="62" y="108"/>
                  </a:lnTo>
                  <a:lnTo>
                    <a:pt x="68" y="105"/>
                  </a:lnTo>
                  <a:lnTo>
                    <a:pt x="74" y="99"/>
                  </a:lnTo>
                  <a:lnTo>
                    <a:pt x="77" y="94"/>
                  </a:lnTo>
                  <a:lnTo>
                    <a:pt x="80" y="87"/>
                  </a:lnTo>
                  <a:lnTo>
                    <a:pt x="80" y="87"/>
                  </a:lnTo>
                  <a:lnTo>
                    <a:pt x="81" y="80"/>
                  </a:lnTo>
                  <a:lnTo>
                    <a:pt x="80" y="72"/>
                  </a:lnTo>
                  <a:lnTo>
                    <a:pt x="77" y="64"/>
                  </a:lnTo>
                  <a:lnTo>
                    <a:pt x="74" y="59"/>
                  </a:lnTo>
                  <a:lnTo>
                    <a:pt x="74"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58" name="Freeform 246"/>
            <p:cNvSpPr/>
            <p:nvPr>
              <p:custDataLst>
                <p:tags r:id="rId32"/>
              </p:custDataLst>
            </p:nvPr>
          </p:nvSpPr>
          <p:spPr bwMode="auto">
            <a:xfrm>
              <a:off x="5826125" y="2911475"/>
              <a:ext cx="41275" cy="85725"/>
            </a:xfrm>
            <a:custGeom>
              <a:avLst/>
              <a:gdLst>
                <a:gd name="T0" fmla="*/ 50 w 54"/>
                <a:gd name="T1" fmla="*/ 5 h 110"/>
                <a:gd name="T2" fmla="*/ 35 w 54"/>
                <a:gd name="T3" fmla="*/ 0 h 110"/>
                <a:gd name="T4" fmla="*/ 35 w 54"/>
                <a:gd name="T5" fmla="*/ 0 h 110"/>
                <a:gd name="T6" fmla="*/ 33 w 54"/>
                <a:gd name="T7" fmla="*/ 0 h 110"/>
                <a:gd name="T8" fmla="*/ 7 w 54"/>
                <a:gd name="T9" fmla="*/ 6 h 110"/>
                <a:gd name="T10" fmla="*/ 7 w 54"/>
                <a:gd name="T11" fmla="*/ 6 h 110"/>
                <a:gd name="T12" fmla="*/ 4 w 54"/>
                <a:gd name="T13" fmla="*/ 8 h 110"/>
                <a:gd name="T14" fmla="*/ 2 w 54"/>
                <a:gd name="T15" fmla="*/ 11 h 110"/>
                <a:gd name="T16" fmla="*/ 1 w 54"/>
                <a:gd name="T17" fmla="*/ 25 h 110"/>
                <a:gd name="T18" fmla="*/ 1 w 54"/>
                <a:gd name="T19" fmla="*/ 25 h 110"/>
                <a:gd name="T20" fmla="*/ 1 w 54"/>
                <a:gd name="T21" fmla="*/ 27 h 110"/>
                <a:gd name="T22" fmla="*/ 4 w 54"/>
                <a:gd name="T23" fmla="*/ 30 h 110"/>
                <a:gd name="T24" fmla="*/ 4 w 54"/>
                <a:gd name="T25" fmla="*/ 30 h 110"/>
                <a:gd name="T26" fmla="*/ 6 w 54"/>
                <a:gd name="T27" fmla="*/ 31 h 110"/>
                <a:gd name="T28" fmla="*/ 6 w 54"/>
                <a:gd name="T29" fmla="*/ 31 h 110"/>
                <a:gd name="T30" fmla="*/ 8 w 54"/>
                <a:gd name="T31" fmla="*/ 31 h 110"/>
                <a:gd name="T32" fmla="*/ 19 w 54"/>
                <a:gd name="T33" fmla="*/ 29 h 110"/>
                <a:gd name="T34" fmla="*/ 0 w 54"/>
                <a:gd name="T35" fmla="*/ 98 h 110"/>
                <a:gd name="T36" fmla="*/ 0 w 54"/>
                <a:gd name="T37" fmla="*/ 98 h 110"/>
                <a:gd name="T38" fmla="*/ 0 w 54"/>
                <a:gd name="T39" fmla="*/ 100 h 110"/>
                <a:gd name="T40" fmla="*/ 0 w 54"/>
                <a:gd name="T41" fmla="*/ 102 h 110"/>
                <a:gd name="T42" fmla="*/ 0 w 54"/>
                <a:gd name="T43" fmla="*/ 102 h 110"/>
                <a:gd name="T44" fmla="*/ 1 w 54"/>
                <a:gd name="T45" fmla="*/ 103 h 110"/>
                <a:gd name="T46" fmla="*/ 4 w 54"/>
                <a:gd name="T47" fmla="*/ 105 h 110"/>
                <a:gd name="T48" fmla="*/ 21 w 54"/>
                <a:gd name="T49" fmla="*/ 109 h 110"/>
                <a:gd name="T50" fmla="*/ 21 w 54"/>
                <a:gd name="T51" fmla="*/ 109 h 110"/>
                <a:gd name="T52" fmla="*/ 23 w 54"/>
                <a:gd name="T53" fmla="*/ 110 h 110"/>
                <a:gd name="T54" fmla="*/ 25 w 54"/>
                <a:gd name="T55" fmla="*/ 109 h 110"/>
                <a:gd name="T56" fmla="*/ 25 w 54"/>
                <a:gd name="T57" fmla="*/ 109 h 110"/>
                <a:gd name="T58" fmla="*/ 26 w 54"/>
                <a:gd name="T59" fmla="*/ 108 h 110"/>
                <a:gd name="T60" fmla="*/ 27 w 54"/>
                <a:gd name="T61" fmla="*/ 106 h 110"/>
                <a:gd name="T62" fmla="*/ 54 w 54"/>
                <a:gd name="T63" fmla="*/ 11 h 110"/>
                <a:gd name="T64" fmla="*/ 54 w 54"/>
                <a:gd name="T65" fmla="*/ 11 h 110"/>
                <a:gd name="T66" fmla="*/ 54 w 54"/>
                <a:gd name="T67" fmla="*/ 9 h 110"/>
                <a:gd name="T68" fmla="*/ 54 w 54"/>
                <a:gd name="T69" fmla="*/ 8 h 110"/>
                <a:gd name="T70" fmla="*/ 54 w 54"/>
                <a:gd name="T71" fmla="*/ 8 h 110"/>
                <a:gd name="T72" fmla="*/ 51 w 54"/>
                <a:gd name="T73" fmla="*/ 6 h 110"/>
                <a:gd name="T74" fmla="*/ 50 w 54"/>
                <a:gd name="T75" fmla="*/ 5 h 110"/>
                <a:gd name="T76" fmla="*/ 50 w 54"/>
                <a:gd name="T77" fmla="*/ 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110">
                  <a:moveTo>
                    <a:pt x="50" y="5"/>
                  </a:moveTo>
                  <a:lnTo>
                    <a:pt x="35" y="0"/>
                  </a:lnTo>
                  <a:lnTo>
                    <a:pt x="35" y="0"/>
                  </a:lnTo>
                  <a:lnTo>
                    <a:pt x="33" y="0"/>
                  </a:lnTo>
                  <a:lnTo>
                    <a:pt x="7" y="6"/>
                  </a:lnTo>
                  <a:lnTo>
                    <a:pt x="7" y="6"/>
                  </a:lnTo>
                  <a:lnTo>
                    <a:pt x="4" y="8"/>
                  </a:lnTo>
                  <a:lnTo>
                    <a:pt x="2" y="11"/>
                  </a:lnTo>
                  <a:lnTo>
                    <a:pt x="1" y="25"/>
                  </a:lnTo>
                  <a:lnTo>
                    <a:pt x="1" y="25"/>
                  </a:lnTo>
                  <a:lnTo>
                    <a:pt x="1" y="27"/>
                  </a:lnTo>
                  <a:lnTo>
                    <a:pt x="4" y="30"/>
                  </a:lnTo>
                  <a:lnTo>
                    <a:pt x="4" y="30"/>
                  </a:lnTo>
                  <a:lnTo>
                    <a:pt x="6" y="31"/>
                  </a:lnTo>
                  <a:lnTo>
                    <a:pt x="6" y="31"/>
                  </a:lnTo>
                  <a:lnTo>
                    <a:pt x="8" y="31"/>
                  </a:lnTo>
                  <a:lnTo>
                    <a:pt x="19" y="29"/>
                  </a:lnTo>
                  <a:lnTo>
                    <a:pt x="0" y="98"/>
                  </a:lnTo>
                  <a:lnTo>
                    <a:pt x="0" y="98"/>
                  </a:lnTo>
                  <a:lnTo>
                    <a:pt x="0" y="100"/>
                  </a:lnTo>
                  <a:lnTo>
                    <a:pt x="0" y="102"/>
                  </a:lnTo>
                  <a:lnTo>
                    <a:pt x="0" y="102"/>
                  </a:lnTo>
                  <a:lnTo>
                    <a:pt x="1" y="103"/>
                  </a:lnTo>
                  <a:lnTo>
                    <a:pt x="4" y="105"/>
                  </a:lnTo>
                  <a:lnTo>
                    <a:pt x="21" y="109"/>
                  </a:lnTo>
                  <a:lnTo>
                    <a:pt x="21" y="109"/>
                  </a:lnTo>
                  <a:lnTo>
                    <a:pt x="23" y="110"/>
                  </a:lnTo>
                  <a:lnTo>
                    <a:pt x="25" y="109"/>
                  </a:lnTo>
                  <a:lnTo>
                    <a:pt x="25" y="109"/>
                  </a:lnTo>
                  <a:lnTo>
                    <a:pt x="26" y="108"/>
                  </a:lnTo>
                  <a:lnTo>
                    <a:pt x="27" y="106"/>
                  </a:lnTo>
                  <a:lnTo>
                    <a:pt x="54" y="11"/>
                  </a:lnTo>
                  <a:lnTo>
                    <a:pt x="54" y="11"/>
                  </a:lnTo>
                  <a:lnTo>
                    <a:pt x="54" y="9"/>
                  </a:lnTo>
                  <a:lnTo>
                    <a:pt x="54" y="8"/>
                  </a:lnTo>
                  <a:lnTo>
                    <a:pt x="54" y="8"/>
                  </a:lnTo>
                  <a:lnTo>
                    <a:pt x="51" y="6"/>
                  </a:lnTo>
                  <a:lnTo>
                    <a:pt x="50" y="5"/>
                  </a:lnTo>
                  <a:lnTo>
                    <a:pt x="5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Tree>
    <p:custDataLst>
      <p:tags r:id="rId33"/>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周总结参考</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电子稿</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290195" y="1267460"/>
            <a:ext cx="11612245" cy="4881880"/>
          </a:xfrm>
          <a:prstGeom prst="rect">
            <a:avLst/>
          </a:prstGeom>
        </p:spPr>
      </p:pic>
    </p:spTree>
    <p:custDataLst>
      <p:tags r:id="rId4"/>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周总结参考</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手写）</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602740" y="783590"/>
            <a:ext cx="9295130" cy="5682615"/>
          </a:xfrm>
          <a:prstGeom prst="rect">
            <a:avLst/>
          </a:prstGeom>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关键性问题</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Freeform 1085"/>
          <p:cNvSpPr>
            <a:spLocks noEditPoints="1"/>
          </p:cNvSpPr>
          <p:nvPr>
            <p:custDataLst>
              <p:tags r:id="rId2"/>
            </p:custDataLst>
          </p:nvPr>
        </p:nvSpPr>
        <p:spPr bwMode="auto">
          <a:xfrm>
            <a:off x="5413942" y="4312742"/>
            <a:ext cx="1937541" cy="2191758"/>
          </a:xfrm>
          <a:custGeom>
            <a:avLst/>
            <a:gdLst/>
            <a:ahLst/>
            <a:cxnLst>
              <a:cxn ang="0">
                <a:pos x="86" y="28"/>
              </a:cxn>
              <a:cxn ang="0">
                <a:pos x="80" y="23"/>
              </a:cxn>
              <a:cxn ang="0">
                <a:pos x="79" y="19"/>
              </a:cxn>
              <a:cxn ang="0">
                <a:pos x="73" y="2"/>
              </a:cxn>
              <a:cxn ang="0">
                <a:pos x="65" y="10"/>
              </a:cxn>
              <a:cxn ang="0">
                <a:pos x="64" y="15"/>
              </a:cxn>
              <a:cxn ang="0">
                <a:pos x="65" y="18"/>
              </a:cxn>
              <a:cxn ang="0">
                <a:pos x="67" y="21"/>
              </a:cxn>
              <a:cxn ang="0">
                <a:pos x="66" y="27"/>
              </a:cxn>
              <a:cxn ang="0">
                <a:pos x="63" y="34"/>
              </a:cxn>
              <a:cxn ang="0">
                <a:pos x="60" y="42"/>
              </a:cxn>
              <a:cxn ang="0">
                <a:pos x="56" y="45"/>
              </a:cxn>
              <a:cxn ang="0">
                <a:pos x="54" y="47"/>
              </a:cxn>
              <a:cxn ang="0">
                <a:pos x="52" y="47"/>
              </a:cxn>
              <a:cxn ang="0">
                <a:pos x="47" y="49"/>
              </a:cxn>
              <a:cxn ang="0">
                <a:pos x="26" y="45"/>
              </a:cxn>
              <a:cxn ang="0">
                <a:pos x="22" y="50"/>
              </a:cxn>
              <a:cxn ang="0">
                <a:pos x="18" y="59"/>
              </a:cxn>
              <a:cxn ang="0">
                <a:pos x="11" y="65"/>
              </a:cxn>
              <a:cxn ang="0">
                <a:pos x="0" y="68"/>
              </a:cxn>
              <a:cxn ang="0">
                <a:pos x="18" y="73"/>
              </a:cxn>
              <a:cxn ang="0">
                <a:pos x="16" y="89"/>
              </a:cxn>
              <a:cxn ang="0">
                <a:pos x="16" y="94"/>
              </a:cxn>
              <a:cxn ang="0">
                <a:pos x="7" y="99"/>
              </a:cxn>
              <a:cxn ang="0">
                <a:pos x="23" y="100"/>
              </a:cxn>
              <a:cxn ang="0">
                <a:pos x="30" y="98"/>
              </a:cxn>
              <a:cxn ang="0">
                <a:pos x="30" y="88"/>
              </a:cxn>
              <a:cxn ang="0">
                <a:pos x="31" y="72"/>
              </a:cxn>
              <a:cxn ang="0">
                <a:pos x="37" y="75"/>
              </a:cxn>
              <a:cxn ang="0">
                <a:pos x="48" y="79"/>
              </a:cxn>
              <a:cxn ang="0">
                <a:pos x="53" y="77"/>
              </a:cxn>
              <a:cxn ang="0">
                <a:pos x="56" y="76"/>
              </a:cxn>
              <a:cxn ang="0">
                <a:pos x="56" y="79"/>
              </a:cxn>
              <a:cxn ang="0">
                <a:pos x="36" y="87"/>
              </a:cxn>
              <a:cxn ang="0">
                <a:pos x="34" y="91"/>
              </a:cxn>
              <a:cxn ang="0">
                <a:pos x="38" y="92"/>
              </a:cxn>
              <a:cxn ang="0">
                <a:pos x="43" y="98"/>
              </a:cxn>
              <a:cxn ang="0">
                <a:pos x="40" y="102"/>
              </a:cxn>
              <a:cxn ang="0">
                <a:pos x="42" y="106"/>
              </a:cxn>
              <a:cxn ang="0">
                <a:pos x="45" y="101"/>
              </a:cxn>
              <a:cxn ang="0">
                <a:pos x="56" y="93"/>
              </a:cxn>
              <a:cxn ang="0">
                <a:pos x="59" y="92"/>
              </a:cxn>
              <a:cxn ang="0">
                <a:pos x="70" y="103"/>
              </a:cxn>
              <a:cxn ang="0">
                <a:pos x="75" y="103"/>
              </a:cxn>
              <a:cxn ang="0">
                <a:pos x="74" y="97"/>
              </a:cxn>
              <a:cxn ang="0">
                <a:pos x="78" y="89"/>
              </a:cxn>
              <a:cxn ang="0">
                <a:pos x="81" y="92"/>
              </a:cxn>
              <a:cxn ang="0">
                <a:pos x="81" y="87"/>
              </a:cxn>
              <a:cxn ang="0">
                <a:pos x="79" y="85"/>
              </a:cxn>
              <a:cxn ang="0">
                <a:pos x="60" y="85"/>
              </a:cxn>
              <a:cxn ang="0">
                <a:pos x="58" y="79"/>
              </a:cxn>
              <a:cxn ang="0">
                <a:pos x="58" y="76"/>
              </a:cxn>
              <a:cxn ang="0">
                <a:pos x="73" y="75"/>
              </a:cxn>
              <a:cxn ang="0">
                <a:pos x="81" y="61"/>
              </a:cxn>
              <a:cxn ang="0">
                <a:pos x="80" y="59"/>
              </a:cxn>
              <a:cxn ang="0">
                <a:pos x="92" y="35"/>
              </a:cxn>
              <a:cxn ang="0">
                <a:pos x="33" y="58"/>
              </a:cxn>
            </a:cxnLst>
            <a:rect l="0" t="0" r="r" b="b"/>
            <a:pathLst>
              <a:path w="94" h="106">
                <a:moveTo>
                  <a:pt x="92" y="30"/>
                </a:moveTo>
                <a:cubicBezTo>
                  <a:pt x="90" y="28"/>
                  <a:pt x="88" y="28"/>
                  <a:pt x="88" y="28"/>
                </a:cubicBezTo>
                <a:cubicBezTo>
                  <a:pt x="87" y="28"/>
                  <a:pt x="86" y="28"/>
                  <a:pt x="86" y="28"/>
                </a:cubicBezTo>
                <a:cubicBezTo>
                  <a:pt x="86" y="28"/>
                  <a:pt x="85" y="26"/>
                  <a:pt x="84" y="25"/>
                </a:cubicBezTo>
                <a:cubicBezTo>
                  <a:pt x="83" y="25"/>
                  <a:pt x="82" y="24"/>
                  <a:pt x="81" y="24"/>
                </a:cubicBezTo>
                <a:cubicBezTo>
                  <a:pt x="81" y="24"/>
                  <a:pt x="80" y="23"/>
                  <a:pt x="80" y="23"/>
                </a:cubicBezTo>
                <a:cubicBezTo>
                  <a:pt x="80" y="23"/>
                  <a:pt x="81" y="22"/>
                  <a:pt x="81" y="22"/>
                </a:cubicBezTo>
                <a:cubicBezTo>
                  <a:pt x="80" y="19"/>
                  <a:pt x="80" y="19"/>
                  <a:pt x="80" y="19"/>
                </a:cubicBezTo>
                <a:cubicBezTo>
                  <a:pt x="80" y="19"/>
                  <a:pt x="79" y="19"/>
                  <a:pt x="79" y="19"/>
                </a:cubicBezTo>
                <a:cubicBezTo>
                  <a:pt x="79" y="19"/>
                  <a:pt x="80" y="15"/>
                  <a:pt x="82" y="14"/>
                </a:cubicBezTo>
                <a:cubicBezTo>
                  <a:pt x="83" y="13"/>
                  <a:pt x="84" y="10"/>
                  <a:pt x="84" y="9"/>
                </a:cubicBezTo>
                <a:cubicBezTo>
                  <a:pt x="83" y="6"/>
                  <a:pt x="80" y="0"/>
                  <a:pt x="73" y="2"/>
                </a:cubicBezTo>
                <a:cubicBezTo>
                  <a:pt x="73" y="2"/>
                  <a:pt x="67" y="3"/>
                  <a:pt x="66" y="6"/>
                </a:cubicBezTo>
                <a:cubicBezTo>
                  <a:pt x="65" y="9"/>
                  <a:pt x="65" y="9"/>
                  <a:pt x="65" y="9"/>
                </a:cubicBezTo>
                <a:cubicBezTo>
                  <a:pt x="65" y="9"/>
                  <a:pt x="65" y="9"/>
                  <a:pt x="65" y="10"/>
                </a:cubicBezTo>
                <a:cubicBezTo>
                  <a:pt x="65" y="10"/>
                  <a:pt x="65" y="11"/>
                  <a:pt x="65" y="11"/>
                </a:cubicBezTo>
                <a:cubicBezTo>
                  <a:pt x="64" y="11"/>
                  <a:pt x="63" y="13"/>
                  <a:pt x="63" y="14"/>
                </a:cubicBezTo>
                <a:cubicBezTo>
                  <a:pt x="63" y="15"/>
                  <a:pt x="64" y="15"/>
                  <a:pt x="64" y="15"/>
                </a:cubicBezTo>
                <a:cubicBezTo>
                  <a:pt x="64" y="15"/>
                  <a:pt x="64" y="16"/>
                  <a:pt x="64" y="16"/>
                </a:cubicBezTo>
                <a:cubicBezTo>
                  <a:pt x="64" y="17"/>
                  <a:pt x="64" y="17"/>
                  <a:pt x="65" y="17"/>
                </a:cubicBezTo>
                <a:cubicBezTo>
                  <a:pt x="65" y="17"/>
                  <a:pt x="65" y="17"/>
                  <a:pt x="65" y="18"/>
                </a:cubicBezTo>
                <a:cubicBezTo>
                  <a:pt x="65" y="18"/>
                  <a:pt x="65" y="18"/>
                  <a:pt x="65" y="18"/>
                </a:cubicBezTo>
                <a:cubicBezTo>
                  <a:pt x="65" y="19"/>
                  <a:pt x="65" y="19"/>
                  <a:pt x="65" y="20"/>
                </a:cubicBezTo>
                <a:cubicBezTo>
                  <a:pt x="65" y="20"/>
                  <a:pt x="66" y="22"/>
                  <a:pt x="67" y="21"/>
                </a:cubicBezTo>
                <a:cubicBezTo>
                  <a:pt x="68" y="21"/>
                  <a:pt x="70" y="21"/>
                  <a:pt x="69" y="22"/>
                </a:cubicBezTo>
                <a:cubicBezTo>
                  <a:pt x="65" y="25"/>
                  <a:pt x="65" y="25"/>
                  <a:pt x="65" y="25"/>
                </a:cubicBezTo>
                <a:cubicBezTo>
                  <a:pt x="65" y="25"/>
                  <a:pt x="66" y="27"/>
                  <a:pt x="66" y="27"/>
                </a:cubicBezTo>
                <a:cubicBezTo>
                  <a:pt x="66" y="28"/>
                  <a:pt x="65" y="29"/>
                  <a:pt x="65" y="29"/>
                </a:cubicBezTo>
                <a:cubicBezTo>
                  <a:pt x="64" y="30"/>
                  <a:pt x="62" y="31"/>
                  <a:pt x="63" y="32"/>
                </a:cubicBezTo>
                <a:cubicBezTo>
                  <a:pt x="63" y="32"/>
                  <a:pt x="63" y="34"/>
                  <a:pt x="63" y="34"/>
                </a:cubicBezTo>
                <a:cubicBezTo>
                  <a:pt x="63" y="34"/>
                  <a:pt x="62" y="36"/>
                  <a:pt x="62" y="36"/>
                </a:cubicBezTo>
                <a:cubicBezTo>
                  <a:pt x="61" y="37"/>
                  <a:pt x="60" y="39"/>
                  <a:pt x="60" y="40"/>
                </a:cubicBezTo>
                <a:cubicBezTo>
                  <a:pt x="60" y="41"/>
                  <a:pt x="61" y="42"/>
                  <a:pt x="60" y="42"/>
                </a:cubicBezTo>
                <a:cubicBezTo>
                  <a:pt x="60" y="42"/>
                  <a:pt x="60" y="42"/>
                  <a:pt x="59" y="43"/>
                </a:cubicBezTo>
                <a:cubicBezTo>
                  <a:pt x="59" y="43"/>
                  <a:pt x="58" y="44"/>
                  <a:pt x="57" y="44"/>
                </a:cubicBezTo>
                <a:cubicBezTo>
                  <a:pt x="57" y="44"/>
                  <a:pt x="56" y="45"/>
                  <a:pt x="56" y="45"/>
                </a:cubicBezTo>
                <a:cubicBezTo>
                  <a:pt x="56" y="45"/>
                  <a:pt x="56" y="45"/>
                  <a:pt x="55" y="45"/>
                </a:cubicBezTo>
                <a:cubicBezTo>
                  <a:pt x="55" y="46"/>
                  <a:pt x="55" y="46"/>
                  <a:pt x="55" y="46"/>
                </a:cubicBezTo>
                <a:cubicBezTo>
                  <a:pt x="55" y="46"/>
                  <a:pt x="54" y="47"/>
                  <a:pt x="54" y="47"/>
                </a:cubicBezTo>
                <a:cubicBezTo>
                  <a:pt x="54" y="47"/>
                  <a:pt x="54" y="47"/>
                  <a:pt x="53" y="47"/>
                </a:cubicBezTo>
                <a:cubicBezTo>
                  <a:pt x="53" y="47"/>
                  <a:pt x="52" y="47"/>
                  <a:pt x="52" y="47"/>
                </a:cubicBezTo>
                <a:cubicBezTo>
                  <a:pt x="52" y="47"/>
                  <a:pt x="52" y="47"/>
                  <a:pt x="52" y="47"/>
                </a:cubicBezTo>
                <a:cubicBezTo>
                  <a:pt x="51" y="47"/>
                  <a:pt x="51" y="47"/>
                  <a:pt x="50" y="47"/>
                </a:cubicBezTo>
                <a:cubicBezTo>
                  <a:pt x="50" y="47"/>
                  <a:pt x="47" y="49"/>
                  <a:pt x="47" y="49"/>
                </a:cubicBezTo>
                <a:cubicBezTo>
                  <a:pt x="47" y="49"/>
                  <a:pt x="46" y="49"/>
                  <a:pt x="47" y="49"/>
                </a:cubicBezTo>
                <a:cubicBezTo>
                  <a:pt x="47" y="49"/>
                  <a:pt x="43" y="50"/>
                  <a:pt x="43" y="50"/>
                </a:cubicBezTo>
                <a:cubicBezTo>
                  <a:pt x="32" y="45"/>
                  <a:pt x="32" y="45"/>
                  <a:pt x="32" y="45"/>
                </a:cubicBezTo>
                <a:cubicBezTo>
                  <a:pt x="32" y="45"/>
                  <a:pt x="29" y="43"/>
                  <a:pt x="26" y="45"/>
                </a:cubicBezTo>
                <a:cubicBezTo>
                  <a:pt x="26" y="45"/>
                  <a:pt x="26" y="45"/>
                  <a:pt x="25" y="45"/>
                </a:cubicBezTo>
                <a:cubicBezTo>
                  <a:pt x="25" y="46"/>
                  <a:pt x="23" y="48"/>
                  <a:pt x="23" y="48"/>
                </a:cubicBezTo>
                <a:cubicBezTo>
                  <a:pt x="23" y="48"/>
                  <a:pt x="22" y="50"/>
                  <a:pt x="22" y="50"/>
                </a:cubicBezTo>
                <a:cubicBezTo>
                  <a:pt x="22" y="51"/>
                  <a:pt x="21" y="52"/>
                  <a:pt x="21" y="52"/>
                </a:cubicBezTo>
                <a:cubicBezTo>
                  <a:pt x="21" y="53"/>
                  <a:pt x="20" y="56"/>
                  <a:pt x="19" y="56"/>
                </a:cubicBezTo>
                <a:cubicBezTo>
                  <a:pt x="19" y="56"/>
                  <a:pt x="18" y="58"/>
                  <a:pt x="18" y="59"/>
                </a:cubicBezTo>
                <a:cubicBezTo>
                  <a:pt x="18" y="59"/>
                  <a:pt x="17" y="61"/>
                  <a:pt x="17" y="62"/>
                </a:cubicBezTo>
                <a:cubicBezTo>
                  <a:pt x="17" y="62"/>
                  <a:pt x="14" y="63"/>
                  <a:pt x="14" y="63"/>
                </a:cubicBezTo>
                <a:cubicBezTo>
                  <a:pt x="13" y="64"/>
                  <a:pt x="12" y="65"/>
                  <a:pt x="11" y="65"/>
                </a:cubicBezTo>
                <a:cubicBezTo>
                  <a:pt x="10" y="65"/>
                  <a:pt x="9" y="65"/>
                  <a:pt x="9" y="65"/>
                </a:cubicBezTo>
                <a:cubicBezTo>
                  <a:pt x="9" y="65"/>
                  <a:pt x="7" y="66"/>
                  <a:pt x="6" y="66"/>
                </a:cubicBezTo>
                <a:cubicBezTo>
                  <a:pt x="6" y="66"/>
                  <a:pt x="0" y="67"/>
                  <a:pt x="0" y="68"/>
                </a:cubicBezTo>
                <a:cubicBezTo>
                  <a:pt x="1" y="70"/>
                  <a:pt x="3" y="73"/>
                  <a:pt x="4" y="73"/>
                </a:cubicBezTo>
                <a:cubicBezTo>
                  <a:pt x="6" y="73"/>
                  <a:pt x="13" y="74"/>
                  <a:pt x="15" y="74"/>
                </a:cubicBezTo>
                <a:cubicBezTo>
                  <a:pt x="17" y="74"/>
                  <a:pt x="18" y="73"/>
                  <a:pt x="18" y="73"/>
                </a:cubicBezTo>
                <a:cubicBezTo>
                  <a:pt x="18" y="73"/>
                  <a:pt x="16" y="83"/>
                  <a:pt x="16" y="84"/>
                </a:cubicBezTo>
                <a:cubicBezTo>
                  <a:pt x="16" y="85"/>
                  <a:pt x="16" y="87"/>
                  <a:pt x="16" y="87"/>
                </a:cubicBezTo>
                <a:cubicBezTo>
                  <a:pt x="16" y="88"/>
                  <a:pt x="16" y="89"/>
                  <a:pt x="16" y="89"/>
                </a:cubicBezTo>
                <a:cubicBezTo>
                  <a:pt x="16" y="90"/>
                  <a:pt x="16" y="91"/>
                  <a:pt x="16" y="92"/>
                </a:cubicBezTo>
                <a:cubicBezTo>
                  <a:pt x="16" y="92"/>
                  <a:pt x="16" y="94"/>
                  <a:pt x="16" y="94"/>
                </a:cubicBezTo>
                <a:cubicBezTo>
                  <a:pt x="16" y="94"/>
                  <a:pt x="16" y="94"/>
                  <a:pt x="16" y="94"/>
                </a:cubicBezTo>
                <a:cubicBezTo>
                  <a:pt x="16" y="95"/>
                  <a:pt x="15" y="96"/>
                  <a:pt x="14" y="96"/>
                </a:cubicBezTo>
                <a:cubicBezTo>
                  <a:pt x="13" y="96"/>
                  <a:pt x="8" y="96"/>
                  <a:pt x="7" y="98"/>
                </a:cubicBezTo>
                <a:cubicBezTo>
                  <a:pt x="7" y="99"/>
                  <a:pt x="7" y="98"/>
                  <a:pt x="7" y="99"/>
                </a:cubicBezTo>
                <a:cubicBezTo>
                  <a:pt x="7" y="100"/>
                  <a:pt x="6" y="102"/>
                  <a:pt x="10" y="102"/>
                </a:cubicBezTo>
                <a:cubicBezTo>
                  <a:pt x="14" y="102"/>
                  <a:pt x="18" y="103"/>
                  <a:pt x="21" y="101"/>
                </a:cubicBezTo>
                <a:cubicBezTo>
                  <a:pt x="23" y="100"/>
                  <a:pt x="23" y="100"/>
                  <a:pt x="23" y="100"/>
                </a:cubicBezTo>
                <a:cubicBezTo>
                  <a:pt x="23" y="102"/>
                  <a:pt x="23" y="102"/>
                  <a:pt x="23" y="102"/>
                </a:cubicBezTo>
                <a:cubicBezTo>
                  <a:pt x="23" y="102"/>
                  <a:pt x="28" y="101"/>
                  <a:pt x="30" y="100"/>
                </a:cubicBezTo>
                <a:cubicBezTo>
                  <a:pt x="31" y="99"/>
                  <a:pt x="31" y="99"/>
                  <a:pt x="30" y="98"/>
                </a:cubicBezTo>
                <a:cubicBezTo>
                  <a:pt x="30" y="96"/>
                  <a:pt x="30" y="96"/>
                  <a:pt x="30" y="96"/>
                </a:cubicBezTo>
                <a:cubicBezTo>
                  <a:pt x="30" y="96"/>
                  <a:pt x="30" y="95"/>
                  <a:pt x="30" y="94"/>
                </a:cubicBezTo>
                <a:cubicBezTo>
                  <a:pt x="30" y="93"/>
                  <a:pt x="30" y="89"/>
                  <a:pt x="30" y="88"/>
                </a:cubicBezTo>
                <a:cubicBezTo>
                  <a:pt x="30" y="86"/>
                  <a:pt x="29" y="83"/>
                  <a:pt x="29" y="82"/>
                </a:cubicBezTo>
                <a:cubicBezTo>
                  <a:pt x="29" y="82"/>
                  <a:pt x="30" y="78"/>
                  <a:pt x="30" y="77"/>
                </a:cubicBezTo>
                <a:cubicBezTo>
                  <a:pt x="31" y="76"/>
                  <a:pt x="31" y="73"/>
                  <a:pt x="31" y="72"/>
                </a:cubicBezTo>
                <a:cubicBezTo>
                  <a:pt x="31" y="72"/>
                  <a:pt x="30" y="70"/>
                  <a:pt x="30" y="70"/>
                </a:cubicBezTo>
                <a:cubicBezTo>
                  <a:pt x="35" y="71"/>
                  <a:pt x="35" y="71"/>
                  <a:pt x="35" y="71"/>
                </a:cubicBezTo>
                <a:cubicBezTo>
                  <a:pt x="35" y="71"/>
                  <a:pt x="34" y="73"/>
                  <a:pt x="37" y="75"/>
                </a:cubicBezTo>
                <a:cubicBezTo>
                  <a:pt x="39" y="76"/>
                  <a:pt x="40" y="77"/>
                  <a:pt x="41" y="76"/>
                </a:cubicBezTo>
                <a:cubicBezTo>
                  <a:pt x="43" y="76"/>
                  <a:pt x="49" y="76"/>
                  <a:pt x="49" y="76"/>
                </a:cubicBezTo>
                <a:cubicBezTo>
                  <a:pt x="48" y="79"/>
                  <a:pt x="48" y="79"/>
                  <a:pt x="48" y="79"/>
                </a:cubicBezTo>
                <a:cubicBezTo>
                  <a:pt x="48" y="79"/>
                  <a:pt x="48" y="81"/>
                  <a:pt x="49" y="81"/>
                </a:cubicBezTo>
                <a:cubicBezTo>
                  <a:pt x="50" y="81"/>
                  <a:pt x="52" y="81"/>
                  <a:pt x="52" y="80"/>
                </a:cubicBezTo>
                <a:cubicBezTo>
                  <a:pt x="52" y="79"/>
                  <a:pt x="53" y="77"/>
                  <a:pt x="53" y="77"/>
                </a:cubicBezTo>
                <a:cubicBezTo>
                  <a:pt x="54" y="77"/>
                  <a:pt x="54" y="77"/>
                  <a:pt x="54" y="77"/>
                </a:cubicBezTo>
                <a:cubicBezTo>
                  <a:pt x="54" y="76"/>
                  <a:pt x="54" y="76"/>
                  <a:pt x="54" y="76"/>
                </a:cubicBezTo>
                <a:cubicBezTo>
                  <a:pt x="56" y="76"/>
                  <a:pt x="56" y="76"/>
                  <a:pt x="56" y="76"/>
                </a:cubicBezTo>
                <a:cubicBezTo>
                  <a:pt x="56" y="77"/>
                  <a:pt x="56" y="77"/>
                  <a:pt x="56" y="77"/>
                </a:cubicBezTo>
                <a:cubicBezTo>
                  <a:pt x="56" y="77"/>
                  <a:pt x="56" y="77"/>
                  <a:pt x="56" y="77"/>
                </a:cubicBezTo>
                <a:cubicBezTo>
                  <a:pt x="56" y="79"/>
                  <a:pt x="56" y="79"/>
                  <a:pt x="56" y="79"/>
                </a:cubicBezTo>
                <a:cubicBezTo>
                  <a:pt x="56" y="79"/>
                  <a:pt x="55" y="79"/>
                  <a:pt x="55" y="80"/>
                </a:cubicBezTo>
                <a:cubicBezTo>
                  <a:pt x="55" y="80"/>
                  <a:pt x="56" y="88"/>
                  <a:pt x="56" y="88"/>
                </a:cubicBezTo>
                <a:cubicBezTo>
                  <a:pt x="36" y="87"/>
                  <a:pt x="36" y="87"/>
                  <a:pt x="36" y="87"/>
                </a:cubicBezTo>
                <a:cubicBezTo>
                  <a:pt x="36" y="87"/>
                  <a:pt x="35" y="87"/>
                  <a:pt x="35" y="87"/>
                </a:cubicBezTo>
                <a:cubicBezTo>
                  <a:pt x="35" y="88"/>
                  <a:pt x="35" y="89"/>
                  <a:pt x="35" y="89"/>
                </a:cubicBezTo>
                <a:cubicBezTo>
                  <a:pt x="35" y="89"/>
                  <a:pt x="33" y="90"/>
                  <a:pt x="34" y="91"/>
                </a:cubicBezTo>
                <a:cubicBezTo>
                  <a:pt x="34" y="92"/>
                  <a:pt x="34" y="93"/>
                  <a:pt x="35" y="93"/>
                </a:cubicBezTo>
                <a:cubicBezTo>
                  <a:pt x="37" y="93"/>
                  <a:pt x="37" y="93"/>
                  <a:pt x="37" y="93"/>
                </a:cubicBezTo>
                <a:cubicBezTo>
                  <a:pt x="37" y="92"/>
                  <a:pt x="38" y="92"/>
                  <a:pt x="38" y="92"/>
                </a:cubicBezTo>
                <a:cubicBezTo>
                  <a:pt x="38" y="90"/>
                  <a:pt x="38" y="90"/>
                  <a:pt x="38" y="90"/>
                </a:cubicBezTo>
                <a:cubicBezTo>
                  <a:pt x="53" y="90"/>
                  <a:pt x="53" y="90"/>
                  <a:pt x="53" y="90"/>
                </a:cubicBezTo>
                <a:cubicBezTo>
                  <a:pt x="43" y="98"/>
                  <a:pt x="43" y="98"/>
                  <a:pt x="43" y="98"/>
                </a:cubicBezTo>
                <a:cubicBezTo>
                  <a:pt x="43" y="98"/>
                  <a:pt x="42" y="99"/>
                  <a:pt x="42" y="100"/>
                </a:cubicBezTo>
                <a:cubicBezTo>
                  <a:pt x="42" y="101"/>
                  <a:pt x="42" y="101"/>
                  <a:pt x="42" y="101"/>
                </a:cubicBezTo>
                <a:cubicBezTo>
                  <a:pt x="42" y="101"/>
                  <a:pt x="40" y="101"/>
                  <a:pt x="40" y="102"/>
                </a:cubicBezTo>
                <a:cubicBezTo>
                  <a:pt x="40" y="103"/>
                  <a:pt x="39" y="104"/>
                  <a:pt x="39" y="104"/>
                </a:cubicBezTo>
                <a:cubicBezTo>
                  <a:pt x="40" y="104"/>
                  <a:pt x="40" y="104"/>
                  <a:pt x="40" y="104"/>
                </a:cubicBezTo>
                <a:cubicBezTo>
                  <a:pt x="40" y="104"/>
                  <a:pt x="39" y="106"/>
                  <a:pt x="42" y="106"/>
                </a:cubicBezTo>
                <a:cubicBezTo>
                  <a:pt x="44" y="106"/>
                  <a:pt x="44" y="105"/>
                  <a:pt x="44" y="105"/>
                </a:cubicBezTo>
                <a:cubicBezTo>
                  <a:pt x="44" y="105"/>
                  <a:pt x="45" y="104"/>
                  <a:pt x="45" y="104"/>
                </a:cubicBezTo>
                <a:cubicBezTo>
                  <a:pt x="45" y="103"/>
                  <a:pt x="45" y="101"/>
                  <a:pt x="45" y="101"/>
                </a:cubicBezTo>
                <a:cubicBezTo>
                  <a:pt x="44" y="101"/>
                  <a:pt x="44" y="101"/>
                  <a:pt x="44" y="101"/>
                </a:cubicBezTo>
                <a:cubicBezTo>
                  <a:pt x="56" y="92"/>
                  <a:pt x="56" y="92"/>
                  <a:pt x="56" y="92"/>
                </a:cubicBezTo>
                <a:cubicBezTo>
                  <a:pt x="56" y="93"/>
                  <a:pt x="56" y="93"/>
                  <a:pt x="56" y="93"/>
                </a:cubicBezTo>
                <a:cubicBezTo>
                  <a:pt x="56" y="93"/>
                  <a:pt x="57" y="94"/>
                  <a:pt x="58" y="94"/>
                </a:cubicBezTo>
                <a:cubicBezTo>
                  <a:pt x="59" y="94"/>
                  <a:pt x="59" y="93"/>
                  <a:pt x="59" y="93"/>
                </a:cubicBezTo>
                <a:cubicBezTo>
                  <a:pt x="59" y="92"/>
                  <a:pt x="59" y="92"/>
                  <a:pt x="59" y="92"/>
                </a:cubicBezTo>
                <a:cubicBezTo>
                  <a:pt x="72" y="100"/>
                  <a:pt x="72" y="100"/>
                  <a:pt x="72" y="100"/>
                </a:cubicBezTo>
                <a:cubicBezTo>
                  <a:pt x="72" y="100"/>
                  <a:pt x="70" y="100"/>
                  <a:pt x="70" y="101"/>
                </a:cubicBezTo>
                <a:cubicBezTo>
                  <a:pt x="70" y="102"/>
                  <a:pt x="70" y="103"/>
                  <a:pt x="70" y="103"/>
                </a:cubicBezTo>
                <a:cubicBezTo>
                  <a:pt x="70" y="103"/>
                  <a:pt x="70" y="104"/>
                  <a:pt x="70" y="104"/>
                </a:cubicBezTo>
                <a:cubicBezTo>
                  <a:pt x="70" y="105"/>
                  <a:pt x="72" y="106"/>
                  <a:pt x="73" y="105"/>
                </a:cubicBezTo>
                <a:cubicBezTo>
                  <a:pt x="75" y="105"/>
                  <a:pt x="75" y="103"/>
                  <a:pt x="75" y="103"/>
                </a:cubicBezTo>
                <a:cubicBezTo>
                  <a:pt x="75" y="103"/>
                  <a:pt x="75" y="103"/>
                  <a:pt x="75" y="103"/>
                </a:cubicBezTo>
                <a:cubicBezTo>
                  <a:pt x="75" y="98"/>
                  <a:pt x="75" y="98"/>
                  <a:pt x="75" y="98"/>
                </a:cubicBezTo>
                <a:cubicBezTo>
                  <a:pt x="75" y="98"/>
                  <a:pt x="75" y="98"/>
                  <a:pt x="74" y="97"/>
                </a:cubicBezTo>
                <a:cubicBezTo>
                  <a:pt x="74" y="97"/>
                  <a:pt x="62" y="90"/>
                  <a:pt x="62" y="90"/>
                </a:cubicBezTo>
                <a:cubicBezTo>
                  <a:pt x="78" y="88"/>
                  <a:pt x="78" y="88"/>
                  <a:pt x="78" y="88"/>
                </a:cubicBezTo>
                <a:cubicBezTo>
                  <a:pt x="78" y="89"/>
                  <a:pt x="78" y="89"/>
                  <a:pt x="78" y="89"/>
                </a:cubicBezTo>
                <a:cubicBezTo>
                  <a:pt x="78" y="89"/>
                  <a:pt x="78" y="90"/>
                  <a:pt x="78" y="90"/>
                </a:cubicBezTo>
                <a:cubicBezTo>
                  <a:pt x="79" y="90"/>
                  <a:pt x="79" y="90"/>
                  <a:pt x="79" y="90"/>
                </a:cubicBezTo>
                <a:cubicBezTo>
                  <a:pt x="79" y="90"/>
                  <a:pt x="79" y="92"/>
                  <a:pt x="81" y="92"/>
                </a:cubicBezTo>
                <a:cubicBezTo>
                  <a:pt x="83" y="92"/>
                  <a:pt x="83" y="90"/>
                  <a:pt x="83" y="90"/>
                </a:cubicBezTo>
                <a:cubicBezTo>
                  <a:pt x="82" y="89"/>
                  <a:pt x="82" y="88"/>
                  <a:pt x="82" y="88"/>
                </a:cubicBezTo>
                <a:cubicBezTo>
                  <a:pt x="81" y="87"/>
                  <a:pt x="81" y="87"/>
                  <a:pt x="81" y="87"/>
                </a:cubicBezTo>
                <a:cubicBezTo>
                  <a:pt x="80" y="87"/>
                  <a:pt x="80" y="87"/>
                  <a:pt x="80" y="87"/>
                </a:cubicBezTo>
                <a:cubicBezTo>
                  <a:pt x="80" y="86"/>
                  <a:pt x="80" y="86"/>
                  <a:pt x="80" y="86"/>
                </a:cubicBezTo>
                <a:cubicBezTo>
                  <a:pt x="80" y="86"/>
                  <a:pt x="80" y="85"/>
                  <a:pt x="79" y="85"/>
                </a:cubicBezTo>
                <a:cubicBezTo>
                  <a:pt x="79" y="85"/>
                  <a:pt x="59" y="88"/>
                  <a:pt x="59" y="88"/>
                </a:cubicBezTo>
                <a:cubicBezTo>
                  <a:pt x="59" y="86"/>
                  <a:pt x="59" y="86"/>
                  <a:pt x="59" y="86"/>
                </a:cubicBezTo>
                <a:cubicBezTo>
                  <a:pt x="59" y="86"/>
                  <a:pt x="60" y="85"/>
                  <a:pt x="60" y="85"/>
                </a:cubicBezTo>
                <a:cubicBezTo>
                  <a:pt x="60" y="84"/>
                  <a:pt x="60" y="83"/>
                  <a:pt x="59" y="83"/>
                </a:cubicBezTo>
                <a:cubicBezTo>
                  <a:pt x="59" y="79"/>
                  <a:pt x="59" y="79"/>
                  <a:pt x="59" y="79"/>
                </a:cubicBezTo>
                <a:cubicBezTo>
                  <a:pt x="59" y="79"/>
                  <a:pt x="59" y="79"/>
                  <a:pt x="58" y="79"/>
                </a:cubicBezTo>
                <a:cubicBezTo>
                  <a:pt x="58" y="77"/>
                  <a:pt x="58" y="77"/>
                  <a:pt x="58" y="77"/>
                </a:cubicBezTo>
                <a:cubicBezTo>
                  <a:pt x="58" y="77"/>
                  <a:pt x="58" y="77"/>
                  <a:pt x="58" y="77"/>
                </a:cubicBezTo>
                <a:cubicBezTo>
                  <a:pt x="58" y="76"/>
                  <a:pt x="58" y="76"/>
                  <a:pt x="58" y="76"/>
                </a:cubicBezTo>
                <a:cubicBezTo>
                  <a:pt x="58" y="76"/>
                  <a:pt x="69" y="76"/>
                  <a:pt x="70" y="76"/>
                </a:cubicBezTo>
                <a:cubicBezTo>
                  <a:pt x="72" y="76"/>
                  <a:pt x="71" y="76"/>
                  <a:pt x="72" y="76"/>
                </a:cubicBezTo>
                <a:cubicBezTo>
                  <a:pt x="73" y="76"/>
                  <a:pt x="72" y="75"/>
                  <a:pt x="73" y="75"/>
                </a:cubicBezTo>
                <a:cubicBezTo>
                  <a:pt x="73" y="75"/>
                  <a:pt x="75" y="74"/>
                  <a:pt x="75" y="74"/>
                </a:cubicBezTo>
                <a:cubicBezTo>
                  <a:pt x="75" y="74"/>
                  <a:pt x="77" y="74"/>
                  <a:pt x="77" y="73"/>
                </a:cubicBezTo>
                <a:cubicBezTo>
                  <a:pt x="78" y="72"/>
                  <a:pt x="80" y="62"/>
                  <a:pt x="81" y="61"/>
                </a:cubicBezTo>
                <a:cubicBezTo>
                  <a:pt x="81" y="60"/>
                  <a:pt x="81" y="60"/>
                  <a:pt x="81" y="60"/>
                </a:cubicBezTo>
                <a:cubicBezTo>
                  <a:pt x="81" y="60"/>
                  <a:pt x="82" y="60"/>
                  <a:pt x="82" y="60"/>
                </a:cubicBezTo>
                <a:cubicBezTo>
                  <a:pt x="81" y="60"/>
                  <a:pt x="80" y="59"/>
                  <a:pt x="80" y="59"/>
                </a:cubicBezTo>
                <a:cubicBezTo>
                  <a:pt x="80" y="59"/>
                  <a:pt x="81" y="55"/>
                  <a:pt x="82" y="53"/>
                </a:cubicBezTo>
                <a:cubicBezTo>
                  <a:pt x="83" y="51"/>
                  <a:pt x="87" y="46"/>
                  <a:pt x="87" y="45"/>
                </a:cubicBezTo>
                <a:cubicBezTo>
                  <a:pt x="88" y="44"/>
                  <a:pt x="92" y="36"/>
                  <a:pt x="92" y="35"/>
                </a:cubicBezTo>
                <a:cubicBezTo>
                  <a:pt x="93" y="34"/>
                  <a:pt x="94" y="31"/>
                  <a:pt x="92" y="30"/>
                </a:cubicBezTo>
                <a:close/>
                <a:moveTo>
                  <a:pt x="34" y="58"/>
                </a:moveTo>
                <a:cubicBezTo>
                  <a:pt x="34" y="58"/>
                  <a:pt x="33" y="58"/>
                  <a:pt x="33" y="58"/>
                </a:cubicBezTo>
                <a:cubicBezTo>
                  <a:pt x="33" y="57"/>
                  <a:pt x="33" y="57"/>
                  <a:pt x="33" y="57"/>
                </a:cubicBezTo>
                <a:cubicBezTo>
                  <a:pt x="33" y="57"/>
                  <a:pt x="35" y="58"/>
                  <a:pt x="34" y="58"/>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sp>
        <p:nvSpPr>
          <p:cNvPr id="7" name="Freeform 1086"/>
          <p:cNvSpPr>
            <a:spLocks noEditPoints="1"/>
          </p:cNvSpPr>
          <p:nvPr>
            <p:custDataLst>
              <p:tags r:id="rId3"/>
            </p:custDataLst>
          </p:nvPr>
        </p:nvSpPr>
        <p:spPr bwMode="auto">
          <a:xfrm>
            <a:off x="3077469" y="4312742"/>
            <a:ext cx="1939832" cy="2191758"/>
          </a:xfrm>
          <a:custGeom>
            <a:avLst/>
            <a:gdLst/>
            <a:ahLst/>
            <a:cxnLst>
              <a:cxn ang="0">
                <a:pos x="12" y="53"/>
              </a:cxn>
              <a:cxn ang="0">
                <a:pos x="13" y="60"/>
              </a:cxn>
              <a:cxn ang="0">
                <a:pos x="19" y="74"/>
              </a:cxn>
              <a:cxn ang="0">
                <a:pos x="24" y="76"/>
              </a:cxn>
              <a:cxn ang="0">
                <a:pos x="36" y="77"/>
              </a:cxn>
              <a:cxn ang="0">
                <a:pos x="35" y="83"/>
              </a:cxn>
              <a:cxn ang="0">
                <a:pos x="35" y="88"/>
              </a:cxn>
              <a:cxn ang="0">
                <a:pos x="14" y="87"/>
              </a:cxn>
              <a:cxn ang="0">
                <a:pos x="12" y="90"/>
              </a:cxn>
              <a:cxn ang="0">
                <a:pos x="16" y="90"/>
              </a:cxn>
              <a:cxn ang="0">
                <a:pos x="32" y="90"/>
              </a:cxn>
              <a:cxn ang="0">
                <a:pos x="19" y="103"/>
              </a:cxn>
              <a:cxn ang="0">
                <a:pos x="24" y="104"/>
              </a:cxn>
              <a:cxn ang="0">
                <a:pos x="22" y="100"/>
              </a:cxn>
              <a:cxn ang="0">
                <a:pos x="37" y="94"/>
              </a:cxn>
              <a:cxn ang="0">
                <a:pos x="50" y="101"/>
              </a:cxn>
              <a:cxn ang="0">
                <a:pos x="50" y="105"/>
              </a:cxn>
              <a:cxn ang="0">
                <a:pos x="55" y="104"/>
              </a:cxn>
              <a:cxn ang="0">
                <a:pos x="53" y="100"/>
              </a:cxn>
              <a:cxn ang="0">
                <a:pos x="57" y="90"/>
              </a:cxn>
              <a:cxn ang="0">
                <a:pos x="59" y="93"/>
              </a:cxn>
              <a:cxn ang="0">
                <a:pos x="59" y="87"/>
              </a:cxn>
              <a:cxn ang="0">
                <a:pos x="39" y="80"/>
              </a:cxn>
              <a:cxn ang="0">
                <a:pos x="39" y="77"/>
              </a:cxn>
              <a:cxn ang="0">
                <a:pos x="40" y="77"/>
              </a:cxn>
              <a:cxn ang="0">
                <a:pos x="45" y="81"/>
              </a:cxn>
              <a:cxn ang="0">
                <a:pos x="53" y="76"/>
              </a:cxn>
              <a:cxn ang="0">
                <a:pos x="64" y="70"/>
              </a:cxn>
              <a:cxn ang="0">
                <a:pos x="65" y="82"/>
              </a:cxn>
              <a:cxn ang="0">
                <a:pos x="65" y="96"/>
              </a:cxn>
              <a:cxn ang="0">
                <a:pos x="71" y="102"/>
              </a:cxn>
              <a:cxn ang="0">
                <a:pos x="84" y="102"/>
              </a:cxn>
              <a:cxn ang="0">
                <a:pos x="81" y="96"/>
              </a:cxn>
              <a:cxn ang="0">
                <a:pos x="79" y="92"/>
              </a:cxn>
              <a:cxn ang="0">
                <a:pos x="78" y="84"/>
              </a:cxn>
              <a:cxn ang="0">
                <a:pos x="90" y="73"/>
              </a:cxn>
              <a:cxn ang="0">
                <a:pos x="86" y="65"/>
              </a:cxn>
              <a:cxn ang="0">
                <a:pos x="77" y="62"/>
              </a:cxn>
              <a:cxn ang="0">
                <a:pos x="73" y="52"/>
              </a:cxn>
              <a:cxn ang="0">
                <a:pos x="69" y="45"/>
              </a:cxn>
              <a:cxn ang="0">
                <a:pos x="51" y="50"/>
              </a:cxn>
              <a:cxn ang="0">
                <a:pos x="44" y="47"/>
              </a:cxn>
              <a:cxn ang="0">
                <a:pos x="41" y="47"/>
              </a:cxn>
              <a:cxn ang="0">
                <a:pos x="39" y="45"/>
              </a:cxn>
              <a:cxn ang="0">
                <a:pos x="35" y="43"/>
              </a:cxn>
              <a:cxn ang="0">
                <a:pos x="33" y="36"/>
              </a:cxn>
              <a:cxn ang="0">
                <a:pos x="30" y="29"/>
              </a:cxn>
              <a:cxn ang="0">
                <a:pos x="25" y="22"/>
              </a:cxn>
              <a:cxn ang="0">
                <a:pos x="29" y="18"/>
              </a:cxn>
              <a:cxn ang="0">
                <a:pos x="30" y="16"/>
              </a:cxn>
              <a:cxn ang="0">
                <a:pos x="30" y="11"/>
              </a:cxn>
              <a:cxn ang="0">
                <a:pos x="28" y="6"/>
              </a:cxn>
              <a:cxn ang="0">
                <a:pos x="13" y="14"/>
              </a:cxn>
              <a:cxn ang="0">
                <a:pos x="14" y="22"/>
              </a:cxn>
              <a:cxn ang="0">
                <a:pos x="11" y="25"/>
              </a:cxn>
              <a:cxn ang="0">
                <a:pos x="2" y="30"/>
              </a:cxn>
              <a:cxn ang="0">
                <a:pos x="62" y="58"/>
              </a:cxn>
            </a:cxnLst>
            <a:rect l="0" t="0" r="r" b="b"/>
            <a:pathLst>
              <a:path w="94" h="106">
                <a:moveTo>
                  <a:pt x="2" y="35"/>
                </a:moveTo>
                <a:cubicBezTo>
                  <a:pt x="2" y="36"/>
                  <a:pt x="7" y="44"/>
                  <a:pt x="7" y="45"/>
                </a:cubicBezTo>
                <a:cubicBezTo>
                  <a:pt x="8" y="46"/>
                  <a:pt x="11" y="51"/>
                  <a:pt x="12" y="53"/>
                </a:cubicBezTo>
                <a:cubicBezTo>
                  <a:pt x="13" y="55"/>
                  <a:pt x="14" y="59"/>
                  <a:pt x="14" y="59"/>
                </a:cubicBezTo>
                <a:cubicBezTo>
                  <a:pt x="14" y="59"/>
                  <a:pt x="13" y="60"/>
                  <a:pt x="13" y="60"/>
                </a:cubicBezTo>
                <a:cubicBezTo>
                  <a:pt x="13" y="60"/>
                  <a:pt x="13" y="60"/>
                  <a:pt x="13" y="60"/>
                </a:cubicBezTo>
                <a:cubicBezTo>
                  <a:pt x="14" y="61"/>
                  <a:pt x="14" y="61"/>
                  <a:pt x="14" y="61"/>
                </a:cubicBezTo>
                <a:cubicBezTo>
                  <a:pt x="15" y="62"/>
                  <a:pt x="17" y="72"/>
                  <a:pt x="17" y="73"/>
                </a:cubicBezTo>
                <a:cubicBezTo>
                  <a:pt x="18" y="74"/>
                  <a:pt x="19" y="74"/>
                  <a:pt x="19" y="74"/>
                </a:cubicBezTo>
                <a:cubicBezTo>
                  <a:pt x="20" y="74"/>
                  <a:pt x="21" y="75"/>
                  <a:pt x="22" y="75"/>
                </a:cubicBezTo>
                <a:cubicBezTo>
                  <a:pt x="22" y="75"/>
                  <a:pt x="22" y="76"/>
                  <a:pt x="23" y="76"/>
                </a:cubicBezTo>
                <a:cubicBezTo>
                  <a:pt x="23" y="76"/>
                  <a:pt x="23" y="76"/>
                  <a:pt x="24" y="76"/>
                </a:cubicBezTo>
                <a:cubicBezTo>
                  <a:pt x="26" y="76"/>
                  <a:pt x="36" y="76"/>
                  <a:pt x="36" y="76"/>
                </a:cubicBezTo>
                <a:cubicBezTo>
                  <a:pt x="36" y="77"/>
                  <a:pt x="36" y="77"/>
                  <a:pt x="36" y="77"/>
                </a:cubicBezTo>
                <a:cubicBezTo>
                  <a:pt x="36" y="77"/>
                  <a:pt x="36" y="77"/>
                  <a:pt x="36" y="77"/>
                </a:cubicBezTo>
                <a:cubicBezTo>
                  <a:pt x="36" y="79"/>
                  <a:pt x="36" y="79"/>
                  <a:pt x="36" y="79"/>
                </a:cubicBezTo>
                <a:cubicBezTo>
                  <a:pt x="35" y="79"/>
                  <a:pt x="35" y="79"/>
                  <a:pt x="35" y="79"/>
                </a:cubicBezTo>
                <a:cubicBezTo>
                  <a:pt x="35" y="83"/>
                  <a:pt x="35" y="83"/>
                  <a:pt x="35" y="83"/>
                </a:cubicBezTo>
                <a:cubicBezTo>
                  <a:pt x="34" y="83"/>
                  <a:pt x="34" y="84"/>
                  <a:pt x="34" y="85"/>
                </a:cubicBezTo>
                <a:cubicBezTo>
                  <a:pt x="34" y="85"/>
                  <a:pt x="35" y="86"/>
                  <a:pt x="35" y="86"/>
                </a:cubicBezTo>
                <a:cubicBezTo>
                  <a:pt x="35" y="88"/>
                  <a:pt x="35" y="88"/>
                  <a:pt x="35" y="88"/>
                </a:cubicBezTo>
                <a:cubicBezTo>
                  <a:pt x="35" y="88"/>
                  <a:pt x="16" y="85"/>
                  <a:pt x="15" y="85"/>
                </a:cubicBezTo>
                <a:cubicBezTo>
                  <a:pt x="15" y="85"/>
                  <a:pt x="14" y="86"/>
                  <a:pt x="14" y="86"/>
                </a:cubicBezTo>
                <a:cubicBezTo>
                  <a:pt x="14" y="87"/>
                  <a:pt x="14" y="87"/>
                  <a:pt x="14" y="87"/>
                </a:cubicBezTo>
                <a:cubicBezTo>
                  <a:pt x="14" y="87"/>
                  <a:pt x="14" y="87"/>
                  <a:pt x="14" y="87"/>
                </a:cubicBezTo>
                <a:cubicBezTo>
                  <a:pt x="13" y="88"/>
                  <a:pt x="13" y="88"/>
                  <a:pt x="13" y="88"/>
                </a:cubicBezTo>
                <a:cubicBezTo>
                  <a:pt x="13" y="88"/>
                  <a:pt x="12" y="89"/>
                  <a:pt x="12" y="90"/>
                </a:cubicBezTo>
                <a:cubicBezTo>
                  <a:pt x="12" y="90"/>
                  <a:pt x="12" y="92"/>
                  <a:pt x="13" y="92"/>
                </a:cubicBezTo>
                <a:cubicBezTo>
                  <a:pt x="15" y="92"/>
                  <a:pt x="15" y="90"/>
                  <a:pt x="15" y="90"/>
                </a:cubicBezTo>
                <a:cubicBezTo>
                  <a:pt x="15" y="90"/>
                  <a:pt x="15" y="90"/>
                  <a:pt x="16" y="90"/>
                </a:cubicBezTo>
                <a:cubicBezTo>
                  <a:pt x="17" y="90"/>
                  <a:pt x="17" y="89"/>
                  <a:pt x="17" y="89"/>
                </a:cubicBezTo>
                <a:cubicBezTo>
                  <a:pt x="17" y="88"/>
                  <a:pt x="17" y="88"/>
                  <a:pt x="17" y="88"/>
                </a:cubicBezTo>
                <a:cubicBezTo>
                  <a:pt x="32" y="90"/>
                  <a:pt x="32" y="90"/>
                  <a:pt x="32" y="90"/>
                </a:cubicBezTo>
                <a:cubicBezTo>
                  <a:pt x="32" y="90"/>
                  <a:pt x="21" y="97"/>
                  <a:pt x="20" y="97"/>
                </a:cubicBezTo>
                <a:cubicBezTo>
                  <a:pt x="20" y="98"/>
                  <a:pt x="20" y="98"/>
                  <a:pt x="20" y="98"/>
                </a:cubicBezTo>
                <a:cubicBezTo>
                  <a:pt x="19" y="103"/>
                  <a:pt x="19" y="103"/>
                  <a:pt x="19" y="103"/>
                </a:cubicBezTo>
                <a:cubicBezTo>
                  <a:pt x="19" y="103"/>
                  <a:pt x="20" y="103"/>
                  <a:pt x="20" y="103"/>
                </a:cubicBezTo>
                <a:cubicBezTo>
                  <a:pt x="19" y="103"/>
                  <a:pt x="20" y="105"/>
                  <a:pt x="21" y="105"/>
                </a:cubicBezTo>
                <a:cubicBezTo>
                  <a:pt x="23" y="106"/>
                  <a:pt x="24" y="105"/>
                  <a:pt x="24" y="104"/>
                </a:cubicBezTo>
                <a:cubicBezTo>
                  <a:pt x="24" y="104"/>
                  <a:pt x="25" y="103"/>
                  <a:pt x="25" y="103"/>
                </a:cubicBezTo>
                <a:cubicBezTo>
                  <a:pt x="25" y="103"/>
                  <a:pt x="25" y="102"/>
                  <a:pt x="25" y="101"/>
                </a:cubicBezTo>
                <a:cubicBezTo>
                  <a:pt x="25" y="100"/>
                  <a:pt x="22" y="100"/>
                  <a:pt x="22" y="100"/>
                </a:cubicBezTo>
                <a:cubicBezTo>
                  <a:pt x="35" y="92"/>
                  <a:pt x="35" y="92"/>
                  <a:pt x="35" y="92"/>
                </a:cubicBezTo>
                <a:cubicBezTo>
                  <a:pt x="35" y="93"/>
                  <a:pt x="35" y="93"/>
                  <a:pt x="35" y="93"/>
                </a:cubicBezTo>
                <a:cubicBezTo>
                  <a:pt x="35" y="93"/>
                  <a:pt x="36" y="94"/>
                  <a:pt x="37" y="94"/>
                </a:cubicBezTo>
                <a:cubicBezTo>
                  <a:pt x="37" y="94"/>
                  <a:pt x="38" y="93"/>
                  <a:pt x="38" y="93"/>
                </a:cubicBezTo>
                <a:cubicBezTo>
                  <a:pt x="38" y="92"/>
                  <a:pt x="38" y="92"/>
                  <a:pt x="38" y="92"/>
                </a:cubicBezTo>
                <a:cubicBezTo>
                  <a:pt x="50" y="101"/>
                  <a:pt x="50" y="101"/>
                  <a:pt x="50" y="101"/>
                </a:cubicBezTo>
                <a:cubicBezTo>
                  <a:pt x="50" y="101"/>
                  <a:pt x="50" y="101"/>
                  <a:pt x="50" y="101"/>
                </a:cubicBezTo>
                <a:cubicBezTo>
                  <a:pt x="50" y="101"/>
                  <a:pt x="50" y="103"/>
                  <a:pt x="50" y="104"/>
                </a:cubicBezTo>
                <a:cubicBezTo>
                  <a:pt x="50" y="104"/>
                  <a:pt x="50" y="105"/>
                  <a:pt x="50" y="105"/>
                </a:cubicBezTo>
                <a:cubicBezTo>
                  <a:pt x="50" y="105"/>
                  <a:pt x="50" y="106"/>
                  <a:pt x="53" y="106"/>
                </a:cubicBezTo>
                <a:cubicBezTo>
                  <a:pt x="55" y="106"/>
                  <a:pt x="55" y="104"/>
                  <a:pt x="55" y="104"/>
                </a:cubicBezTo>
                <a:cubicBezTo>
                  <a:pt x="55" y="104"/>
                  <a:pt x="55" y="104"/>
                  <a:pt x="55" y="104"/>
                </a:cubicBezTo>
                <a:cubicBezTo>
                  <a:pt x="55" y="104"/>
                  <a:pt x="55" y="103"/>
                  <a:pt x="54" y="102"/>
                </a:cubicBezTo>
                <a:cubicBezTo>
                  <a:pt x="54" y="101"/>
                  <a:pt x="53" y="101"/>
                  <a:pt x="53" y="101"/>
                </a:cubicBezTo>
                <a:cubicBezTo>
                  <a:pt x="53" y="101"/>
                  <a:pt x="53" y="101"/>
                  <a:pt x="53" y="100"/>
                </a:cubicBezTo>
                <a:cubicBezTo>
                  <a:pt x="53" y="99"/>
                  <a:pt x="52" y="98"/>
                  <a:pt x="52" y="98"/>
                </a:cubicBezTo>
                <a:cubicBezTo>
                  <a:pt x="41" y="90"/>
                  <a:pt x="41" y="90"/>
                  <a:pt x="41" y="90"/>
                </a:cubicBezTo>
                <a:cubicBezTo>
                  <a:pt x="57" y="90"/>
                  <a:pt x="57" y="90"/>
                  <a:pt x="57" y="90"/>
                </a:cubicBezTo>
                <a:cubicBezTo>
                  <a:pt x="56" y="92"/>
                  <a:pt x="56" y="92"/>
                  <a:pt x="56" y="92"/>
                </a:cubicBezTo>
                <a:cubicBezTo>
                  <a:pt x="56" y="92"/>
                  <a:pt x="58" y="92"/>
                  <a:pt x="58" y="93"/>
                </a:cubicBezTo>
                <a:cubicBezTo>
                  <a:pt x="58" y="93"/>
                  <a:pt x="58" y="93"/>
                  <a:pt x="59" y="93"/>
                </a:cubicBezTo>
                <a:cubicBezTo>
                  <a:pt x="61" y="93"/>
                  <a:pt x="61" y="92"/>
                  <a:pt x="61" y="91"/>
                </a:cubicBezTo>
                <a:cubicBezTo>
                  <a:pt x="61" y="90"/>
                  <a:pt x="59" y="89"/>
                  <a:pt x="59" y="89"/>
                </a:cubicBezTo>
                <a:cubicBezTo>
                  <a:pt x="59" y="89"/>
                  <a:pt x="59" y="88"/>
                  <a:pt x="59" y="87"/>
                </a:cubicBezTo>
                <a:cubicBezTo>
                  <a:pt x="59" y="87"/>
                  <a:pt x="58" y="87"/>
                  <a:pt x="58" y="87"/>
                </a:cubicBezTo>
                <a:cubicBezTo>
                  <a:pt x="39" y="88"/>
                  <a:pt x="39" y="88"/>
                  <a:pt x="39" y="88"/>
                </a:cubicBezTo>
                <a:cubicBezTo>
                  <a:pt x="39" y="88"/>
                  <a:pt x="39" y="80"/>
                  <a:pt x="39" y="80"/>
                </a:cubicBezTo>
                <a:cubicBezTo>
                  <a:pt x="39" y="79"/>
                  <a:pt x="38" y="79"/>
                  <a:pt x="38" y="79"/>
                </a:cubicBezTo>
                <a:cubicBezTo>
                  <a:pt x="38" y="77"/>
                  <a:pt x="38" y="77"/>
                  <a:pt x="38" y="77"/>
                </a:cubicBezTo>
                <a:cubicBezTo>
                  <a:pt x="39" y="77"/>
                  <a:pt x="39" y="77"/>
                  <a:pt x="39" y="77"/>
                </a:cubicBezTo>
                <a:cubicBezTo>
                  <a:pt x="39" y="76"/>
                  <a:pt x="39" y="76"/>
                  <a:pt x="39" y="76"/>
                </a:cubicBezTo>
                <a:cubicBezTo>
                  <a:pt x="40" y="76"/>
                  <a:pt x="40" y="76"/>
                  <a:pt x="40" y="76"/>
                </a:cubicBezTo>
                <a:cubicBezTo>
                  <a:pt x="40" y="77"/>
                  <a:pt x="40" y="77"/>
                  <a:pt x="40" y="77"/>
                </a:cubicBezTo>
                <a:cubicBezTo>
                  <a:pt x="42" y="77"/>
                  <a:pt x="42" y="77"/>
                  <a:pt x="42" y="77"/>
                </a:cubicBezTo>
                <a:cubicBezTo>
                  <a:pt x="42" y="77"/>
                  <a:pt x="43" y="79"/>
                  <a:pt x="43" y="80"/>
                </a:cubicBezTo>
                <a:cubicBezTo>
                  <a:pt x="43" y="81"/>
                  <a:pt x="44" y="81"/>
                  <a:pt x="45" y="81"/>
                </a:cubicBezTo>
                <a:cubicBezTo>
                  <a:pt x="47" y="81"/>
                  <a:pt x="46" y="79"/>
                  <a:pt x="46" y="79"/>
                </a:cubicBezTo>
                <a:cubicBezTo>
                  <a:pt x="46" y="76"/>
                  <a:pt x="46" y="76"/>
                  <a:pt x="46" y="76"/>
                </a:cubicBezTo>
                <a:cubicBezTo>
                  <a:pt x="46" y="76"/>
                  <a:pt x="52" y="76"/>
                  <a:pt x="53" y="76"/>
                </a:cubicBezTo>
                <a:cubicBezTo>
                  <a:pt x="54" y="77"/>
                  <a:pt x="55" y="76"/>
                  <a:pt x="58" y="75"/>
                </a:cubicBezTo>
                <a:cubicBezTo>
                  <a:pt x="60" y="73"/>
                  <a:pt x="59" y="71"/>
                  <a:pt x="59" y="71"/>
                </a:cubicBezTo>
                <a:cubicBezTo>
                  <a:pt x="64" y="70"/>
                  <a:pt x="64" y="70"/>
                  <a:pt x="64" y="70"/>
                </a:cubicBezTo>
                <a:cubicBezTo>
                  <a:pt x="64" y="70"/>
                  <a:pt x="64" y="72"/>
                  <a:pt x="64" y="72"/>
                </a:cubicBezTo>
                <a:cubicBezTo>
                  <a:pt x="63" y="73"/>
                  <a:pt x="64" y="76"/>
                  <a:pt x="64" y="77"/>
                </a:cubicBezTo>
                <a:cubicBezTo>
                  <a:pt x="64" y="78"/>
                  <a:pt x="65" y="82"/>
                  <a:pt x="65" y="82"/>
                </a:cubicBezTo>
                <a:cubicBezTo>
                  <a:pt x="65" y="83"/>
                  <a:pt x="64" y="86"/>
                  <a:pt x="64" y="88"/>
                </a:cubicBezTo>
                <a:cubicBezTo>
                  <a:pt x="64" y="89"/>
                  <a:pt x="65" y="93"/>
                  <a:pt x="65" y="94"/>
                </a:cubicBezTo>
                <a:cubicBezTo>
                  <a:pt x="65" y="95"/>
                  <a:pt x="65" y="96"/>
                  <a:pt x="65" y="96"/>
                </a:cubicBezTo>
                <a:cubicBezTo>
                  <a:pt x="65" y="96"/>
                  <a:pt x="64" y="96"/>
                  <a:pt x="64" y="98"/>
                </a:cubicBezTo>
                <a:cubicBezTo>
                  <a:pt x="64" y="99"/>
                  <a:pt x="64" y="99"/>
                  <a:pt x="65" y="100"/>
                </a:cubicBezTo>
                <a:cubicBezTo>
                  <a:pt x="66" y="101"/>
                  <a:pt x="71" y="102"/>
                  <a:pt x="71" y="102"/>
                </a:cubicBezTo>
                <a:cubicBezTo>
                  <a:pt x="72" y="100"/>
                  <a:pt x="72" y="100"/>
                  <a:pt x="72" y="100"/>
                </a:cubicBezTo>
                <a:cubicBezTo>
                  <a:pt x="73" y="101"/>
                  <a:pt x="73" y="101"/>
                  <a:pt x="73" y="101"/>
                </a:cubicBezTo>
                <a:cubicBezTo>
                  <a:pt x="76" y="103"/>
                  <a:pt x="80" y="102"/>
                  <a:pt x="84" y="102"/>
                </a:cubicBezTo>
                <a:cubicBezTo>
                  <a:pt x="89" y="102"/>
                  <a:pt x="88" y="100"/>
                  <a:pt x="88" y="99"/>
                </a:cubicBezTo>
                <a:cubicBezTo>
                  <a:pt x="88" y="98"/>
                  <a:pt x="88" y="99"/>
                  <a:pt x="87" y="98"/>
                </a:cubicBezTo>
                <a:cubicBezTo>
                  <a:pt x="86" y="96"/>
                  <a:pt x="82" y="96"/>
                  <a:pt x="81" y="96"/>
                </a:cubicBezTo>
                <a:cubicBezTo>
                  <a:pt x="80" y="96"/>
                  <a:pt x="78" y="95"/>
                  <a:pt x="78" y="94"/>
                </a:cubicBezTo>
                <a:cubicBezTo>
                  <a:pt x="79" y="94"/>
                  <a:pt x="79" y="94"/>
                  <a:pt x="79" y="94"/>
                </a:cubicBezTo>
                <a:cubicBezTo>
                  <a:pt x="79" y="94"/>
                  <a:pt x="79" y="92"/>
                  <a:pt x="79" y="92"/>
                </a:cubicBezTo>
                <a:cubicBezTo>
                  <a:pt x="79" y="91"/>
                  <a:pt x="79" y="90"/>
                  <a:pt x="78" y="89"/>
                </a:cubicBezTo>
                <a:cubicBezTo>
                  <a:pt x="78" y="89"/>
                  <a:pt x="78" y="88"/>
                  <a:pt x="78" y="87"/>
                </a:cubicBezTo>
                <a:cubicBezTo>
                  <a:pt x="78" y="87"/>
                  <a:pt x="78" y="85"/>
                  <a:pt x="78" y="84"/>
                </a:cubicBezTo>
                <a:cubicBezTo>
                  <a:pt x="78" y="83"/>
                  <a:pt x="77" y="73"/>
                  <a:pt x="77" y="73"/>
                </a:cubicBezTo>
                <a:cubicBezTo>
                  <a:pt x="77" y="73"/>
                  <a:pt x="78" y="74"/>
                  <a:pt x="80" y="74"/>
                </a:cubicBezTo>
                <a:cubicBezTo>
                  <a:pt x="81" y="74"/>
                  <a:pt x="88" y="73"/>
                  <a:pt x="90" y="73"/>
                </a:cubicBezTo>
                <a:cubicBezTo>
                  <a:pt x="92" y="73"/>
                  <a:pt x="94" y="70"/>
                  <a:pt x="94" y="68"/>
                </a:cubicBezTo>
                <a:cubicBezTo>
                  <a:pt x="94" y="67"/>
                  <a:pt x="89" y="66"/>
                  <a:pt x="88" y="66"/>
                </a:cubicBezTo>
                <a:cubicBezTo>
                  <a:pt x="88" y="66"/>
                  <a:pt x="86" y="65"/>
                  <a:pt x="86" y="65"/>
                </a:cubicBezTo>
                <a:cubicBezTo>
                  <a:pt x="85" y="65"/>
                  <a:pt x="84" y="65"/>
                  <a:pt x="83" y="65"/>
                </a:cubicBezTo>
                <a:cubicBezTo>
                  <a:pt x="82" y="65"/>
                  <a:pt x="82" y="64"/>
                  <a:pt x="81" y="63"/>
                </a:cubicBezTo>
                <a:cubicBezTo>
                  <a:pt x="80" y="63"/>
                  <a:pt x="77" y="62"/>
                  <a:pt x="77" y="62"/>
                </a:cubicBezTo>
                <a:cubicBezTo>
                  <a:pt x="78" y="61"/>
                  <a:pt x="77" y="59"/>
                  <a:pt x="77" y="59"/>
                </a:cubicBezTo>
                <a:cubicBezTo>
                  <a:pt x="77" y="58"/>
                  <a:pt x="75" y="56"/>
                  <a:pt x="75" y="56"/>
                </a:cubicBezTo>
                <a:cubicBezTo>
                  <a:pt x="75" y="56"/>
                  <a:pt x="73" y="53"/>
                  <a:pt x="73" y="52"/>
                </a:cubicBezTo>
                <a:cubicBezTo>
                  <a:pt x="73" y="52"/>
                  <a:pt x="72" y="51"/>
                  <a:pt x="72" y="50"/>
                </a:cubicBezTo>
                <a:cubicBezTo>
                  <a:pt x="72" y="50"/>
                  <a:pt x="71" y="48"/>
                  <a:pt x="71" y="48"/>
                </a:cubicBezTo>
                <a:cubicBezTo>
                  <a:pt x="71" y="48"/>
                  <a:pt x="70" y="46"/>
                  <a:pt x="69" y="45"/>
                </a:cubicBezTo>
                <a:cubicBezTo>
                  <a:pt x="69" y="45"/>
                  <a:pt x="68" y="45"/>
                  <a:pt x="68" y="45"/>
                </a:cubicBezTo>
                <a:cubicBezTo>
                  <a:pt x="66" y="43"/>
                  <a:pt x="62" y="45"/>
                  <a:pt x="62" y="45"/>
                </a:cubicBezTo>
                <a:cubicBezTo>
                  <a:pt x="51" y="50"/>
                  <a:pt x="51" y="50"/>
                  <a:pt x="51" y="50"/>
                </a:cubicBezTo>
                <a:cubicBezTo>
                  <a:pt x="51" y="50"/>
                  <a:pt x="48" y="49"/>
                  <a:pt x="48" y="49"/>
                </a:cubicBezTo>
                <a:cubicBezTo>
                  <a:pt x="48" y="49"/>
                  <a:pt x="48" y="49"/>
                  <a:pt x="48" y="49"/>
                </a:cubicBezTo>
                <a:cubicBezTo>
                  <a:pt x="48" y="49"/>
                  <a:pt x="44" y="47"/>
                  <a:pt x="44" y="47"/>
                </a:cubicBezTo>
                <a:cubicBezTo>
                  <a:pt x="44" y="47"/>
                  <a:pt x="43" y="47"/>
                  <a:pt x="43" y="47"/>
                </a:cubicBezTo>
                <a:cubicBezTo>
                  <a:pt x="43" y="47"/>
                  <a:pt x="43" y="47"/>
                  <a:pt x="42" y="47"/>
                </a:cubicBezTo>
                <a:cubicBezTo>
                  <a:pt x="42" y="47"/>
                  <a:pt x="42" y="47"/>
                  <a:pt x="41" y="47"/>
                </a:cubicBezTo>
                <a:cubicBezTo>
                  <a:pt x="41" y="47"/>
                  <a:pt x="41" y="47"/>
                  <a:pt x="40" y="47"/>
                </a:cubicBezTo>
                <a:cubicBezTo>
                  <a:pt x="40" y="47"/>
                  <a:pt x="40" y="46"/>
                  <a:pt x="40" y="46"/>
                </a:cubicBezTo>
                <a:cubicBezTo>
                  <a:pt x="40" y="46"/>
                  <a:pt x="39" y="46"/>
                  <a:pt x="39" y="45"/>
                </a:cubicBezTo>
                <a:cubicBezTo>
                  <a:pt x="39" y="45"/>
                  <a:pt x="38" y="45"/>
                  <a:pt x="38" y="45"/>
                </a:cubicBezTo>
                <a:cubicBezTo>
                  <a:pt x="38" y="45"/>
                  <a:pt x="38" y="44"/>
                  <a:pt x="37" y="44"/>
                </a:cubicBezTo>
                <a:cubicBezTo>
                  <a:pt x="37" y="44"/>
                  <a:pt x="35" y="43"/>
                  <a:pt x="35" y="43"/>
                </a:cubicBezTo>
                <a:cubicBezTo>
                  <a:pt x="35" y="42"/>
                  <a:pt x="34" y="42"/>
                  <a:pt x="34" y="42"/>
                </a:cubicBezTo>
                <a:cubicBezTo>
                  <a:pt x="34" y="42"/>
                  <a:pt x="34" y="41"/>
                  <a:pt x="34" y="40"/>
                </a:cubicBezTo>
                <a:cubicBezTo>
                  <a:pt x="34" y="39"/>
                  <a:pt x="33" y="37"/>
                  <a:pt x="33" y="36"/>
                </a:cubicBezTo>
                <a:cubicBezTo>
                  <a:pt x="33" y="36"/>
                  <a:pt x="32" y="34"/>
                  <a:pt x="32" y="34"/>
                </a:cubicBezTo>
                <a:cubicBezTo>
                  <a:pt x="32" y="34"/>
                  <a:pt x="31" y="32"/>
                  <a:pt x="32" y="32"/>
                </a:cubicBezTo>
                <a:cubicBezTo>
                  <a:pt x="32" y="31"/>
                  <a:pt x="30" y="30"/>
                  <a:pt x="30" y="29"/>
                </a:cubicBezTo>
                <a:cubicBezTo>
                  <a:pt x="30" y="29"/>
                  <a:pt x="28" y="28"/>
                  <a:pt x="28" y="27"/>
                </a:cubicBezTo>
                <a:cubicBezTo>
                  <a:pt x="28" y="27"/>
                  <a:pt x="30" y="25"/>
                  <a:pt x="30" y="25"/>
                </a:cubicBezTo>
                <a:cubicBezTo>
                  <a:pt x="25" y="22"/>
                  <a:pt x="25" y="22"/>
                  <a:pt x="25" y="22"/>
                </a:cubicBezTo>
                <a:cubicBezTo>
                  <a:pt x="25" y="21"/>
                  <a:pt x="27" y="21"/>
                  <a:pt x="28" y="21"/>
                </a:cubicBezTo>
                <a:cubicBezTo>
                  <a:pt x="29" y="22"/>
                  <a:pt x="29" y="20"/>
                  <a:pt x="29" y="20"/>
                </a:cubicBezTo>
                <a:cubicBezTo>
                  <a:pt x="29" y="19"/>
                  <a:pt x="29" y="19"/>
                  <a:pt x="29" y="18"/>
                </a:cubicBezTo>
                <a:cubicBezTo>
                  <a:pt x="30" y="18"/>
                  <a:pt x="30" y="18"/>
                  <a:pt x="30" y="18"/>
                </a:cubicBezTo>
                <a:cubicBezTo>
                  <a:pt x="30" y="17"/>
                  <a:pt x="30" y="17"/>
                  <a:pt x="30" y="17"/>
                </a:cubicBezTo>
                <a:cubicBezTo>
                  <a:pt x="30" y="17"/>
                  <a:pt x="30" y="17"/>
                  <a:pt x="30" y="16"/>
                </a:cubicBezTo>
                <a:cubicBezTo>
                  <a:pt x="30" y="16"/>
                  <a:pt x="30" y="15"/>
                  <a:pt x="30" y="15"/>
                </a:cubicBezTo>
                <a:cubicBezTo>
                  <a:pt x="30" y="15"/>
                  <a:pt x="31" y="15"/>
                  <a:pt x="32" y="14"/>
                </a:cubicBezTo>
                <a:cubicBezTo>
                  <a:pt x="32" y="13"/>
                  <a:pt x="30" y="11"/>
                  <a:pt x="30" y="11"/>
                </a:cubicBezTo>
                <a:cubicBezTo>
                  <a:pt x="29" y="11"/>
                  <a:pt x="29" y="10"/>
                  <a:pt x="29" y="10"/>
                </a:cubicBezTo>
                <a:cubicBezTo>
                  <a:pt x="29" y="9"/>
                  <a:pt x="29" y="9"/>
                  <a:pt x="29" y="9"/>
                </a:cubicBezTo>
                <a:cubicBezTo>
                  <a:pt x="28" y="6"/>
                  <a:pt x="28" y="6"/>
                  <a:pt x="28" y="6"/>
                </a:cubicBezTo>
                <a:cubicBezTo>
                  <a:pt x="27" y="3"/>
                  <a:pt x="21" y="2"/>
                  <a:pt x="21" y="2"/>
                </a:cubicBezTo>
                <a:cubicBezTo>
                  <a:pt x="15" y="0"/>
                  <a:pt x="11" y="6"/>
                  <a:pt x="11" y="9"/>
                </a:cubicBezTo>
                <a:cubicBezTo>
                  <a:pt x="10" y="10"/>
                  <a:pt x="12" y="13"/>
                  <a:pt x="13" y="14"/>
                </a:cubicBezTo>
                <a:cubicBezTo>
                  <a:pt x="14" y="15"/>
                  <a:pt x="15" y="19"/>
                  <a:pt x="15" y="19"/>
                </a:cubicBezTo>
                <a:cubicBezTo>
                  <a:pt x="15" y="19"/>
                  <a:pt x="14" y="19"/>
                  <a:pt x="14" y="19"/>
                </a:cubicBezTo>
                <a:cubicBezTo>
                  <a:pt x="14" y="22"/>
                  <a:pt x="14" y="22"/>
                  <a:pt x="14" y="22"/>
                </a:cubicBezTo>
                <a:cubicBezTo>
                  <a:pt x="14" y="22"/>
                  <a:pt x="14" y="23"/>
                  <a:pt x="14" y="23"/>
                </a:cubicBezTo>
                <a:cubicBezTo>
                  <a:pt x="14" y="23"/>
                  <a:pt x="13" y="24"/>
                  <a:pt x="13" y="24"/>
                </a:cubicBezTo>
                <a:cubicBezTo>
                  <a:pt x="13" y="24"/>
                  <a:pt x="12" y="25"/>
                  <a:pt x="11" y="25"/>
                </a:cubicBezTo>
                <a:cubicBezTo>
                  <a:pt x="9" y="26"/>
                  <a:pt x="8" y="28"/>
                  <a:pt x="8" y="28"/>
                </a:cubicBezTo>
                <a:cubicBezTo>
                  <a:pt x="8" y="28"/>
                  <a:pt x="7" y="28"/>
                  <a:pt x="7" y="28"/>
                </a:cubicBezTo>
                <a:cubicBezTo>
                  <a:pt x="6" y="28"/>
                  <a:pt x="4" y="28"/>
                  <a:pt x="2" y="30"/>
                </a:cubicBezTo>
                <a:cubicBezTo>
                  <a:pt x="0" y="31"/>
                  <a:pt x="2" y="34"/>
                  <a:pt x="2" y="35"/>
                </a:cubicBezTo>
                <a:close/>
                <a:moveTo>
                  <a:pt x="62" y="57"/>
                </a:moveTo>
                <a:cubicBezTo>
                  <a:pt x="62" y="58"/>
                  <a:pt x="62" y="58"/>
                  <a:pt x="62" y="58"/>
                </a:cubicBezTo>
                <a:cubicBezTo>
                  <a:pt x="62" y="58"/>
                  <a:pt x="61" y="58"/>
                  <a:pt x="60" y="58"/>
                </a:cubicBezTo>
                <a:cubicBezTo>
                  <a:pt x="60" y="58"/>
                  <a:pt x="62" y="57"/>
                  <a:pt x="62" y="57"/>
                </a:cubicBezTo>
                <a:close/>
              </a:path>
            </a:pathLst>
          </a:custGeom>
          <a:solidFill>
            <a:schemeClr val="bg1"/>
          </a:solidFill>
          <a:ln w="9525">
            <a:noFill/>
            <a:round/>
          </a:ln>
        </p:spPr>
        <p:txBody>
          <a:bodyPr vert="horz" wrap="square" lIns="91440" tIns="45720" rIns="91440" bIns="45720" numCol="1" anchor="t" anchorCtr="0" compatLnSpc="1"/>
          <a:lstStyle/>
          <a:p>
            <a:endParaRPr lang="en-US"/>
          </a:p>
        </p:txBody>
      </p:sp>
      <p:grpSp>
        <p:nvGrpSpPr>
          <p:cNvPr id="8" name="Group 1097"/>
          <p:cNvGrpSpPr/>
          <p:nvPr/>
        </p:nvGrpSpPr>
        <p:grpSpPr>
          <a:xfrm>
            <a:off x="1376983" y="2420423"/>
            <a:ext cx="2023200" cy="2023200"/>
            <a:chOff x="2064555" y="1631548"/>
            <a:chExt cx="1402400" cy="1402400"/>
          </a:xfrm>
        </p:grpSpPr>
        <p:sp>
          <p:nvSpPr>
            <p:cNvPr id="9" name="Freeform 1081"/>
            <p:cNvSpPr/>
            <p:nvPr>
              <p:custDataLst>
                <p:tags r:id="rId4"/>
              </p:custDataLst>
            </p:nvPr>
          </p:nvSpPr>
          <p:spPr bwMode="auto">
            <a:xfrm>
              <a:off x="2064555" y="1631548"/>
              <a:ext cx="1402400" cy="1402400"/>
            </a:xfrm>
            <a:custGeom>
              <a:avLst/>
              <a:gdLst/>
              <a:ahLst/>
              <a:cxnLst>
                <a:cxn ang="0">
                  <a:pos x="84" y="18"/>
                </a:cxn>
                <a:cxn ang="0">
                  <a:pos x="20" y="16"/>
                </a:cxn>
                <a:cxn ang="0">
                  <a:pos x="17" y="75"/>
                </a:cxn>
                <a:cxn ang="0">
                  <a:pos x="76" y="81"/>
                </a:cxn>
                <a:cxn ang="0">
                  <a:pos x="92" y="87"/>
                </a:cxn>
                <a:cxn ang="0">
                  <a:pos x="87" y="71"/>
                </a:cxn>
                <a:cxn ang="0">
                  <a:pos x="84" y="18"/>
                </a:cxn>
              </a:cxnLst>
              <a:rect l="0" t="0" r="r" b="b"/>
              <a:pathLst>
                <a:path w="100" h="93">
                  <a:moveTo>
                    <a:pt x="84" y="18"/>
                  </a:moveTo>
                  <a:cubicBezTo>
                    <a:pt x="67" y="1"/>
                    <a:pt x="38" y="0"/>
                    <a:pt x="20" y="16"/>
                  </a:cubicBezTo>
                  <a:cubicBezTo>
                    <a:pt x="1" y="31"/>
                    <a:pt x="0" y="58"/>
                    <a:pt x="17" y="75"/>
                  </a:cubicBezTo>
                  <a:cubicBezTo>
                    <a:pt x="33" y="90"/>
                    <a:pt x="58" y="93"/>
                    <a:pt x="76" y="81"/>
                  </a:cubicBezTo>
                  <a:cubicBezTo>
                    <a:pt x="92" y="87"/>
                    <a:pt x="92" y="87"/>
                    <a:pt x="92" y="87"/>
                  </a:cubicBezTo>
                  <a:cubicBezTo>
                    <a:pt x="87" y="71"/>
                    <a:pt x="87" y="71"/>
                    <a:pt x="87" y="71"/>
                  </a:cubicBezTo>
                  <a:cubicBezTo>
                    <a:pt x="100" y="55"/>
                    <a:pt x="99" y="33"/>
                    <a:pt x="84" y="18"/>
                  </a:cubicBezTo>
                  <a:close/>
                </a:path>
              </a:pathLst>
            </a:custGeom>
            <a:solidFill>
              <a:srgbClr val="FF9300"/>
            </a:solidFill>
            <a:ln w="9525">
              <a:noFill/>
              <a:round/>
            </a:ln>
          </p:spPr>
          <p:txBody>
            <a:bodyPr vert="horz" wrap="square" lIns="91440" tIns="45720" rIns="91440" bIns="45720" numCol="1" anchor="t" anchorCtr="0" compatLnSpc="1"/>
            <a:lstStyle/>
            <a:p>
              <a:endParaRPr lang="en-US"/>
            </a:p>
          </p:txBody>
        </p:sp>
        <p:sp>
          <p:nvSpPr>
            <p:cNvPr id="10" name="Content Placeholder 2"/>
            <p:cNvSpPr txBox="1"/>
            <p:nvPr>
              <p:custDataLst>
                <p:tags r:id="rId5"/>
              </p:custDataLst>
            </p:nvPr>
          </p:nvSpPr>
          <p:spPr>
            <a:xfrm>
              <a:off x="2090748" y="1920951"/>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3600" i="1" dirty="0" smtClean="0">
                  <a:solidFill>
                    <a:schemeClr val="bg1"/>
                  </a:solidFill>
                </a:rPr>
                <a:t>用户</a:t>
              </a:r>
              <a:endParaRPr lang="zh-CN" altLang="en-US" sz="3600" i="1" dirty="0" smtClean="0">
                <a:solidFill>
                  <a:schemeClr val="bg1"/>
                </a:solidFill>
              </a:endParaRPr>
            </a:p>
            <a:p>
              <a:pPr marL="0" indent="0" algn="ctr">
                <a:buFont typeface="Arial" panose="020B0604020202020204" pitchFamily="34" charset="0"/>
                <a:buNone/>
              </a:pPr>
              <a:r>
                <a:rPr lang="zh-CN" altLang="en-US" sz="3600" i="1" dirty="0">
                  <a:solidFill>
                    <a:schemeClr val="bg1"/>
                  </a:solidFill>
                </a:rPr>
                <a:t>提问</a:t>
              </a:r>
              <a:endParaRPr lang="zh-CN" altLang="en-US" sz="3600" i="1" dirty="0">
                <a:solidFill>
                  <a:schemeClr val="bg1"/>
                </a:solidFill>
              </a:endParaRPr>
            </a:p>
          </p:txBody>
        </p:sp>
      </p:grpSp>
      <p:grpSp>
        <p:nvGrpSpPr>
          <p:cNvPr id="11" name="Group 1095"/>
          <p:cNvGrpSpPr/>
          <p:nvPr/>
        </p:nvGrpSpPr>
        <p:grpSpPr>
          <a:xfrm>
            <a:off x="6849600" y="2322522"/>
            <a:ext cx="2024890" cy="2023200"/>
            <a:chOff x="5378228" y="1811337"/>
            <a:chExt cx="1403572" cy="1402400"/>
          </a:xfrm>
        </p:grpSpPr>
        <p:sp>
          <p:nvSpPr>
            <p:cNvPr id="12" name="Freeform 1083"/>
            <p:cNvSpPr/>
            <p:nvPr>
              <p:custDataLst>
                <p:tags r:id="rId6"/>
              </p:custDataLst>
            </p:nvPr>
          </p:nvSpPr>
          <p:spPr bwMode="auto">
            <a:xfrm>
              <a:off x="5380038" y="1811337"/>
              <a:ext cx="1401762" cy="1402400"/>
            </a:xfrm>
            <a:custGeom>
              <a:avLst/>
              <a:gdLst/>
              <a:ahLst/>
              <a:cxnLst>
                <a:cxn ang="0">
                  <a:pos x="13" y="15"/>
                </a:cxn>
                <a:cxn ang="0">
                  <a:pos x="68" y="13"/>
                </a:cxn>
                <a:cxn ang="0">
                  <a:pos x="70" y="64"/>
                </a:cxn>
                <a:cxn ang="0">
                  <a:pos x="20" y="69"/>
                </a:cxn>
                <a:cxn ang="0">
                  <a:pos x="6" y="74"/>
                </a:cxn>
                <a:cxn ang="0">
                  <a:pos x="11" y="61"/>
                </a:cxn>
                <a:cxn ang="0">
                  <a:pos x="13" y="15"/>
                </a:cxn>
              </a:cxnLst>
              <a:rect l="0" t="0" r="r" b="b"/>
              <a:pathLst>
                <a:path w="85" h="79">
                  <a:moveTo>
                    <a:pt x="13" y="15"/>
                  </a:moveTo>
                  <a:cubicBezTo>
                    <a:pt x="28" y="0"/>
                    <a:pt x="53" y="0"/>
                    <a:pt x="68" y="13"/>
                  </a:cubicBezTo>
                  <a:cubicBezTo>
                    <a:pt x="84" y="27"/>
                    <a:pt x="85" y="49"/>
                    <a:pt x="70" y="64"/>
                  </a:cubicBezTo>
                  <a:cubicBezTo>
                    <a:pt x="57" y="77"/>
                    <a:pt x="36" y="79"/>
                    <a:pt x="20" y="69"/>
                  </a:cubicBezTo>
                  <a:cubicBezTo>
                    <a:pt x="6" y="74"/>
                    <a:pt x="6" y="74"/>
                    <a:pt x="6" y="74"/>
                  </a:cubicBezTo>
                  <a:cubicBezTo>
                    <a:pt x="11" y="61"/>
                    <a:pt x="11" y="61"/>
                    <a:pt x="11" y="61"/>
                  </a:cubicBezTo>
                  <a:cubicBezTo>
                    <a:pt x="0" y="47"/>
                    <a:pt x="0" y="28"/>
                    <a:pt x="13" y="15"/>
                  </a:cubicBezTo>
                  <a:close/>
                </a:path>
              </a:pathLst>
            </a:custGeom>
            <a:solidFill>
              <a:srgbClr val="92D050"/>
            </a:solidFill>
            <a:ln w="9525">
              <a:noFill/>
              <a:round/>
            </a:ln>
          </p:spPr>
          <p:txBody>
            <a:bodyPr vert="horz" wrap="square" lIns="91440" tIns="45720" rIns="91440" bIns="45720" numCol="1" anchor="t" anchorCtr="0" compatLnSpc="1"/>
            <a:lstStyle/>
            <a:p>
              <a:endParaRPr lang="en-US"/>
            </a:p>
          </p:txBody>
        </p:sp>
        <p:sp>
          <p:nvSpPr>
            <p:cNvPr id="13" name="Content Placeholder 2"/>
            <p:cNvSpPr txBox="1"/>
            <p:nvPr>
              <p:custDataLst>
                <p:tags r:id="rId7"/>
              </p:custDataLst>
            </p:nvPr>
          </p:nvSpPr>
          <p:spPr>
            <a:xfrm>
              <a:off x="5378228" y="2110875"/>
              <a:ext cx="1295400" cy="7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CN" altLang="en-US" sz="4000" i="1" dirty="0">
                  <a:solidFill>
                    <a:schemeClr val="bg1"/>
                  </a:solidFill>
                </a:rPr>
                <a:t>宓老师</a:t>
              </a:r>
              <a:endParaRPr lang="zh-CN" altLang="en-US" sz="4000" i="1" dirty="0">
                <a:solidFill>
                  <a:schemeClr val="bg1"/>
                </a:solidFill>
              </a:endParaRPr>
            </a:p>
            <a:p>
              <a:pPr marL="0" indent="0" algn="ctr">
                <a:buFont typeface="Arial" panose="020B0604020202020204" pitchFamily="34" charset="0"/>
                <a:buNone/>
              </a:pPr>
              <a:r>
                <a:rPr lang="zh-CN" altLang="en-US" sz="4000" i="1" dirty="0">
                  <a:solidFill>
                    <a:schemeClr val="bg1"/>
                  </a:solidFill>
                </a:rPr>
                <a:t>回答</a:t>
              </a:r>
              <a:endParaRPr lang="zh-CN" altLang="en-US" sz="4000" i="1" dirty="0">
                <a:solidFill>
                  <a:schemeClr val="bg1"/>
                </a:solidFill>
              </a:endParaRPr>
            </a:p>
          </p:txBody>
        </p:sp>
      </p:grpSp>
      <p:sp>
        <p:nvSpPr>
          <p:cNvPr id="14" name="文本框 13"/>
          <p:cNvSpPr txBox="1"/>
          <p:nvPr>
            <p:custDataLst>
              <p:tags r:id="rId8"/>
            </p:custDataLst>
          </p:nvPr>
        </p:nvSpPr>
        <p:spPr>
          <a:xfrm>
            <a:off x="3478276" y="2751045"/>
            <a:ext cx="2669861" cy="755650"/>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老师，能不能开始演示如何选股了？</a:t>
            </a:r>
            <a:endParaRPr lang="zh-CN" altLang="en-US" dirty="0" smtClean="0">
              <a:solidFill>
                <a:schemeClr val="bg1"/>
              </a:solidFill>
              <a:latin typeface="黑体" panose="02010609060101010101" charset="-122"/>
              <a:ea typeface="黑体" panose="02010609060101010101" charset="-122"/>
            </a:endParaRPr>
          </a:p>
        </p:txBody>
      </p:sp>
      <p:sp>
        <p:nvSpPr>
          <p:cNvPr id="17" name="文本框 16"/>
          <p:cNvSpPr txBox="1"/>
          <p:nvPr>
            <p:custDataLst>
              <p:tags r:id="rId9"/>
            </p:custDataLst>
          </p:nvPr>
        </p:nvSpPr>
        <p:spPr>
          <a:xfrm>
            <a:off x="8928799" y="2751045"/>
            <a:ext cx="2669861" cy="755650"/>
          </a:xfrm>
          <a:prstGeom prst="rect">
            <a:avLst/>
          </a:prstGeom>
          <a:noFill/>
        </p:spPr>
        <p:txBody>
          <a:bodyPr wrap="square" rtlCol="0">
            <a:spAutoFit/>
          </a:bodyPr>
          <a:lstStyle/>
          <a:p>
            <a:pPr>
              <a:lnSpc>
                <a:spcPct val="120000"/>
              </a:lnSpc>
            </a:pPr>
            <a:r>
              <a:rPr lang="zh-CN" altLang="en-US" dirty="0">
                <a:solidFill>
                  <a:schemeClr val="bg1"/>
                </a:solidFill>
                <a:latin typeface="黑体" panose="02010609060101010101" charset="-122"/>
                <a:ea typeface="黑体" panose="02010609060101010101" charset="-122"/>
              </a:rPr>
              <a:t>心急吃不了热豆腐，准备好纸和笔了么？</a:t>
            </a:r>
            <a:endParaRPr lang="zh-CN" altLang="en-US" dirty="0">
              <a:solidFill>
                <a:schemeClr val="bg1"/>
              </a:solidFill>
              <a:latin typeface="黑体" panose="02010609060101010101" charset="-122"/>
              <a:ea typeface="黑体" panose="02010609060101010101" charset="-122"/>
            </a:endParaRPr>
          </a:p>
        </p:txBody>
      </p:sp>
    </p:spTree>
    <p:custDataLst>
      <p:tags r:id="rId10"/>
    </p:custData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毛坯模型实战演示</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442085"/>
            <a:ext cx="6239510" cy="794385"/>
          </a:xfrm>
          <a:prstGeom prst="rect">
            <a:avLst/>
          </a:prstGeom>
        </p:spPr>
      </p:pic>
      <p:sp>
        <p:nvSpPr>
          <p:cNvPr id="13" name="文本框 12"/>
          <p:cNvSpPr txBox="1"/>
          <p:nvPr>
            <p:custDataLst>
              <p:tags r:id="rId3"/>
            </p:custDataLst>
          </p:nvPr>
        </p:nvSpPr>
        <p:spPr>
          <a:xfrm>
            <a:off x="4926330" y="14986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15849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落地的三年振兴牛</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432685"/>
            <a:ext cx="6239510" cy="794385"/>
          </a:xfrm>
          <a:prstGeom prst="rect">
            <a:avLst/>
          </a:prstGeom>
        </p:spPr>
      </p:pic>
      <p:sp>
        <p:nvSpPr>
          <p:cNvPr id="19" name="文本框 18"/>
          <p:cNvSpPr txBox="1"/>
          <p:nvPr>
            <p:custDataLst>
              <p:tags r:id="rId6"/>
            </p:custDataLst>
          </p:nvPr>
        </p:nvSpPr>
        <p:spPr>
          <a:xfrm>
            <a:off x="4926330" y="24892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25755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格局打开，可复制盈利</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423285"/>
            <a:ext cx="6239510" cy="794385"/>
          </a:xfrm>
          <a:prstGeom prst="rect">
            <a:avLst/>
          </a:prstGeom>
        </p:spPr>
      </p:pic>
      <p:sp>
        <p:nvSpPr>
          <p:cNvPr id="23" name="文本框 22"/>
          <p:cNvSpPr txBox="1"/>
          <p:nvPr>
            <p:custDataLst>
              <p:tags r:id="rId9"/>
            </p:custDataLst>
          </p:nvPr>
        </p:nvSpPr>
        <p:spPr>
          <a:xfrm>
            <a:off x="4926330" y="34798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35661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原则致胜</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33" name="图片 32" descr="1"/>
          <p:cNvPicPr>
            <a:picLocks noChangeAspect="1"/>
          </p:cNvPicPr>
          <p:nvPr>
            <p:custDataLst>
              <p:tags r:id="rId11"/>
            </p:custDataLst>
          </p:nvPr>
        </p:nvPicPr>
        <p:blipFill>
          <a:blip r:embed="rId2"/>
          <a:stretch>
            <a:fillRect/>
          </a:stretch>
        </p:blipFill>
        <p:spPr>
          <a:xfrm>
            <a:off x="4674870" y="4380230"/>
            <a:ext cx="6239510" cy="794385"/>
          </a:xfrm>
          <a:prstGeom prst="rect">
            <a:avLst/>
          </a:prstGeom>
        </p:spPr>
      </p:pic>
      <p:sp>
        <p:nvSpPr>
          <p:cNvPr id="34" name="文本框 33"/>
          <p:cNvSpPr txBox="1"/>
          <p:nvPr>
            <p:custDataLst>
              <p:tags r:id="rId12"/>
            </p:custDataLst>
          </p:nvPr>
        </p:nvSpPr>
        <p:spPr>
          <a:xfrm>
            <a:off x="4933950" y="4436745"/>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a:t>
            </a:r>
            <a:r>
              <a:rPr lang="zh-CN" altLang="en-US" sz="3000">
                <a:solidFill>
                  <a:srgbClr val="241789"/>
                </a:solidFill>
                <a:latin typeface="思源黑体 CN Medium" panose="020B0600000000000000" pitchFamily="34" charset="-122"/>
                <a:ea typeface="思源黑体 CN Medium" panose="020B0600000000000000" pitchFamily="34" charset="-122"/>
              </a:rPr>
              <a:t>四章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5" name="文本框 34"/>
          <p:cNvSpPr txBox="1"/>
          <p:nvPr>
            <p:custDataLst>
              <p:tags r:id="rId13"/>
            </p:custDataLst>
          </p:nvPr>
        </p:nvSpPr>
        <p:spPr>
          <a:xfrm>
            <a:off x="6767830" y="4523105"/>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毛坯模型实战演示</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毛坯模型的意义</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974725" y="1564640"/>
            <a:ext cx="10443210" cy="2030095"/>
          </a:xfrm>
          <a:prstGeom prst="rect">
            <a:avLst/>
          </a:prstGeom>
          <a:noFill/>
        </p:spPr>
        <p:txBody>
          <a:bodyPr wrap="square" rtlCol="0" anchor="t">
            <a:spAutoFit/>
          </a:bodyPr>
          <a:p>
            <a:r>
              <a:rPr>
                <a:solidFill>
                  <a:schemeClr val="bg1"/>
                </a:solidFill>
                <a:latin typeface="黑体" panose="02010609060101010101" charset="-122"/>
                <a:ea typeface="黑体" panose="02010609060101010101" charset="-122"/>
                <a:cs typeface="黑体" panose="02010609060101010101" charset="-122"/>
              </a:rPr>
              <a:t>每次牛熊的转换都是创新模式的发掘过程</a:t>
            </a:r>
            <a:r>
              <a:rPr lang="zh-CN">
                <a:solidFill>
                  <a:schemeClr val="bg1"/>
                </a:solidFill>
                <a:latin typeface="黑体" panose="02010609060101010101" charset="-122"/>
                <a:ea typeface="黑体" panose="02010609060101010101" charset="-122"/>
                <a:cs typeface="黑体" panose="02010609060101010101" charset="-122"/>
              </a:rPr>
              <a:t>，</a:t>
            </a:r>
            <a:r>
              <a:rPr>
                <a:solidFill>
                  <a:schemeClr val="bg1"/>
                </a:solidFill>
                <a:latin typeface="黑体" panose="02010609060101010101" charset="-122"/>
                <a:ea typeface="黑体" panose="02010609060101010101" charset="-122"/>
                <a:cs typeface="黑体" panose="02010609060101010101" charset="-122"/>
              </a:rPr>
              <a:t>而当前主题板块轮动已经取代了过去全股市齐涨齐跌的规律，行情也更具有延续性</a:t>
            </a:r>
            <a:r>
              <a:rPr lang="zh-CN">
                <a:solidFill>
                  <a:schemeClr val="bg1"/>
                </a:solidFill>
                <a:latin typeface="黑体" panose="02010609060101010101" charset="-122"/>
                <a:ea typeface="黑体" panose="02010609060101010101" charset="-122"/>
                <a:cs typeface="黑体" panose="02010609060101010101" charset="-122"/>
              </a:rPr>
              <a:t>，极端熊（998）和极端牛（6124）已很难再现</a:t>
            </a:r>
            <a:r>
              <a:rPr>
                <a:solidFill>
                  <a:schemeClr val="bg1"/>
                </a:solidFill>
                <a:latin typeface="黑体" panose="02010609060101010101" charset="-122"/>
                <a:ea typeface="黑体" panose="02010609060101010101" charset="-122"/>
                <a:cs typeface="黑体" panose="02010609060101010101" charset="-122"/>
              </a:rPr>
              <a:t>。因此，我们可以建立一个池子来挑选最近反复表现的主题股，猎手用户可以选取猎手龙头股和涨停棱镜股，普通用户则可以选取板块内的所有股票，然后通过选股指标进行精选。</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rgbClr val="FFFF00"/>
                </a:solidFill>
                <a:latin typeface="黑体" panose="02010609060101010101" charset="-122"/>
                <a:ea typeface="黑体" panose="02010609060101010101" charset="-122"/>
                <a:cs typeface="黑体" panose="02010609060101010101" charset="-122"/>
              </a:rPr>
              <a:t>此外，毛坯模型的意义在于解决追涨杀跌的问题，使投资者不至于因为主题轮动而失去方向感和投资方向。</a:t>
            </a:r>
            <a:endParaRPr>
              <a:solidFill>
                <a:srgbClr val="FFFF00"/>
              </a:solidFill>
              <a:latin typeface="黑体" panose="02010609060101010101" charset="-122"/>
              <a:ea typeface="黑体" panose="02010609060101010101" charset="-122"/>
              <a:cs typeface="黑体" panose="02010609060101010101" charset="-122"/>
            </a:endParaRPr>
          </a:p>
        </p:txBody>
      </p:sp>
      <p:pic>
        <p:nvPicPr>
          <p:cNvPr id="2" name="图片 1"/>
          <p:cNvPicPr>
            <a:picLocks noChangeAspect="1"/>
          </p:cNvPicPr>
          <p:nvPr>
            <p:custDataLst>
              <p:tags r:id="rId2"/>
            </p:custDataLst>
          </p:nvPr>
        </p:nvPicPr>
        <p:blipFill>
          <a:blip r:embed="rId3"/>
          <a:stretch>
            <a:fillRect/>
          </a:stretch>
        </p:blipFill>
        <p:spPr>
          <a:xfrm>
            <a:off x="292100" y="3964940"/>
            <a:ext cx="11607800" cy="1625600"/>
          </a:xfrm>
          <a:prstGeom prst="rect">
            <a:avLst/>
          </a:prstGeom>
        </p:spPr>
      </p:pic>
    </p:spTree>
    <p:custDataLst>
      <p:tags r:id="rId4"/>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选股步骤</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1042670" y="1094740"/>
            <a:ext cx="10443210" cy="5354320"/>
          </a:xfrm>
          <a:prstGeom prst="rect">
            <a:avLst/>
          </a:prstGeom>
          <a:noFill/>
        </p:spPr>
        <p:txBody>
          <a:bodyPr wrap="square" rtlCol="0" anchor="t">
            <a:spAutoFit/>
          </a:bodyPr>
          <a:p>
            <a:r>
              <a:rPr lang="zh-CN" altLang="en-US">
                <a:solidFill>
                  <a:schemeClr val="bg1"/>
                </a:solidFill>
                <a:latin typeface="黑体" panose="02010609060101010101" charset="-122"/>
                <a:ea typeface="黑体" panose="02010609060101010101" charset="-122"/>
                <a:cs typeface="黑体" panose="02010609060101010101" charset="-122"/>
              </a:rPr>
              <a:t>毛坯股池构筑</a:t>
            </a:r>
            <a:r>
              <a:rPr lang="en-US" altLang="zh-CN">
                <a:solidFill>
                  <a:schemeClr val="bg1"/>
                </a:solidFill>
                <a:latin typeface="黑体" panose="02010609060101010101" charset="-122"/>
                <a:ea typeface="黑体" panose="02010609060101010101" charset="-122"/>
                <a:cs typeface="黑体" panose="02010609060101010101" charset="-122"/>
              </a:rPr>
              <a:t>——</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1.其中猎手龙头毛坯可以从主题猎手趋势龙头中加入龙头股，</a:t>
            </a:r>
            <a:r>
              <a:rPr lang="zh-CN" altLang="en-US">
                <a:solidFill>
                  <a:schemeClr val="bg1"/>
                </a:solidFill>
                <a:latin typeface="黑体" panose="02010609060101010101" charset="-122"/>
                <a:ea typeface="黑体" panose="02010609060101010101" charset="-122"/>
                <a:cs typeface="黑体" panose="02010609060101010101" charset="-122"/>
              </a:rPr>
              <a:t>同时</a:t>
            </a:r>
            <a:r>
              <a:rPr lang="en-US" altLang="zh-CN">
                <a:solidFill>
                  <a:schemeClr val="bg1"/>
                </a:solidFill>
                <a:latin typeface="黑体" panose="02010609060101010101" charset="-122"/>
                <a:ea typeface="黑体" panose="02010609060101010101" charset="-122"/>
                <a:cs typeface="黑体" panose="02010609060101010101" charset="-122"/>
              </a:rPr>
              <a:t>将近期涨停棱镜中出现的涨停股纳入自选。若个股选择过多，可以使用紧一些的选股条件；若选择过少，则可采用宽松一些的选股条件。</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2.科创创业则将300和688开头的个股变成一个自选，适合科技股的投资策略。</a:t>
            </a:r>
            <a:endParaRPr lang="en-US" altLang="zh-CN">
              <a:solidFill>
                <a:schemeClr val="bg1"/>
              </a:solidFill>
              <a:latin typeface="黑体" panose="02010609060101010101" charset="-122"/>
              <a:ea typeface="黑体" panose="02010609060101010101" charset="-122"/>
              <a:cs typeface="黑体" panose="02010609060101010101" charset="-122"/>
            </a:endParaRPr>
          </a:p>
          <a:p>
            <a:endParaRPr lang="en-US" altLang="zh-CN">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股池精选指标</a:t>
            </a:r>
            <a:r>
              <a:rPr lang="en-US" altLang="zh-CN">
                <a:solidFill>
                  <a:schemeClr val="bg1"/>
                </a:solidFill>
                <a:latin typeface="黑体" panose="02010609060101010101" charset="-122"/>
                <a:ea typeface="黑体" panose="02010609060101010101" charset="-122"/>
                <a:cs typeface="黑体" panose="02010609060101010101" charset="-122"/>
              </a:rPr>
              <a:t>——</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1. 连续2日流入：由于目前大盘整体缺乏资金，很难同时拉动所有个股，该指标的目的是减少被市场抛弃的风险。</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2. N日金叉区域（周一至三）：通过该指标，确保选出的个股不会在入场后出现周线死叉，因为周线死叉往往意味着周线级别的调整，这会增加个股被深套的风险。</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3. 智能辅助线乖离率（0-10）：当盘面行情不好时，追高乖离率的个股容易被套。该指标旨在减少部分用户追高的风险。此外，对于以“300”和“688”开头的股票，该指标参数应设置为0-10。对于以“60”和“00”开头的股票，该指标参数应设置为0-6。</a:t>
            </a:r>
            <a:endParaRPr lang="en-US" altLang="zh-CN">
              <a:solidFill>
                <a:schemeClr val="bg1"/>
              </a:solidFill>
              <a:latin typeface="黑体" panose="02010609060101010101" charset="-122"/>
              <a:ea typeface="黑体" panose="02010609060101010101" charset="-122"/>
              <a:cs typeface="黑体" panose="02010609060101010101" charset="-122"/>
            </a:endParaRPr>
          </a:p>
          <a:p>
            <a:r>
              <a:rPr lang="en-US" altLang="zh-CN">
                <a:solidFill>
                  <a:schemeClr val="bg1"/>
                </a:solidFill>
                <a:latin typeface="黑体" panose="02010609060101010101" charset="-122"/>
                <a:ea typeface="黑体" panose="02010609060101010101" charset="-122"/>
                <a:cs typeface="黑体" panose="02010609060101010101" charset="-122"/>
              </a:rPr>
              <a:t>4.捕捞季节死叉区域和首b回踩</a:t>
            </a:r>
            <a:r>
              <a:rPr lang="zh-CN" altLang="en-US">
                <a:solidFill>
                  <a:schemeClr val="bg1"/>
                </a:solidFill>
                <a:latin typeface="黑体" panose="02010609060101010101" charset="-122"/>
                <a:ea typeface="黑体" panose="02010609060101010101" charset="-122"/>
                <a:cs typeface="黑体" panose="02010609060101010101" charset="-122"/>
              </a:rPr>
              <a:t>（前者需要结合L2数据主力动向，并保持关注1000万和10%等关键指标，以提高胜率，降低被套和失败的风险。）</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注：机器选股并不能保证所有选出的股票都适合交易。还需要人眼筛选剔除有隐患的个股，例如近期出现了盘口或者有缺口压力等各种压力，以及乖离率太靠近10的品种等。这就需要经过多次交易和训练来培养准确的盘感。</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配套文章</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nvSpPr>
        <p:spPr>
          <a:xfrm>
            <a:off x="1042670" y="1094740"/>
            <a:ext cx="10443210" cy="3969385"/>
          </a:xfrm>
          <a:prstGeom prst="rect">
            <a:avLst/>
          </a:prstGeom>
          <a:noFill/>
        </p:spPr>
        <p:txBody>
          <a:bodyPr wrap="square" rtlCol="0" anchor="t">
            <a:spAutoFit/>
          </a:bodyPr>
          <a:p>
            <a:r>
              <a:rPr>
                <a:solidFill>
                  <a:schemeClr val="bg1"/>
                </a:solidFill>
                <a:latin typeface="黑体" panose="02010609060101010101" charset="-122"/>
                <a:ea typeface="黑体" panose="02010609060101010101" charset="-122"/>
                <a:cs typeface="黑体" panose="02010609060101010101" charset="-122"/>
              </a:rPr>
              <a:t>标题：【0基础教学】毛坯模型精选股与择时入场细节详解（宓睿）</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类型：观点</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作者：宓睿（执业编号:A1120616040002）</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链接：https://gsh.n8n8.cn/viewpoint/70808?share=1&amp;cps_id=350402</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标题：【手把手系列】添加趋势龙头股的方法（宓睿）</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类型：观点</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作者：宓睿（执业编号:A1120616040002）</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链接：https://gsh.n8n8.cn/viewpoint/70759?share=1&amp;cps_id=350402</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标题：【基础教学】第二十九讲：挂单技巧（宓睿）</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类型：观点</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作者：宓睿（执业编号:A1120616040002）</a:t>
            </a:r>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链接：https://gsh.n8n8.cn/viewpoint/70694?share=1&amp;cps_id=350402</a:t>
            </a:r>
            <a:endParaRPr>
              <a:solidFill>
                <a:schemeClr val="bg1"/>
              </a:solidFill>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精选结果</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353060" y="1279525"/>
            <a:ext cx="11594465" cy="5086350"/>
          </a:xfrm>
          <a:prstGeom prst="rect">
            <a:avLst/>
          </a:prstGeom>
        </p:spPr>
      </p:pic>
    </p:spTree>
    <p:custDataLst>
      <p:tags r:id="rId4"/>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总论</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5" name="文本框 4"/>
          <p:cNvSpPr txBox="1"/>
          <p:nvPr>
            <p:custDataLst>
              <p:tags r:id="rId2"/>
            </p:custDataLst>
          </p:nvPr>
        </p:nvSpPr>
        <p:spPr>
          <a:xfrm>
            <a:off x="1042670" y="1094740"/>
            <a:ext cx="10443210" cy="3415030"/>
          </a:xfrm>
          <a:prstGeom prst="rect">
            <a:avLst/>
          </a:prstGeom>
          <a:noFill/>
        </p:spPr>
        <p:txBody>
          <a:bodyPr wrap="square" rtlCol="0" anchor="t">
            <a:spAutoFit/>
          </a:bodyPr>
          <a:p>
            <a:r>
              <a:rPr>
                <a:solidFill>
                  <a:schemeClr val="bg1"/>
                </a:solidFill>
                <a:latin typeface="黑体" panose="02010609060101010101" charset="-122"/>
                <a:ea typeface="黑体" panose="02010609060101010101" charset="-122"/>
                <a:cs typeface="黑体" panose="02010609060101010101" charset="-122"/>
              </a:rPr>
              <a:t>1、既然政策底已经出现，市场底和资金底也不会太遥远。</a:t>
            </a:r>
            <a:r>
              <a:rPr lang="zh-CN">
                <a:solidFill>
                  <a:schemeClr val="bg1"/>
                </a:solidFill>
                <a:latin typeface="黑体" panose="02010609060101010101" charset="-122"/>
                <a:ea typeface="黑体" panose="02010609060101010101" charset="-122"/>
                <a:cs typeface="黑体" panose="02010609060101010101" charset="-122"/>
              </a:rPr>
              <a:t>具体信号为</a:t>
            </a:r>
            <a:r>
              <a:rPr>
                <a:solidFill>
                  <a:schemeClr val="bg1"/>
                </a:solidFill>
                <a:latin typeface="黑体" panose="02010609060101010101" charset="-122"/>
                <a:ea typeface="黑体" panose="02010609060101010101" charset="-122"/>
                <a:cs typeface="黑体" panose="02010609060101010101" charset="-122"/>
              </a:rPr>
              <a:t>大盘的熊线上移和流动资金连续三天以上的持续翻红中</a:t>
            </a:r>
            <a:r>
              <a:rPr lang="zh-CN">
                <a:solidFill>
                  <a:schemeClr val="bg1"/>
                </a:solidFill>
                <a:latin typeface="黑体" panose="02010609060101010101" charset="-122"/>
                <a:ea typeface="黑体" panose="02010609060101010101" charset="-122"/>
                <a:cs typeface="黑体" panose="02010609060101010101" charset="-122"/>
              </a:rPr>
              <a:t>。（目前尚未出现，但要做好准备）</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2、</a:t>
            </a:r>
            <a:r>
              <a:rPr lang="zh-CN">
                <a:solidFill>
                  <a:schemeClr val="bg1"/>
                </a:solidFill>
                <a:latin typeface="黑体" panose="02010609060101010101" charset="-122"/>
                <a:ea typeface="黑体" panose="02010609060101010101" charset="-122"/>
                <a:cs typeface="黑体" panose="02010609060101010101" charset="-122"/>
              </a:rPr>
              <a:t>落地的三年振兴牛</a:t>
            </a:r>
            <a:r>
              <a:rPr>
                <a:solidFill>
                  <a:schemeClr val="bg1"/>
                </a:solidFill>
                <a:latin typeface="黑体" panose="02010609060101010101" charset="-122"/>
                <a:ea typeface="黑体" panose="02010609060101010101" charset="-122"/>
                <a:cs typeface="黑体" panose="02010609060101010101" charset="-122"/>
              </a:rPr>
              <a:t>，我们需要认真学习软件基础功能并严格遵守交易规则，这样才能提高实战能力。</a:t>
            </a:r>
            <a:r>
              <a:rPr lang="zh-CN">
                <a:solidFill>
                  <a:schemeClr val="bg1"/>
                </a:solidFill>
                <a:latin typeface="黑体" panose="02010609060101010101" charset="-122"/>
                <a:ea typeface="黑体" panose="02010609060101010101" charset="-122"/>
                <a:cs typeface="黑体" panose="02010609060101010101" charset="-122"/>
              </a:rPr>
              <a:t>账户改善</a:t>
            </a:r>
            <a:r>
              <a:rPr lang="en-US" altLang="zh-CN">
                <a:solidFill>
                  <a:schemeClr val="bg1"/>
                </a:solidFill>
                <a:latin typeface="黑体" panose="02010609060101010101" charset="-122"/>
                <a:ea typeface="黑体" panose="02010609060101010101" charset="-122"/>
                <a:cs typeface="黑体" panose="02010609060101010101" charset="-122"/>
              </a:rPr>
              <a:t>=</a:t>
            </a:r>
            <a:r>
              <a:rPr lang="zh-CN" altLang="en-US">
                <a:solidFill>
                  <a:schemeClr val="bg1"/>
                </a:solidFill>
                <a:latin typeface="黑体" panose="02010609060101010101" charset="-122"/>
                <a:ea typeface="黑体" panose="02010609060101010101" charset="-122"/>
                <a:cs typeface="黑体" panose="02010609060101010101" charset="-122"/>
              </a:rPr>
              <a:t>实战能力</a:t>
            </a:r>
            <a:r>
              <a:rPr lang="en-US" altLang="zh-CN">
                <a:solidFill>
                  <a:schemeClr val="bg1"/>
                </a:solidFill>
                <a:latin typeface="黑体" panose="02010609060101010101" charset="-122"/>
                <a:ea typeface="黑体" panose="02010609060101010101" charset="-122"/>
                <a:cs typeface="黑体" panose="02010609060101010101" charset="-122"/>
              </a:rPr>
              <a:t>+</a:t>
            </a:r>
            <a:r>
              <a:rPr lang="zh-CN" altLang="en-US">
                <a:solidFill>
                  <a:schemeClr val="bg1"/>
                </a:solidFill>
                <a:latin typeface="黑体" panose="02010609060101010101" charset="-122"/>
                <a:ea typeface="黑体" panose="02010609060101010101" charset="-122"/>
                <a:cs typeface="黑体" panose="02010609060101010101" charset="-122"/>
              </a:rPr>
              <a:t>行情配合</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3、我们可以重点关注三大方向和医药领域，以获得更好的投资回报。</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4、在进行股市交易时，我们必须要时刻牢记交易原则，而最关键的一条就是适合原则。我们可以通过周月总结来判断自己是否符合这</a:t>
            </a:r>
            <a:r>
              <a:rPr lang="zh-CN">
                <a:solidFill>
                  <a:schemeClr val="bg1"/>
                </a:solidFill>
                <a:latin typeface="黑体" panose="02010609060101010101" charset="-122"/>
                <a:ea typeface="黑体" panose="02010609060101010101" charset="-122"/>
                <a:cs typeface="黑体" panose="02010609060101010101" charset="-122"/>
              </a:rPr>
              <a:t>些</a:t>
            </a:r>
            <a:r>
              <a:rPr>
                <a:solidFill>
                  <a:schemeClr val="bg1"/>
                </a:solidFill>
                <a:latin typeface="黑体" panose="02010609060101010101" charset="-122"/>
                <a:ea typeface="黑体" panose="02010609060101010101" charset="-122"/>
                <a:cs typeface="黑体" panose="02010609060101010101" charset="-122"/>
              </a:rPr>
              <a:t>原则。</a:t>
            </a:r>
            <a:endParaRPr>
              <a:solidFill>
                <a:schemeClr val="bg1"/>
              </a:solidFill>
              <a:latin typeface="黑体" panose="02010609060101010101" charset="-122"/>
              <a:ea typeface="黑体" panose="02010609060101010101" charset="-122"/>
              <a:cs typeface="黑体" panose="02010609060101010101" charset="-122"/>
            </a:endParaRPr>
          </a:p>
          <a:p>
            <a:endParaRPr>
              <a:solidFill>
                <a:schemeClr val="bg1"/>
              </a:solidFill>
              <a:latin typeface="黑体" panose="02010609060101010101" charset="-122"/>
              <a:ea typeface="黑体" panose="02010609060101010101" charset="-122"/>
              <a:cs typeface="黑体" panose="02010609060101010101" charset="-122"/>
            </a:endParaRPr>
          </a:p>
          <a:p>
            <a:r>
              <a:rPr>
                <a:solidFill>
                  <a:schemeClr val="bg1"/>
                </a:solidFill>
                <a:latin typeface="黑体" panose="02010609060101010101" charset="-122"/>
                <a:ea typeface="黑体" panose="02010609060101010101" charset="-122"/>
                <a:cs typeface="黑体" panose="02010609060101010101" charset="-122"/>
              </a:rPr>
              <a:t>5、熟练掌握毛坯模型是投资中非常重要的一部分，需要认真学习并不断优化。</a:t>
            </a:r>
            <a:endParaRPr>
              <a:solidFill>
                <a:schemeClr val="bg1"/>
              </a:solidFill>
              <a:latin typeface="黑体" panose="02010609060101010101" charset="-122"/>
              <a:ea typeface="黑体" panose="02010609060101010101" charset="-122"/>
              <a:cs typeface="黑体" panose="02010609060101010101" charset="-122"/>
            </a:endParaRPr>
          </a:p>
        </p:txBody>
      </p:sp>
    </p:spTree>
    <p:custDataLst>
      <p:tags r:id="rId3"/>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落地的三年振兴牛</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你还相信么？机会留给有准备的人</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724025" y="936625"/>
            <a:ext cx="8743950" cy="4984750"/>
          </a:xfrm>
          <a:prstGeom prst="rect">
            <a:avLst/>
          </a:prstGeom>
        </p:spPr>
      </p:pic>
      <p:sp>
        <p:nvSpPr>
          <p:cNvPr id="3" name="文本框 2"/>
          <p:cNvSpPr txBox="1"/>
          <p:nvPr>
            <p:custDataLst>
              <p:tags r:id="rId4"/>
            </p:custDataLst>
          </p:nvPr>
        </p:nvSpPr>
        <p:spPr>
          <a:xfrm>
            <a:off x="1438275" y="5921375"/>
            <a:ext cx="9125585" cy="64516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账户改善</a:t>
            </a:r>
            <a:r>
              <a:rPr kumimoji="0" lang="en-US" altLang="zh-CN"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实战能力</a:t>
            </a:r>
            <a:r>
              <a:rPr kumimoji="0" lang="en-US" altLang="zh-CN"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市场行情</a:t>
            </a:r>
            <a:endParaRPr kumimoji="0" lang="zh-CN" altLang="en-US" sz="36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未来的资金底和市场底</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8242300" y="2630805"/>
            <a:ext cx="3530600" cy="2306955"/>
          </a:xfrm>
          <a:prstGeom prst="rect">
            <a:avLst/>
          </a:prstGeom>
          <a:noFill/>
        </p:spPr>
        <p:txBody>
          <a:bodyPr wrap="square" rtlCol="0" anchor="t">
            <a:spAutoFit/>
          </a:bodyPr>
          <a:p>
            <a:pPr lvl="0" algn="l">
              <a:spcBef>
                <a:spcPts val="0"/>
              </a:spcBef>
              <a:spcAft>
                <a:spcPts val="0"/>
              </a:spcAft>
              <a:buClrTx/>
              <a:buSzTx/>
              <a:buFontTx/>
              <a:defRPr/>
            </a:pP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我们可以抱怨，可以吐槽。但希望大家有乐观的心态，因为对大家自己有好处。这会让大家看到危机的同时，也能够看到机会。周期谁也摆脱不了。尤其在周期下行到周期上行的这个点，</a:t>
            </a: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可能是</a:t>
            </a:r>
            <a:r>
              <a:rPr lang="zh-CN" altLang="en-US" noProof="0" dirty="0">
                <a:ln>
                  <a:noFill/>
                </a:ln>
                <a:solidFill>
                  <a:srgbClr val="FFFF00"/>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一个人10年才能遇到的一次翻身的机会</a:t>
            </a:r>
            <a:endParaRPr lang="zh-CN" altLang="en-US" noProof="0" dirty="0">
              <a:ln>
                <a:noFill/>
              </a:ln>
              <a:solidFill>
                <a:srgbClr val="FFFF00"/>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525780" y="1378585"/>
            <a:ext cx="7553960" cy="4443730"/>
          </a:xfrm>
          <a:prstGeom prst="rect">
            <a:avLst/>
          </a:prstGeom>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盘面弱势背后，酝酿的机会</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0" name="图片 99"/>
          <p:cNvPicPr/>
          <p:nvPr>
            <p:custDataLst>
              <p:tags r:id="rId2"/>
            </p:custDataLst>
          </p:nvPr>
        </p:nvPicPr>
        <p:blipFill>
          <a:blip r:embed="rId3"/>
          <a:stretch>
            <a:fillRect/>
          </a:stretch>
        </p:blipFill>
        <p:spPr>
          <a:xfrm>
            <a:off x="582295" y="1400810"/>
            <a:ext cx="7463155" cy="4490085"/>
          </a:xfrm>
          <a:prstGeom prst="rect">
            <a:avLst/>
          </a:prstGeom>
          <a:noFill/>
          <a:ln w="9525">
            <a:noFill/>
          </a:ln>
        </p:spPr>
      </p:pic>
      <p:sp>
        <p:nvSpPr>
          <p:cNvPr id="2" name="文本框 1"/>
          <p:cNvSpPr txBox="1"/>
          <p:nvPr/>
        </p:nvSpPr>
        <p:spPr>
          <a:xfrm>
            <a:off x="8242300" y="2630805"/>
            <a:ext cx="3530600" cy="2030095"/>
          </a:xfrm>
          <a:prstGeom prst="rect">
            <a:avLst/>
          </a:prstGeom>
          <a:noFill/>
        </p:spPr>
        <p:txBody>
          <a:bodyPr wrap="square" rtlCol="0" anchor="t">
            <a:spAutoFit/>
          </a:bodyPr>
          <a:p>
            <a:pPr lvl="0" algn="l">
              <a:spcBef>
                <a:spcPts val="0"/>
              </a:spcBef>
              <a:spcAft>
                <a:spcPts val="0"/>
              </a:spcAft>
              <a:buClrTx/>
              <a:buSzTx/>
              <a:buFontTx/>
              <a:defRPr/>
            </a:pP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目前大盘虽然看不到任何做多的信号，</a:t>
            </a: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但</a:t>
            </a:r>
            <a:r>
              <a:rPr lang="zh-CN" altLang="en-US" noProof="0" dirty="0">
                <a:ln>
                  <a:noFill/>
                </a:ln>
                <a:solidFill>
                  <a:srgbClr val="FFFF00"/>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老股民都知道政策底后市场底和资金底也不远了</a:t>
            </a: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未来大盘配合流动资金持续翻红和熊线上移来一轮反弹行情的话，什么样的板块可能领涨，今天可以梳理一下。</a:t>
            </a:r>
            <a:endParaRPr lang="zh-CN" altLang="en-US"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Tree>
    <p:custDataLst>
      <p:tags r:id="rId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盘面弱势背后，酝酿的机会</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616585" y="1071880"/>
            <a:ext cx="10959465" cy="5354320"/>
          </a:xfrm>
          <a:prstGeom prst="rect">
            <a:avLst/>
          </a:prstGeom>
          <a:noFill/>
        </p:spPr>
        <p:txBody>
          <a:bodyPr wrap="square" rtlCol="0" anchor="t">
            <a:spAutoFit/>
          </a:bodyPr>
          <a:p>
            <a:r>
              <a:rPr lang="zh-CN" altLang="en-US">
                <a:solidFill>
                  <a:srgbClr val="FFFF00"/>
                </a:solidFill>
                <a:latin typeface="黑体" panose="02010609060101010101" charset="-122"/>
                <a:ea typeface="黑体" panose="02010609060101010101" charset="-122"/>
                <a:cs typeface="黑体" panose="02010609060101010101" charset="-122"/>
              </a:rPr>
              <a:t>第一个方向是近期风格一边倒的高股息资源行业</a:t>
            </a:r>
            <a:r>
              <a:rPr lang="zh-CN" altLang="en-US">
                <a:solidFill>
                  <a:schemeClr val="bg1"/>
                </a:solidFill>
                <a:latin typeface="黑体" panose="02010609060101010101" charset="-122"/>
                <a:ea typeface="黑体" panose="02010609060101010101" charset="-122"/>
                <a:cs typeface="黑体" panose="02010609060101010101" charset="-122"/>
              </a:rPr>
              <a:t>，这其实是今年最持续的一条线，中间还以中特估的名义暴涨了一波，率先回调后目前一直在缓缓上涨，只是现在主涨方向从运营商、建筑商转向能源资源型企业，主要是上游的资源品进入一轮补库存的牛市，资源板块跟一般的高股息方向不太一样，强周期，弹性很大，一般是牛市品种，所以这段时间的涨幅被大盘拖累了，如果未来指数止跌，这个方向要高度关注，主要包括能源、有色、航运造船和化工。板块的未来可能的催化事件为油价或者燃气或其他重要资源暴涨，一带一路十周年。</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rgbClr val="FFFF00"/>
                </a:solidFill>
                <a:latin typeface="黑体" panose="02010609060101010101" charset="-122"/>
                <a:ea typeface="黑体" panose="02010609060101010101" charset="-122"/>
                <a:cs typeface="黑体" panose="02010609060101010101" charset="-122"/>
              </a:rPr>
              <a:t>第二个方向是之前观点文章分析过：化债和数据要素</a:t>
            </a:r>
            <a:r>
              <a:rPr lang="zh-CN" altLang="en-US">
                <a:solidFill>
                  <a:schemeClr val="bg1"/>
                </a:solidFill>
                <a:latin typeface="黑体" panose="02010609060101010101" charset="-122"/>
                <a:ea typeface="黑体" panose="02010609060101010101" charset="-122"/>
                <a:cs typeface="黑体" panose="02010609060101010101" charset="-122"/>
              </a:rPr>
              <a:t>，这些方向近期连续调整，跟政策面催化剂较少有关，但作为此轮仅有的几个政策，推进速度慢不代表不推进，特别是化债，是当前地方政府工作的重中之重，涉及的利益方较多，最终形成方案也比较慢。</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rgbClr val="FFFF00"/>
                </a:solidFill>
                <a:latin typeface="黑体" panose="02010609060101010101" charset="-122"/>
                <a:ea typeface="黑体" panose="02010609060101010101" charset="-122"/>
                <a:cs typeface="黑体" panose="02010609060101010101" charset="-122"/>
              </a:rPr>
              <a:t>第三个方向是近期轮流活跃的各种题材，包括华为产业链、半导体材料的国产替代、机器人、自动驾驶、数据要素，也包括上半年的AI主线</a:t>
            </a:r>
            <a:r>
              <a:rPr lang="zh-CN" altLang="en-US">
                <a:solidFill>
                  <a:schemeClr val="bg1"/>
                </a:solidFill>
                <a:latin typeface="黑体" panose="02010609060101010101" charset="-122"/>
                <a:ea typeface="黑体" panose="02010609060101010101" charset="-122"/>
                <a:cs typeface="黑体" panose="02010609060101010101" charset="-122"/>
              </a:rPr>
              <a:t>，能在弱市炒起来，引发市场的关注，本身就说明题材有吸引力，一旦大盘启稳，这一类方向作为游资的主打品种，大概率会跳出机会。</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除了这三条线索外，</a:t>
            </a:r>
            <a:r>
              <a:rPr lang="zh-CN" altLang="en-US">
                <a:solidFill>
                  <a:srgbClr val="FFFF00"/>
                </a:solidFill>
                <a:latin typeface="黑体" panose="02010609060101010101" charset="-122"/>
                <a:ea typeface="黑体" panose="02010609060101010101" charset="-122"/>
                <a:cs typeface="黑体" panose="02010609060101010101" charset="-122"/>
              </a:rPr>
              <a:t>近期在下跌中表现坚挺的医药也值得配置</a:t>
            </a:r>
            <a:r>
              <a:rPr lang="zh-CN" altLang="en-US">
                <a:solidFill>
                  <a:schemeClr val="bg1"/>
                </a:solidFill>
                <a:latin typeface="黑体" panose="02010609060101010101" charset="-122"/>
                <a:ea typeface="黑体" panose="02010609060101010101" charset="-122"/>
                <a:cs typeface="黑体" panose="02010609060101010101" charset="-122"/>
              </a:rPr>
              <a:t>，机构持筹不高，利空释放较为彻底，其中近期最强的创新药、医疗器械和中药三个方向，都是增量资金进入的方向，其中有一些基本面的边际拐点。</a:t>
            </a:r>
            <a:endParaRPr lang="zh-CN" altLang="en-US">
              <a:solidFill>
                <a:schemeClr val="bg1"/>
              </a:solidFill>
              <a:latin typeface="黑体" panose="02010609060101010101" charset="-122"/>
              <a:ea typeface="黑体" panose="02010609060101010101" charset="-122"/>
              <a:cs typeface="黑体" panose="02010609060101010101" charset="-122"/>
            </a:endParaRPr>
          </a:p>
          <a:p>
            <a:endParaRPr lang="zh-CN" altLang="en-US">
              <a:solidFill>
                <a:schemeClr val="bg1"/>
              </a:solidFill>
              <a:latin typeface="黑体" panose="02010609060101010101" charset="-122"/>
              <a:ea typeface="黑体" panose="02010609060101010101" charset="-122"/>
              <a:cs typeface="黑体" panose="02010609060101010101" charset="-122"/>
            </a:endParaRPr>
          </a:p>
          <a:p>
            <a:r>
              <a:rPr lang="zh-CN" altLang="en-US">
                <a:solidFill>
                  <a:schemeClr val="bg1"/>
                </a:solidFill>
                <a:latin typeface="黑体" panose="02010609060101010101" charset="-122"/>
                <a:ea typeface="黑体" panose="02010609060101010101" charset="-122"/>
                <a:cs typeface="黑体" panose="02010609060101010101" charset="-122"/>
              </a:rPr>
              <a:t>这三大方向和一条医药股，可以多多关注。</a:t>
            </a:r>
            <a:endParaRPr lang="zh-CN" altLang="en-US">
              <a:solidFill>
                <a:schemeClr val="bg1"/>
              </a:solidFill>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涨停棱镜和趋势龙头，开始异动</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254125" y="1552575"/>
            <a:ext cx="9683750" cy="3752850"/>
          </a:xfrm>
          <a:prstGeom prst="rect">
            <a:avLst/>
          </a:prstGeom>
        </p:spPr>
      </p:pic>
    </p:spTree>
    <p:custDataLst>
      <p:tags r:id="rId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SPECIAL_SOURCE" val="bdnul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SPECIAL_SOURCE" val="bdnul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SPECIAL_SOURCE" val="bdnul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SPECIAL_SOURCE" val="bdnul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SPECIAL_SOURCE" val="bdnul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SPECIAL_SOURCE" val="bdnul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SPECIAL_SOURCE" val="bdnul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SPECIAL_SOURCE" val="bdnul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SPECIAL_SOURCE" val="bdnul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SPECIAL_SOURCE" val="bdnul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SPECIAL_SOURCE" val="bdnul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SPECIAL_SOURCE" val="bdnul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SPECIAL_SOURCE" val="bdnul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SPECIAL_SOURCE" val="bdnul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SPECIAL_SOURCE" val="bdnul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SPECIAL_SOURCE" val="bdnull"/>
</p:tagLst>
</file>

<file path=ppt/tags/tag344.xml><?xml version="1.0" encoding="utf-8"?>
<p:tagLst xmlns:p="http://schemas.openxmlformats.org/presentationml/2006/main">
  <p:tag name="KSO_WM_BEAUTIFY_FLAG" val="#wm#"/>
  <p:tag name="KSO_WM_TEMPLATE_CATEGORY" val="custom"/>
  <p:tag name="KSO_WM_TEMPLATE_INDEX" val="20205176"/>
</p:tagLst>
</file>

<file path=ppt/tags/tag345.xml><?xml version="1.0" encoding="utf-8"?>
<p:tagLst xmlns:p="http://schemas.openxmlformats.org/presentationml/2006/main">
  <p:tag name="KSO_WPP_MARK_KEY" val="5d6e9262-ca8a-4070-8ad5-698f89e303ea"/>
  <p:tag name="COMMONDATA" val="eyJoZGlkIjoiOGE4MmM3N2M1Njg0N2RlMTM3NDgxNjk5YmFiZDMxNTIifQ=="/>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wm#"/>
  <p:tag name="KSO_WM_TEMPLATE_CATEGORY" val="custom"/>
  <p:tag name="KSO_WM_TEMPLATE_INDEX" val="20205176"/>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SPECIAL_SOURCE" val="bdnul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SPECIAL_SOURCE" val="bdnul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SPECIAL_SOURCE" val="bdnul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PECIAL_SOURCE" val="bdnul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SPECIAL_SOURCE" val="bdnul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SPECIAL_SOURCE" val="bdnul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SPECIAL_SOURCE" val="bdnul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3697</Words>
  <Application>WPS 演示</Application>
  <PresentationFormat>宽屏</PresentationFormat>
  <Paragraphs>224</Paragraphs>
  <Slides>35</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35</vt:i4>
      </vt:variant>
    </vt:vector>
  </HeadingPairs>
  <TitlesOfParts>
    <vt:vector size="48" baseType="lpstr">
      <vt:lpstr>Arial</vt:lpstr>
      <vt:lpstr>宋体</vt:lpstr>
      <vt:lpstr>Wingdings</vt:lpstr>
      <vt:lpstr>微软雅黑</vt:lpstr>
      <vt:lpstr>Wingdings</vt:lpstr>
      <vt:lpstr>思源黑体 CN Light</vt:lpstr>
      <vt:lpstr>黑体</vt:lpstr>
      <vt:lpstr>思源黑体 CN Bold</vt:lpstr>
      <vt:lpstr>思源黑体 CN Medium</vt:lpstr>
      <vt:lpstr>思源黑体 CN Normal</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263</cp:revision>
  <dcterms:created xsi:type="dcterms:W3CDTF">2022-12-31T05:43:00Z</dcterms:created>
  <dcterms:modified xsi:type="dcterms:W3CDTF">2023-09-15T08:38:05Z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2052-12.1.0.15398</vt:lpwstr>
  </property>
  <property fmtid="{D5CDD505-2E9C-101B-9397-08002B2CF9AE}" pid="3" name="ICV">
    <vt:lpwstr>364FA7C934F14F97BFD197271B9CA73B_13</vt:lpwstr>
  </property>
</Properties>
</file>