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3" r:id="rId3"/>
    <p:sldId id="297" r:id="rId4"/>
    <p:sldId id="287" r:id="rId6"/>
    <p:sldId id="286" r:id="rId7"/>
    <p:sldId id="301" r:id="rId8"/>
    <p:sldId id="309" r:id="rId9"/>
    <p:sldId id="373" r:id="rId10"/>
    <p:sldId id="308" r:id="rId11"/>
    <p:sldId id="399" r:id="rId12"/>
    <p:sldId id="350" r:id="rId13"/>
    <p:sldId id="311" r:id="rId14"/>
    <p:sldId id="310" r:id="rId15"/>
    <p:sldId id="314" r:id="rId16"/>
    <p:sldId id="305" r:id="rId17"/>
    <p:sldId id="317" r:id="rId18"/>
    <p:sldId id="351" r:id="rId19"/>
    <p:sldId id="320" r:id="rId20"/>
    <p:sldId id="321" r:id="rId21"/>
    <p:sldId id="322" r:id="rId22"/>
    <p:sldId id="323" r:id="rId23"/>
    <p:sldId id="325" r:id="rId24"/>
    <p:sldId id="326" r:id="rId25"/>
    <p:sldId id="327" r:id="rId26"/>
    <p:sldId id="427" r:id="rId27"/>
    <p:sldId id="324" r:id="rId28"/>
    <p:sldId id="400" r:id="rId29"/>
    <p:sldId id="355" r:id="rId30"/>
    <p:sldId id="353" r:id="rId31"/>
    <p:sldId id="401" r:id="rId32"/>
    <p:sldId id="429" r:id="rId33"/>
    <p:sldId id="306" r:id="rId34"/>
    <p:sldId id="318" r:id="rId35"/>
    <p:sldId id="330" r:id="rId36"/>
    <p:sldId id="331" r:id="rId37"/>
    <p:sldId id="302" r:id="rId38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3" userDrawn="1">
          <p15:clr>
            <a:srgbClr val="A4A3A4"/>
          </p15:clr>
        </p15:guide>
        <p15:guide id="2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B8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3"/>
        <p:guide pos="36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tags" Target="tags/tag190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自我介绍，自己由</a:t>
            </a:r>
            <a:r>
              <a:rPr lang="en-US" altLang="zh-CN"/>
              <a:t>2010</a:t>
            </a:r>
            <a:r>
              <a:rPr lang="zh-CN" altLang="en-US"/>
              <a:t>年的技术到现在的价值思路，价投在中国有用吗？茅台？这两年的白马。国情不同，我们需要有一个中国式特色的价投，国家之一就是我们的退市，美国每年的退市比</a:t>
            </a:r>
            <a:r>
              <a:rPr lang="en-US" altLang="zh-CN"/>
              <a:t>IPO</a:t>
            </a:r>
            <a:r>
              <a:rPr lang="zh-CN" altLang="en-US"/>
              <a:t>还要多。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如果重要的政策已经出来了，那么离市场的真正底也就不远了。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中国特色价投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每一轮下跌都是给予清醒的人一次财富抬升的机会，顺势赚快钱，逆势赚大钱。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待行情由原来的底部走向中期强势，我们再来一趟上海，讲讲中位趋势的操作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待行情由原来的底部走向中期强势，我们再来一趟上海，讲讲中位趋势的操作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待行情由原来的底部走向中期强势，我们再来一趟上海，讲讲中位趋势的操作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image" Target="../media/image4.png"/><Relationship Id="rId6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上海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8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经传多赢资深投顾:宓睿 | 执业编号:A1120616040002  风险提示:观点基于软件数据和理论模型分析，仅供参考，不构成投资建议，股市有风险，投资需谨慎。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8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:方建伟丨执业编号: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A1120613090012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6.xml"/><Relationship Id="rId3" Type="http://schemas.openxmlformats.org/officeDocument/2006/relationships/image" Target="../media/image21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9.xml"/><Relationship Id="rId3" Type="http://schemas.openxmlformats.org/officeDocument/2006/relationships/image" Target="../media/image22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image" Target="../media/image24.png"/><Relationship Id="rId4" Type="http://schemas.openxmlformats.org/officeDocument/2006/relationships/tags" Target="../tags/tag72.xml"/><Relationship Id="rId3" Type="http://schemas.openxmlformats.org/officeDocument/2006/relationships/image" Target="../media/image23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2.xml"/><Relationship Id="rId3" Type="http://schemas.openxmlformats.org/officeDocument/2006/relationships/image" Target="../media/image25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5.xml"/><Relationship Id="rId3" Type="http://schemas.openxmlformats.org/officeDocument/2006/relationships/image" Target="../media/image26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28.png"/><Relationship Id="rId4" Type="http://schemas.openxmlformats.org/officeDocument/2006/relationships/tags" Target="../tags/tag88.xml"/><Relationship Id="rId3" Type="http://schemas.openxmlformats.org/officeDocument/2006/relationships/image" Target="../media/image27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29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30.png"/><Relationship Id="rId2" Type="http://schemas.openxmlformats.org/officeDocument/2006/relationships/tags" Target="../tags/tag99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106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../media/image8.pn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31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32.png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image" Target="../media/image33.png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29.xml"/><Relationship Id="rId6" Type="http://schemas.openxmlformats.org/officeDocument/2006/relationships/image" Target="../media/image35.png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image" Target="../media/image34.png"/><Relationship Id="rId1" Type="http://schemas.openxmlformats.org/officeDocument/2006/relationships/tags" Target="../tags/tag125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33.xml"/><Relationship Id="rId5" Type="http://schemas.openxmlformats.org/officeDocument/2006/relationships/image" Target="../media/image37.png"/><Relationship Id="rId4" Type="http://schemas.openxmlformats.org/officeDocument/2006/relationships/tags" Target="../tags/tag132.xml"/><Relationship Id="rId3" Type="http://schemas.openxmlformats.org/officeDocument/2006/relationships/image" Target="../media/image36.png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36.xml"/><Relationship Id="rId3" Type="http://schemas.openxmlformats.org/officeDocument/2006/relationships/image" Target="../media/image38.png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image" Target="../media/image39.png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146.xml"/><Relationship Id="rId3" Type="http://schemas.openxmlformats.org/officeDocument/2006/relationships/image" Target="../media/image40.png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1" Type="http://schemas.openxmlformats.org/officeDocument/2006/relationships/notesSlide" Target="../notesSlides/notesSlide7.xml"/><Relationship Id="rId20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image" Target="../media/image42.png"/><Relationship Id="rId2" Type="http://schemas.openxmlformats.org/officeDocument/2006/relationships/tags" Target="../tags/tag166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173.xml"/><Relationship Id="rId1" Type="http://schemas.openxmlformats.org/officeDocument/2006/relationships/tags" Target="../tags/tag165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image" Target="../media/image44.png"/><Relationship Id="rId4" Type="http://schemas.openxmlformats.org/officeDocument/2006/relationships/tags" Target="../tags/tag179.xml"/><Relationship Id="rId3" Type="http://schemas.openxmlformats.org/officeDocument/2006/relationships/image" Target="../media/image43.png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image" Target="../media/image45.png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12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11.png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51.xml"/><Relationship Id="rId5" Type="http://schemas.openxmlformats.org/officeDocument/2006/relationships/image" Target="../media/image14.png"/><Relationship Id="rId4" Type="http://schemas.openxmlformats.org/officeDocument/2006/relationships/tags" Target="../tags/tag50.xml"/><Relationship Id="rId3" Type="http://schemas.openxmlformats.org/officeDocument/2006/relationships/image" Target="../media/image13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15.png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59.xml"/><Relationship Id="rId7" Type="http://schemas.openxmlformats.org/officeDocument/2006/relationships/image" Target="../media/image18.png"/><Relationship Id="rId6" Type="http://schemas.openxmlformats.org/officeDocument/2006/relationships/tags" Target="../tags/tag58.xml"/><Relationship Id="rId5" Type="http://schemas.openxmlformats.org/officeDocument/2006/relationships/image" Target="../media/image17.png"/><Relationship Id="rId4" Type="http://schemas.openxmlformats.org/officeDocument/2006/relationships/tags" Target="../tags/tag57.xml"/><Relationship Id="rId3" Type="http://schemas.openxmlformats.org/officeDocument/2006/relationships/image" Target="../media/image16.png"/><Relationship Id="rId2" Type="http://schemas.openxmlformats.org/officeDocument/2006/relationships/tags" Target="../tags/tag56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60.xml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63.xml"/><Relationship Id="rId3" Type="http://schemas.openxmlformats.org/officeDocument/2006/relationships/image" Target="../media/image20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904875"/>
            <a:ext cx="12192000" cy="550100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9719945" y="4518660"/>
            <a:ext cx="2364740" cy="1075690"/>
          </a:xfrm>
          <a:prstGeom prst="wedgeRoundRectCallout">
            <a:avLst>
              <a:gd name="adj1" fmla="val -63480"/>
              <a:gd name="adj2" fmla="val 100354"/>
              <a:gd name="adj3" fmla="val 16667"/>
            </a:avLst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横盘统计红色数值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进入到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5.56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以内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就是短期的低点值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收敛三角形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85" y="937895"/>
            <a:ext cx="12185015" cy="5511165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7847330" y="2008505"/>
            <a:ext cx="2367280" cy="978535"/>
          </a:xfrm>
          <a:prstGeom prst="wedgeRoundRectCallout">
            <a:avLst>
              <a:gd name="adj1" fmla="val 47800"/>
              <a:gd name="adj2" fmla="val 136632"/>
              <a:gd name="adj3" fmla="val 16667"/>
            </a:avLst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指数区间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逐步收缩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震荡在前，突破在后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周期才是永恒的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28110" y="1298575"/>
            <a:ext cx="8074660" cy="4489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8125" y="1298575"/>
            <a:ext cx="3430905" cy="4488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28110" y="5419725"/>
            <a:ext cx="18192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图片来源于网络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38125" y="5480685"/>
            <a:ext cx="18192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图片来源于网络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市场综合看法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4130" y="1283335"/>
            <a:ext cx="99866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1</a:t>
            </a: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</a:t>
            </a: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8</a:t>
            </a: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月底的持续利好政策，表明政策底已经出现</a:t>
            </a: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2</a:t>
            </a: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、市场底仍然需要磨合，汇率底决定市场底的进度</a:t>
            </a: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3</a:t>
            </a: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、大周期处于收敛三角形中，</a:t>
            </a: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9</a:t>
            </a: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月更多是脱底走势</a:t>
            </a: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4</a:t>
            </a: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、在存量资金有限的情况下，专注于市场局部的机会</a:t>
            </a: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5</a:t>
            </a: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、机会是跌出来的，越是低迷的时候，越要去关注</a:t>
            </a: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价值选股，趋势做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跌出来的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倍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五粮液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4270" y="783590"/>
            <a:ext cx="9902825" cy="5777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跌出来的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5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倍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五粮液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文本框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891540"/>
            <a:ext cx="12191365" cy="564007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526415" y="5344795"/>
            <a:ext cx="3191510" cy="1026160"/>
          </a:xfrm>
          <a:prstGeom prst="rect">
            <a:avLst/>
          </a:prstGeom>
          <a:solidFill>
            <a:schemeClr val="accent4">
              <a:alpha val="26000"/>
            </a:schemeClr>
          </a:solidFill>
          <a:ln w="12700" cap="sq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6415" y="3749040"/>
            <a:ext cx="5607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不识庐山真面目，只缘身在此山中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第一步：选好公司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964180"/>
            <a:ext cx="12198985" cy="3476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79945" y="861695"/>
            <a:ext cx="4772025" cy="18478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17195" y="1543685"/>
            <a:ext cx="5793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基本面分析：滚动净利润连续增长</a:t>
            </a:r>
            <a:endParaRPr lang="zh-CN" altLang="en-US" sz="28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第二步：</a:t>
            </a: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买便宜的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942340"/>
            <a:ext cx="12190095" cy="535114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825105" y="3429000"/>
            <a:ext cx="250825" cy="2713355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>
            <p:custDataLst>
              <p:tags r:id="rId5"/>
            </p:custDataLst>
          </p:nvPr>
        </p:nvSpPr>
        <p:spPr>
          <a:xfrm>
            <a:off x="8138795" y="3629660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左箭头 8"/>
          <p:cNvSpPr/>
          <p:nvPr>
            <p:custDataLst>
              <p:tags r:id="rId6"/>
            </p:custDataLst>
          </p:nvPr>
        </p:nvSpPr>
        <p:spPr>
          <a:xfrm>
            <a:off x="8138795" y="4983480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左箭头 10"/>
          <p:cNvSpPr/>
          <p:nvPr>
            <p:custDataLst>
              <p:tags r:id="rId7"/>
            </p:custDataLst>
          </p:nvPr>
        </p:nvSpPr>
        <p:spPr>
          <a:xfrm>
            <a:off x="8138795" y="5932805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1" grpId="0" bldLvl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第三步：技术确认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1710" y="857250"/>
            <a:ext cx="10227945" cy="572325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3028315" y="2701925"/>
            <a:ext cx="1372235" cy="916940"/>
          </a:xfrm>
          <a:prstGeom prst="rect">
            <a:avLst/>
          </a:prstGeom>
          <a:solidFill>
            <a:schemeClr val="accent3">
              <a:alpha val="36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8000365" y="1057910"/>
            <a:ext cx="1372235" cy="916940"/>
          </a:xfrm>
          <a:prstGeom prst="rect">
            <a:avLst/>
          </a:prstGeom>
          <a:solidFill>
            <a:schemeClr val="accent3">
              <a:alpha val="36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>
            <p:custDataLst>
              <p:tags r:id="rId6"/>
            </p:custDataLst>
          </p:nvPr>
        </p:nvSpPr>
        <p:spPr>
          <a:xfrm>
            <a:off x="1400810" y="1810385"/>
            <a:ext cx="1926590" cy="891540"/>
          </a:xfrm>
          <a:prstGeom prst="wedgeRoundRectCallout">
            <a:avLst>
              <a:gd name="adj1" fmla="val 56789"/>
              <a:gd name="adj2" fmla="val 39957"/>
              <a:gd name="adj3" fmla="val 16667"/>
            </a:avLst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筑底突破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趋势开始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圆角矩形标注 11"/>
          <p:cNvSpPr/>
          <p:nvPr>
            <p:custDataLst>
              <p:tags r:id="rId7"/>
            </p:custDataLst>
          </p:nvPr>
        </p:nvSpPr>
        <p:spPr>
          <a:xfrm>
            <a:off x="9919335" y="783590"/>
            <a:ext cx="1926590" cy="891540"/>
          </a:xfrm>
          <a:prstGeom prst="wedgeRoundRectCallout">
            <a:avLst>
              <a:gd name="adj1" fmla="val -71588"/>
              <a:gd name="adj2" fmla="val 19586"/>
              <a:gd name="adj3" fmla="val 16667"/>
            </a:avLst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做头破位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趋势结束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右箭头 12"/>
          <p:cNvSpPr/>
          <p:nvPr>
            <p:custDataLst>
              <p:tags r:id="rId8"/>
            </p:custDataLst>
          </p:nvPr>
        </p:nvSpPr>
        <p:spPr>
          <a:xfrm rot="19740000">
            <a:off x="4274185" y="1786890"/>
            <a:ext cx="3460115" cy="4699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6430645" y="2701925"/>
            <a:ext cx="4703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1</a:t>
            </a:r>
            <a:r>
              <a:rPr lang="zh-CN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</a:t>
            </a:r>
            <a:r>
              <a:rPr lang="zh-CN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跟趋势，争取沿着趋势赚一大波</a:t>
            </a:r>
            <a:endParaRPr lang="zh-CN" altLang="en-US" sz="2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2</a:t>
            </a:r>
            <a:r>
              <a:rPr lang="zh-CN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、趋势一旦改变（破位），则出局观望</a:t>
            </a:r>
            <a:endParaRPr lang="zh-CN" altLang="en-US" sz="2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9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方建伟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| 执业编号:A1120613090012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524192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经传多赢资深投顾，经传十大金牌讲师，注册理财规划师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5228590" y="4657725"/>
            <a:ext cx="510349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394200" y="2005330"/>
            <a:ext cx="7330440" cy="1487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8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站在未来看现在</a:t>
            </a:r>
            <a:endParaRPr lang="zh-CN" altLang="en-US" sz="80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" name="图片 1" descr="画板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05280" y="471805"/>
            <a:ext cx="3185160" cy="501904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第四步：买卖操作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400" y="1319530"/>
            <a:ext cx="10810875" cy="4262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1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、个股突破智能辅助线之后的回踩即为买入的时机；</a:t>
            </a: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2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、大盘流动资金翻红则一次性建仓，大盘流动资金翻绿则只建一半；</a:t>
            </a: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3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、初期买入之后，设置止损为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-8%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（以成本价计，正常范围是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5%-10%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间）；</a:t>
            </a: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4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、个股一旦启动上涨，则卖出的时机为跌破智能辅助线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3%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（乖离率为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-3%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）</a:t>
            </a: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补：对于经不住个股的涨跌波动的，可以采用上涨一定幅度先减点仓的策略，在盈利情况下减仓可以有效的降低成本，从而提高持股的信心。</a:t>
            </a:r>
            <a:endParaRPr lang="zh-CN" altLang="en-US" sz="24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案例讲解</a:t>
            </a:r>
            <a:r>
              <a:rPr lang="en-US" altLang="zh-CN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</a:t>
            </a:r>
            <a:endParaRPr kumimoji="0" lang="en-US" altLang="zh-CN" sz="4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5500" y="783590"/>
            <a:ext cx="10386695" cy="584327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617595" y="3161030"/>
            <a:ext cx="788035" cy="337439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上箭头 2"/>
          <p:cNvSpPr/>
          <p:nvPr>
            <p:custDataLst>
              <p:tags r:id="rId5"/>
            </p:custDataLst>
          </p:nvPr>
        </p:nvSpPr>
        <p:spPr>
          <a:xfrm>
            <a:off x="4829810" y="3274695"/>
            <a:ext cx="556260" cy="72834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回踩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上箭头 4"/>
          <p:cNvSpPr/>
          <p:nvPr>
            <p:custDataLst>
              <p:tags r:id="rId6"/>
            </p:custDataLst>
          </p:nvPr>
        </p:nvSpPr>
        <p:spPr>
          <a:xfrm>
            <a:off x="9423400" y="1820545"/>
            <a:ext cx="556260" cy="72834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破位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案例讲解</a:t>
            </a:r>
            <a:r>
              <a:rPr lang="en-US" altLang="zh-CN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endParaRPr kumimoji="0" lang="en-US" altLang="zh-CN" sz="4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0130" y="783590"/>
            <a:ext cx="10112375" cy="585089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761105" y="2624455"/>
            <a:ext cx="520700" cy="3651885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上箭头 1"/>
          <p:cNvSpPr/>
          <p:nvPr>
            <p:custDataLst>
              <p:tags r:id="rId5"/>
            </p:custDataLst>
          </p:nvPr>
        </p:nvSpPr>
        <p:spPr>
          <a:xfrm>
            <a:off x="4829810" y="2548255"/>
            <a:ext cx="556260" cy="72834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回踩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上箭头 4"/>
          <p:cNvSpPr/>
          <p:nvPr>
            <p:custDataLst>
              <p:tags r:id="rId6"/>
            </p:custDataLst>
          </p:nvPr>
        </p:nvSpPr>
        <p:spPr>
          <a:xfrm>
            <a:off x="7679055" y="1964055"/>
            <a:ext cx="556260" cy="72834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破位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案例讲解</a:t>
            </a:r>
            <a:r>
              <a:rPr lang="en-US" altLang="zh-CN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</a:t>
            </a:r>
            <a:endParaRPr kumimoji="0" lang="en-US" altLang="zh-CN" sz="4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5940" y="783590"/>
            <a:ext cx="10850245" cy="578294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567295" y="2797175"/>
            <a:ext cx="386715" cy="313436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1760" y="1068070"/>
            <a:ext cx="12036425" cy="528066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案例讲解</a:t>
            </a:r>
            <a:r>
              <a:rPr lang="en-US" altLang="zh-CN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</a:t>
            </a:r>
            <a:endParaRPr kumimoji="0" lang="en-US" altLang="zh-CN" sz="4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8161655" y="3041650"/>
            <a:ext cx="386715" cy="313436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61655" y="1068070"/>
            <a:ext cx="2487295" cy="172910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8161655" y="1064895"/>
            <a:ext cx="2454910" cy="1642745"/>
          </a:xfrm>
          <a:prstGeom prst="wedgeRectCallout">
            <a:avLst>
              <a:gd name="adj1" fmla="val -30781"/>
              <a:gd name="adj2" fmla="val 73154"/>
            </a:avLst>
          </a:prstGeom>
          <a:solidFill>
            <a:schemeClr val="accent6">
              <a:alpha val="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9138285" y="2281555"/>
            <a:ext cx="320040" cy="387985"/>
          </a:xfrm>
          <a:prstGeom prst="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第五步：智能选股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6130" y="1947545"/>
            <a:ext cx="5629275" cy="29622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86345" y="986790"/>
            <a:ext cx="2981325" cy="53435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医药（商业）</a:t>
            </a: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：大参林</a:t>
            </a:r>
            <a:endParaRPr kumimoji="0" lang="zh-CN" altLang="en-US" sz="4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125" y="1080135"/>
            <a:ext cx="11988800" cy="52635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后续：产业研究</a:t>
            </a:r>
            <a:r>
              <a:rPr lang="en-US" altLang="zh-CN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成长</a:t>
            </a:r>
            <a:endParaRPr kumimoji="0" lang="zh-CN" altLang="en-US" sz="4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15" y="993140"/>
            <a:ext cx="12186285" cy="534098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791335" y="4011930"/>
            <a:ext cx="862965" cy="1572895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3078480" y="3304540"/>
            <a:ext cx="862965" cy="1572895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365625" y="2180590"/>
            <a:ext cx="929640" cy="183134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5661660" y="1454785"/>
            <a:ext cx="584835" cy="136271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新能源汽车产业链</a:t>
            </a:r>
            <a:endParaRPr kumimoji="0" lang="zh-CN" sz="4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20320" y="863600"/>
            <a:ext cx="12212320" cy="56610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884555"/>
            <a:ext cx="12196445" cy="53505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汽车零部件：拓普集团</a:t>
            </a:r>
            <a:endParaRPr kumimoji="0" lang="zh-CN" altLang="en-US" sz="4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202430" y="2665095"/>
            <a:ext cx="397510" cy="342392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5976620" y="2665095"/>
            <a:ext cx="397510" cy="342392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985000" y="2665095"/>
            <a:ext cx="397510" cy="342392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9484995" y="2665095"/>
            <a:ext cx="397510" cy="342392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295525" y="1000760"/>
            <a:ext cx="2374900" cy="1066800"/>
          </a:xfrm>
          <a:prstGeom prst="wedgeRoundRectCallout">
            <a:avLst>
              <a:gd name="adj1" fmla="val 48278"/>
              <a:gd name="adj2" fmla="val 77916"/>
              <a:gd name="adj3" fmla="val 16667"/>
            </a:avLst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第一波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回踩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63.3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，止盈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67.3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上涨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6.3%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圆角矩形标注 9"/>
          <p:cNvSpPr/>
          <p:nvPr>
            <p:custDataLst>
              <p:tags r:id="rId8"/>
            </p:custDataLst>
          </p:nvPr>
        </p:nvSpPr>
        <p:spPr>
          <a:xfrm>
            <a:off x="4826000" y="1000760"/>
            <a:ext cx="2374900" cy="1066800"/>
          </a:xfrm>
          <a:prstGeom prst="wedgeRoundRectCallout">
            <a:avLst>
              <a:gd name="adj1" fmla="val 15240"/>
              <a:gd name="adj2" fmla="val 93273"/>
              <a:gd name="adj3" fmla="val 16667"/>
            </a:avLst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第二波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回踩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56.8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，止损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56.4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下跌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0.1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%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圆角矩形标注 10"/>
          <p:cNvSpPr/>
          <p:nvPr>
            <p:custDataLst>
              <p:tags r:id="rId9"/>
            </p:custDataLst>
          </p:nvPr>
        </p:nvSpPr>
        <p:spPr>
          <a:xfrm>
            <a:off x="7382510" y="3347085"/>
            <a:ext cx="2374900" cy="1066800"/>
          </a:xfrm>
          <a:prstGeom prst="wedgeRoundRectCallout">
            <a:avLst>
              <a:gd name="adj1" fmla="val -25561"/>
              <a:gd name="adj2" fmla="val -82976"/>
              <a:gd name="adj3" fmla="val 16667"/>
            </a:avLst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第三波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回踩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56.1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，止盈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76.1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上涨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35.6%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圆角矩形标注 12"/>
          <p:cNvSpPr/>
          <p:nvPr>
            <p:custDataLst>
              <p:tags r:id="rId10"/>
            </p:custDataLst>
          </p:nvPr>
        </p:nvSpPr>
        <p:spPr>
          <a:xfrm>
            <a:off x="9992360" y="2665095"/>
            <a:ext cx="1852295" cy="1066800"/>
          </a:xfrm>
          <a:prstGeom prst="wedgeRoundRectCallout">
            <a:avLst>
              <a:gd name="adj1" fmla="val -38208"/>
              <a:gd name="adj2" fmla="val -78452"/>
              <a:gd name="adj3" fmla="val 16667"/>
            </a:avLst>
          </a:prstGeom>
        </p:spPr>
        <p:style>
          <a:lnRef idx="0">
            <a:srgbClr val="FFFFFF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第四波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回踩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73.3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现价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72.2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左箭头 13"/>
          <p:cNvSpPr/>
          <p:nvPr>
            <p:custDataLst>
              <p:tags r:id="rId11"/>
            </p:custDataLst>
          </p:nvPr>
        </p:nvSpPr>
        <p:spPr>
          <a:xfrm>
            <a:off x="4670425" y="5034915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左箭头 14"/>
          <p:cNvSpPr/>
          <p:nvPr>
            <p:custDataLst>
              <p:tags r:id="rId12"/>
            </p:custDataLst>
          </p:nvPr>
        </p:nvSpPr>
        <p:spPr>
          <a:xfrm>
            <a:off x="4670425" y="5811520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左箭头 15"/>
          <p:cNvSpPr/>
          <p:nvPr>
            <p:custDataLst>
              <p:tags r:id="rId13"/>
            </p:custDataLst>
          </p:nvPr>
        </p:nvSpPr>
        <p:spPr>
          <a:xfrm>
            <a:off x="6390640" y="5034915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>
            <p:custDataLst>
              <p:tags r:id="rId14"/>
            </p:custDataLst>
          </p:nvPr>
        </p:nvSpPr>
        <p:spPr>
          <a:xfrm>
            <a:off x="6382385" y="5811520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左箭头 17"/>
          <p:cNvSpPr/>
          <p:nvPr>
            <p:custDataLst>
              <p:tags r:id="rId15"/>
            </p:custDataLst>
          </p:nvPr>
        </p:nvSpPr>
        <p:spPr>
          <a:xfrm>
            <a:off x="7451090" y="5034915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左箭头 18"/>
          <p:cNvSpPr/>
          <p:nvPr>
            <p:custDataLst>
              <p:tags r:id="rId16"/>
            </p:custDataLst>
          </p:nvPr>
        </p:nvSpPr>
        <p:spPr>
          <a:xfrm>
            <a:off x="7451090" y="5811520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>
            <p:custDataLst>
              <p:tags r:id="rId17"/>
            </p:custDataLst>
          </p:nvPr>
        </p:nvSpPr>
        <p:spPr>
          <a:xfrm>
            <a:off x="9992360" y="5034915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左箭头 20"/>
          <p:cNvSpPr/>
          <p:nvPr>
            <p:custDataLst>
              <p:tags r:id="rId18"/>
            </p:custDataLst>
          </p:nvPr>
        </p:nvSpPr>
        <p:spPr>
          <a:xfrm>
            <a:off x="9992360" y="5811520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575" y="178117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86655" y="183769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820535" y="192405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风浪越大，鱼越贵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27575" y="277177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86655" y="282829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820535" y="291465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价值选股，趋势做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27575" y="376237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86655" y="381889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820535" y="390525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知行合一，致良知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汽车整车：比亚迪</a:t>
            </a:r>
            <a:endParaRPr kumimoji="0" lang="zh-CN" altLang="en-US" sz="4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540" y="1033145"/>
            <a:ext cx="11935460" cy="523049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294755" y="2742565"/>
            <a:ext cx="253365" cy="342392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8369300" y="2742565"/>
            <a:ext cx="223520" cy="3423920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>
            <p:custDataLst>
              <p:tags r:id="rId6"/>
            </p:custDataLst>
          </p:nvPr>
        </p:nvSpPr>
        <p:spPr>
          <a:xfrm>
            <a:off x="6626860" y="5200015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左箭头 4"/>
          <p:cNvSpPr/>
          <p:nvPr>
            <p:custDataLst>
              <p:tags r:id="rId7"/>
            </p:custDataLst>
          </p:nvPr>
        </p:nvSpPr>
        <p:spPr>
          <a:xfrm>
            <a:off x="6626860" y="5888990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箭头 6"/>
          <p:cNvSpPr/>
          <p:nvPr>
            <p:custDataLst>
              <p:tags r:id="rId8"/>
            </p:custDataLst>
          </p:nvPr>
        </p:nvSpPr>
        <p:spPr>
          <a:xfrm>
            <a:off x="8733155" y="5200015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左箭头 8"/>
          <p:cNvSpPr/>
          <p:nvPr>
            <p:custDataLst>
              <p:tags r:id="rId9"/>
            </p:custDataLst>
          </p:nvPr>
        </p:nvSpPr>
        <p:spPr>
          <a:xfrm>
            <a:off x="8733155" y="5888990"/>
            <a:ext cx="594360" cy="2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5" grpId="0" bldLvl="0" animBg="1"/>
      <p:bldP spid="5" grpId="1" animBg="1"/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知行合一，致良知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王阳明心法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75970"/>
            <a:ext cx="8966200" cy="579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66200" y="775970"/>
            <a:ext cx="3226435" cy="579628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995545" y="1258570"/>
            <a:ext cx="7082155" cy="4286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“</a:t>
            </a: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圣人之道，吾性自足，向之求理于事物者误也。</a:t>
            </a:r>
            <a:r>
              <a:rPr lang="en-US" alt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”</a:t>
            </a:r>
            <a:endParaRPr lang="zh-CN" sz="4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endParaRPr lang="zh-CN" sz="4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“知是行的主意，行是知的工夫；</a:t>
            </a:r>
            <a:endParaRPr lang="zh-CN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知是行之始，行是知之成”</a:t>
            </a:r>
            <a:endParaRPr lang="zh-CN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endParaRPr lang="zh-CN" sz="4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无</a:t>
            </a: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善</a:t>
            </a: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无</a:t>
            </a: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恶心之体，</a:t>
            </a:r>
            <a:endParaRPr lang="zh-CN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有善有恶意之动，</a:t>
            </a:r>
            <a:endParaRPr lang="zh-CN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知</a:t>
            </a: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善知恶是良知，</a:t>
            </a:r>
            <a:endParaRPr lang="zh-CN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为</a:t>
            </a:r>
            <a:r>
              <a:rPr lang="zh-CN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善去恶是格物。</a:t>
            </a:r>
            <a:endParaRPr lang="zh-CN" sz="2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模仿巴菲特的人</a:t>
            </a:r>
            <a:endParaRPr lang="zh-CN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210050" y="1177925"/>
            <a:ext cx="7454900" cy="3777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莫尼什·帕伯莱（Mohnish Pabrai）：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偶然从一书中知道巴菲特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44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年（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1950-1994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）时间年化回报率高达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31%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他被复利强大的力量震惊到了，也就是说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美元变成了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14.4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万美元。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至此决定玩一个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在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年内将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100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万美元变成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亿美元的游戏。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”</a:t>
            </a:r>
            <a:endParaRPr lang="en-US" altLang="zh-CN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从2000年到2018年，18年期间，所执掌的对冲基金的收益率高达1204%，（年化收益率约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31%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），而同期标普500指数的收益率仅为159%。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7825" y="1177925"/>
            <a:ext cx="3590925" cy="271716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12445" y="4471670"/>
            <a:ext cx="11259820" cy="1308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、如果我不觉得这只股票在短时间内（</a:t>
            </a:r>
            <a:r>
              <a:rPr lang="en-US" altLang="zh-CN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2-3</a:t>
            </a:r>
            <a:r>
              <a:rPr lang="zh-CN" altLang="en-US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年）不能翻</a:t>
            </a:r>
            <a:r>
              <a:rPr lang="en-US" altLang="zh-CN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倍的话，我看都不会看。</a:t>
            </a:r>
            <a:endParaRPr lang="zh-CN" altLang="en-US" sz="2400" dirty="0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400" dirty="0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、要有极度的耐心，不要盲目跟风。（</a:t>
            </a:r>
            <a:r>
              <a:rPr lang="en-US" altLang="zh-CN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2011</a:t>
            </a:r>
            <a:r>
              <a:rPr lang="en-US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-2013</a:t>
            </a:r>
            <a:r>
              <a:rPr lang="zh-CN" altLang="en-US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年三年只买了</a:t>
            </a:r>
            <a:r>
              <a:rPr lang="en-US" altLang="zh-CN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</a:t>
            </a:r>
            <a:r>
              <a:rPr lang="zh-CN" altLang="en-US" sz="2400" dirty="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只股票）</a:t>
            </a:r>
            <a:endParaRPr lang="zh-CN" altLang="en-US" sz="2400" dirty="0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2500630" y="1876425"/>
            <a:ext cx="657415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4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人生是长跑</a:t>
            </a:r>
            <a:endParaRPr lang="zh-CN" sz="4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4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不在于快慢</a:t>
            </a:r>
            <a:endParaRPr lang="zh-CN" sz="4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4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而在于长久</a:t>
            </a:r>
            <a:endParaRPr lang="zh-CN" sz="4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sz="40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投资亦如此</a:t>
            </a:r>
            <a:endParaRPr lang="zh-CN" sz="4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风浪越大，鱼越贵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841375"/>
            <a:ext cx="12182475" cy="55060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年了还在这里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0" y="1066800"/>
            <a:ext cx="1371600" cy="2038350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>
          <a:xfrm rot="18720000">
            <a:off x="2449195" y="3160395"/>
            <a:ext cx="1006475" cy="421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743835" y="1937385"/>
            <a:ext cx="1370965" cy="297815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0478770" y="960120"/>
            <a:ext cx="1370965" cy="297815"/>
          </a:xfrm>
          <a:prstGeom prst="rect">
            <a:avLst/>
          </a:prstGeom>
          <a:solidFill>
            <a:schemeClr val="accent6">
              <a:alpha val="21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北向资金与上证指数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5360" y="783590"/>
            <a:ext cx="10716260" cy="3043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75360" y="3892550"/>
            <a:ext cx="10716895" cy="27133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0665" y="993140"/>
            <a:ext cx="11711305" cy="54394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人民币汇率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8035" y="4264025"/>
            <a:ext cx="68865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一是美国经济仍有较强的韧性，GDP、零售、就业处于相对高位，而中国经济则是冲高回落，再度磨底；</a:t>
            </a:r>
            <a:endParaRPr lang="zh-CN" alt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二是中美货币周期错位，利差延续高位运行，美国由于通胀粘性，加息预期犹存，反观国内加大稳增长力度，降息节奏加快。</a:t>
            </a:r>
            <a:endParaRPr lang="zh-CN" alt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组合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拳频出手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8845" y="1434465"/>
            <a:ext cx="4683125" cy="1748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09510" y="1436370"/>
            <a:ext cx="3354705" cy="1746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2420" y="3710305"/>
            <a:ext cx="5895975" cy="2505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70370" y="3710305"/>
            <a:ext cx="5032375" cy="250507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利好总是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滞后表现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7875" y="855345"/>
            <a:ext cx="10829925" cy="56864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  <p:tag name="KSO_WM_UNIT_PLACING_PICTURE_USER_VIEWPORT" val="{&quot;height&quot;:9202,&quot;width&quot;:16357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  <p:tag name="KSO_WM_UNIT_PLACING_PICTURE_USER_VIEWPORT" val="{&quot;height&quot;:8940,&quot;width&quot;:16080}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WPS 演示</Application>
  <PresentationFormat>宽屏</PresentationFormat>
  <Paragraphs>190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Medium</vt:lpstr>
      <vt:lpstr>思源黑体 CN Bold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281</cp:revision>
  <dcterms:created xsi:type="dcterms:W3CDTF">2022-12-31T05:43:00Z</dcterms:created>
  <dcterms:modified xsi:type="dcterms:W3CDTF">2023-09-15T08:13:36Z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BDD55F31F92F485E846338AD9D7356B7_13</vt:lpwstr>
  </property>
</Properties>
</file>