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8" r:id="rId3"/>
    <p:sldId id="313" r:id="rId4"/>
    <p:sldId id="388" r:id="rId5"/>
    <p:sldId id="389" r:id="rId6"/>
    <p:sldId id="412" r:id="rId7"/>
    <p:sldId id="465" r:id="rId8"/>
    <p:sldId id="300" r:id="rId9"/>
    <p:sldId id="380" r:id="rId10"/>
    <p:sldId id="467" r:id="rId11"/>
    <p:sldId id="466" r:id="rId12"/>
    <p:sldId id="414" r:id="rId13"/>
    <p:sldId id="417" r:id="rId14"/>
    <p:sldId id="463" r:id="rId15"/>
    <p:sldId id="322" r:id="rId16"/>
    <p:sldId id="428" r:id="rId17"/>
    <p:sldId id="429" r:id="rId18"/>
    <p:sldId id="430" r:id="rId19"/>
    <p:sldId id="413" r:id="rId20"/>
    <p:sldId id="418" r:id="rId21"/>
    <p:sldId id="464" r:id="rId22"/>
    <p:sldId id="302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B80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58" y="96"/>
      </p:cViewPr>
      <p:guideLst>
        <p:guide orient="horz" pos="217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70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tags" Target="../tags/tag15.xml"/><Relationship Id="rId3" Type="http://schemas.openxmlformats.org/officeDocument/2006/relationships/image" Target="../media/image6.jpe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 :杨春虎丨执业编号:A1120619100003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7" name="图片 6" descr="组 29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6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 userDrawn="1">
            <p:custDataLst>
              <p:tags r:id="rId7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:王延龙丨执业编号:A1120615060002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5" name="图片 4" descr="组 292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9" name="图片 8" descr="组 292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画板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l="23458" r="23458"/>
          <a:stretch>
            <a:fillRect/>
          </a:stretch>
        </p:blipFill>
        <p:spPr>
          <a:xfrm>
            <a:off x="-317" y="-46672"/>
            <a:ext cx="12192635" cy="6951345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5765" y="235585"/>
            <a:ext cx="1220470" cy="26035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>
            <p:custDataLst>
              <p:tags r:id="rId6"/>
            </p:custDataLst>
          </p:nvPr>
        </p:nvSpPr>
        <p:spPr>
          <a:xfrm>
            <a:off x="10090150" y="207010"/>
            <a:ext cx="1911350" cy="2889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股市有风险</a:t>
            </a:r>
            <a:r>
              <a:rPr lang="en-US" altLang="zh-CN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·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27.xml"/><Relationship Id="rId6" Type="http://schemas.openxmlformats.org/officeDocument/2006/relationships/image" Target="../media/image8.png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7.xml"/><Relationship Id="rId2" Type="http://schemas.openxmlformats.org/officeDocument/2006/relationships/image" Target="../media/image23.png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9.xml"/><Relationship Id="rId2" Type="http://schemas.openxmlformats.org/officeDocument/2006/relationships/image" Target="../media/image24.png"/><Relationship Id="rId1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2" Type="http://schemas.openxmlformats.org/officeDocument/2006/relationships/image" Target="../media/image25.png"/><Relationship Id="rId1" Type="http://schemas.openxmlformats.org/officeDocument/2006/relationships/tags" Target="../tags/tag5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2" Type="http://schemas.openxmlformats.org/officeDocument/2006/relationships/image" Target="../media/image26.png"/><Relationship Id="rId1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2" Type="http://schemas.openxmlformats.org/officeDocument/2006/relationships/image" Target="../media/image27.png"/><Relationship Id="rId1" Type="http://schemas.openxmlformats.org/officeDocument/2006/relationships/tags" Target="../tags/tag5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2" Type="http://schemas.openxmlformats.org/officeDocument/2006/relationships/image" Target="../media/image28.png"/><Relationship Id="rId1" Type="http://schemas.openxmlformats.org/officeDocument/2006/relationships/tags" Target="../tags/tag5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2" Type="http://schemas.openxmlformats.org/officeDocument/2006/relationships/image" Target="../media/image29.png"/><Relationship Id="rId1" Type="http://schemas.openxmlformats.org/officeDocument/2006/relationships/tags" Target="../tags/tag6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30.png"/><Relationship Id="rId1" Type="http://schemas.openxmlformats.org/officeDocument/2006/relationships/tags" Target="../tags/tag6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31.png"/><Relationship Id="rId1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32.png"/><Relationship Id="rId1" Type="http://schemas.openxmlformats.org/officeDocument/2006/relationships/tags" Target="../tags/tag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4.xml"/><Relationship Id="rId2" Type="http://schemas.openxmlformats.org/officeDocument/2006/relationships/image" Target="../media/image16.png"/><Relationship Id="rId1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8.xml"/><Relationship Id="rId2" Type="http://schemas.openxmlformats.org/officeDocument/2006/relationships/image" Target="../media/image20.png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3.xml"/><Relationship Id="rId2" Type="http://schemas.openxmlformats.org/officeDocument/2006/relationships/image" Target="../media/image21.png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2" Type="http://schemas.openxmlformats.org/officeDocument/2006/relationships/image" Target="../media/image22.png"/><Relationship Id="rId1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3785870"/>
            <a:ext cx="9427210" cy="211391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经传多赢投研总监，软件首席架构师。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北京大学金融系毕业，从业10多年，坚持以资金推动论为研究核心，形成了以机构思路选股，游资思路跟踪的稳健投资模型。独创双龙战法，机构分析战法等实战模型！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315085"/>
            <a:ext cx="6087418" cy="24415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fontAlgn="auto"/>
            <a:r>
              <a:rPr lang="zh-CN" altLang="en-US" sz="66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调整育新机</a:t>
            </a:r>
            <a:endParaRPr lang="en-US" altLang="zh-CN" sz="6600" dirty="0" smtClean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fontAlgn="auto"/>
            <a:r>
              <a:rPr lang="zh-CN" altLang="en-US" sz="66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布局正当时</a:t>
            </a:r>
            <a:endParaRPr lang="zh-CN" altLang="en-US" sz="66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" name="图片 2" descr="虎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389890"/>
            <a:ext cx="3858260" cy="60788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热点的时机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882238"/>
            <a:ext cx="966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季线金叉区域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叉区域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=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投资的时机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月线金叉区域，投资好时机，选择熊线上移，热点龙头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97" y="800353"/>
            <a:ext cx="9277003" cy="502504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热点龙头的方向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821" y="5949531"/>
            <a:ext cx="107523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线，季线金叉去区域，月线死叉末期，周线金叉区域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高估老龙头，熊线上移，突破牛线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90" y="776916"/>
            <a:ext cx="9549445" cy="51726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大资金大周期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9" y="5798388"/>
            <a:ext cx="1075238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年线大方向，季线更确定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月线定节奏，日线找时机，机会来的时候，要敢于相信，化繁为简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82" y="816120"/>
            <a:ext cx="9198033" cy="498226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大资金大节奏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809" y="5798388"/>
            <a:ext cx="107523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高估杀到低估，海洋状态低位启动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关注龙头再次启动的机会，年线金叉，月线死叉末端，周线日线金叉，等待熊线上移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76" y="775785"/>
            <a:ext cx="9272498" cy="502260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696787" y="2947174"/>
            <a:ext cx="89197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抓热点强者恒强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2615" y="5671640"/>
            <a:ext cx="1001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强者恒强，一九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分化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注册制本质就是分化，大部分成交集中于少部分个股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资金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集中，趋势启动，强者恒强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适应市场</a:t>
            </a: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76" y="769441"/>
            <a:ext cx="9095746" cy="492686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龙头不死，行情不止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9808" y="5848103"/>
            <a:ext cx="1075238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龙头代表市场人气，龙头结束，热点轮换，选择新热点的启动龙头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龙头不结束，市场热度部件，热点继续维持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17" y="798595"/>
            <a:ext cx="9322169" cy="504950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最强趋势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31315" y="5840095"/>
            <a:ext cx="9194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线金叉区域，周线金叉初期，空间大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线资金符合，趋势辅助线上，三线上移，熊线兜底，金叉出现，趋势龙头第二波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89" y="775013"/>
            <a:ext cx="9381615" cy="508170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涨停节奏定风口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7875" y="5627638"/>
            <a:ext cx="1063537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50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家左右，市场情绪高点，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家左右，市场情绪低点。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低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点入，高点出，低到高持股，高到低选股（高点热点重点关注）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中线上攻强势，选择炒作次数老热点，短线上攻强势，关注涨停数量新热点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630" y="780404"/>
            <a:ext cx="8948739" cy="484723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主题热点，涨停节奏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318" y="5845733"/>
            <a:ext cx="6096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股价牛熊线上方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周金叉区域，资金流入，海洋中位，等待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92" y="776916"/>
            <a:ext cx="9357815" cy="506881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0</a:t>
            </a:r>
            <a:r>
              <a:rPr lang="en-US" altLang="zh-CN" sz="6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779326" y="2828835"/>
            <a:ext cx="8633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调整育新机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69030"/>
            <a:ext cx="564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主题热点，涨停节奏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318" y="5845733"/>
            <a:ext cx="6096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股价牛熊线上方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周金叉区域，资金流入，海洋中位，等待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金叉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92" y="776916"/>
            <a:ext cx="9357816" cy="506881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54956" y="47515"/>
            <a:ext cx="602904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调整育新机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1843" y="5925155"/>
            <a:ext cx="1001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调整上行趋势底边：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3030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附近，向上空间大于向下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密集利好，夯实政策底，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投资机会大于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风险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39" y="787480"/>
            <a:ext cx="9193877" cy="49800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170" y="3068320"/>
            <a:ext cx="1466850" cy="148590"/>
          </a:xfrm>
          <a:prstGeom prst="rect">
            <a:avLst/>
          </a:prstGeom>
        </p:spPr>
      </p:pic>
      <p:pic>
        <p:nvPicPr>
          <p:cNvPr id="14" name="图片 13" descr="WPS图片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365" y="3877945"/>
            <a:ext cx="1651000" cy="1837055"/>
          </a:xfrm>
          <a:prstGeom prst="rect">
            <a:avLst/>
          </a:prstGeom>
        </p:spPr>
      </p:pic>
      <p:pic>
        <p:nvPicPr>
          <p:cNvPr id="15" name="图片 14" descr="WPS图片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365" y="3449955"/>
            <a:ext cx="1590040" cy="2264410"/>
          </a:xfrm>
          <a:prstGeom prst="rect">
            <a:avLst/>
          </a:prstGeom>
        </p:spPr>
      </p:pic>
      <p:pic>
        <p:nvPicPr>
          <p:cNvPr id="16" name="图片 15" descr="WPS图片(3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5405" y="3877945"/>
            <a:ext cx="1612265" cy="1835785"/>
          </a:xfrm>
          <a:prstGeom prst="rect">
            <a:avLst/>
          </a:prstGeom>
        </p:spPr>
      </p:pic>
      <p:pic>
        <p:nvPicPr>
          <p:cNvPr id="17" name="图片 16" descr="WPS图片(4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170" y="1022985"/>
            <a:ext cx="1806575" cy="2045335"/>
          </a:xfrm>
          <a:prstGeom prst="rect">
            <a:avLst/>
          </a:prstGeom>
        </p:spPr>
      </p:pic>
      <p:pic>
        <p:nvPicPr>
          <p:cNvPr id="18" name="图片 17" descr="WPS图片(5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1195" y="1022985"/>
            <a:ext cx="1845310" cy="204533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47514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新一轮的时机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7014" y="5871335"/>
            <a:ext cx="837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季线金叉启动三年振兴牛，二次回踩确认启动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998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以来上行趋势支撑，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3030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位置。关注投资机会！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15" y="780193"/>
            <a:ext cx="9351170" cy="506521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注册</a:t>
            </a: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制下的市场分化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8366" y="5624202"/>
            <a:ext cx="1001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注册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制，大部分成交集中于少部分个股，催生指数行情，关注指数基金的机会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国企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改革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注册制，上证全年跑赢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中线上攻强势，中线股强制恒强，龙头指数龙头股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40" y="753579"/>
            <a:ext cx="8991920" cy="48706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040" y="4222866"/>
            <a:ext cx="8991920" cy="12514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594" y="2680022"/>
            <a:ext cx="3436744" cy="2167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双底进行中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8366" y="5624202"/>
            <a:ext cx="1001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短线上攻向下，市场短线继续调整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蓝色超跌启动，市场即将超跌反弹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中线上攻走平，中线个股强者恒强</a:t>
            </a:r>
            <a:endParaRPr lang="zh-CN" altLang="en-US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77" y="777273"/>
            <a:ext cx="8885846" cy="481316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61277" y="2828835"/>
            <a:ext cx="8469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zh-CN" altLang="en-US" sz="72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投资正当时</a:t>
            </a:r>
            <a:endParaRPr lang="zh-CN" altLang="en-US" sz="72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投资的时机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882238"/>
            <a:ext cx="966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季线金叉区域</a:t>
            </a:r>
            <a:r>
              <a: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叉区域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=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投资的时机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超大盘的金叉，带动指数成分股的机会，带动指数的机遇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05" y="772515"/>
            <a:ext cx="9379787" cy="508071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73108" y="36756"/>
            <a:ext cx="564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 smtClean="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投资的时机</a:t>
            </a:r>
            <a:endParaRPr lang="zh-CN" altLang="en-US" sz="4000" dirty="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5150" y="5882238"/>
            <a:ext cx="966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年线金叉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月线金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叉区域</a:t>
            </a:r>
            <a:r>
              <a:rPr lang="en-US" altLang="zh-CN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=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投资的时机</a:t>
            </a:r>
            <a:endParaRPr lang="en-US" altLang="zh-CN" dirty="0" smtClean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日线熊线上移，关注上升回档的机会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20" y="792944"/>
            <a:ext cx="9304358" cy="50398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SPECIAL_SOURCE" val="bdnull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SPECIAL_SOURCE" val="bdnull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SPECIAL_SOURCE" val="bdnull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SPECIAL_SOURCE" val="bdnull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SPECIAL_SOURCE" val="bdnull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SPECIAL_SOURCE" val="bdnull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PECIAL_SOURCE" val="bdnull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PP_MARK_KEY" val="5d6e9262-ca8a-4070-8ad5-698f89e303ea"/>
  <p:tag name="COMMONDATA" val="eyJoZGlkIjoiOGE4MmM3N2M1Njg0N2RlMTM3NDgxNjk5YmFiZDMxNTI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WPS 演示</Application>
  <PresentationFormat>宽屏</PresentationFormat>
  <Paragraphs>107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俏俏</cp:lastModifiedBy>
  <cp:revision>371</cp:revision>
  <dcterms:created xsi:type="dcterms:W3CDTF">2022-12-31T05:43:00Z</dcterms:created>
  <dcterms:modified xsi:type="dcterms:W3CDTF">2023-09-15T07:51:14Z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2052-12.1.0.15398</vt:lpwstr>
  </property>
  <property fmtid="{D5CDD505-2E9C-101B-9397-08002B2CF9AE}" pid="3" name="ICV">
    <vt:lpwstr>29BCED0E20C64F2AAF7BE6E0DAC8AEEB_13</vt:lpwstr>
  </property>
</Properties>
</file>