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83" r:id="rId3"/>
    <p:sldId id="297" r:id="rId4"/>
    <p:sldId id="305" r:id="rId5"/>
    <p:sldId id="334" r:id="rId6"/>
    <p:sldId id="335" r:id="rId7"/>
    <p:sldId id="336" r:id="rId8"/>
    <p:sldId id="304" r:id="rId9"/>
    <p:sldId id="337" r:id="rId10"/>
    <p:sldId id="311" r:id="rId11"/>
    <p:sldId id="323" r:id="rId12"/>
    <p:sldId id="324" r:id="rId13"/>
    <p:sldId id="325" r:id="rId14"/>
    <p:sldId id="348" r:id="rId15"/>
    <p:sldId id="345" r:id="rId16"/>
    <p:sldId id="346" r:id="rId17"/>
    <p:sldId id="347" r:id="rId18"/>
    <p:sldId id="351" r:id="rId19"/>
    <p:sldId id="350" r:id="rId20"/>
    <p:sldId id="349" r:id="rId21"/>
    <p:sldId id="312" r:id="rId22"/>
    <p:sldId id="353" r:id="rId23"/>
    <p:sldId id="352" r:id="rId24"/>
    <p:sldId id="314" r:id="rId25"/>
    <p:sldId id="344" r:id="rId26"/>
    <p:sldId id="342" r:id="rId27"/>
    <p:sldId id="343" r:id="rId28"/>
    <p:sldId id="363" r:id="rId29"/>
    <p:sldId id="333" r:id="rId30"/>
    <p:sldId id="331" r:id="rId32"/>
    <p:sldId id="328" r:id="rId33"/>
    <p:sldId id="332" r:id="rId34"/>
    <p:sldId id="329" r:id="rId35"/>
    <p:sldId id="341" r:id="rId36"/>
    <p:sldId id="355" r:id="rId37"/>
    <p:sldId id="356" r:id="rId38"/>
    <p:sldId id="358" r:id="rId39"/>
    <p:sldId id="359" r:id="rId40"/>
    <p:sldId id="361" r:id="rId41"/>
    <p:sldId id="376" r:id="rId42"/>
    <p:sldId id="301" r:id="rId43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pos="36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B8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96"/>
        <p:guide pos="36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gs" Target="tags/tag15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tags" Target="../tags/tag2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3.png"/><Relationship Id="rId2" Type="http://schemas.openxmlformats.org/officeDocument/2006/relationships/tags" Target="../tags/tag12.xml"/><Relationship Id="rId11" Type="http://schemas.openxmlformats.org/officeDocument/2006/relationships/image" Target="../media/image5.png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6369685" y="23755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 descr="银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>
            <p:custDataLst>
              <p:tags r:id="rId7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>
            <p:custDataLst>
              <p:tags r:id="rId6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 userDrawn="1">
            <p:custDataLst>
              <p:tags r:id="rId7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陈锵行丨执业编号: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A1120620020001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>
            <p:custDataLst>
              <p:tags r:id="rId6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>
            <p:custDataLst>
              <p:tags r:id="rId7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杨春虎丨执业编号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A1120619100003  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791210"/>
            <a:ext cx="1219263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经传多赢投资顾问：陈俊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丨执业编号：A1120619070007  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image" Target="../media/image22.png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image" Target="../media/image21.png"/><Relationship Id="rId4" Type="http://schemas.openxmlformats.org/officeDocument/2006/relationships/tags" Target="../tags/tag64.xml"/><Relationship Id="rId3" Type="http://schemas.openxmlformats.org/officeDocument/2006/relationships/image" Target="../media/image20.png"/><Relationship Id="rId2" Type="http://schemas.openxmlformats.org/officeDocument/2006/relationships/tags" Target="../tags/tag63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image" Target="../media/image25.png"/><Relationship Id="rId5" Type="http://schemas.openxmlformats.org/officeDocument/2006/relationships/tags" Target="../tags/tag70.xml"/><Relationship Id="rId4" Type="http://schemas.openxmlformats.org/officeDocument/2006/relationships/image" Target="../media/image24.png"/><Relationship Id="rId3" Type="http://schemas.openxmlformats.org/officeDocument/2006/relationships/tags" Target="../tags/tag69.xml"/><Relationship Id="rId2" Type="http://schemas.openxmlformats.org/officeDocument/2006/relationships/image" Target="../media/image23.png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26.png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83.xml"/><Relationship Id="rId4" Type="http://schemas.openxmlformats.org/officeDocument/2006/relationships/image" Target="../media/image28.png"/><Relationship Id="rId3" Type="http://schemas.openxmlformats.org/officeDocument/2006/relationships/tags" Target="../tags/tag82.xml"/><Relationship Id="rId2" Type="http://schemas.openxmlformats.org/officeDocument/2006/relationships/image" Target="../media/image27.png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5.xml"/><Relationship Id="rId2" Type="http://schemas.openxmlformats.org/officeDocument/2006/relationships/image" Target="../media/image29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image" Target="../media/image30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90.xml"/><Relationship Id="rId4" Type="http://schemas.openxmlformats.org/officeDocument/2006/relationships/image" Target="../media/image32.png"/><Relationship Id="rId3" Type="http://schemas.openxmlformats.org/officeDocument/2006/relationships/tags" Target="../tags/tag89.xml"/><Relationship Id="rId2" Type="http://schemas.openxmlformats.org/officeDocument/2006/relationships/image" Target="../media/image31.png"/><Relationship Id="rId1" Type="http://schemas.openxmlformats.org/officeDocument/2006/relationships/tags" Target="../tags/tag8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11.png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33.png"/><Relationship Id="rId1" Type="http://schemas.openxmlformats.org/officeDocument/2006/relationships/tags" Target="../tags/tag96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image" Target="../media/image34.pn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35.png"/><Relationship Id="rId1" Type="http://schemas.openxmlformats.org/officeDocument/2006/relationships/tags" Target="../tags/tag10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9.xml"/><Relationship Id="rId2" Type="http://schemas.openxmlformats.org/officeDocument/2006/relationships/image" Target="../media/image36.png"/><Relationship Id="rId1" Type="http://schemas.openxmlformats.org/officeDocument/2006/relationships/tags" Target="../tags/tag108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38.png"/><Relationship Id="rId3" Type="http://schemas.openxmlformats.org/officeDocument/2006/relationships/tags" Target="../tags/tag111.xml"/><Relationship Id="rId2" Type="http://schemas.openxmlformats.org/officeDocument/2006/relationships/image" Target="../media/image37.png"/><Relationship Id="rId1" Type="http://schemas.openxmlformats.org/officeDocument/2006/relationships/tags" Target="../tags/tag110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5.xml"/><Relationship Id="rId2" Type="http://schemas.openxmlformats.org/officeDocument/2006/relationships/image" Target="../media/image39.png"/><Relationship Id="rId1" Type="http://schemas.openxmlformats.org/officeDocument/2006/relationships/tags" Target="../tags/tag114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0.xml"/><Relationship Id="rId2" Type="http://schemas.openxmlformats.org/officeDocument/2006/relationships/image" Target="../media/image40.png"/><Relationship Id="rId1" Type="http://schemas.openxmlformats.org/officeDocument/2006/relationships/tags" Target="../tags/tag1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13.png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image" Target="../media/image41.png"/><Relationship Id="rId1" Type="http://schemas.openxmlformats.org/officeDocument/2006/relationships/tags" Target="../tags/tag1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image" Target="../media/image42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43.png"/><Relationship Id="rId1" Type="http://schemas.openxmlformats.org/officeDocument/2006/relationships/tags" Target="../tags/tag129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image" Target="../media/image44.png"/><Relationship Id="rId1" Type="http://schemas.openxmlformats.org/officeDocument/2006/relationships/tags" Target="../tags/tag13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image" Target="../media/image45.png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image" Target="../media/image46.png"/><Relationship Id="rId1" Type="http://schemas.openxmlformats.org/officeDocument/2006/relationships/tags" Target="../tags/tag142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image" Target="../media/image47.png"/><Relationship Id="rId1" Type="http://schemas.openxmlformats.org/officeDocument/2006/relationships/tags" Target="../tags/tag145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image" Target="../media/image48.png"/><Relationship Id="rId1" Type="http://schemas.openxmlformats.org/officeDocument/2006/relationships/tags" Target="../tags/tag1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1.xml"/><Relationship Id="rId1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50.xml"/><Relationship Id="rId6" Type="http://schemas.openxmlformats.org/officeDocument/2006/relationships/image" Target="../media/image16.png"/><Relationship Id="rId5" Type="http://schemas.openxmlformats.org/officeDocument/2006/relationships/tags" Target="../tags/tag49.xml"/><Relationship Id="rId4" Type="http://schemas.openxmlformats.org/officeDocument/2006/relationships/image" Target="../media/image15.png"/><Relationship Id="rId3" Type="http://schemas.openxmlformats.org/officeDocument/2006/relationships/tags" Target="../tags/tag48.xml"/><Relationship Id="rId2" Type="http://schemas.openxmlformats.org/officeDocument/2006/relationships/image" Target="../media/image14.png"/><Relationship Id="rId1" Type="http://schemas.openxmlformats.org/officeDocument/2006/relationships/tags" Target="../tags/tag4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3.xml"/><Relationship Id="rId3" Type="http://schemas.openxmlformats.org/officeDocument/2006/relationships/image" Target="../media/image17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8.xml"/><Relationship Id="rId2" Type="http://schemas.openxmlformats.org/officeDocument/2006/relationships/image" Target="../media/image18.png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19.png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790575"/>
            <a:ext cx="125939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启动龙头的买点就两个时间段，分化第二天的下午（绿盘），或分化第三天的早盘（绿盘）</a:t>
            </a:r>
            <a:endParaRPr lang="zh-CN" altLang="en-US" sz="2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1466215"/>
            <a:ext cx="12191365" cy="5036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1334135"/>
            <a:ext cx="5200650" cy="1943735"/>
          </a:xfrm>
          <a:prstGeom prst="rect">
            <a:avLst/>
          </a:prstGeom>
        </p:spPr>
      </p:pic>
      <p:sp>
        <p:nvSpPr>
          <p:cNvPr id="3" name="文本框 5"/>
          <p:cNvSpPr txBox="1"/>
          <p:nvPr>
            <p:custDataLst>
              <p:tags r:id="rId6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sz="4000">
                <a:solidFill>
                  <a:schemeClr val="bg1"/>
                </a:solidFill>
                <a:latin typeface="思源黑体 CN Bold"/>
                <a:ea typeface="思源黑体 CN Bold"/>
              </a:rPr>
              <a:t>启动龙头买点</a:t>
            </a:r>
            <a:endParaRPr lang="zh-CN" sz="4000">
              <a:solidFill>
                <a:schemeClr val="bg1"/>
              </a:solidFill>
              <a:latin typeface="思源黑体 CN Bold"/>
              <a:ea typeface="思源黑体 CN Bold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46185" y="2012950"/>
            <a:ext cx="3346450" cy="207518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61870" y="914400"/>
            <a:ext cx="9569450" cy="5679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8280" y="914400"/>
            <a:ext cx="4295775" cy="1128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7645" y="2054225"/>
            <a:ext cx="4296410" cy="1386840"/>
          </a:xfrm>
          <a:prstGeom prst="rect">
            <a:avLst/>
          </a:prstGeom>
        </p:spPr>
      </p:pic>
      <p:sp>
        <p:nvSpPr>
          <p:cNvPr id="5" name="文本框 5"/>
          <p:cNvSpPr txBox="1"/>
          <p:nvPr>
            <p:custDataLst>
              <p:tags r:id="rId7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  <a:latin typeface="思源黑体 CN Bold"/>
                <a:ea typeface="思源黑体 CN Bold"/>
              </a:rPr>
              <a:t>分化第二天尾盘</a:t>
            </a:r>
            <a:r>
              <a:rPr lang="zh-CN" altLang="en-US" sz="4000" b="1">
                <a:solidFill>
                  <a:srgbClr val="00B050"/>
                </a:solidFill>
                <a:latin typeface="思源黑体 CN Bold"/>
                <a:ea typeface="思源黑体 CN Bold"/>
              </a:rPr>
              <a:t>绿盘</a:t>
            </a:r>
            <a:endParaRPr lang="zh-CN" altLang="en-US" sz="4000">
              <a:solidFill>
                <a:schemeClr val="bg1"/>
              </a:solidFill>
              <a:latin typeface="思源黑体 CN Bold"/>
              <a:ea typeface="思源黑体 CN Bold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1165" y="942975"/>
            <a:ext cx="11760835" cy="5915025"/>
          </a:xfrm>
          <a:prstGeom prst="rect">
            <a:avLst/>
          </a:prstGeom>
        </p:spPr>
      </p:pic>
      <p:sp>
        <p:nvSpPr>
          <p:cNvPr id="5" name="文本框 5"/>
          <p:cNvSpPr txBox="1"/>
          <p:nvPr>
            <p:custDataLst>
              <p:tags r:id="rId3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  <a:latin typeface="思源黑体 CN Bold"/>
                <a:ea typeface="思源黑体 CN Bold"/>
              </a:rPr>
              <a:t>分化第三天早盘</a:t>
            </a:r>
            <a:r>
              <a:rPr lang="zh-CN" altLang="en-US" sz="4000" b="1">
                <a:solidFill>
                  <a:srgbClr val="00B050"/>
                </a:solidFill>
                <a:latin typeface="思源黑体 CN Bold"/>
                <a:ea typeface="思源黑体 CN Bold"/>
              </a:rPr>
              <a:t>绿盘</a:t>
            </a:r>
            <a:endParaRPr lang="zh-CN" altLang="en-US" sz="4000" b="1">
              <a:solidFill>
                <a:srgbClr val="00B050"/>
              </a:solidFill>
              <a:latin typeface="思源黑体 CN Bold"/>
              <a:ea typeface="思源黑体 CN Bold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启动龙头的卖点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27555" y="1522730"/>
            <a:ext cx="835342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卖点（持股周期不超过两天）：</a:t>
            </a:r>
            <a:endParaRPr lang="zh-CN" altLang="en-US" sz="4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1、出现拉升不涨停，果断获利了结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2、持股两天不拉升，果断离场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3、涨停板（不能烂板）则多持有一天，看是否连板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1600" y="892175"/>
            <a:ext cx="5574665" cy="2451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53455" y="740410"/>
            <a:ext cx="6138545" cy="57829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6870" y="829310"/>
            <a:ext cx="5510530" cy="57061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82080" y="1614170"/>
            <a:ext cx="48666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分化前四天，能涨停突围的才是真正的龙头股，才具备龙头气质，没突围成功的就是跟风属性，被资金抛弃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9090" y="894080"/>
            <a:ext cx="6704965" cy="53644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98080" y="1915795"/>
            <a:ext cx="32918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涨停板后，第二天不继续封板，要开始考虑找卖点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940" y="804545"/>
            <a:ext cx="5322570" cy="5372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69355" y="803910"/>
            <a:ext cx="4975225" cy="53733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启动龙头选股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9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88110" y="3778885"/>
            <a:ext cx="9427210" cy="211328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927600" y="3832860"/>
            <a:ext cx="406908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陈锵行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|  执业编号:A1120619060024</a:t>
            </a:r>
            <a:endParaRPr lang="en-US" altLang="zh-CN" sz="15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历经多年市场沉浮，独创了《七星反转》《主题风口战法》等系列战法，对“消息面”解读独到、锋利。善于敏锐挖掘市场新的操作方向和机会，把握市场上热点方向快狠准；注重市场炒作背后逻辑，通过现象看本质。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867275" y="1109980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启动龙头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两个核心买点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4" name="图片 3" descr="陈锵行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1920" y="320675"/>
            <a:ext cx="3535680" cy="557149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8430" y="1131570"/>
            <a:ext cx="11367770" cy="44577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>
                <a:solidFill>
                  <a:srgbClr val="FFC000"/>
                </a:solidFill>
              </a:rPr>
              <a:t>启动龙头五星评判标准      （符合一条获得一个星）</a:t>
            </a:r>
            <a:endParaRPr lang="zh-CN" altLang="en-US" sz="3200" b="1">
              <a:solidFill>
                <a:srgbClr val="FFC000"/>
              </a:solidFill>
            </a:endParaRPr>
          </a:p>
          <a:p>
            <a:endParaRPr lang="zh-CN" altLang="en-US" sz="2800"/>
          </a:p>
          <a:p>
            <a:r>
              <a:rPr lang="zh-CN" altLang="en-US" sz="2800" b="1">
                <a:solidFill>
                  <a:schemeClr val="bg1"/>
                </a:solidFill>
              </a:rPr>
              <a:t>1、分化两天都是阳线 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2、属于风口板块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3、符合弱转强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4、趋势龙变启动龙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5、平均股价资金翻红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跌破蓝线扣一颗星，跌破熊线则全扣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47190" y="1253490"/>
            <a:ext cx="3065145" cy="4785360"/>
          </a:xfrm>
          <a:prstGeom prst="rect">
            <a:avLst/>
          </a:prstGeom>
        </p:spPr>
      </p:pic>
      <p:sp>
        <p:nvSpPr>
          <p:cNvPr id="7" name="文本框 5"/>
          <p:cNvSpPr txBox="1"/>
          <p:nvPr>
            <p:custDataLst>
              <p:tags r:id="rId3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  <a:latin typeface="思源黑体 CN Bold"/>
                <a:ea typeface="思源黑体 CN Bold"/>
              </a:rPr>
              <a:t>符合分化两天都是阳线</a:t>
            </a:r>
            <a:endParaRPr lang="zh-CN" altLang="en-US" sz="4000" b="1">
              <a:solidFill>
                <a:srgbClr val="00B050"/>
              </a:solidFill>
              <a:latin typeface="思源黑体 CN Bold"/>
              <a:ea typeface="思源黑体 CN Bold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0325" y="2118995"/>
            <a:ext cx="29978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首批涨停的个股数量大于10+有连板龙头的【风口板块】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16605" y="821690"/>
            <a:ext cx="8875395" cy="573913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471670" y="0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200" spc="-20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属于风口板块</a:t>
            </a:r>
            <a:r>
              <a:rPr lang="en-US" altLang="zh-CN" sz="4200" spc="-20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</a:t>
            </a:r>
            <a:endParaRPr lang="en-US" altLang="zh-CN" sz="4200" spc="-200" dirty="0" smtClean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220" y="720090"/>
            <a:ext cx="9271000" cy="5894705"/>
          </a:xfrm>
          <a:prstGeom prst="rect">
            <a:avLst/>
          </a:prstGeom>
        </p:spPr>
      </p:pic>
      <p:sp>
        <p:nvSpPr>
          <p:cNvPr id="7" name="文本框 5"/>
          <p:cNvSpPr txBox="1"/>
          <p:nvPr>
            <p:custDataLst>
              <p:tags r:id="rId3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  <a:latin typeface="思源黑体 CN Bold"/>
                <a:ea typeface="思源黑体 CN Bold"/>
              </a:rPr>
              <a:t>符合弱转强</a:t>
            </a:r>
            <a:endParaRPr lang="zh-CN" altLang="en-US" sz="4000" b="1">
              <a:solidFill>
                <a:srgbClr val="00B050"/>
              </a:solidFill>
              <a:latin typeface="思源黑体 CN Bold"/>
              <a:ea typeface="思源黑体 CN Bold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8245" y="1131570"/>
            <a:ext cx="9794875" cy="44577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启动龙头五星评判标准      （符合一条获得一个星）</a:t>
            </a:r>
            <a:endParaRPr lang="zh-CN" altLang="en-US" sz="3200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1、分化两天都是阳线 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2、属于风口板块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3、符合弱转强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4、趋势龙变启动龙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5、平均股价资金翻红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跌破蓝线扣一颗星，跌破熊线则全扣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07870" y="935990"/>
            <a:ext cx="8175625" cy="45986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410" y="1457325"/>
            <a:ext cx="5853430" cy="3194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1880" y="1426845"/>
            <a:ext cx="6040120" cy="321437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45440" y="4784090"/>
            <a:ext cx="63093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分化第二天跌破蓝线，观望！</a:t>
            </a:r>
            <a:endParaRPr lang="zh-CN" altLang="en-US" sz="2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2380" y="4784090"/>
            <a:ext cx="4856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分化第三天跌破熊线，放弃！</a:t>
            </a:r>
            <a:endParaRPr lang="zh-CN" altLang="en-US" sz="2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856615"/>
            <a:ext cx="12192635" cy="54692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0840" y="6127750"/>
            <a:ext cx="8776970" cy="236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个别情况不代表普遍实际收益率，过往收益亦不代表未来收益的承诺，股市有风险，投资需谨慎!</a:t>
            </a:r>
            <a:endParaRPr lang="zh-CN" altLang="en-US" sz="1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上升回档的买卖点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645" y="782955"/>
            <a:ext cx="6937375" cy="5828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89520" y="1935480"/>
            <a:ext cx="38811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chemeClr val="bg1"/>
                </a:solidFill>
              </a:rPr>
              <a:t>做死叉末端的个股，尽量选择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chemeClr val="bg1"/>
                </a:solidFill>
              </a:rPr>
              <a:t>【厂字型+阳多阴少】的去做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市场风格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启动龙头买卖点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上升回档买卖点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大单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+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净利润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66340" y="875030"/>
            <a:ext cx="7259320" cy="5595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5"/>
          <p:cNvSpPr txBox="1"/>
          <p:nvPr>
            <p:custDataLst>
              <p:tags r:id="rId1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sz="4000">
                <a:solidFill>
                  <a:schemeClr val="bg1"/>
                </a:solidFill>
                <a:latin typeface="思源黑体 CN Bold"/>
                <a:ea typeface="思源黑体 CN Bold"/>
              </a:rPr>
              <a:t>水下低吸</a:t>
            </a:r>
            <a:endParaRPr lang="zh-CN" sz="4000">
              <a:solidFill>
                <a:schemeClr val="bg1"/>
              </a:solidFill>
              <a:latin typeface="思源黑体 CN Bold"/>
              <a:ea typeface="思源黑体 CN Bold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920" y="806831"/>
            <a:ext cx="7498080" cy="58073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7767955" y="1803400"/>
            <a:ext cx="3762375" cy="2122805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sz="3600" b="1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水下低吸：</a:t>
            </a:r>
            <a:br>
              <a:rPr lang="en-US" sz="24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厂字型回档，买在下影线的支撑位置</a:t>
            </a:r>
            <a:endParaRPr lang="en-US" sz="24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en-US" sz="24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看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多天分时图</a:t>
            </a:r>
            <a:r>
              <a:rPr 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更清晰！</a:t>
            </a:r>
            <a:endParaRPr lang="zh-CN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767955" y="4003675"/>
            <a:ext cx="4064635" cy="221488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</a:ln>
        </p:spPr>
        <p:txBody>
          <a:bodyPr wrap="square">
            <a:spAutoFit/>
          </a:bodyPr>
          <a:p>
            <a:r>
              <a:rPr 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点开</a:t>
            </a:r>
            <a:r>
              <a:rPr 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分时</a:t>
            </a:r>
            <a:r>
              <a:rPr 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”——</a:t>
            </a:r>
            <a:r>
              <a:rPr 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按向下键，可以看到多天的分时，找到在个股在这几天震荡的支撑位！</a:t>
            </a:r>
            <a:endParaRPr lang="zh-CN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sz="24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不跌破支撑持有</a:t>
            </a:r>
            <a:endParaRPr lang="zh-CN" sz="2400" b="1">
              <a:solidFill>
                <a:srgbClr val="FF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752715" y="807085"/>
            <a:ext cx="370395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sz="3200" b="1">
                <a:solidFill>
                  <a:srgbClr val="FF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厂字型个股买点</a:t>
            </a:r>
            <a:endParaRPr lang="zh-CN" sz="3200" b="1">
              <a:solidFill>
                <a:srgbClr val="FF0000"/>
              </a:solidFill>
              <a:highlight>
                <a:srgbClr val="FFFF00"/>
              </a:highlight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970" y="1353820"/>
            <a:ext cx="7032625" cy="38862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589520" y="1935480"/>
            <a:ext cx="38811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字形回踩：</a:t>
            </a:r>
            <a:b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股价不断创新低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阴线为主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None/>
            </a:pP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None/>
            </a:pP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回档成功率低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92550" y="811530"/>
            <a:ext cx="5173980" cy="5722620"/>
          </a:xfrm>
          <a:prstGeom prst="rect">
            <a:avLst/>
          </a:prstGeom>
        </p:spPr>
      </p:pic>
      <p:sp>
        <p:nvSpPr>
          <p:cNvPr id="3" name="文本框 5"/>
          <p:cNvSpPr txBox="1"/>
          <p:nvPr>
            <p:custDataLst>
              <p:tags r:id="rId3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sz="4000">
                <a:solidFill>
                  <a:schemeClr val="bg1"/>
                </a:solidFill>
                <a:latin typeface="思源黑体 CN Bold"/>
                <a:ea typeface="思源黑体 CN Bold"/>
              </a:rPr>
              <a:t>死叉末端注意失效金叉</a:t>
            </a:r>
            <a:endParaRPr lang="en-US" altLang="zh-CN" sz="4000">
              <a:solidFill>
                <a:schemeClr val="bg1"/>
              </a:solidFill>
              <a:latin typeface="思源黑体 CN Bold"/>
              <a:ea typeface="思源黑体 CN Bold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5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大单</a:t>
            </a:r>
            <a:r>
              <a:rPr lang="en-US" altLang="zh-CN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+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净利润加分项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854075" y="1090930"/>
            <a:ext cx="509016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三紫战法优中选优：</a:t>
            </a:r>
            <a:endParaRPr lang="en-US" altLang="zh-CN" sz="3200" b="1" dirty="0" smtClean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zh-CN" altLang="en-US" sz="2800" b="1" dirty="0" smtClean="0">
                <a:solidFill>
                  <a:srgbClr val="FFC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主力动向紫色（主导资金）</a:t>
            </a:r>
            <a:endParaRPr lang="en-US" altLang="zh-CN" sz="2800" b="1" dirty="0" smtClean="0">
              <a:solidFill>
                <a:srgbClr val="FFC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2800" b="1" dirty="0" smtClean="0">
                <a:solidFill>
                  <a:srgbClr val="FFC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           +</a:t>
            </a:r>
            <a:endParaRPr lang="en-US" altLang="zh-CN" sz="2800" b="1" dirty="0" smtClean="0">
              <a:solidFill>
                <a:srgbClr val="FFC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zh-CN" altLang="en-US" sz="2800" b="1" dirty="0" smtClean="0">
                <a:solidFill>
                  <a:srgbClr val="FFC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旗子紫色（机构资金）</a:t>
            </a:r>
            <a:endParaRPr lang="en-US" altLang="zh-CN" sz="2800" b="1" dirty="0" smtClean="0">
              <a:solidFill>
                <a:srgbClr val="FFC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2800" b="1" dirty="0" smtClean="0">
                <a:solidFill>
                  <a:srgbClr val="FFC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           +</a:t>
            </a:r>
            <a:endParaRPr lang="en-US" altLang="zh-CN" sz="2800" b="1" dirty="0" smtClean="0">
              <a:solidFill>
                <a:srgbClr val="FFC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zh-CN" altLang="en-US" sz="2800" b="1" dirty="0" smtClean="0">
                <a:solidFill>
                  <a:srgbClr val="FFC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滚动净利润紫色（业绩超预期）</a:t>
            </a:r>
            <a:endParaRPr lang="zh-CN" altLang="en-US" sz="2800" b="1" dirty="0" smtClean="0">
              <a:solidFill>
                <a:srgbClr val="FFC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4235" y="854075"/>
            <a:ext cx="5628005" cy="57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54075" y="4900295"/>
            <a:ext cx="3575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加分指标：</a:t>
            </a:r>
            <a:endParaRPr lang="en-US" altLang="zh-CN" sz="2400" b="1" dirty="0" smtClean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、超级单（主力抢筹）</a:t>
            </a:r>
            <a:endParaRPr lang="en-US" altLang="zh-CN" sz="2400" b="1" dirty="0" smtClean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、主力控盘（锁仓上涨）</a:t>
            </a:r>
            <a:endParaRPr lang="zh-CN" altLang="en-US" sz="2400" b="1" dirty="0" smtClean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205" y="822960"/>
            <a:ext cx="10109200" cy="568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56815" y="130810"/>
            <a:ext cx="7713980" cy="996950"/>
          </a:xfrm>
        </p:spPr>
        <p:txBody>
          <a:bodyPr>
            <a:noAutofit/>
          </a:bodyPr>
          <a:p>
            <a:r>
              <a:rPr lang="zh-CN" altLang="en-US" spc="-2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什么股会收复失地？</a:t>
            </a:r>
            <a:br>
              <a:rPr lang="zh-CN" altLang="en-US" sz="3600" spc="-2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</a:br>
            <a:endParaRPr lang="zh-CN" altLang="en-US" sz="3600" dirty="0"/>
          </a:p>
        </p:txBody>
      </p:sp>
    </p:spTree>
    <p:custDataLst>
      <p:tags r:id="rId4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6710" y="1529715"/>
            <a:ext cx="11599545" cy="3950335"/>
          </a:xfrm>
          <a:prstGeom prst="rect">
            <a:avLst/>
          </a:prstGeom>
        </p:spPr>
      </p:pic>
      <p:sp>
        <p:nvSpPr>
          <p:cNvPr id="7" name="文本框 17"/>
          <p:cNvSpPr txBox="1"/>
          <p:nvPr>
            <p:custDataLst>
              <p:tags r:id="rId3"/>
            </p:custDataLst>
          </p:nvPr>
        </p:nvSpPr>
        <p:spPr>
          <a:xfrm>
            <a:off x="1142365" y="4378960"/>
            <a:ext cx="9671050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kumimoji="1" lang="zh-CN" sz="32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底子好的个股，具备回归到原位甚至新高的存在。</a:t>
            </a:r>
            <a:endParaRPr kumimoji="1" lang="zh-CN" sz="3200" b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03095" y="925830"/>
            <a:ext cx="8385810" cy="5564505"/>
          </a:xfrm>
          <a:prstGeom prst="rect">
            <a:avLst/>
          </a:prstGeom>
        </p:spPr>
      </p:pic>
      <p:sp>
        <p:nvSpPr>
          <p:cNvPr id="7" name="文本框 5"/>
          <p:cNvSpPr txBox="1"/>
          <p:nvPr>
            <p:custDataLst>
              <p:tags r:id="rId3"/>
            </p:custDataLst>
          </p:nvPr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  <a:latin typeface="思源黑体 CN Bold"/>
                <a:ea typeface="思源黑体 CN Bold"/>
              </a:rPr>
              <a:t>智能盯盘一键勾选</a:t>
            </a:r>
            <a:endParaRPr lang="zh-CN" altLang="en-US" sz="4000" b="1">
              <a:solidFill>
                <a:srgbClr val="00B050"/>
              </a:solidFill>
              <a:latin typeface="思源黑体 CN Bold"/>
              <a:ea typeface="思源黑体 CN Bold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Noto Sans S Chinese Bold" panose="020B0800000000000000" charset="-122"/>
                <a:ea typeface="Noto Sans S Chinese Bold" panose="020B0800000000000000" charset="-122"/>
              </a:rPr>
              <a:t>标题标题标题</a:t>
            </a:r>
            <a:endParaRPr lang="zh-CN" altLang="en-US" sz="4200" spc="-20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Noto Sans S Chinese Bold" panose="020B0800000000000000" charset="-122"/>
              <a:ea typeface="Noto Sans S Chinese Bold" panose="020B0800000000000000" charset="-122"/>
              <a:sym typeface="+mn-ea"/>
            </a:endParaRPr>
          </a:p>
        </p:txBody>
      </p:sp>
      <p:pic>
        <p:nvPicPr>
          <p:cNvPr id="2" name="图片 1" descr="总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市场风格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33680" y="1010920"/>
            <a:ext cx="11714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全面注册制后，股票多，资金少，导致市场的存量资金都集中在龙头股上，也是市场里具备比较好流动性的地方</a:t>
            </a:r>
            <a:endParaRPr lang="zh-CN" altLang="en-US" sz="24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960" y="1882775"/>
            <a:ext cx="4300855" cy="36588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14215" y="1882775"/>
            <a:ext cx="3553460" cy="3658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73720" y="1966595"/>
            <a:ext cx="4018280" cy="35750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两个核心买点！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6540" y="783590"/>
            <a:ext cx="5882005" cy="58077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83985" y="1383030"/>
            <a:ext cx="486283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、启动龙头反包模型：</a:t>
            </a:r>
            <a:b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涨停后分化第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2-3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天找买点</a:t>
            </a:r>
            <a:b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（不看捕捞季节）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2、上升回档模型：</a:t>
            </a:r>
            <a:b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死叉末端找买点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启动龙头的买点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8350" y="806450"/>
            <a:ext cx="10655300" cy="3841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3130" y="4763770"/>
            <a:ext cx="10510520" cy="1696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32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启动龙头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：容易买到首波启动的龙头，而且首次分歧给买点上车机会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趋势龙头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：处于强势拉升区间，选出来后短期买点比较难找</a:t>
            </a:r>
            <a:b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回档龙头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：回撤的力度过大，有机会龙头要倒下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接力龙头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：属于第二波、第三波的机会，获利盘较多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6800" y="3810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什么是启动龙头？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48790" y="783590"/>
            <a:ext cx="8695055" cy="576643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启动龙头反包模型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3.xml><?xml version="1.0" encoding="utf-8"?>
<p:tagLst xmlns:p="http://schemas.openxmlformats.org/presentationml/2006/main">
  <p:tag name="KSO_WPP_MARK_KEY" val="5d6e9262-ca8a-4070-8ad5-698f89e303ea"/>
  <p:tag name="COMMONDATA" val="eyJoZGlkIjoiOGE4MmM3N2M1Njg0N2RlMTM3NDgxNjk5YmFiZDMxNTIifQ==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4.xml><?xml version="1.0" encoding="utf-8"?>
<p:tagLst xmlns:p="http://schemas.openxmlformats.org/presentationml/2006/main"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WPS 演示</Application>
  <PresentationFormat>宽屏</PresentationFormat>
  <Paragraphs>171</Paragraphs>
  <Slides>40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Medium</vt:lpstr>
      <vt:lpstr>思源黑体 CN Bold</vt:lpstr>
      <vt:lpstr>思源黑体 CN Normal</vt:lpstr>
      <vt:lpstr>思源黑体 CN Bold</vt:lpstr>
      <vt:lpstr>Arial Unicode MS</vt:lpstr>
      <vt:lpstr>Calibri</vt:lpstr>
      <vt:lpstr>Noto Sans S Chinese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什么股会收复失地？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243</cp:revision>
  <dcterms:created xsi:type="dcterms:W3CDTF">2022-12-31T05:43:00Z</dcterms:created>
  <dcterms:modified xsi:type="dcterms:W3CDTF">2023-09-15T08:45:06Z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2052-12.1.0.15398</vt:lpwstr>
  </property>
  <property fmtid="{D5CDD505-2E9C-101B-9397-08002B2CF9AE}" pid="3" name="ICV">
    <vt:lpwstr>93AB830D5573446F91BB74615CE736EB_13</vt:lpwstr>
  </property>
</Properties>
</file>