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Override PartName="/customXml/itemProps20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1.svg" ContentType="image/svg+xml"/>
  <Override PartName="/ppt/media/image23.svg" ContentType="image/svg+xml"/>
  <Override PartName="/ppt/media/image25.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50.svg" ContentType="image/svg+xml"/>
  <Override PartName="/ppt/media/image51.svg" ContentType="image/svg+xml"/>
  <Override PartName="/ppt/media/image52.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2.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83" r:id="rId3"/>
    <p:sldId id="334" r:id="rId4"/>
    <p:sldId id="321" r:id="rId5"/>
    <p:sldId id="322" r:id="rId6"/>
    <p:sldId id="336" r:id="rId7"/>
    <p:sldId id="351" r:id="rId8"/>
    <p:sldId id="352" r:id="rId9"/>
    <p:sldId id="340" r:id="rId10"/>
    <p:sldId id="379" r:id="rId11"/>
    <p:sldId id="341" r:id="rId12"/>
    <p:sldId id="342" r:id="rId13"/>
    <p:sldId id="343" r:id="rId14"/>
    <p:sldId id="375" r:id="rId15"/>
    <p:sldId id="344" r:id="rId16"/>
    <p:sldId id="355" r:id="rId17"/>
    <p:sldId id="345" r:id="rId18"/>
    <p:sldId id="346" r:id="rId19"/>
    <p:sldId id="377" r:id="rId20"/>
    <p:sldId id="358" r:id="rId21"/>
    <p:sldId id="347" r:id="rId22"/>
    <p:sldId id="348" r:id="rId23"/>
    <p:sldId id="349" r:id="rId24"/>
    <p:sldId id="359" r:id="rId25"/>
    <p:sldId id="378" r:id="rId26"/>
    <p:sldId id="350" r:id="rId27"/>
    <p:sldId id="360" r:id="rId28"/>
    <p:sldId id="363" r:id="rId29"/>
    <p:sldId id="364" r:id="rId30"/>
    <p:sldId id="365" r:id="rId31"/>
    <p:sldId id="368" r:id="rId32"/>
    <p:sldId id="366" r:id="rId33"/>
    <p:sldId id="367" r:id="rId34"/>
    <p:sldId id="361" r:id="rId35"/>
    <p:sldId id="369" r:id="rId36"/>
    <p:sldId id="370" r:id="rId37"/>
    <p:sldId id="376" r:id="rId38"/>
    <p:sldId id="372" r:id="rId39"/>
    <p:sldId id="371" r:id="rId40"/>
    <p:sldId id="373" r:id="rId41"/>
    <p:sldId id="327" r:id="rId42"/>
  </p:sldIdLst>
  <p:sldSz cx="12192000" cy="6858000"/>
  <p:notesSz cx="6858000" cy="9144000"/>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1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 initials="a" lastIdx="1" clrIdx="0"/>
  <p:cmAuthor id="0" name="Mia Vida Villanueva" initials="MVV" lastIdx="1" clrIdx="0"/>
  <p:cmAuthor id="7" name="1206988966@qq.com" initials="1" lastIdx="1" clrIdx="2"/>
  <p:cmAuthor id="8" name="姜伟光" initials="姜" lastIdx="1" clrIdx="0"/>
  <p:cmAuthor id="3" name="lenovo" initials="l" lastIdx="6" clrIdx="2"/>
  <p:cmAuthor id="4" name="Administrator" initials="A" lastIdx="6" clrIdx="3"/>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77DFE"/>
    <a:srgbClr val="B47BFD"/>
    <a:srgbClr val="4B58ED"/>
    <a:srgbClr val="1E38B8"/>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61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0" Type="http://schemas.openxmlformats.org/officeDocument/2006/relationships/tags" Target="tags/tag202.xml"/><Relationship Id="rId5" Type="http://schemas.openxmlformats.org/officeDocument/2006/relationships/slide" Target="slides/slide3.xml"/><Relationship Id="rId49" Type="http://schemas.openxmlformats.org/officeDocument/2006/relationships/customXml" Target="../customXml/item1.xml"/><Relationship Id="rId48" Type="http://schemas.openxmlformats.org/officeDocument/2006/relationships/customXmlProps" Target="../customXml/itemProps201.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notesMaster" Target="notesMasters/notesMaster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3.xml"/><Relationship Id="rId5" Type="http://schemas.openxmlformats.org/officeDocument/2006/relationships/image" Target="../media/image5.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6.xml"/><Relationship Id="rId3" Type="http://schemas.openxmlformats.org/officeDocument/2006/relationships/image" Target="../media/image4.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9.xml"/><Relationship Id="rId5" Type="http://schemas.openxmlformats.org/officeDocument/2006/relationships/image" Target="../media/image5.png"/><Relationship Id="rId4" Type="http://schemas.openxmlformats.org/officeDocument/2006/relationships/tags" Target="../tags/tag8.xml"/><Relationship Id="rId3" Type="http://schemas.openxmlformats.org/officeDocument/2006/relationships/image" Target="../media/image4.pn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主"/>
          <p:cNvPicPr>
            <a:picLocks noChangeAspect="1"/>
          </p:cNvPicPr>
          <p:nvPr userDrawn="1"/>
        </p:nvPicPr>
        <p:blipFill>
          <a:blip r:embed="rId3"/>
          <a:stretch>
            <a:fillRect/>
          </a:stretch>
        </p:blipFill>
        <p:spPr>
          <a:xfrm>
            <a:off x="0" y="0"/>
            <a:ext cx="12192000" cy="6858000"/>
          </a:xfrm>
          <a:prstGeom prst="rect">
            <a:avLst/>
          </a:prstGeom>
        </p:spPr>
      </p:pic>
      <p:pic>
        <p:nvPicPr>
          <p:cNvPr id="5" name="图片 4" descr="主"/>
          <p:cNvPicPr>
            <a:picLocks noChangeAspect="1"/>
          </p:cNvPicPr>
          <p:nvPr userDrawn="1"/>
        </p:nvPicPr>
        <p:blipFill>
          <a:blip r:embed="rId4"/>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5" name="图片 4"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10" name="图片 9" descr="矢量智能对象"/>
          <p:cNvPicPr>
            <a:picLocks noChangeAspect="1"/>
          </p:cNvPicPr>
          <p:nvPr userDrawn="1"/>
        </p:nvPicPr>
        <p:blipFill>
          <a:blip r:embed="rId6"/>
          <a:stretch>
            <a:fillRect/>
          </a:stretch>
        </p:blipFill>
        <p:spPr>
          <a:xfrm>
            <a:off x="10718165" y="327025"/>
            <a:ext cx="1220470" cy="26035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lvl1pPr algn="l">
              <a:defRPr/>
            </a:lvl1p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0.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image" Target="../media/image28.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29.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image" Target="../media/image30.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image" Target="../media/image31.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6" Type="http://schemas.openxmlformats.org/officeDocument/2006/relationships/slideLayout" Target="../slideLayouts/slideLayout4.xml"/><Relationship Id="rId35" Type="http://schemas.openxmlformats.org/officeDocument/2006/relationships/tags" Target="../tags/tag123.xml"/><Relationship Id="rId34" Type="http://schemas.openxmlformats.org/officeDocument/2006/relationships/tags" Target="../tags/tag122.xml"/><Relationship Id="rId33" Type="http://schemas.openxmlformats.org/officeDocument/2006/relationships/image" Target="../media/image39.svg"/><Relationship Id="rId32" Type="http://schemas.openxmlformats.org/officeDocument/2006/relationships/image" Target="../media/image38.png"/><Relationship Id="rId31" Type="http://schemas.openxmlformats.org/officeDocument/2006/relationships/tags" Target="../tags/tag121.xml"/><Relationship Id="rId30" Type="http://schemas.openxmlformats.org/officeDocument/2006/relationships/image" Target="../media/image37.svg"/><Relationship Id="rId3" Type="http://schemas.openxmlformats.org/officeDocument/2006/relationships/tags" Target="../tags/tag99.xml"/><Relationship Id="rId29" Type="http://schemas.openxmlformats.org/officeDocument/2006/relationships/image" Target="../media/image36.png"/><Relationship Id="rId28" Type="http://schemas.openxmlformats.org/officeDocument/2006/relationships/tags" Target="../tags/tag120.xml"/><Relationship Id="rId27" Type="http://schemas.openxmlformats.org/officeDocument/2006/relationships/image" Target="../media/image35.svg"/><Relationship Id="rId26" Type="http://schemas.openxmlformats.org/officeDocument/2006/relationships/image" Target="../media/image34.png"/><Relationship Id="rId25" Type="http://schemas.openxmlformats.org/officeDocument/2006/relationships/tags" Target="../tags/tag119.xml"/><Relationship Id="rId24" Type="http://schemas.openxmlformats.org/officeDocument/2006/relationships/tags" Target="../tags/tag118.xml"/><Relationship Id="rId23" Type="http://schemas.openxmlformats.org/officeDocument/2006/relationships/tags" Target="../tags/tag117.xml"/><Relationship Id="rId22" Type="http://schemas.openxmlformats.org/officeDocument/2006/relationships/image" Target="../media/image33.svg"/><Relationship Id="rId21" Type="http://schemas.openxmlformats.org/officeDocument/2006/relationships/image" Target="../media/image32.png"/><Relationship Id="rId20" Type="http://schemas.openxmlformats.org/officeDocument/2006/relationships/tags" Target="../tags/tag116.xml"/><Relationship Id="rId2" Type="http://schemas.openxmlformats.org/officeDocument/2006/relationships/tags" Target="../tags/tag98.xml"/><Relationship Id="rId19" Type="http://schemas.openxmlformats.org/officeDocument/2006/relationships/tags" Target="../tags/tag115.xml"/><Relationship Id="rId18" Type="http://schemas.openxmlformats.org/officeDocument/2006/relationships/tags" Target="../tags/tag114.xml"/><Relationship Id="rId17" Type="http://schemas.openxmlformats.org/officeDocument/2006/relationships/tags" Target="../tags/tag113.xml"/><Relationship Id="rId16" Type="http://schemas.openxmlformats.org/officeDocument/2006/relationships/tags" Target="../tags/tag112.xml"/><Relationship Id="rId15" Type="http://schemas.openxmlformats.org/officeDocument/2006/relationships/tags" Target="../tags/tag111.xml"/><Relationship Id="rId14" Type="http://schemas.openxmlformats.org/officeDocument/2006/relationships/tags" Target="../tags/tag110.xml"/><Relationship Id="rId13" Type="http://schemas.openxmlformats.org/officeDocument/2006/relationships/tags" Target="../tags/tag109.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2" Type="http://schemas.openxmlformats.org/officeDocument/2006/relationships/slideLayout" Target="../slideLayouts/slideLayout4.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image" Target="../media/image40.png"/><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image" Target="../media/image41.pn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image" Target="../media/image15.png"/><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image" Target="../media/image14.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image" Target="../media/image42.png"/><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image" Target="../media/image43.png"/><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image" Target="../media/image44.png"/><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image" Target="../media/image49.png"/><Relationship Id="rId1" Type="http://schemas.openxmlformats.org/officeDocument/2006/relationships/image" Target="../media/image16.png"/></Relationships>
</file>

<file path=ppt/slides/_rels/slide26.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5" Type="http://schemas.openxmlformats.org/officeDocument/2006/relationships/slideLayout" Target="../slideLayouts/slideLayout4.xml"/><Relationship Id="rId24" Type="http://schemas.openxmlformats.org/officeDocument/2006/relationships/tags" Target="../tags/tag172.xml"/><Relationship Id="rId23" Type="http://schemas.openxmlformats.org/officeDocument/2006/relationships/tags" Target="../tags/tag171.xml"/><Relationship Id="rId22" Type="http://schemas.openxmlformats.org/officeDocument/2006/relationships/tags" Target="../tags/tag170.xml"/><Relationship Id="rId21" Type="http://schemas.openxmlformats.org/officeDocument/2006/relationships/image" Target="../media/image52.svg"/><Relationship Id="rId20" Type="http://schemas.openxmlformats.org/officeDocument/2006/relationships/image" Target="../media/image24.png"/><Relationship Id="rId2" Type="http://schemas.openxmlformats.org/officeDocument/2006/relationships/tags" Target="../tags/tag156.xml"/><Relationship Id="rId19" Type="http://schemas.openxmlformats.org/officeDocument/2006/relationships/tags" Target="../tags/tag169.xml"/><Relationship Id="rId18" Type="http://schemas.openxmlformats.org/officeDocument/2006/relationships/tags" Target="../tags/tag168.xml"/><Relationship Id="rId17" Type="http://schemas.openxmlformats.org/officeDocument/2006/relationships/tags" Target="../tags/tag167.xml"/><Relationship Id="rId16" Type="http://schemas.openxmlformats.org/officeDocument/2006/relationships/tags" Target="../tags/tag166.xml"/><Relationship Id="rId15" Type="http://schemas.openxmlformats.org/officeDocument/2006/relationships/image" Target="../media/image51.svg"/><Relationship Id="rId14" Type="http://schemas.openxmlformats.org/officeDocument/2006/relationships/image" Target="../media/image22.png"/><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tags" Target="../tags/tag163.xml"/><Relationship Id="rId10" Type="http://schemas.openxmlformats.org/officeDocument/2006/relationships/image" Target="../media/image50.svg"/><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16.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16.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image" Target="../media/image59.png"/><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image" Target="../media/image18.png"/><Relationship Id="rId4" Type="http://schemas.openxmlformats.org/officeDocument/2006/relationships/tags" Target="../tags/tag28.xml"/><Relationship Id="rId3" Type="http://schemas.openxmlformats.org/officeDocument/2006/relationships/tags" Target="../tags/tag27.xml"/><Relationship Id="rId21" Type="http://schemas.openxmlformats.org/officeDocument/2006/relationships/slideLayout" Target="../slideLayouts/slideLayout4.xml"/><Relationship Id="rId20" Type="http://schemas.openxmlformats.org/officeDocument/2006/relationships/tags" Target="../tags/tag43.xml"/><Relationship Id="rId2" Type="http://schemas.openxmlformats.org/officeDocument/2006/relationships/image" Target="../media/image17.png"/><Relationship Id="rId19" Type="http://schemas.openxmlformats.org/officeDocument/2006/relationships/tags" Target="../tags/tag42.xml"/><Relationship Id="rId18" Type="http://schemas.openxmlformats.org/officeDocument/2006/relationships/tags" Target="../tags/tag41.xml"/><Relationship Id="rId17" Type="http://schemas.openxmlformats.org/officeDocument/2006/relationships/tags" Target="../tags/tag40.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image" Target="../media/image16.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16.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16.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16.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image" Target="../media/image66.png"/><Relationship Id="rId1" Type="http://schemas.openxmlformats.org/officeDocument/2006/relationships/image" Target="../media/image16.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image" Target="../media/image67.png"/><Relationship Id="rId1" Type="http://schemas.openxmlformats.org/officeDocument/2006/relationships/image" Target="../media/image16.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16.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image" Target="../media/image70.png"/><Relationship Id="rId1" Type="http://schemas.openxmlformats.org/officeDocument/2006/relationships/image" Target="../media/image16.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image" Target="../media/image16.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image" Target="../media/image71.png"/><Relationship Id="rId1" Type="http://schemas.openxmlformats.org/officeDocument/2006/relationships/image" Target="../media/image16.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image" Target="../media/image72.png"/><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image" Target="../media/image16.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00.xml"/><Relationship Id="rId2" Type="http://schemas.openxmlformats.org/officeDocument/2006/relationships/image" Target="../media/image73.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8.xml"/><Relationship Id="rId3" Type="http://schemas.openxmlformats.org/officeDocument/2006/relationships/image" Target="../media/image19.png"/><Relationship Id="rId2" Type="http://schemas.openxmlformats.org/officeDocument/2006/relationships/tags" Target="../tags/tag47.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1" Type="http://schemas.openxmlformats.org/officeDocument/2006/relationships/slideLayout" Target="../slideLayouts/slideLayout4.xml"/><Relationship Id="rId20" Type="http://schemas.openxmlformats.org/officeDocument/2006/relationships/tags" Target="../tags/tag70.xml"/><Relationship Id="rId2" Type="http://schemas.openxmlformats.org/officeDocument/2006/relationships/tags" Target="../tags/tag52.xml"/><Relationship Id="rId19" Type="http://schemas.openxmlformats.org/officeDocument/2006/relationships/tags" Target="../tags/tag69.xml"/><Relationship Id="rId18" Type="http://schemas.openxmlformats.org/officeDocument/2006/relationships/tags" Target="../tags/tag68.xml"/><Relationship Id="rId17" Type="http://schemas.openxmlformats.org/officeDocument/2006/relationships/tags" Target="../tags/tag67.xml"/><Relationship Id="rId16" Type="http://schemas.openxmlformats.org/officeDocument/2006/relationships/tags" Target="../tags/tag66.xml"/><Relationship Id="rId15" Type="http://schemas.openxmlformats.org/officeDocument/2006/relationships/tags" Target="../tags/tag65.xml"/><Relationship Id="rId14" Type="http://schemas.openxmlformats.org/officeDocument/2006/relationships/tags" Target="../tags/tag64.xml"/><Relationship Id="rId13" Type="http://schemas.openxmlformats.org/officeDocument/2006/relationships/tags" Target="../tags/tag63.xml"/><Relationship Id="rId12" Type="http://schemas.openxmlformats.org/officeDocument/2006/relationships/tags" Target="../tags/tag62.xml"/><Relationship Id="rId11" Type="http://schemas.openxmlformats.org/officeDocument/2006/relationships/tags" Target="../tags/tag61.xml"/><Relationship Id="rId10" Type="http://schemas.openxmlformats.org/officeDocument/2006/relationships/tags" Target="../tags/tag60.xml"/><Relationship Id="rId1" Type="http://schemas.openxmlformats.org/officeDocument/2006/relationships/tags" Target="../tags/tag51.xml"/></Relationships>
</file>

<file path=ppt/slides/_rels/slide8.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5" Type="http://schemas.openxmlformats.org/officeDocument/2006/relationships/slideLayout" Target="../slideLayouts/slideLayout4.xml"/><Relationship Id="rId24" Type="http://schemas.openxmlformats.org/officeDocument/2006/relationships/tags" Target="../tags/tag87.xml"/><Relationship Id="rId23" Type="http://schemas.openxmlformats.org/officeDocument/2006/relationships/tags" Target="../tags/tag86.xml"/><Relationship Id="rId22" Type="http://schemas.openxmlformats.org/officeDocument/2006/relationships/tags" Target="../tags/tag85.xml"/><Relationship Id="rId21" Type="http://schemas.openxmlformats.org/officeDocument/2006/relationships/image" Target="../media/image25.svg"/><Relationship Id="rId20" Type="http://schemas.openxmlformats.org/officeDocument/2006/relationships/image" Target="../media/image24.png"/><Relationship Id="rId2" Type="http://schemas.openxmlformats.org/officeDocument/2006/relationships/tags" Target="../tags/tag71.xml"/><Relationship Id="rId19" Type="http://schemas.openxmlformats.org/officeDocument/2006/relationships/tags" Target="../tags/tag84.xml"/><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image" Target="../media/image23.svg"/><Relationship Id="rId14" Type="http://schemas.openxmlformats.org/officeDocument/2006/relationships/image" Target="../media/image22.png"/><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image" Target="../media/image21.sv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加地址 拷贝"/>
          <p:cNvPicPr>
            <a:picLocks noChangeAspect="1"/>
          </p:cNvPicPr>
          <p:nvPr/>
        </p:nvPicPr>
        <p:blipFill>
          <a:blip r:embed="rId1"/>
          <a:stretch>
            <a:fillRect/>
          </a:stretch>
        </p:blipFill>
        <p:spPr>
          <a:xfrm>
            <a:off x="0" y="0"/>
            <a:ext cx="12192000" cy="6858000"/>
          </a:xfrm>
          <a:prstGeom prst="rect">
            <a:avLst/>
          </a:prstGeom>
        </p:spPr>
      </p:pic>
      <p:pic>
        <p:nvPicPr>
          <p:cNvPr id="4" name="图片 3" descr="济南加地址"/>
          <p:cNvPicPr>
            <a:picLocks noChangeAspect="1"/>
          </p:cNvPicPr>
          <p:nvPr/>
        </p:nvPicPr>
        <p:blipFill>
          <a:blip r:embed="rId2"/>
          <a:stretch>
            <a:fillRect/>
          </a:stretch>
        </p:blipFill>
        <p:spPr>
          <a:xfrm>
            <a:off x="0" y="0"/>
            <a:ext cx="12192000" cy="6858000"/>
          </a:xfrm>
          <a:prstGeom prst="rect">
            <a:avLst/>
          </a:prstGeom>
        </p:spPr>
      </p:pic>
      <p:pic>
        <p:nvPicPr>
          <p:cNvPr id="5" name="图片 4" descr="2025.3.23线下巡讲_1742178700248"/>
          <p:cNvPicPr>
            <a:picLocks noChangeAspect="1"/>
          </p:cNvPicPr>
          <p:nvPr/>
        </p:nvPicPr>
        <p:blipFill>
          <a:blip r:embed="rId3"/>
          <a:stretch>
            <a:fillRect/>
          </a:stretch>
        </p:blipFill>
        <p:spPr>
          <a:xfrm>
            <a:off x="0" y="0"/>
            <a:ext cx="12192000" cy="6858000"/>
          </a:xfrm>
          <a:prstGeom prst="rect">
            <a:avLst/>
          </a:prstGeom>
        </p:spPr>
      </p:pic>
      <p:pic>
        <p:nvPicPr>
          <p:cNvPr id="2" name="图片 1" descr="杭州加地址"/>
          <p:cNvPicPr>
            <a:picLocks noChangeAspect="1"/>
          </p:cNvPicPr>
          <p:nvPr/>
        </p:nvPicPr>
        <p:blipFill>
          <a:blip r:embed="rId4"/>
          <a:stretch>
            <a:fillRect/>
          </a:stretch>
        </p:blipFill>
        <p:spPr>
          <a:xfrm>
            <a:off x="0" y="0"/>
            <a:ext cx="12192000" cy="6858000"/>
          </a:xfrm>
          <a:prstGeom prst="rect">
            <a:avLst/>
          </a:prstGeom>
        </p:spPr>
      </p:pic>
      <p:pic>
        <p:nvPicPr>
          <p:cNvPr id="6" name="图片 5" descr="成都加地址"/>
          <p:cNvPicPr>
            <a:picLocks noChangeAspect="1"/>
          </p:cNvPicPr>
          <p:nvPr/>
        </p:nvPicPr>
        <p:blipFill>
          <a:blip r:embed="rId5"/>
          <a:stretch>
            <a:fillRect/>
          </a:stretch>
        </p:blipFill>
        <p:spPr>
          <a:xfrm>
            <a:off x="0" y="0"/>
            <a:ext cx="12192000" cy="6858000"/>
          </a:xfrm>
          <a:prstGeom prst="rect">
            <a:avLst/>
          </a:prstGeom>
        </p:spPr>
      </p:pic>
      <p:pic>
        <p:nvPicPr>
          <p:cNvPr id="7" name="图片 6" descr="石家庄加地址_1750643577485"/>
          <p:cNvPicPr>
            <a:picLocks noChangeAspect="1"/>
          </p:cNvPicPr>
          <p:nvPr/>
        </p:nvPicPr>
        <p:blipFill>
          <a:blip r:embed="rId6"/>
          <a:stretch>
            <a:fillRect/>
          </a:stretch>
        </p:blipFill>
        <p:spPr>
          <a:xfrm>
            <a:off x="0" y="0"/>
            <a:ext cx="12192000" cy="6858000"/>
          </a:xfrm>
          <a:prstGeom prst="rect">
            <a:avLst/>
          </a:prstGeom>
        </p:spPr>
      </p:pic>
      <p:pic>
        <p:nvPicPr>
          <p:cNvPr id="8" name="图片 7" descr="0920武汉地址"/>
          <p:cNvPicPr>
            <a:picLocks noChangeAspect="1"/>
          </p:cNvPicPr>
          <p:nvPr/>
        </p:nvPicPr>
        <p:blipFill>
          <a:blip r:embed="rId7"/>
          <a:stretch>
            <a:fillRect/>
          </a:stretch>
        </p:blipFill>
        <p:spPr>
          <a:xfrm>
            <a:off x="0" y="0"/>
            <a:ext cx="12192000" cy="6858000"/>
          </a:xfrm>
          <a:prstGeom prst="rect">
            <a:avLst/>
          </a:prstGeom>
        </p:spPr>
      </p:pic>
    </p:spTree>
    <p:custDataLst>
      <p:tags r:id="rId8"/>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4" name="图片 3"/>
          <p:cNvPicPr>
            <a:picLocks noChangeAspect="1"/>
          </p:cNvPicPr>
          <p:nvPr/>
        </p:nvPicPr>
        <p:blipFill>
          <a:blip r:embed="rId2"/>
          <a:stretch>
            <a:fillRect/>
          </a:stretch>
        </p:blipFill>
        <p:spPr>
          <a:xfrm>
            <a:off x="0" y="796290"/>
            <a:ext cx="12192000" cy="5588635"/>
          </a:xfrm>
          <a:prstGeom prst="rect">
            <a:avLst/>
          </a:prstGeom>
        </p:spPr>
      </p:pic>
      <p:sp>
        <p:nvSpPr>
          <p:cNvPr id="5" name="文本框 4"/>
          <p:cNvSpPr txBox="1"/>
          <p:nvPr/>
        </p:nvSpPr>
        <p:spPr>
          <a:xfrm>
            <a:off x="2030095" y="175260"/>
            <a:ext cx="8288020" cy="521970"/>
          </a:xfrm>
          <a:prstGeom prst="rect">
            <a:avLst/>
          </a:prstGeom>
          <a:noFill/>
        </p:spPr>
        <p:txBody>
          <a:bodyPr wrap="square" rtlCol="0" anchor="t">
            <a:spAutoFit/>
          </a:bodyPr>
          <a:p>
            <a:r>
              <a:rPr lang="en-US" altLang="zh-CN" sz="2800" b="1">
                <a:solidFill>
                  <a:schemeClr val="bg1"/>
                </a:solidFill>
                <a:sym typeface="+mn-ea"/>
              </a:rPr>
              <a:t>              A</a:t>
            </a:r>
            <a:r>
              <a:rPr lang="zh-CN" altLang="en-US" sz="2800" b="1">
                <a:solidFill>
                  <a:schemeClr val="bg1"/>
                </a:solidFill>
                <a:sym typeface="+mn-ea"/>
              </a:rPr>
              <a:t>股慢牛格局初现，</a:t>
            </a:r>
            <a:r>
              <a:rPr lang="zh-CN" altLang="en-US" sz="2800" b="1">
                <a:solidFill>
                  <a:schemeClr val="bg1"/>
                </a:solidFill>
                <a:sym typeface="+mn-ea"/>
              </a:rPr>
              <a:t>稳中求胜</a:t>
            </a:r>
            <a:endParaRPr lang="zh-CN" altLang="en-US" sz="2800" b="1">
              <a:solidFill>
                <a:schemeClr val="bg1"/>
              </a:solidFill>
              <a:sym typeface="+mn-ea"/>
            </a:endParaRPr>
          </a:p>
        </p:txBody>
      </p:sp>
      <p:sp>
        <p:nvSpPr>
          <p:cNvPr id="6" name="文本框 5"/>
          <p:cNvSpPr txBox="1"/>
          <p:nvPr/>
        </p:nvSpPr>
        <p:spPr>
          <a:xfrm>
            <a:off x="611505" y="1309688"/>
            <a:ext cx="5080000" cy="1568450"/>
          </a:xfrm>
          <a:prstGeom prst="rect">
            <a:avLst/>
          </a:prstGeom>
        </p:spPr>
        <p:txBody>
          <a:bodyPr>
            <a:spAutoFit/>
          </a:bodyPr>
          <a:p>
            <a:r>
              <a:rPr lang="zh-CN" altLang="en-US" sz="1600" b="0" i="0">
                <a:solidFill>
                  <a:srgbClr val="407600"/>
                </a:solidFill>
                <a:latin typeface="微软雅黑" panose="020B0503020204020204" pitchFamily="34" charset="-122"/>
                <a:ea typeface="微软雅黑" panose="020B0503020204020204" pitchFamily="34" charset="-122"/>
                <a:cs typeface="微软雅黑" panose="020B0503020204020204" pitchFamily="34" charset="-122"/>
              </a:rPr>
              <a:t>目前的超额储蓄存款达到了</a:t>
            </a:r>
            <a:r>
              <a:rPr lang="en-US" altLang="zh-CN" sz="1600" b="0" i="0">
                <a:solidFill>
                  <a:srgbClr val="407600"/>
                </a:solidFill>
                <a:latin typeface="微软雅黑" panose="020B0503020204020204" pitchFamily="34" charset="-122"/>
                <a:ea typeface="微软雅黑" panose="020B0503020204020204" pitchFamily="34" charset="-122"/>
                <a:cs typeface="微软雅黑" panose="020B0503020204020204" pitchFamily="34" charset="-122"/>
              </a:rPr>
              <a:t>55</a:t>
            </a:r>
            <a:r>
              <a:rPr lang="zh-CN" altLang="en-US" sz="1600" b="0" i="0">
                <a:solidFill>
                  <a:srgbClr val="407600"/>
                </a:solidFill>
                <a:latin typeface="微软雅黑" panose="020B0503020204020204" pitchFamily="34" charset="-122"/>
                <a:ea typeface="微软雅黑" panose="020B0503020204020204" pitchFamily="34" charset="-122"/>
                <a:cs typeface="微软雅黑" panose="020B0503020204020204" pitchFamily="34" charset="-122"/>
              </a:rPr>
              <a:t>万亿元，其中大量定期存款即将到期，这些钱到期后不是进股市就是楼市或者理财（从风险偏好来看进固收理财的比例最大），但至少目前来看股市的收益是最吸引人的。</a:t>
            </a:r>
            <a:br>
              <a:rPr lang="zh-CN" altLang="en-US" sz="1600" b="0" i="0">
                <a:solidFill>
                  <a:srgbClr val="407600"/>
                </a:solidFill>
                <a:latin typeface="微软雅黑" panose="020B0503020204020204" pitchFamily="34" charset="-122"/>
                <a:ea typeface="微软雅黑" panose="020B0503020204020204" pitchFamily="34" charset="-122"/>
                <a:cs typeface="微软雅黑" panose="020B0503020204020204" pitchFamily="34" charset="-122"/>
              </a:rPr>
            </a:br>
            <a:endParaRPr lang="zh-CN" altLang="en-US" sz="1600" b="0" i="0">
              <a:solidFill>
                <a:srgbClr val="4076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600" b="0" i="0">
              <a:solidFill>
                <a:srgbClr val="4076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nvSpPr>
        <p:spPr>
          <a:xfrm>
            <a:off x="2486660" y="26670"/>
            <a:ext cx="8288020" cy="521970"/>
          </a:xfrm>
          <a:prstGeom prst="rect">
            <a:avLst/>
          </a:prstGeom>
          <a:noFill/>
        </p:spPr>
        <p:txBody>
          <a:bodyPr wrap="square" rtlCol="0" anchor="t">
            <a:spAutoFit/>
          </a:bodyPr>
          <a:p>
            <a:r>
              <a:rPr lang="en-US" altLang="zh-CN" sz="2800" b="1">
                <a:solidFill>
                  <a:schemeClr val="bg1"/>
                </a:solidFill>
                <a:sym typeface="+mn-ea"/>
              </a:rPr>
              <a:t>                A</a:t>
            </a:r>
            <a:r>
              <a:rPr lang="zh-CN" altLang="en-US" sz="2800" b="1">
                <a:solidFill>
                  <a:schemeClr val="bg1"/>
                </a:solidFill>
                <a:sym typeface="+mn-ea"/>
              </a:rPr>
              <a:t>股</a:t>
            </a:r>
            <a:r>
              <a:rPr lang="zh-CN" altLang="en-US" sz="2800" b="1">
                <a:solidFill>
                  <a:schemeClr val="bg1"/>
                </a:solidFill>
                <a:sym typeface="+mn-ea"/>
              </a:rPr>
              <a:t>的变量，十五五</a:t>
            </a:r>
            <a:r>
              <a:rPr lang="zh-CN" altLang="en-US" sz="2800" b="1">
                <a:solidFill>
                  <a:schemeClr val="bg1"/>
                </a:solidFill>
                <a:sym typeface="+mn-ea"/>
              </a:rPr>
              <a:t>规划</a:t>
            </a:r>
            <a:endParaRPr lang="zh-CN" altLang="en-US" sz="2800" b="1">
              <a:solidFill>
                <a:schemeClr val="bg1"/>
              </a:solidFill>
              <a:sym typeface="+mn-ea"/>
            </a:endParaRPr>
          </a:p>
        </p:txBody>
      </p:sp>
      <p:pic>
        <p:nvPicPr>
          <p:cNvPr id="7" name="图片 6"/>
          <p:cNvPicPr>
            <a:picLocks noChangeAspect="1"/>
          </p:cNvPicPr>
          <p:nvPr/>
        </p:nvPicPr>
        <p:blipFill>
          <a:blip r:embed="rId2"/>
          <a:stretch>
            <a:fillRect/>
          </a:stretch>
        </p:blipFill>
        <p:spPr>
          <a:xfrm>
            <a:off x="643890" y="667385"/>
            <a:ext cx="10922000" cy="5796280"/>
          </a:xfrm>
          <a:prstGeom prst="rect">
            <a:avLst/>
          </a:prstGeom>
        </p:spPr>
      </p:pic>
      <p:sp>
        <p:nvSpPr>
          <p:cNvPr id="4" name="文本框 3"/>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nvSpPr>
        <p:spPr>
          <a:xfrm>
            <a:off x="2486660" y="26670"/>
            <a:ext cx="828802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十五五规划，未来</a:t>
            </a:r>
            <a:r>
              <a:rPr lang="zh-CN" altLang="en-US" sz="2800" b="1">
                <a:solidFill>
                  <a:schemeClr val="bg1"/>
                </a:solidFill>
                <a:sym typeface="+mn-ea"/>
              </a:rPr>
              <a:t>大方向</a:t>
            </a:r>
            <a:endParaRPr lang="zh-CN" altLang="en-US" sz="2800" b="1">
              <a:solidFill>
                <a:schemeClr val="bg1"/>
              </a:solidFill>
              <a:sym typeface="+mn-ea"/>
            </a:endParaRPr>
          </a:p>
        </p:txBody>
      </p:sp>
      <p:pic>
        <p:nvPicPr>
          <p:cNvPr id="5" name="图片 4"/>
          <p:cNvPicPr>
            <a:picLocks noChangeAspect="1"/>
          </p:cNvPicPr>
          <p:nvPr/>
        </p:nvPicPr>
        <p:blipFill>
          <a:blip r:embed="rId2"/>
          <a:stretch>
            <a:fillRect/>
          </a:stretch>
        </p:blipFill>
        <p:spPr>
          <a:xfrm>
            <a:off x="519430" y="648970"/>
            <a:ext cx="10906760" cy="5832475"/>
          </a:xfrm>
          <a:prstGeom prst="rect">
            <a:avLst/>
          </a:prstGeom>
        </p:spPr>
      </p:pic>
      <p:sp>
        <p:nvSpPr>
          <p:cNvPr id="4" name="文本框 3"/>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nvSpPr>
        <p:spPr>
          <a:xfrm>
            <a:off x="2486660" y="26670"/>
            <a:ext cx="828802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告别游资风格，机构主导行情</a:t>
            </a:r>
            <a:endParaRPr lang="zh-CN" altLang="en-US" sz="2800" b="1">
              <a:solidFill>
                <a:schemeClr val="bg1"/>
              </a:solidFill>
              <a:sym typeface="+mn-ea"/>
            </a:endParaRPr>
          </a:p>
        </p:txBody>
      </p:sp>
      <p:pic>
        <p:nvPicPr>
          <p:cNvPr id="4" name="C9F754DE-2CAD-44b6-B708-469DEB6407EB-2"/>
          <p:cNvPicPr>
            <a:picLocks noChangeAspect="1"/>
          </p:cNvPicPr>
          <p:nvPr/>
        </p:nvPicPr>
        <p:blipFill>
          <a:blip r:embed="rId2"/>
          <a:stretch>
            <a:fillRect/>
          </a:stretch>
        </p:blipFill>
        <p:spPr>
          <a:xfrm>
            <a:off x="1414780" y="686435"/>
            <a:ext cx="9900920" cy="5758180"/>
          </a:xfrm>
          <a:prstGeom prst="rect">
            <a:avLst/>
          </a:prstGeom>
        </p:spPr>
      </p:pic>
      <p:sp>
        <p:nvSpPr>
          <p:cNvPr id="5" name="文本框 4"/>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126365" y="-17145"/>
            <a:ext cx="12192000" cy="6858000"/>
          </a:xfrm>
          <a:prstGeom prst="rect">
            <a:avLst/>
          </a:prstGeom>
        </p:spPr>
      </p:pic>
      <p:sp>
        <p:nvSpPr>
          <p:cNvPr id="5" name="矩形 4"/>
          <p:cNvSpPr/>
          <p:nvPr>
            <p:custDataLst>
              <p:tags r:id="rId2"/>
            </p:custDataLst>
          </p:nvPr>
        </p:nvSpPr>
        <p:spPr>
          <a:xfrm>
            <a:off x="8902383" y="3069591"/>
            <a:ext cx="1813560" cy="554990"/>
          </a:xfrm>
          <a:prstGeom prst="rect">
            <a:avLst/>
          </a:prstGeom>
          <a:noFill/>
        </p:spPr>
        <p:txBody>
          <a:bodyPr wrap="square" lIns="0" tIns="0" rIns="0" bIns="0" rtlCol="0" anchor="b" anchorCtr="0">
            <a:noAutofit/>
          </a:bodyPr>
          <a:lstStyle/>
          <a:p>
            <a:pPr algn="just">
              <a:spcBef>
                <a:spcPct val="0"/>
              </a:spcBef>
              <a:spcAft>
                <a:spcPct val="0"/>
              </a:spcAft>
            </a:pPr>
            <a:r>
              <a:rPr lang="zh-CN" altLang="en-US" b="1">
                <a:solidFill>
                  <a:schemeClr val="accent5"/>
                </a:solidFill>
                <a:latin typeface="+mn-ea"/>
                <a:cs typeface="+mn-ea"/>
                <a:sym typeface="+mn-ea"/>
              </a:rPr>
              <a:t>做好成本</a:t>
            </a:r>
            <a:r>
              <a:rPr lang="zh-CN" altLang="en-US" b="1">
                <a:solidFill>
                  <a:schemeClr val="accent5"/>
                </a:solidFill>
                <a:latin typeface="+mn-ea"/>
                <a:cs typeface="+mn-ea"/>
                <a:sym typeface="+mn-ea"/>
              </a:rPr>
              <a:t>优势</a:t>
            </a:r>
            <a:endParaRPr lang="zh-CN" altLang="en-US" b="1">
              <a:solidFill>
                <a:schemeClr val="accent5"/>
              </a:solidFill>
              <a:latin typeface="+mn-ea"/>
              <a:cs typeface="+mn-ea"/>
              <a:sym typeface="+mn-ea"/>
            </a:endParaRPr>
          </a:p>
        </p:txBody>
      </p:sp>
      <p:sp>
        <p:nvSpPr>
          <p:cNvPr id="9" name="矩形 8"/>
          <p:cNvSpPr/>
          <p:nvPr>
            <p:custDataLst>
              <p:tags r:id="rId3"/>
            </p:custDataLst>
          </p:nvPr>
        </p:nvSpPr>
        <p:spPr>
          <a:xfrm>
            <a:off x="1237298" y="3054986"/>
            <a:ext cx="1813560" cy="55499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4"/>
                </a:solidFill>
                <a:latin typeface="+mn-ea"/>
                <a:cs typeface="+mn-ea"/>
                <a:sym typeface="+mn-ea"/>
              </a:rPr>
              <a:t>选对主线</a:t>
            </a:r>
            <a:r>
              <a:rPr lang="zh-CN" altLang="en-US" b="1">
                <a:solidFill>
                  <a:schemeClr val="accent4"/>
                </a:solidFill>
                <a:latin typeface="+mn-ea"/>
                <a:cs typeface="+mn-ea"/>
                <a:sym typeface="+mn-ea"/>
              </a:rPr>
              <a:t>行情</a:t>
            </a:r>
            <a:endParaRPr lang="zh-CN" altLang="en-US" b="1">
              <a:solidFill>
                <a:schemeClr val="accent4"/>
              </a:solidFill>
              <a:latin typeface="+mn-ea"/>
              <a:cs typeface="+mn-ea"/>
              <a:sym typeface="+mn-ea"/>
            </a:endParaRPr>
          </a:p>
        </p:txBody>
      </p:sp>
      <p:sp>
        <p:nvSpPr>
          <p:cNvPr id="16" name="矩形 15"/>
          <p:cNvSpPr/>
          <p:nvPr>
            <p:custDataLst>
              <p:tags r:id="rId4"/>
            </p:custDataLst>
          </p:nvPr>
        </p:nvSpPr>
        <p:spPr>
          <a:xfrm>
            <a:off x="873125" y="3664585"/>
            <a:ext cx="2178050" cy="122428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a:solidFill>
                  <a:schemeClr val="bg1"/>
                </a:solidFill>
                <a:latin typeface="+mn-ea"/>
                <a:cs typeface="+mn-ea"/>
                <a:sym typeface="+mn-ea"/>
              </a:rPr>
              <a:t>主线行情是最容易容纳大资金，承接力足够大，持续时间足够长，深水区，承载量大</a:t>
            </a:r>
            <a:r>
              <a:rPr lang="en-US" altLang="zh-CN" sz="1400">
                <a:solidFill>
                  <a:schemeClr val="bg1"/>
                </a:solidFill>
                <a:latin typeface="+mn-ea"/>
                <a:cs typeface="+mn-ea"/>
                <a:sym typeface="+mn-ea"/>
              </a:rPr>
              <a:t> </a:t>
            </a:r>
            <a:r>
              <a:rPr lang="zh-CN" altLang="en-US" sz="1400">
                <a:solidFill>
                  <a:schemeClr val="bg1"/>
                </a:solidFill>
                <a:latin typeface="+mn-ea"/>
                <a:cs typeface="+mn-ea"/>
                <a:sym typeface="+mn-ea"/>
              </a:rPr>
              <a:t>才能出</a:t>
            </a:r>
            <a:r>
              <a:rPr lang="zh-CN" altLang="en-US" sz="1400">
                <a:solidFill>
                  <a:schemeClr val="bg1"/>
                </a:solidFill>
                <a:latin typeface="+mn-ea"/>
                <a:cs typeface="+mn-ea"/>
                <a:sym typeface="+mn-ea"/>
              </a:rPr>
              <a:t>大牛股</a:t>
            </a:r>
            <a:endParaRPr lang="zh-CN" altLang="en-US" sz="1400">
              <a:solidFill>
                <a:schemeClr val="bg1"/>
              </a:solidFill>
              <a:latin typeface="+mn-ea"/>
              <a:cs typeface="+mn-ea"/>
              <a:sym typeface="+mn-ea"/>
            </a:endParaRPr>
          </a:p>
        </p:txBody>
      </p:sp>
      <p:sp>
        <p:nvSpPr>
          <p:cNvPr id="17" name="矩形 16"/>
          <p:cNvSpPr/>
          <p:nvPr>
            <p:custDataLst>
              <p:tags r:id="rId5"/>
            </p:custDataLst>
          </p:nvPr>
        </p:nvSpPr>
        <p:spPr>
          <a:xfrm>
            <a:off x="8902700" y="3670300"/>
            <a:ext cx="2283460" cy="1299845"/>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1400">
                <a:solidFill>
                  <a:schemeClr val="bg1"/>
                </a:solidFill>
                <a:latin typeface="+mn-ea"/>
                <a:cs typeface="+mn-ea"/>
                <a:sym typeface="+mn-ea"/>
              </a:rPr>
              <a:t>中长线操作需具有成本优势，没有一直上涨的个股，以乖离率为标准做好成本，持续反复</a:t>
            </a:r>
            <a:r>
              <a:rPr lang="zh-CN" altLang="en-US" sz="1400">
                <a:solidFill>
                  <a:schemeClr val="bg1"/>
                </a:solidFill>
                <a:latin typeface="+mn-ea"/>
                <a:cs typeface="+mn-ea"/>
                <a:sym typeface="+mn-ea"/>
              </a:rPr>
              <a:t>操作</a:t>
            </a:r>
            <a:endParaRPr lang="zh-CN" altLang="en-US" sz="1400">
              <a:solidFill>
                <a:schemeClr val="bg1"/>
              </a:solidFill>
              <a:latin typeface="+mn-ea"/>
              <a:cs typeface="+mn-ea"/>
              <a:sym typeface="+mn-ea"/>
            </a:endParaRPr>
          </a:p>
        </p:txBody>
      </p:sp>
      <p:sp>
        <p:nvSpPr>
          <p:cNvPr id="18" name="矩形 17"/>
          <p:cNvSpPr/>
          <p:nvPr>
            <p:custDataLst>
              <p:tags r:id="rId6"/>
            </p:custDataLst>
          </p:nvPr>
        </p:nvSpPr>
        <p:spPr>
          <a:xfrm>
            <a:off x="3194368" y="1604645"/>
            <a:ext cx="1813560" cy="55499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5"/>
                </a:solidFill>
                <a:latin typeface="+mn-ea"/>
                <a:cs typeface="+mn-ea"/>
                <a:sym typeface="+mn-ea"/>
              </a:rPr>
              <a:t>分仓布局</a:t>
            </a:r>
            <a:r>
              <a:rPr lang="en-US" altLang="zh-CN" b="1">
                <a:solidFill>
                  <a:schemeClr val="accent5"/>
                </a:solidFill>
                <a:latin typeface="+mn-ea"/>
                <a:cs typeface="+mn-ea"/>
                <a:sym typeface="+mn-ea"/>
              </a:rPr>
              <a:t>3-4</a:t>
            </a:r>
            <a:r>
              <a:rPr lang="zh-CN" altLang="en-US" b="1">
                <a:solidFill>
                  <a:schemeClr val="accent5"/>
                </a:solidFill>
                <a:latin typeface="+mn-ea"/>
                <a:cs typeface="+mn-ea"/>
                <a:sym typeface="+mn-ea"/>
              </a:rPr>
              <a:t>方向</a:t>
            </a:r>
            <a:endParaRPr lang="zh-CN" altLang="en-US" b="1">
              <a:solidFill>
                <a:schemeClr val="accent5"/>
              </a:solidFill>
              <a:latin typeface="+mn-ea"/>
              <a:cs typeface="+mn-ea"/>
              <a:sym typeface="+mn-ea"/>
            </a:endParaRPr>
          </a:p>
        </p:txBody>
      </p:sp>
      <p:sp>
        <p:nvSpPr>
          <p:cNvPr id="19" name="矩形 18"/>
          <p:cNvSpPr/>
          <p:nvPr>
            <p:custDataLst>
              <p:tags r:id="rId7"/>
            </p:custDataLst>
          </p:nvPr>
        </p:nvSpPr>
        <p:spPr>
          <a:xfrm>
            <a:off x="3194368" y="2214246"/>
            <a:ext cx="1813560" cy="83058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a:solidFill>
                  <a:schemeClr val="bg1"/>
                </a:solidFill>
                <a:latin typeface="+mn-ea"/>
                <a:cs typeface="+mn-ea"/>
                <a:sym typeface="+mn-ea"/>
              </a:rPr>
              <a:t>不管怎么波动，总会有主题轮动机会，集中力量做好手中</a:t>
            </a:r>
            <a:r>
              <a:rPr lang="zh-CN" altLang="en-US" sz="1400">
                <a:solidFill>
                  <a:schemeClr val="bg1"/>
                </a:solidFill>
                <a:latin typeface="+mn-ea"/>
                <a:cs typeface="+mn-ea"/>
                <a:sym typeface="+mn-ea"/>
              </a:rPr>
              <a:t>个股</a:t>
            </a:r>
            <a:endParaRPr lang="zh-CN" altLang="en-US" sz="1400">
              <a:solidFill>
                <a:schemeClr val="bg1"/>
              </a:solidFill>
              <a:latin typeface="+mn-ea"/>
              <a:cs typeface="+mn-ea"/>
              <a:sym typeface="+mn-ea"/>
            </a:endParaRPr>
          </a:p>
        </p:txBody>
      </p:sp>
      <p:cxnSp>
        <p:nvCxnSpPr>
          <p:cNvPr id="20" name="肘形连接符 19"/>
          <p:cNvCxnSpPr/>
          <p:nvPr>
            <p:custDataLst>
              <p:tags r:id="rId8"/>
            </p:custDataLst>
          </p:nvPr>
        </p:nvCxnSpPr>
        <p:spPr>
          <a:xfrm rot="16200000">
            <a:off x="7713028" y="4141471"/>
            <a:ext cx="1468120" cy="401320"/>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21" name="椭圆 20"/>
          <p:cNvSpPr>
            <a:spLocks noChangeAspect="1"/>
          </p:cNvSpPr>
          <p:nvPr>
            <p:custDataLst>
              <p:tags r:id="rId9"/>
            </p:custDataLst>
          </p:nvPr>
        </p:nvSpPr>
        <p:spPr>
          <a:xfrm flipH="1">
            <a:off x="8647748" y="3571876"/>
            <a:ext cx="71120" cy="71755"/>
          </a:xfrm>
          <a:prstGeom prst="ellipse">
            <a:avLst/>
          </a:prstGeom>
          <a:solidFill>
            <a:schemeClr val="accent5"/>
          </a:solidFill>
          <a:ln w="53975">
            <a:solidFill>
              <a:schemeClr val="accent5">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cxnSp>
        <p:nvCxnSpPr>
          <p:cNvPr id="22" name="肘形连接符 21"/>
          <p:cNvCxnSpPr/>
          <p:nvPr>
            <p:custDataLst>
              <p:tags r:id="rId10"/>
            </p:custDataLst>
          </p:nvPr>
        </p:nvCxnSpPr>
        <p:spPr>
          <a:xfrm>
            <a:off x="3287713" y="3608071"/>
            <a:ext cx="459740" cy="1353185"/>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23" name="椭圆 22"/>
          <p:cNvSpPr>
            <a:spLocks noChangeAspect="1"/>
          </p:cNvSpPr>
          <p:nvPr>
            <p:custDataLst>
              <p:tags r:id="rId11"/>
            </p:custDataLst>
          </p:nvPr>
        </p:nvSpPr>
        <p:spPr>
          <a:xfrm>
            <a:off x="3215958" y="3571876"/>
            <a:ext cx="71755" cy="71755"/>
          </a:xfrm>
          <a:prstGeom prst="ellipse">
            <a:avLst/>
          </a:prstGeom>
          <a:solidFill>
            <a:schemeClr val="accent4"/>
          </a:solidFill>
          <a:ln w="53975">
            <a:solidFill>
              <a:schemeClr val="accent4">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cxnSp>
        <p:nvCxnSpPr>
          <p:cNvPr id="24" name="肘形连接符 23"/>
          <p:cNvCxnSpPr/>
          <p:nvPr>
            <p:custDataLst>
              <p:tags r:id="rId12"/>
            </p:custDataLst>
          </p:nvPr>
        </p:nvCxnSpPr>
        <p:spPr>
          <a:xfrm>
            <a:off x="5154613" y="2148841"/>
            <a:ext cx="305435" cy="1599565"/>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cxnSp>
        <p:nvCxnSpPr>
          <p:cNvPr id="65" name="肘形连接符 64"/>
          <p:cNvCxnSpPr/>
          <p:nvPr>
            <p:custDataLst>
              <p:tags r:id="rId13"/>
            </p:custDataLst>
          </p:nvPr>
        </p:nvCxnSpPr>
        <p:spPr>
          <a:xfrm rot="16200000">
            <a:off x="5834063" y="2797176"/>
            <a:ext cx="1718310" cy="348615"/>
          </a:xfrm>
          <a:prstGeom prst="bentConnector3">
            <a:avLst>
              <a:gd name="adj1" fmla="val 98355"/>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25" name="任意多边形 24"/>
          <p:cNvSpPr/>
          <p:nvPr>
            <p:custDataLst>
              <p:tags r:id="rId14"/>
            </p:custDataLst>
          </p:nvPr>
        </p:nvSpPr>
        <p:spPr>
          <a:xfrm>
            <a:off x="3241993" y="4086861"/>
            <a:ext cx="2071370" cy="172910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974" h="3317">
                <a:moveTo>
                  <a:pt x="1415" y="0"/>
                </a:moveTo>
                <a:lnTo>
                  <a:pt x="3974" y="2560"/>
                </a:lnTo>
                <a:lnTo>
                  <a:pt x="3968" y="2567"/>
                </a:lnTo>
                <a:cubicBezTo>
                  <a:pt x="3800" y="2777"/>
                  <a:pt x="3682" y="3028"/>
                  <a:pt x="3632" y="3303"/>
                </a:cubicBezTo>
                <a:lnTo>
                  <a:pt x="3630" y="3317"/>
                </a:lnTo>
                <a:lnTo>
                  <a:pt x="0" y="3317"/>
                </a:lnTo>
                <a:lnTo>
                  <a:pt x="3" y="3256"/>
                </a:lnTo>
                <a:cubicBezTo>
                  <a:pt x="82" y="2013"/>
                  <a:pt x="593" y="887"/>
                  <a:pt x="1388" y="28"/>
                </a:cubicBezTo>
                <a:lnTo>
                  <a:pt x="1415" y="0"/>
                </a:lnTo>
                <a:close/>
              </a:path>
            </a:pathLst>
          </a:custGeom>
          <a:gradFill>
            <a:gsLst>
              <a:gs pos="0">
                <a:schemeClr val="accent4">
                  <a:lumMod val="80000"/>
                  <a:lumOff val="20000"/>
                  <a:alpha val="100000"/>
                </a:schemeClr>
              </a:gs>
              <a:gs pos="100000">
                <a:schemeClr val="accent4">
                  <a:alpha val="100000"/>
                </a:schemeClr>
              </a:gs>
            </a:gsLst>
            <a:lin ang="2700000" scaled="0"/>
          </a:gradFill>
          <a:ln w="12700">
            <a:miter lim="400000"/>
          </a:ln>
          <a:effectLst>
            <a:innerShdw blurRad="317500" dist="50800" dir="16200000">
              <a:schemeClr val="accent4">
                <a:lumMod val="20000"/>
                <a:lumOff val="80000"/>
                <a:alpha val="30000"/>
              </a:schemeClr>
            </a:innerShdw>
          </a:effectLst>
        </p:spPr>
        <p:txBody>
          <a:bodyPr wrap="square" lIns="71437" tIns="71437" rIns="71437" bIns="71437"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sz="2800" dirty="0">
              <a:solidFill>
                <a:schemeClr val="tx1"/>
              </a:solidFill>
              <a:latin typeface="+mj-lt"/>
              <a:ea typeface="微软雅黑" panose="020B0503020204020204" pitchFamily="34" charset="-122"/>
              <a:cs typeface="微软雅黑" panose="020B0503020204020204" pitchFamily="34" charset="-122"/>
              <a:sym typeface="+mn-ea"/>
            </a:endParaRPr>
          </a:p>
        </p:txBody>
      </p:sp>
      <p:sp>
        <p:nvSpPr>
          <p:cNvPr id="37" name="任意多边形 36"/>
          <p:cNvSpPr/>
          <p:nvPr>
            <p:custDataLst>
              <p:tags r:id="rId15"/>
            </p:custDataLst>
          </p:nvPr>
        </p:nvSpPr>
        <p:spPr>
          <a:xfrm>
            <a:off x="6053773" y="3223261"/>
            <a:ext cx="1791335" cy="207137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6" h="3973">
                <a:moveTo>
                  <a:pt x="0" y="0"/>
                </a:moveTo>
                <a:lnTo>
                  <a:pt x="45" y="1"/>
                </a:lnTo>
                <a:cubicBezTo>
                  <a:pt x="1352" y="49"/>
                  <a:pt x="2536" y="574"/>
                  <a:pt x="3430" y="1407"/>
                </a:cubicBezTo>
                <a:lnTo>
                  <a:pt x="3436" y="1413"/>
                </a:lnTo>
                <a:lnTo>
                  <a:pt x="876" y="3973"/>
                </a:lnTo>
                <a:lnTo>
                  <a:pt x="874" y="3972"/>
                </a:lnTo>
                <a:cubicBezTo>
                  <a:pt x="639" y="3783"/>
                  <a:pt x="351" y="3658"/>
                  <a:pt x="36" y="3622"/>
                </a:cubicBezTo>
                <a:lnTo>
                  <a:pt x="0" y="3619"/>
                </a:lnTo>
                <a:lnTo>
                  <a:pt x="0" y="0"/>
                </a:lnTo>
                <a:close/>
              </a:path>
            </a:pathLst>
          </a:custGeom>
          <a:gradFill>
            <a:gsLst>
              <a:gs pos="0">
                <a:schemeClr val="accent4">
                  <a:lumMod val="80000"/>
                  <a:lumOff val="20000"/>
                  <a:alpha val="100000"/>
                </a:schemeClr>
              </a:gs>
              <a:gs pos="100000">
                <a:schemeClr val="accent4">
                  <a:alpha val="100000"/>
                </a:schemeClr>
              </a:gs>
            </a:gsLst>
            <a:lin ang="2700000" scaled="0"/>
          </a:gradFill>
          <a:ln w="12700">
            <a:miter lim="400000"/>
          </a:ln>
          <a:effectLst>
            <a:innerShdw blurRad="317500" dist="50800" dir="16200000">
              <a:schemeClr val="accent4">
                <a:lumMod val="20000"/>
                <a:lumOff val="80000"/>
                <a:alpha val="30000"/>
              </a:schemeClr>
            </a:innerShdw>
          </a:effectLst>
        </p:spPr>
        <p:txBody>
          <a:bodyPr wrap="square" lIns="71437" tIns="71437" rIns="71437" bIns="71437"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sz="2800" dirty="0">
              <a:solidFill>
                <a:schemeClr val="tx1"/>
              </a:solidFill>
              <a:latin typeface="+mj-lt"/>
              <a:ea typeface="微软雅黑" panose="020B0503020204020204" pitchFamily="34" charset="-122"/>
              <a:cs typeface="微软雅黑" panose="020B0503020204020204" pitchFamily="34" charset="-122"/>
              <a:sym typeface="+mn-ea"/>
            </a:endParaRPr>
          </a:p>
        </p:txBody>
      </p:sp>
      <p:sp>
        <p:nvSpPr>
          <p:cNvPr id="26" name="任意多边形 25"/>
          <p:cNvSpPr/>
          <p:nvPr>
            <p:custDataLst>
              <p:tags r:id="rId16"/>
            </p:custDataLst>
          </p:nvPr>
        </p:nvSpPr>
        <p:spPr>
          <a:xfrm>
            <a:off x="4089718" y="3223261"/>
            <a:ext cx="1807845" cy="20859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68" h="4001">
                <a:moveTo>
                  <a:pt x="3468" y="0"/>
                </a:moveTo>
                <a:lnTo>
                  <a:pt x="3468" y="3619"/>
                </a:lnTo>
                <a:lnTo>
                  <a:pt x="3432" y="3622"/>
                </a:lnTo>
                <a:cubicBezTo>
                  <a:pt x="3102" y="3660"/>
                  <a:pt x="2802" y="3795"/>
                  <a:pt x="2561" y="3998"/>
                </a:cubicBezTo>
                <a:lnTo>
                  <a:pt x="2558" y="4001"/>
                </a:lnTo>
                <a:lnTo>
                  <a:pt x="0" y="1443"/>
                </a:lnTo>
                <a:lnTo>
                  <a:pt x="18" y="1426"/>
                </a:lnTo>
                <a:cubicBezTo>
                  <a:pt x="914" y="582"/>
                  <a:pt x="2106" y="49"/>
                  <a:pt x="3423" y="1"/>
                </a:cubicBezTo>
                <a:lnTo>
                  <a:pt x="3468" y="0"/>
                </a:lnTo>
                <a:close/>
              </a:path>
            </a:pathLst>
          </a:custGeom>
          <a:gradFill>
            <a:gsLst>
              <a:gs pos="0">
                <a:schemeClr val="accent5">
                  <a:lumMod val="80000"/>
                  <a:lumOff val="20000"/>
                  <a:alpha val="100000"/>
                </a:schemeClr>
              </a:gs>
              <a:gs pos="100000">
                <a:schemeClr val="accent5">
                  <a:alpha val="10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39" name="任意多边形 38"/>
          <p:cNvSpPr/>
          <p:nvPr>
            <p:custDataLst>
              <p:tags r:id="rId17"/>
            </p:custDataLst>
          </p:nvPr>
        </p:nvSpPr>
        <p:spPr>
          <a:xfrm>
            <a:off x="6623368" y="4070351"/>
            <a:ext cx="2085975" cy="17456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02" h="3348">
                <a:moveTo>
                  <a:pt x="2558" y="0"/>
                </a:moveTo>
                <a:lnTo>
                  <a:pt x="2589" y="33"/>
                </a:lnTo>
                <a:cubicBezTo>
                  <a:pt x="3398" y="896"/>
                  <a:pt x="3919" y="2032"/>
                  <a:pt x="3999" y="3287"/>
                </a:cubicBezTo>
                <a:lnTo>
                  <a:pt x="4002" y="3348"/>
                </a:lnTo>
                <a:lnTo>
                  <a:pt x="372" y="3348"/>
                </a:lnTo>
                <a:lnTo>
                  <a:pt x="370" y="3335"/>
                </a:lnTo>
                <a:cubicBezTo>
                  <a:pt x="318" y="3048"/>
                  <a:pt x="193" y="2787"/>
                  <a:pt x="13" y="2573"/>
                </a:cubicBezTo>
                <a:lnTo>
                  <a:pt x="0" y="2558"/>
                </a:lnTo>
                <a:lnTo>
                  <a:pt x="2558" y="0"/>
                </a:lnTo>
                <a:close/>
              </a:path>
            </a:pathLst>
          </a:custGeom>
          <a:gradFill>
            <a:gsLst>
              <a:gs pos="0">
                <a:schemeClr val="accent5">
                  <a:lumMod val="80000"/>
                  <a:lumOff val="20000"/>
                  <a:alpha val="100000"/>
                </a:schemeClr>
              </a:gs>
              <a:gs pos="100000">
                <a:schemeClr val="accent5">
                  <a:alpha val="10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29" name="椭圆 28"/>
          <p:cNvSpPr>
            <a:spLocks noChangeAspect="1"/>
          </p:cNvSpPr>
          <p:nvPr>
            <p:custDataLst>
              <p:tags r:id="rId18"/>
            </p:custDataLst>
          </p:nvPr>
        </p:nvSpPr>
        <p:spPr>
          <a:xfrm>
            <a:off x="5082858" y="2112646"/>
            <a:ext cx="71755" cy="71755"/>
          </a:xfrm>
          <a:prstGeom prst="ellipse">
            <a:avLst/>
          </a:prstGeom>
          <a:solidFill>
            <a:schemeClr val="accent5"/>
          </a:solidFill>
          <a:ln w="53975">
            <a:solidFill>
              <a:schemeClr val="accent5">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sp>
        <p:nvSpPr>
          <p:cNvPr id="30" name="椭圆 29"/>
          <p:cNvSpPr>
            <a:spLocks noChangeAspect="1"/>
          </p:cNvSpPr>
          <p:nvPr>
            <p:custDataLst>
              <p:tags r:id="rId19"/>
            </p:custDataLst>
          </p:nvPr>
        </p:nvSpPr>
        <p:spPr>
          <a:xfrm flipH="1">
            <a:off x="6832283" y="2112646"/>
            <a:ext cx="71755" cy="71755"/>
          </a:xfrm>
          <a:prstGeom prst="ellipse">
            <a:avLst/>
          </a:prstGeom>
          <a:solidFill>
            <a:schemeClr val="accent4"/>
          </a:solidFill>
          <a:ln w="53975">
            <a:solidFill>
              <a:schemeClr val="accent4">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pic>
        <p:nvPicPr>
          <p:cNvPr id="31" name="图片 3" descr="343439383331313b343532303031393bd2b5bca8b9dcc0ed"/>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5007927" y="3887471"/>
            <a:ext cx="360000" cy="360000"/>
          </a:xfrm>
          <a:prstGeom prst="rect">
            <a:avLst/>
          </a:prstGeom>
        </p:spPr>
      </p:pic>
      <p:sp>
        <p:nvSpPr>
          <p:cNvPr id="32" name="矩形 31"/>
          <p:cNvSpPr/>
          <p:nvPr>
            <p:custDataLst>
              <p:tags r:id="rId23"/>
            </p:custDataLst>
          </p:nvPr>
        </p:nvSpPr>
        <p:spPr>
          <a:xfrm>
            <a:off x="7088823" y="1616710"/>
            <a:ext cx="1813560" cy="554990"/>
          </a:xfrm>
          <a:prstGeom prst="rect">
            <a:avLst/>
          </a:prstGeom>
          <a:noFill/>
        </p:spPr>
        <p:txBody>
          <a:bodyPr wrap="square" lIns="0" tIns="0" rIns="0" bIns="0" rtlCol="0" anchor="b" anchorCtr="0">
            <a:noAutofit/>
          </a:bodyPr>
          <a:lstStyle/>
          <a:p>
            <a:pPr algn="just">
              <a:spcBef>
                <a:spcPct val="0"/>
              </a:spcBef>
              <a:spcAft>
                <a:spcPct val="0"/>
              </a:spcAft>
            </a:pPr>
            <a:r>
              <a:rPr lang="zh-CN" altLang="en-US" b="1">
                <a:solidFill>
                  <a:schemeClr val="accent4"/>
                </a:solidFill>
                <a:latin typeface="+mn-ea"/>
                <a:cs typeface="+mn-ea"/>
                <a:sym typeface="+mn-ea"/>
              </a:rPr>
              <a:t>优选核心</a:t>
            </a:r>
            <a:r>
              <a:rPr lang="zh-CN" altLang="en-US" b="1">
                <a:solidFill>
                  <a:schemeClr val="accent4"/>
                </a:solidFill>
                <a:latin typeface="+mn-ea"/>
                <a:cs typeface="+mn-ea"/>
                <a:sym typeface="+mn-ea"/>
              </a:rPr>
              <a:t>公司</a:t>
            </a:r>
            <a:endParaRPr lang="zh-CN" altLang="en-US" b="1">
              <a:solidFill>
                <a:schemeClr val="accent4"/>
              </a:solidFill>
              <a:latin typeface="+mn-ea"/>
              <a:cs typeface="+mn-ea"/>
              <a:sym typeface="+mn-ea"/>
            </a:endParaRPr>
          </a:p>
        </p:txBody>
      </p:sp>
      <p:sp>
        <p:nvSpPr>
          <p:cNvPr id="33" name="矩形 32"/>
          <p:cNvSpPr/>
          <p:nvPr>
            <p:custDataLst>
              <p:tags r:id="rId24"/>
            </p:custDataLst>
          </p:nvPr>
        </p:nvSpPr>
        <p:spPr>
          <a:xfrm>
            <a:off x="7088823" y="2217421"/>
            <a:ext cx="1813560" cy="83058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1400">
                <a:solidFill>
                  <a:schemeClr val="bg1"/>
                </a:solidFill>
                <a:latin typeface="+mn-ea"/>
                <a:cs typeface="+mn-ea"/>
                <a:sym typeface="+mn-ea"/>
              </a:rPr>
              <a:t>核心公司具有较强竞争力和技术壁垒，反复操作，达到超额</a:t>
            </a:r>
            <a:r>
              <a:rPr lang="zh-CN" altLang="en-US" sz="1400">
                <a:solidFill>
                  <a:schemeClr val="bg1"/>
                </a:solidFill>
                <a:latin typeface="+mn-ea"/>
                <a:cs typeface="+mn-ea"/>
                <a:sym typeface="+mn-ea"/>
              </a:rPr>
              <a:t>收益</a:t>
            </a:r>
            <a:endParaRPr lang="zh-CN" altLang="en-US" sz="1400">
              <a:solidFill>
                <a:schemeClr val="bg1"/>
              </a:solidFill>
              <a:latin typeface="+mn-ea"/>
              <a:cs typeface="+mn-ea"/>
              <a:sym typeface="+mn-ea"/>
            </a:endParaRPr>
          </a:p>
        </p:txBody>
      </p:sp>
      <p:pic>
        <p:nvPicPr>
          <p:cNvPr id="34" name="图片 4" descr="343439383331313b343532303032303bb8f6c8cbd0c5cfa2"/>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6575743" y="3851911"/>
            <a:ext cx="360000" cy="360000"/>
          </a:xfrm>
          <a:prstGeom prst="rect">
            <a:avLst/>
          </a:prstGeom>
        </p:spPr>
      </p:pic>
      <p:pic>
        <p:nvPicPr>
          <p:cNvPr id="35" name="图片 12" descr="343439383331313b343532303032383bbfcdbba7b9dcc0ed"/>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3913188" y="4968876"/>
            <a:ext cx="360000" cy="360000"/>
          </a:xfrm>
          <a:prstGeom prst="rect">
            <a:avLst/>
          </a:prstGeom>
        </p:spPr>
      </p:pic>
      <p:pic>
        <p:nvPicPr>
          <p:cNvPr id="40" name="图片 16" descr="343439383331313b343532303033323bd3a6d3c3b9dcc0ed"/>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7708583" y="4963161"/>
            <a:ext cx="360000" cy="360000"/>
          </a:xfrm>
          <a:prstGeom prst="rect">
            <a:avLst/>
          </a:prstGeom>
        </p:spPr>
      </p:pic>
      <p:sp>
        <p:nvSpPr>
          <p:cNvPr id="41" name="文本框 40"/>
          <p:cNvSpPr txBox="1"/>
          <p:nvPr/>
        </p:nvSpPr>
        <p:spPr>
          <a:xfrm>
            <a:off x="2486660" y="26670"/>
            <a:ext cx="828802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操作</a:t>
            </a:r>
            <a:r>
              <a:rPr lang="zh-CN" altLang="en-US" sz="2800" b="1">
                <a:solidFill>
                  <a:schemeClr val="bg1"/>
                </a:solidFill>
                <a:sym typeface="+mn-ea"/>
              </a:rPr>
              <a:t>要领</a:t>
            </a:r>
            <a:endParaRPr lang="zh-CN" altLang="en-US" sz="2800" b="1">
              <a:solidFill>
                <a:schemeClr val="bg1"/>
              </a:solidFill>
              <a:sym typeface="+mn-ea"/>
            </a:endParaRPr>
          </a:p>
        </p:txBody>
      </p:sp>
      <p:sp>
        <p:nvSpPr>
          <p:cNvPr id="4" name="文本框 3"/>
          <p:cNvSpPr txBox="1"/>
          <p:nvPr userDrawn="1">
            <p:custDataLst>
              <p:tags r:id="rId34"/>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3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1689735" y="3064510"/>
            <a:ext cx="9227820" cy="1260475"/>
          </a:xfrm>
          <a:prstGeom prst="rect">
            <a:avLst/>
          </a:prstGeom>
          <a:noFill/>
        </p:spPr>
        <p:txBody>
          <a:bodyPr wrap="square" rtlCol="0">
            <a:spAutoFit/>
          </a:bodyPr>
          <a:p>
            <a:pPr algn="ctr" fontAlgn="auto"/>
            <a:r>
              <a:rPr lang="zh-CN" altLang="en-US" sz="7600">
                <a:solidFill>
                  <a:schemeClr val="bg1"/>
                </a:solidFill>
                <a:latin typeface="思源黑体 CN Bold" panose="020B0800000000000000" charset="-122"/>
                <a:ea typeface="思源黑体 CN Bold" panose="020B0800000000000000" charset="-122"/>
                <a:sym typeface="+mn-ea"/>
              </a:rPr>
              <a:t>大国博弈，</a:t>
            </a:r>
            <a:r>
              <a:rPr lang="zh-CN" altLang="en-US" sz="7600">
                <a:solidFill>
                  <a:schemeClr val="bg1"/>
                </a:solidFill>
                <a:latin typeface="思源黑体 CN Bold" panose="020B0800000000000000" charset="-122"/>
                <a:ea typeface="思源黑体 CN Bold" panose="020B0800000000000000" charset="-122"/>
                <a:sym typeface="+mn-ea"/>
              </a:rPr>
              <a:t>科技制胜</a:t>
            </a:r>
            <a:endParaRPr lang="zh-CN" altLang="en-US" sz="7600">
              <a:solidFill>
                <a:schemeClr val="bg1"/>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nvSpPr>
        <p:spPr>
          <a:xfrm>
            <a:off x="2486660" y="230505"/>
            <a:ext cx="828802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大国博弈，战略</a:t>
            </a:r>
            <a:r>
              <a:rPr lang="zh-CN" altLang="en-US" sz="2800" b="1">
                <a:solidFill>
                  <a:schemeClr val="bg1"/>
                </a:solidFill>
                <a:sym typeface="+mn-ea"/>
              </a:rPr>
              <a:t>布局</a:t>
            </a:r>
            <a:endParaRPr lang="zh-CN" altLang="en-US" sz="2800" b="1">
              <a:solidFill>
                <a:schemeClr val="bg1"/>
              </a:solidFill>
              <a:sym typeface="+mn-ea"/>
            </a:endParaRPr>
          </a:p>
        </p:txBody>
      </p:sp>
      <p:sp>
        <p:nvSpPr>
          <p:cNvPr id="5" name="矩形 4"/>
          <p:cNvSpPr/>
          <p:nvPr>
            <p:custDataLst>
              <p:tags r:id="rId2"/>
            </p:custDataLst>
          </p:nvPr>
        </p:nvSpPr>
        <p:spPr>
          <a:xfrm>
            <a:off x="51435" y="1976120"/>
            <a:ext cx="5798185" cy="1775460"/>
          </a:xfrm>
          <a:prstGeom prst="rect">
            <a:avLst/>
          </a:prstGeom>
          <a:noFill/>
        </p:spPr>
        <p:txBody>
          <a:bodyPr wrap="square" lIns="334645" tIns="0" rIns="0" bIns="0" rtlCol="0" anchor="t" anchorCtr="0">
            <a:noAutofit/>
          </a:bodyPr>
          <a:p>
            <a:pPr>
              <a:lnSpc>
                <a:spcPct val="150000"/>
              </a:lnSpc>
              <a:spcBef>
                <a:spcPct val="0"/>
              </a:spcBef>
              <a:spcAft>
                <a:spcPct val="0"/>
              </a:spcAft>
            </a:pPr>
            <a:r>
              <a:rPr lang="zh-CN" altLang="en-US" sz="1400">
                <a:ln>
                  <a:noFill/>
                  <a:prstDash val="sysDot"/>
                </a:ln>
                <a:solidFill>
                  <a:schemeClr val="bg1"/>
                </a:solidFill>
                <a:latin typeface="+mn-ea"/>
                <a:cs typeface="+mn-ea"/>
              </a:rPr>
              <a:t>芯片产业突破，中华网</a:t>
            </a:r>
            <a:r>
              <a:rPr lang="en-US" altLang="zh-CN" sz="1400">
                <a:ln>
                  <a:noFill/>
                  <a:prstDash val="sysDot"/>
                </a:ln>
                <a:solidFill>
                  <a:schemeClr val="bg1"/>
                </a:solidFill>
                <a:latin typeface="+mn-ea"/>
                <a:cs typeface="+mn-ea"/>
              </a:rPr>
              <a:t>9</a:t>
            </a:r>
            <a:r>
              <a:rPr lang="zh-CN" altLang="en-US" sz="1400">
                <a:ln>
                  <a:noFill/>
                  <a:prstDash val="sysDot"/>
                </a:ln>
                <a:solidFill>
                  <a:schemeClr val="bg1"/>
                </a:solidFill>
                <a:latin typeface="+mn-ea"/>
                <a:cs typeface="+mn-ea"/>
              </a:rPr>
              <a:t>月</a:t>
            </a:r>
            <a:r>
              <a:rPr lang="en-US" altLang="zh-CN" sz="1400">
                <a:ln>
                  <a:noFill/>
                  <a:prstDash val="sysDot"/>
                </a:ln>
                <a:solidFill>
                  <a:schemeClr val="bg1"/>
                </a:solidFill>
                <a:latin typeface="+mn-ea"/>
                <a:cs typeface="+mn-ea"/>
              </a:rPr>
              <a:t>17</a:t>
            </a:r>
            <a:r>
              <a:rPr lang="zh-CN" altLang="en-US" sz="1400">
                <a:ln>
                  <a:noFill/>
                  <a:prstDash val="sysDot"/>
                </a:ln>
                <a:solidFill>
                  <a:schemeClr val="bg1"/>
                </a:solidFill>
                <a:latin typeface="+mn-ea"/>
                <a:cs typeface="+mn-ea"/>
              </a:rPr>
              <a:t>日报道，中央网信办副主任、国家网信办副主任杨建文在</a:t>
            </a:r>
            <a:r>
              <a:rPr lang="en-US" altLang="zh-CN" sz="1400">
                <a:ln>
                  <a:noFill/>
                  <a:prstDash val="sysDot"/>
                </a:ln>
                <a:solidFill>
                  <a:schemeClr val="bg1"/>
                </a:solidFill>
                <a:latin typeface="+mn-ea"/>
                <a:cs typeface="+mn-ea"/>
              </a:rPr>
              <a:t>15</a:t>
            </a:r>
            <a:r>
              <a:rPr lang="zh-CN" altLang="en-US" sz="1400">
                <a:ln>
                  <a:noFill/>
                  <a:prstDash val="sysDot"/>
                </a:ln>
                <a:solidFill>
                  <a:schemeClr val="bg1"/>
                </a:solidFill>
                <a:latin typeface="+mn-ea"/>
                <a:cs typeface="+mn-ea"/>
              </a:rPr>
              <a:t>日召开的座谈会上指出，头部企业需扛起</a:t>
            </a:r>
            <a:r>
              <a:rPr lang="en-US" altLang="zh-CN" sz="1400">
                <a:ln>
                  <a:noFill/>
                  <a:prstDash val="sysDot"/>
                </a:ln>
                <a:solidFill>
                  <a:schemeClr val="bg1"/>
                </a:solidFill>
                <a:latin typeface="+mn-ea"/>
                <a:cs typeface="+mn-ea"/>
              </a:rPr>
              <a:t>“</a:t>
            </a:r>
            <a:r>
              <a:rPr lang="zh-CN" altLang="en-US" sz="1400">
                <a:ln>
                  <a:noFill/>
                  <a:prstDash val="sysDot"/>
                </a:ln>
                <a:solidFill>
                  <a:schemeClr val="bg1"/>
                </a:solidFill>
                <a:latin typeface="+mn-ea"/>
                <a:cs typeface="+mn-ea"/>
              </a:rPr>
              <a:t>卡脖子</a:t>
            </a:r>
            <a:r>
              <a:rPr lang="en-US" altLang="zh-CN" sz="1400">
                <a:ln>
                  <a:noFill/>
                  <a:prstDash val="sysDot"/>
                </a:ln>
                <a:solidFill>
                  <a:schemeClr val="bg1"/>
                </a:solidFill>
                <a:latin typeface="+mn-ea"/>
                <a:cs typeface="+mn-ea"/>
              </a:rPr>
              <a:t>”</a:t>
            </a:r>
            <a:r>
              <a:rPr lang="zh-CN" altLang="en-US" sz="1400">
                <a:ln>
                  <a:noFill/>
                  <a:prstDash val="sysDot"/>
                </a:ln>
                <a:solidFill>
                  <a:schemeClr val="bg1"/>
                </a:solidFill>
                <a:latin typeface="+mn-ea"/>
                <a:cs typeface="+mn-ea"/>
              </a:rPr>
              <a:t>技术攻关责任，聚焦芯片等关键领域，加速研发自主可控安全芯片以突破垄断。在芯片设计领域，华为海思、阿里巴巴平头哥等公司已能设计出世界级水平的芯片</a:t>
            </a:r>
            <a:endParaRPr lang="zh-CN" altLang="en-US" sz="1400">
              <a:ln>
                <a:noFill/>
                <a:prstDash val="sysDot"/>
              </a:ln>
              <a:solidFill>
                <a:schemeClr val="bg1"/>
              </a:solidFill>
              <a:latin typeface="+mn-ea"/>
              <a:cs typeface="+mn-ea"/>
            </a:endParaRPr>
          </a:p>
          <a:p>
            <a:pPr>
              <a:lnSpc>
                <a:spcPct val="150000"/>
              </a:lnSpc>
              <a:spcBef>
                <a:spcPct val="0"/>
              </a:spcBef>
              <a:spcAft>
                <a:spcPct val="0"/>
              </a:spcAft>
            </a:pPr>
            <a:endParaRPr lang="zh-CN" altLang="en-US" sz="1400">
              <a:ln>
                <a:noFill/>
                <a:prstDash val="sysDot"/>
              </a:ln>
              <a:solidFill>
                <a:schemeClr val="bg1"/>
              </a:solidFill>
              <a:latin typeface="+mn-ea"/>
              <a:cs typeface="+mn-ea"/>
            </a:endParaRPr>
          </a:p>
        </p:txBody>
      </p:sp>
      <p:sp>
        <p:nvSpPr>
          <p:cNvPr id="7" name="矩形 6"/>
          <p:cNvSpPr/>
          <p:nvPr>
            <p:custDataLst>
              <p:tags r:id="rId3"/>
            </p:custDataLst>
          </p:nvPr>
        </p:nvSpPr>
        <p:spPr>
          <a:xfrm>
            <a:off x="51118" y="1489236"/>
            <a:ext cx="5370284" cy="425520"/>
          </a:xfrm>
          <a:prstGeom prst="rect">
            <a:avLst/>
          </a:prstGeom>
          <a:noFill/>
        </p:spPr>
        <p:txBody>
          <a:bodyPr wrap="square" lIns="0" tIns="0" rIns="0" bIns="0" rtlCol="0" anchor="b">
            <a:noAutofit/>
          </a:bodyPr>
          <a:p>
            <a:pPr marL="342900" indent="-342900">
              <a:spcBef>
                <a:spcPct val="0"/>
              </a:spcBef>
              <a:spcAft>
                <a:spcPct val="0"/>
              </a:spcAft>
              <a:buClr>
                <a:schemeClr val="accent1"/>
              </a:buClr>
              <a:buSzPct val="70000"/>
              <a:buFont typeface="Wingdings" panose="05000000000000000000" pitchFamily="2" charset="2"/>
              <a:buChar char="l"/>
            </a:pPr>
            <a:r>
              <a:rPr lang="zh-CN" altLang="en-US" sz="2000" b="1">
                <a:solidFill>
                  <a:schemeClr val="accent4"/>
                </a:solidFill>
                <a:latin typeface="+mn-ea"/>
                <a:cs typeface="+mn-ea"/>
              </a:rPr>
              <a:t>科技</a:t>
            </a:r>
            <a:endParaRPr lang="zh-CN" altLang="en-US" sz="2000" b="1">
              <a:solidFill>
                <a:schemeClr val="accent4"/>
              </a:solidFill>
              <a:latin typeface="+mn-ea"/>
              <a:cs typeface="+mn-ea"/>
            </a:endParaRPr>
          </a:p>
        </p:txBody>
      </p:sp>
      <p:sp>
        <p:nvSpPr>
          <p:cNvPr id="8" name="矩形 7"/>
          <p:cNvSpPr/>
          <p:nvPr>
            <p:custDataLst>
              <p:tags r:id="rId4"/>
            </p:custDataLst>
          </p:nvPr>
        </p:nvSpPr>
        <p:spPr>
          <a:xfrm>
            <a:off x="51118" y="4427110"/>
            <a:ext cx="5370181" cy="1297720"/>
          </a:xfrm>
          <a:prstGeom prst="rect">
            <a:avLst/>
          </a:prstGeom>
          <a:noFill/>
        </p:spPr>
        <p:txBody>
          <a:bodyPr wrap="square" lIns="334645" tIns="0" rIns="0" bIns="0" rtlCol="0" anchor="t" anchorCtr="0">
            <a:noAutofit/>
          </a:bodyPr>
          <a:p>
            <a:pPr>
              <a:lnSpc>
                <a:spcPct val="150000"/>
              </a:lnSpc>
              <a:spcBef>
                <a:spcPct val="0"/>
              </a:spcBef>
              <a:spcAft>
                <a:spcPct val="0"/>
              </a:spcAft>
            </a:pPr>
            <a:r>
              <a:rPr lang="zh-CN" altLang="en-US" sz="1600" dirty="0">
                <a:ln>
                  <a:noFill/>
                  <a:prstDash val="sysDot"/>
                </a:ln>
                <a:solidFill>
                  <a:schemeClr val="bg1"/>
                </a:solidFill>
                <a:latin typeface="+mn-ea"/>
                <a:cs typeface="+mn-ea"/>
              </a:rPr>
              <a:t>美元摆脱了此前波动的箱体，最近几个交易日连续下跌，尤其昨天和今天的低点都跌至</a:t>
            </a:r>
            <a:r>
              <a:rPr lang="en-US" altLang="zh-CN" sz="1600" dirty="0">
                <a:ln>
                  <a:noFill/>
                  <a:prstDash val="sysDot"/>
                </a:ln>
                <a:solidFill>
                  <a:schemeClr val="bg1"/>
                </a:solidFill>
                <a:latin typeface="+mn-ea"/>
                <a:cs typeface="+mn-ea"/>
              </a:rPr>
              <a:t>97</a:t>
            </a:r>
            <a:r>
              <a:rPr lang="zh-CN" altLang="en-US" sz="1600" dirty="0">
                <a:ln>
                  <a:noFill/>
                  <a:prstDash val="sysDot"/>
                </a:ln>
                <a:solidFill>
                  <a:schemeClr val="bg1"/>
                </a:solidFill>
                <a:latin typeface="+mn-ea"/>
                <a:cs typeface="+mn-ea"/>
              </a:rPr>
              <a:t>以下，美元只会更低，人民币国际化</a:t>
            </a:r>
            <a:r>
              <a:rPr lang="zh-CN" altLang="en-US" sz="1600" dirty="0">
                <a:ln>
                  <a:noFill/>
                  <a:prstDash val="sysDot"/>
                </a:ln>
                <a:solidFill>
                  <a:schemeClr val="bg1"/>
                </a:solidFill>
                <a:latin typeface="+mn-ea"/>
                <a:cs typeface="+mn-ea"/>
              </a:rPr>
              <a:t>越来越明显</a:t>
            </a:r>
            <a:endParaRPr lang="zh-CN" altLang="en-US" sz="1600" dirty="0">
              <a:ln>
                <a:noFill/>
                <a:prstDash val="sysDot"/>
              </a:ln>
              <a:solidFill>
                <a:schemeClr val="bg1"/>
              </a:solidFill>
              <a:latin typeface="+mn-ea"/>
              <a:cs typeface="+mn-ea"/>
            </a:endParaRPr>
          </a:p>
        </p:txBody>
      </p:sp>
      <p:sp>
        <p:nvSpPr>
          <p:cNvPr id="9" name="矩形 8"/>
          <p:cNvSpPr/>
          <p:nvPr>
            <p:custDataLst>
              <p:tags r:id="rId5"/>
            </p:custDataLst>
          </p:nvPr>
        </p:nvSpPr>
        <p:spPr>
          <a:xfrm>
            <a:off x="51118" y="3939914"/>
            <a:ext cx="5370284" cy="425520"/>
          </a:xfrm>
          <a:prstGeom prst="rect">
            <a:avLst/>
          </a:prstGeom>
          <a:noFill/>
        </p:spPr>
        <p:txBody>
          <a:bodyPr wrap="square" lIns="0" tIns="0" rIns="0" bIns="0" rtlCol="0" anchor="b">
            <a:noAutofit/>
          </a:bodyPr>
          <a:p>
            <a:pPr marL="342900" indent="-342900">
              <a:spcBef>
                <a:spcPct val="0"/>
              </a:spcBef>
              <a:spcAft>
                <a:spcPct val="0"/>
              </a:spcAft>
              <a:buClr>
                <a:schemeClr val="accent1"/>
              </a:buClr>
              <a:buSzPct val="70000"/>
              <a:buFont typeface="Wingdings" panose="05000000000000000000" pitchFamily="2" charset="2"/>
              <a:buChar char="l"/>
            </a:pPr>
            <a:r>
              <a:rPr lang="zh-CN" altLang="en-US" sz="2000" b="1">
                <a:solidFill>
                  <a:schemeClr val="accent4"/>
                </a:solidFill>
                <a:latin typeface="+mn-ea"/>
                <a:cs typeface="+mn-ea"/>
              </a:rPr>
              <a:t>金融</a:t>
            </a:r>
            <a:endParaRPr lang="zh-CN" altLang="en-US" sz="2000" b="1">
              <a:solidFill>
                <a:schemeClr val="accent4"/>
              </a:solidFill>
              <a:latin typeface="+mn-ea"/>
              <a:cs typeface="+mn-ea"/>
            </a:endParaRPr>
          </a:p>
        </p:txBody>
      </p:sp>
      <p:sp>
        <p:nvSpPr>
          <p:cNvPr id="12" name="矩形 11"/>
          <p:cNvSpPr/>
          <p:nvPr>
            <p:custDataLst>
              <p:tags r:id="rId6"/>
            </p:custDataLst>
          </p:nvPr>
        </p:nvSpPr>
        <p:spPr>
          <a:xfrm>
            <a:off x="6637020" y="1976120"/>
            <a:ext cx="5370195" cy="1529715"/>
          </a:xfrm>
          <a:prstGeom prst="rect">
            <a:avLst/>
          </a:prstGeom>
          <a:noFill/>
        </p:spPr>
        <p:txBody>
          <a:bodyPr wrap="square" lIns="334645" tIns="0" rIns="0" bIns="0" rtlCol="0" anchor="t" anchorCtr="0">
            <a:noAutofit/>
          </a:bodyPr>
          <a:p>
            <a:pPr>
              <a:lnSpc>
                <a:spcPct val="150000"/>
              </a:lnSpc>
              <a:spcBef>
                <a:spcPct val="0"/>
              </a:spcBef>
              <a:spcAft>
                <a:spcPct val="0"/>
              </a:spcAft>
            </a:pPr>
            <a:r>
              <a:rPr lang="zh-CN" altLang="en-US" sz="1600">
                <a:ln>
                  <a:noFill/>
                  <a:prstDash val="sysDot"/>
                </a:ln>
                <a:solidFill>
                  <a:schemeClr val="bg1"/>
                </a:solidFill>
                <a:latin typeface="+mn-ea"/>
                <a:cs typeface="+mn-ea"/>
              </a:rPr>
              <a:t>中国在面对美国时的反制底气，不仅源自强大的经济实力，更得益于显著的军事优势</a:t>
            </a:r>
            <a:r>
              <a:rPr lang="en-US" altLang="zh-CN" sz="1600">
                <a:ln>
                  <a:noFill/>
                  <a:prstDash val="sysDot"/>
                </a:ln>
                <a:solidFill>
                  <a:schemeClr val="bg1"/>
                </a:solidFill>
                <a:latin typeface="+mn-ea"/>
                <a:cs typeface="+mn-ea"/>
              </a:rPr>
              <a:t>,93</a:t>
            </a:r>
            <a:r>
              <a:rPr lang="zh-CN" altLang="en-US" sz="1600">
                <a:ln>
                  <a:noFill/>
                  <a:prstDash val="sysDot"/>
                </a:ln>
                <a:solidFill>
                  <a:schemeClr val="bg1"/>
                </a:solidFill>
                <a:latin typeface="+mn-ea"/>
                <a:cs typeface="+mn-ea"/>
              </a:rPr>
              <a:t>大阅兵，东风</a:t>
            </a:r>
            <a:r>
              <a:rPr lang="en-US" altLang="zh-CN" sz="1600">
                <a:ln>
                  <a:noFill/>
                  <a:prstDash val="sysDot"/>
                </a:ln>
                <a:solidFill>
                  <a:schemeClr val="bg1"/>
                </a:solidFill>
                <a:latin typeface="+mn-ea"/>
                <a:cs typeface="+mn-ea"/>
              </a:rPr>
              <a:t>5C</a:t>
            </a:r>
            <a:r>
              <a:rPr lang="zh-CN" altLang="en-US" sz="1600">
                <a:ln>
                  <a:noFill/>
                  <a:prstDash val="sysDot"/>
                </a:ln>
                <a:solidFill>
                  <a:schemeClr val="bg1"/>
                </a:solidFill>
                <a:latin typeface="+mn-ea"/>
                <a:cs typeface="+mn-ea"/>
              </a:rPr>
              <a:t>液体洲际导弹，东风</a:t>
            </a:r>
            <a:r>
              <a:rPr lang="en-US" altLang="zh-CN" sz="1600">
                <a:ln>
                  <a:noFill/>
                  <a:prstDash val="sysDot"/>
                </a:ln>
                <a:solidFill>
                  <a:schemeClr val="bg1"/>
                </a:solidFill>
                <a:latin typeface="+mn-ea"/>
                <a:cs typeface="+mn-ea"/>
              </a:rPr>
              <a:t>61</a:t>
            </a:r>
            <a:r>
              <a:rPr lang="zh-CN" altLang="en-US" sz="1600">
                <a:ln>
                  <a:noFill/>
                  <a:prstDash val="sysDot"/>
                </a:ln>
                <a:solidFill>
                  <a:schemeClr val="bg1"/>
                </a:solidFill>
                <a:latin typeface="+mn-ea"/>
                <a:cs typeface="+mn-ea"/>
              </a:rPr>
              <a:t>，彰显中国强大的军事力量，有足够的</a:t>
            </a:r>
            <a:r>
              <a:rPr lang="zh-CN" altLang="en-US" sz="1600">
                <a:ln>
                  <a:noFill/>
                  <a:prstDash val="sysDot"/>
                </a:ln>
                <a:solidFill>
                  <a:schemeClr val="bg1"/>
                </a:solidFill>
                <a:latin typeface="+mn-ea"/>
                <a:cs typeface="+mn-ea"/>
              </a:rPr>
              <a:t>底气</a:t>
            </a:r>
            <a:endParaRPr lang="zh-CN" altLang="en-US" sz="1600">
              <a:ln>
                <a:noFill/>
                <a:prstDash val="sysDot"/>
              </a:ln>
              <a:solidFill>
                <a:schemeClr val="bg1"/>
              </a:solidFill>
              <a:latin typeface="+mn-ea"/>
              <a:cs typeface="+mn-ea"/>
            </a:endParaRPr>
          </a:p>
        </p:txBody>
      </p:sp>
      <p:sp>
        <p:nvSpPr>
          <p:cNvPr id="13" name="矩形 12"/>
          <p:cNvSpPr/>
          <p:nvPr>
            <p:custDataLst>
              <p:tags r:id="rId7"/>
            </p:custDataLst>
          </p:nvPr>
        </p:nvSpPr>
        <p:spPr>
          <a:xfrm>
            <a:off x="6635982" y="1489236"/>
            <a:ext cx="5370284" cy="425520"/>
          </a:xfrm>
          <a:prstGeom prst="rect">
            <a:avLst/>
          </a:prstGeom>
          <a:noFill/>
        </p:spPr>
        <p:txBody>
          <a:bodyPr wrap="square" lIns="0" tIns="0" rIns="0" bIns="0" rtlCol="0" anchor="b">
            <a:noAutofit/>
          </a:bodyPr>
          <a:p>
            <a:pPr marL="342900" indent="-342900">
              <a:spcBef>
                <a:spcPct val="0"/>
              </a:spcBef>
              <a:spcAft>
                <a:spcPct val="0"/>
              </a:spcAft>
              <a:buClr>
                <a:schemeClr val="accent1"/>
              </a:buClr>
              <a:buSzPct val="70000"/>
              <a:buFont typeface="Wingdings" panose="05000000000000000000" pitchFamily="2" charset="2"/>
              <a:buChar char="l"/>
            </a:pPr>
            <a:r>
              <a:rPr lang="zh-CN" altLang="en-US" sz="2000" b="1">
                <a:solidFill>
                  <a:schemeClr val="accent5"/>
                </a:solidFill>
                <a:latin typeface="+mn-ea"/>
                <a:cs typeface="+mn-ea"/>
              </a:rPr>
              <a:t>军事</a:t>
            </a:r>
            <a:endParaRPr lang="zh-CN" altLang="en-US" sz="2000" b="1">
              <a:solidFill>
                <a:schemeClr val="accent5"/>
              </a:solidFill>
              <a:latin typeface="+mn-ea"/>
              <a:cs typeface="+mn-ea"/>
            </a:endParaRPr>
          </a:p>
        </p:txBody>
      </p:sp>
      <p:sp>
        <p:nvSpPr>
          <p:cNvPr id="19" name="矩形 18"/>
          <p:cNvSpPr/>
          <p:nvPr>
            <p:custDataLst>
              <p:tags r:id="rId8"/>
            </p:custDataLst>
          </p:nvPr>
        </p:nvSpPr>
        <p:spPr>
          <a:xfrm>
            <a:off x="6636717" y="4427110"/>
            <a:ext cx="5370181" cy="1297720"/>
          </a:xfrm>
          <a:prstGeom prst="rect">
            <a:avLst/>
          </a:prstGeom>
          <a:noFill/>
        </p:spPr>
        <p:txBody>
          <a:bodyPr wrap="square" lIns="334645" tIns="0" rIns="0" bIns="0" rtlCol="0" anchor="t" anchorCtr="0">
            <a:noAutofit/>
          </a:bodyPr>
          <a:p>
            <a:pPr>
              <a:lnSpc>
                <a:spcPct val="150000"/>
              </a:lnSpc>
              <a:spcBef>
                <a:spcPct val="0"/>
              </a:spcBef>
              <a:spcAft>
                <a:spcPct val="0"/>
              </a:spcAft>
            </a:pPr>
            <a:r>
              <a:rPr lang="zh-CN" altLang="en-US" sz="1600">
                <a:ln>
                  <a:noFill/>
                  <a:prstDash val="sysDot"/>
                </a:ln>
                <a:solidFill>
                  <a:schemeClr val="bg1"/>
                </a:solidFill>
                <a:latin typeface="+mn-ea"/>
                <a:cs typeface="+mn-ea"/>
                <a:sym typeface="+mn-ea"/>
              </a:rPr>
              <a:t>过去</a:t>
            </a:r>
            <a:r>
              <a:rPr lang="en-US" altLang="zh-CN" sz="1600">
                <a:ln>
                  <a:noFill/>
                  <a:prstDash val="sysDot"/>
                </a:ln>
                <a:solidFill>
                  <a:schemeClr val="bg1"/>
                </a:solidFill>
                <a:latin typeface="+mn-ea"/>
                <a:cs typeface="+mn-ea"/>
                <a:sym typeface="+mn-ea"/>
              </a:rPr>
              <a:t>4</a:t>
            </a:r>
            <a:r>
              <a:rPr lang="zh-CN" altLang="en-US" sz="1600">
                <a:ln>
                  <a:noFill/>
                  <a:prstDash val="sysDot"/>
                </a:ln>
                <a:solidFill>
                  <a:schemeClr val="bg1"/>
                </a:solidFill>
                <a:latin typeface="+mn-ea"/>
                <a:cs typeface="+mn-ea"/>
                <a:sym typeface="+mn-ea"/>
              </a:rPr>
              <a:t>年，我国经济实现了平均</a:t>
            </a:r>
            <a:r>
              <a:rPr lang="en-US" altLang="zh-CN" sz="1600">
                <a:ln>
                  <a:noFill/>
                  <a:prstDash val="sysDot"/>
                </a:ln>
                <a:solidFill>
                  <a:schemeClr val="bg1"/>
                </a:solidFill>
                <a:latin typeface="+mn-ea"/>
                <a:cs typeface="+mn-ea"/>
                <a:sym typeface="+mn-ea"/>
              </a:rPr>
              <a:t>5.5%</a:t>
            </a:r>
            <a:r>
              <a:rPr lang="zh-CN" altLang="en-US" sz="1600">
                <a:ln>
                  <a:noFill/>
                  <a:prstDash val="sysDot"/>
                </a:ln>
                <a:solidFill>
                  <a:schemeClr val="bg1"/>
                </a:solidFill>
                <a:latin typeface="+mn-ea"/>
                <a:cs typeface="+mn-ea"/>
                <a:sym typeface="+mn-ea"/>
              </a:rPr>
              <a:t>的增速，对世界经济增长贡献率保持在</a:t>
            </a:r>
            <a:r>
              <a:rPr lang="en-US" altLang="zh-CN" sz="1600">
                <a:ln>
                  <a:noFill/>
                  <a:prstDash val="sysDot"/>
                </a:ln>
                <a:solidFill>
                  <a:schemeClr val="bg1"/>
                </a:solidFill>
                <a:latin typeface="+mn-ea"/>
                <a:cs typeface="+mn-ea"/>
                <a:sym typeface="+mn-ea"/>
              </a:rPr>
              <a:t>30%</a:t>
            </a:r>
            <a:r>
              <a:rPr lang="zh-CN" altLang="en-US" sz="1600">
                <a:ln>
                  <a:noFill/>
                  <a:prstDash val="sysDot"/>
                </a:ln>
                <a:solidFill>
                  <a:schemeClr val="bg1"/>
                </a:solidFill>
                <a:latin typeface="+mn-ea"/>
                <a:cs typeface="+mn-ea"/>
                <a:sym typeface="+mn-ea"/>
              </a:rPr>
              <a:t>左右，</a:t>
            </a:r>
            <a:r>
              <a:rPr lang="en-US" altLang="zh-CN" sz="1600">
                <a:ln>
                  <a:noFill/>
                  <a:prstDash val="sysDot"/>
                </a:ln>
                <a:solidFill>
                  <a:schemeClr val="bg1"/>
                </a:solidFill>
                <a:latin typeface="+mn-ea"/>
                <a:cs typeface="+mn-ea"/>
                <a:sym typeface="+mn-ea"/>
              </a:rPr>
              <a:t>“</a:t>
            </a:r>
            <a:r>
              <a:rPr lang="zh-CN" altLang="en-US" sz="1600">
                <a:ln>
                  <a:noFill/>
                  <a:prstDash val="sysDot"/>
                </a:ln>
                <a:solidFill>
                  <a:schemeClr val="bg1"/>
                </a:solidFill>
                <a:latin typeface="+mn-ea"/>
                <a:cs typeface="+mn-ea"/>
                <a:sym typeface="+mn-ea"/>
              </a:rPr>
              <a:t>十四五</a:t>
            </a:r>
            <a:r>
              <a:rPr lang="en-US" altLang="zh-CN" sz="1600">
                <a:ln>
                  <a:noFill/>
                  <a:prstDash val="sysDot"/>
                </a:ln>
                <a:solidFill>
                  <a:schemeClr val="bg1"/>
                </a:solidFill>
                <a:latin typeface="+mn-ea"/>
                <a:cs typeface="+mn-ea"/>
                <a:sym typeface="+mn-ea"/>
              </a:rPr>
              <a:t>”</a:t>
            </a:r>
            <a:r>
              <a:rPr lang="zh-CN" altLang="en-US" sz="1600">
                <a:ln>
                  <a:noFill/>
                  <a:prstDash val="sysDot"/>
                </a:ln>
                <a:solidFill>
                  <a:schemeClr val="bg1"/>
                </a:solidFill>
                <a:latin typeface="+mn-ea"/>
                <a:cs typeface="+mn-ea"/>
                <a:sym typeface="+mn-ea"/>
              </a:rPr>
              <a:t>时期，财政宏观调控更加积极有为，财政政策进一步增强与经济情景的适配性，从积极到更加积极，战略上更加主动、战术上更加精准，成为支撑经济平稳健康发展的重要力量。</a:t>
            </a:r>
            <a:endParaRPr lang="zh-CN" altLang="en-US" sz="1600">
              <a:ln>
                <a:noFill/>
                <a:prstDash val="sysDot"/>
              </a:ln>
              <a:solidFill>
                <a:schemeClr val="bg1"/>
              </a:solidFill>
              <a:latin typeface="+mn-ea"/>
              <a:cs typeface="+mn-ea"/>
              <a:sym typeface="+mn-ea"/>
            </a:endParaRPr>
          </a:p>
        </p:txBody>
      </p:sp>
      <p:sp>
        <p:nvSpPr>
          <p:cNvPr id="20" name="矩形 19"/>
          <p:cNvSpPr/>
          <p:nvPr>
            <p:custDataLst>
              <p:tags r:id="rId9"/>
            </p:custDataLst>
          </p:nvPr>
        </p:nvSpPr>
        <p:spPr>
          <a:xfrm>
            <a:off x="6635982" y="3939914"/>
            <a:ext cx="5370284" cy="425520"/>
          </a:xfrm>
          <a:prstGeom prst="rect">
            <a:avLst/>
          </a:prstGeom>
          <a:noFill/>
        </p:spPr>
        <p:txBody>
          <a:bodyPr wrap="square" lIns="0" tIns="0" rIns="0" bIns="0" rtlCol="0" anchor="b">
            <a:noAutofit/>
          </a:bodyPr>
          <a:p>
            <a:pPr marL="342900" indent="-342900">
              <a:spcBef>
                <a:spcPct val="0"/>
              </a:spcBef>
              <a:spcAft>
                <a:spcPct val="0"/>
              </a:spcAft>
              <a:buClr>
                <a:schemeClr val="accent1"/>
              </a:buClr>
              <a:buSzPct val="70000"/>
              <a:buFont typeface="Wingdings" panose="05000000000000000000" pitchFamily="2" charset="2"/>
              <a:buChar char="l"/>
            </a:pPr>
            <a:r>
              <a:rPr lang="zh-CN" altLang="en-US" sz="2000" b="1">
                <a:solidFill>
                  <a:schemeClr val="accent5"/>
                </a:solidFill>
                <a:latin typeface="+mn-ea"/>
                <a:cs typeface="+mn-ea"/>
              </a:rPr>
              <a:t>经济</a:t>
            </a:r>
            <a:endParaRPr lang="zh-CN" altLang="en-US" sz="2000" b="1">
              <a:solidFill>
                <a:schemeClr val="accent5"/>
              </a:solidFill>
              <a:latin typeface="+mn-ea"/>
              <a:cs typeface="+mn-ea"/>
            </a:endParaRPr>
          </a:p>
        </p:txBody>
      </p:sp>
      <p:sp>
        <p:nvSpPr>
          <p:cNvPr id="4" name="文本框 3"/>
          <p:cNvSpPr txBox="1"/>
          <p:nvPr userDrawn="1">
            <p:custDataLst>
              <p:tags r:id="rId10"/>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1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4" name="图片 3"/>
          <p:cNvPicPr>
            <a:picLocks noChangeAspect="1"/>
          </p:cNvPicPr>
          <p:nvPr/>
        </p:nvPicPr>
        <p:blipFill>
          <a:blip r:embed="rId2"/>
          <a:stretch>
            <a:fillRect/>
          </a:stretch>
        </p:blipFill>
        <p:spPr>
          <a:xfrm>
            <a:off x="389255" y="816610"/>
            <a:ext cx="11413490" cy="5678805"/>
          </a:xfrm>
          <a:prstGeom prst="rect">
            <a:avLst/>
          </a:prstGeom>
        </p:spPr>
      </p:pic>
      <p:sp>
        <p:nvSpPr>
          <p:cNvPr id="5" name="文本框 4"/>
          <p:cNvSpPr txBox="1"/>
          <p:nvPr/>
        </p:nvSpPr>
        <p:spPr>
          <a:xfrm>
            <a:off x="2232660" y="97155"/>
            <a:ext cx="7396480" cy="521970"/>
          </a:xfrm>
          <a:prstGeom prst="rect">
            <a:avLst/>
          </a:prstGeom>
          <a:noFill/>
        </p:spPr>
        <p:txBody>
          <a:bodyPr wrap="square" rtlCol="0" anchor="t">
            <a:spAutoFit/>
          </a:bodyPr>
          <a:p>
            <a:r>
              <a:rPr lang="zh-CN" altLang="en-US" sz="2800" b="1">
                <a:solidFill>
                  <a:schemeClr val="bg1"/>
                </a:solidFill>
                <a:sym typeface="+mn-ea"/>
              </a:rPr>
              <a:t>资金集中科技布局，人形机器人，芯片，</a:t>
            </a:r>
            <a:r>
              <a:rPr lang="en-US" altLang="zh-CN" sz="2800" b="1">
                <a:solidFill>
                  <a:schemeClr val="bg1"/>
                </a:solidFill>
                <a:sym typeface="+mn-ea"/>
              </a:rPr>
              <a:t>AI</a:t>
            </a:r>
            <a:r>
              <a:rPr lang="zh-CN" altLang="en-US" sz="2800" b="1">
                <a:solidFill>
                  <a:schemeClr val="bg1"/>
                </a:solidFill>
                <a:sym typeface="+mn-ea"/>
              </a:rPr>
              <a:t>等</a:t>
            </a:r>
            <a:endParaRPr lang="zh-CN" altLang="en-US" sz="2800" b="1">
              <a:solidFill>
                <a:schemeClr val="bg1"/>
              </a:solidFill>
              <a:sym typeface="+mn-ea"/>
            </a:endParaRPr>
          </a:p>
        </p:txBody>
      </p:sp>
      <p:sp>
        <p:nvSpPr>
          <p:cNvPr id="6" name="文本框 5"/>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232660" y="97155"/>
            <a:ext cx="7396480" cy="521970"/>
          </a:xfrm>
          <a:prstGeom prst="rect">
            <a:avLst/>
          </a:prstGeom>
          <a:noFill/>
        </p:spPr>
        <p:txBody>
          <a:bodyPr wrap="square" rtlCol="0" anchor="t">
            <a:spAutoFit/>
          </a:bodyPr>
          <a:p>
            <a:r>
              <a:rPr lang="zh-CN" altLang="en-US" sz="2800" b="1">
                <a:solidFill>
                  <a:schemeClr val="bg1"/>
                </a:solidFill>
                <a:sym typeface="+mn-ea"/>
              </a:rPr>
              <a:t>本轮牛市以</a:t>
            </a:r>
            <a:r>
              <a:rPr lang="en-US" altLang="zh-CN" sz="2800" b="1">
                <a:solidFill>
                  <a:schemeClr val="bg1"/>
                </a:solidFill>
                <a:sym typeface="+mn-ea"/>
              </a:rPr>
              <a:t>AI</a:t>
            </a:r>
            <a:r>
              <a:rPr lang="zh-CN" altLang="en-US" sz="2800" b="1">
                <a:solidFill>
                  <a:schemeClr val="bg1"/>
                </a:solidFill>
                <a:sym typeface="+mn-ea"/>
              </a:rPr>
              <a:t>驱动为核心，实现行业业绩</a:t>
            </a:r>
            <a:r>
              <a:rPr lang="zh-CN" altLang="en-US" sz="2800" b="1">
                <a:solidFill>
                  <a:schemeClr val="bg1"/>
                </a:solidFill>
                <a:sym typeface="+mn-ea"/>
              </a:rPr>
              <a:t>扭转</a:t>
            </a:r>
            <a:endParaRPr lang="zh-CN" altLang="en-US" sz="2800" b="1">
              <a:solidFill>
                <a:schemeClr val="bg1"/>
              </a:solidFill>
              <a:sym typeface="+mn-ea"/>
            </a:endParaRPr>
          </a:p>
        </p:txBody>
      </p:sp>
      <p:pic>
        <p:nvPicPr>
          <p:cNvPr id="7" name="图片 6"/>
          <p:cNvPicPr>
            <a:picLocks noChangeAspect="1"/>
          </p:cNvPicPr>
          <p:nvPr/>
        </p:nvPicPr>
        <p:blipFill>
          <a:blip r:embed="rId2"/>
          <a:stretch>
            <a:fillRect/>
          </a:stretch>
        </p:blipFill>
        <p:spPr>
          <a:xfrm>
            <a:off x="790575" y="619760"/>
            <a:ext cx="10610215" cy="5962650"/>
          </a:xfrm>
          <a:prstGeom prst="rect">
            <a:avLst/>
          </a:prstGeom>
        </p:spPr>
      </p:pic>
      <p:sp>
        <p:nvSpPr>
          <p:cNvPr id="4" name="文本框 3"/>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1689735" y="3064510"/>
            <a:ext cx="9227820" cy="2430145"/>
          </a:xfrm>
          <a:prstGeom prst="rect">
            <a:avLst/>
          </a:prstGeom>
          <a:noFill/>
        </p:spPr>
        <p:txBody>
          <a:bodyPr wrap="square" rtlCol="0">
            <a:spAutoFit/>
          </a:bodyPr>
          <a:p>
            <a:pPr algn="ctr" fontAlgn="auto"/>
            <a:r>
              <a:rPr lang="zh-CN" altLang="en-US" sz="7600">
                <a:solidFill>
                  <a:schemeClr val="bg1"/>
                </a:solidFill>
                <a:latin typeface="思源黑体 CN Bold" panose="020B0800000000000000" charset="-122"/>
                <a:ea typeface="思源黑体 CN Bold" panose="020B0800000000000000" charset="-122"/>
                <a:sym typeface="+mn-ea"/>
              </a:rPr>
              <a:t>投资图谱，核心致胜</a:t>
            </a:r>
            <a:endParaRPr lang="zh-CN" altLang="en-US" sz="7600">
              <a:solidFill>
                <a:schemeClr val="bg1"/>
              </a:solidFill>
              <a:latin typeface="思源黑体 CN Bold" panose="020B0800000000000000" charset="-122"/>
              <a:ea typeface="思源黑体 CN Bold" panose="020B0800000000000000" charset="-122"/>
            </a:endParaRPr>
          </a:p>
          <a:p>
            <a:pPr algn="ctr" fontAlgn="auto"/>
            <a:endParaRPr lang="zh-CN" altLang="en-US" sz="7600">
              <a:solidFill>
                <a:schemeClr val="bg1"/>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框"/>
          <p:cNvPicPr>
            <a:picLocks noChangeAspect="1"/>
          </p:cNvPicPr>
          <p:nvPr/>
        </p:nvPicPr>
        <p:blipFill>
          <a:blip r:embed="rId1"/>
          <a:stretch>
            <a:fillRect/>
          </a:stretch>
        </p:blipFill>
        <p:spPr>
          <a:xfrm>
            <a:off x="1046480" y="3359785"/>
            <a:ext cx="10088880" cy="2813050"/>
          </a:xfrm>
          <a:prstGeom prst="rect">
            <a:avLst/>
          </a:prstGeom>
        </p:spPr>
      </p:pic>
      <p:sp>
        <p:nvSpPr>
          <p:cNvPr id="6" name="文本框 5"/>
          <p:cNvSpPr txBox="1"/>
          <p:nvPr/>
        </p:nvSpPr>
        <p:spPr>
          <a:xfrm>
            <a:off x="5166360" y="4163695"/>
            <a:ext cx="398780" cy="445135"/>
          </a:xfrm>
          <a:prstGeom prst="rect">
            <a:avLst/>
          </a:prstGeom>
          <a:noFill/>
        </p:spPr>
        <p:txBody>
          <a:bodyPr wrap="square" rtlCol="0">
            <a:spAutoFit/>
          </a:bodyPr>
          <a:p>
            <a:r>
              <a:rPr lang="en-US" altLang="zh-CN" sz="2300">
                <a:solidFill>
                  <a:srgbClr val="4A4A4A"/>
                </a:solidFill>
                <a:latin typeface="方正宝黑体 简 Medium" panose="02010600010101010101" charset="-122"/>
                <a:ea typeface="方正宝黑体 简 Medium" panose="02010600010101010101" charset="-122"/>
                <a:sym typeface="+mn-ea"/>
              </a:rPr>
              <a:t>·</a:t>
            </a:r>
            <a:endParaRPr lang="en-US" altLang="zh-CN" sz="2300">
              <a:solidFill>
                <a:srgbClr val="4A4A4A"/>
              </a:solidFill>
              <a:latin typeface="方正宝黑体 简 Medium" panose="02010600010101010101" charset="-122"/>
              <a:ea typeface="方正宝黑体 简 Medium" panose="02010600010101010101" charset="-122"/>
              <a:sym typeface="方正宝黑体 简 Medium" panose="02010600010101010101" charset="-122"/>
            </a:endParaRPr>
          </a:p>
        </p:txBody>
      </p:sp>
      <p:sp>
        <p:nvSpPr>
          <p:cNvPr id="8" name="文本框 7"/>
          <p:cNvSpPr txBox="1"/>
          <p:nvPr>
            <p:custDataLst>
              <p:tags r:id="rId2"/>
            </p:custDataLst>
          </p:nvPr>
        </p:nvSpPr>
        <p:spPr>
          <a:xfrm>
            <a:off x="5166360" y="4478020"/>
            <a:ext cx="398780" cy="445135"/>
          </a:xfrm>
          <a:prstGeom prst="rect">
            <a:avLst/>
          </a:prstGeom>
          <a:noFill/>
        </p:spPr>
        <p:txBody>
          <a:bodyPr wrap="square" rtlCol="0">
            <a:spAutoFit/>
          </a:bodyPr>
          <a:p>
            <a:r>
              <a:rPr lang="en-US" altLang="zh-CN" sz="2300">
                <a:solidFill>
                  <a:srgbClr val="4A4A4A"/>
                </a:solidFill>
                <a:latin typeface="方正宝黑体 简 Medium" panose="02010600010101010101" charset="-122"/>
                <a:ea typeface="方正宝黑体 简 Medium" panose="02010600010101010101" charset="-122"/>
                <a:sym typeface="+mn-ea"/>
              </a:rPr>
              <a:t>·</a:t>
            </a:r>
            <a:endParaRPr lang="en-US" altLang="zh-CN" sz="2300">
              <a:solidFill>
                <a:srgbClr val="4A4A4A"/>
              </a:solidFill>
              <a:latin typeface="方正宝黑体 简 Medium" panose="02010600010101010101" charset="-122"/>
              <a:ea typeface="方正宝黑体 简 Medium" panose="02010600010101010101" charset="-122"/>
              <a:sym typeface="方正宝黑体 简 Medium" panose="02010600010101010101" charset="-122"/>
            </a:endParaRPr>
          </a:p>
        </p:txBody>
      </p:sp>
      <p:sp>
        <p:nvSpPr>
          <p:cNvPr id="9" name="圆角矩形 8"/>
          <p:cNvSpPr/>
          <p:nvPr/>
        </p:nvSpPr>
        <p:spPr>
          <a:xfrm>
            <a:off x="5308600" y="3583940"/>
            <a:ext cx="5335270" cy="509905"/>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5875020" y="3639185"/>
            <a:ext cx="4798060" cy="675640"/>
          </a:xfrm>
          <a:prstGeom prst="rect">
            <a:avLst/>
          </a:prstGeom>
          <a:noFill/>
        </p:spPr>
        <p:txBody>
          <a:bodyPr wrap="square" rtlCol="0">
            <a:spAutoFit/>
          </a:bodyPr>
          <a:p>
            <a:r>
              <a:rPr lang="zh-CN" altLang="en-US"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a:t>
            </a:r>
            <a:endPar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endParaRPr>
          </a:p>
          <a:p>
            <a:endPar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endParaRPr>
          </a:p>
        </p:txBody>
      </p:sp>
      <p:sp>
        <p:nvSpPr>
          <p:cNvPr id="2" name="文本框 1"/>
          <p:cNvSpPr txBox="1"/>
          <p:nvPr>
            <p:custDataLst>
              <p:tags r:id="rId3"/>
            </p:custDataLst>
          </p:nvPr>
        </p:nvSpPr>
        <p:spPr>
          <a:xfrm>
            <a:off x="5374640" y="4196715"/>
            <a:ext cx="5269230" cy="36830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经传多赢资深投顾。</a:t>
            </a:r>
            <a:endParaRPr lang="zh-CN" altLang="en-US" sz="1500">
              <a:solidFill>
                <a:schemeClr val="tx1">
                  <a:lumMod val="75000"/>
                  <a:lumOff val="2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sp>
        <p:nvSpPr>
          <p:cNvPr id="5" name="文本框 4"/>
          <p:cNvSpPr txBox="1"/>
          <p:nvPr>
            <p:custDataLst>
              <p:tags r:id="rId4"/>
            </p:custDataLst>
          </p:nvPr>
        </p:nvSpPr>
        <p:spPr>
          <a:xfrm>
            <a:off x="5361305" y="4479925"/>
            <a:ext cx="5282565" cy="119888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十多年证券市场经验，本科金融主修，个人独创《底部三买点》《一分钟选股法》 《五进五出法》 配合短线买卖《超级买入法》深入浅出的解析个股买卖原理，提倡用最简单的方式去操作股票</a:t>
            </a:r>
            <a:endParaRPr lang="zh-CN" altLang="en-US" sz="1500">
              <a:solidFill>
                <a:schemeClr val="tx1">
                  <a:lumMod val="75000"/>
                  <a:lumOff val="2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sp>
        <p:nvSpPr>
          <p:cNvPr id="7" name="文本框 6"/>
          <p:cNvSpPr txBox="1"/>
          <p:nvPr>
            <p:custDataLst>
              <p:tags r:id="rId5"/>
            </p:custDataLst>
          </p:nvPr>
        </p:nvSpPr>
        <p:spPr>
          <a:xfrm>
            <a:off x="9670415" y="6322060"/>
            <a:ext cx="2315845" cy="312420"/>
          </a:xfrm>
          <a:prstGeom prst="rect">
            <a:avLst/>
          </a:prstGeom>
          <a:noFill/>
        </p:spPr>
        <p:txBody>
          <a:bodyPr wrap="square" rtlCol="0">
            <a:spAutoFit/>
          </a:bodyPr>
          <a:p>
            <a:pPr lvl="0" algn="r">
              <a:lnSpc>
                <a:spcPct val="120000"/>
              </a:lnSpc>
              <a:buClrTx/>
              <a:buSzTx/>
              <a:buFontTx/>
            </a:pPr>
            <a:r>
              <a:rPr lang="zh-CN" altLang="en-US" sz="1200">
                <a:solidFill>
                  <a:schemeClr val="bg1"/>
                </a:solidFill>
                <a:latin typeface="方正宝黑体 简 Light" panose="02000400000000000000" charset="-122"/>
                <a:ea typeface="方正宝黑体 简 Light" panose="02000400000000000000" charset="-122"/>
                <a:cs typeface="方正宝黑体 简 Light" panose="02000400000000000000" charset="-122"/>
                <a:sym typeface="+mn-ea"/>
              </a:rPr>
              <a:t>股市有风险</a:t>
            </a:r>
            <a:r>
              <a:rPr lang="en-US" altLang="zh-CN" sz="1200">
                <a:solidFill>
                  <a:schemeClr val="bg1"/>
                </a:solidFill>
                <a:latin typeface="方正宝黑体 简 Light" panose="02000400000000000000" charset="-122"/>
                <a:ea typeface="方正宝黑体 简 Light" panose="02000400000000000000" charset="-122"/>
                <a:cs typeface="方正宝黑体 简 Light" panose="02000400000000000000" charset="-122"/>
                <a:sym typeface="+mn-ea"/>
              </a:rPr>
              <a:t>·</a:t>
            </a:r>
            <a:r>
              <a:rPr lang="zh-CN" altLang="en-US" sz="1200">
                <a:solidFill>
                  <a:schemeClr val="bg1"/>
                </a:solidFill>
                <a:latin typeface="方正宝黑体 简 Light" panose="02000400000000000000" charset="-122"/>
                <a:ea typeface="方正宝黑体 简 Light" panose="02000400000000000000" charset="-122"/>
                <a:cs typeface="方正宝黑体 简 Light" panose="02000400000000000000" charset="-122"/>
                <a:sym typeface="+mn-ea"/>
              </a:rPr>
              <a:t>投资需谨慎</a:t>
            </a:r>
            <a:endParaRPr lang="zh-CN" altLang="en-US" sz="1200">
              <a:solidFill>
                <a:schemeClr val="bg1"/>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4" name="图片 3" descr="刘涛"/>
          <p:cNvPicPr>
            <a:picLocks noChangeAspect="1"/>
          </p:cNvPicPr>
          <p:nvPr/>
        </p:nvPicPr>
        <p:blipFill>
          <a:blip r:embed="rId6"/>
          <a:stretch>
            <a:fillRect/>
          </a:stretch>
        </p:blipFill>
        <p:spPr>
          <a:xfrm flipH="1">
            <a:off x="1021080" y="814705"/>
            <a:ext cx="4232910" cy="5155565"/>
          </a:xfrm>
          <a:prstGeom prst="rect">
            <a:avLst/>
          </a:prstGeom>
        </p:spPr>
      </p:pic>
      <p:sp>
        <p:nvSpPr>
          <p:cNvPr id="11" name="文本框 10"/>
          <p:cNvSpPr txBox="1"/>
          <p:nvPr>
            <p:custDataLst>
              <p:tags r:id="rId7"/>
            </p:custDataLst>
          </p:nvPr>
        </p:nvSpPr>
        <p:spPr>
          <a:xfrm>
            <a:off x="4512945" y="1025525"/>
            <a:ext cx="7260590" cy="2012950"/>
          </a:xfrm>
          <a:prstGeom prst="rect">
            <a:avLst/>
          </a:prstGeom>
          <a:noFill/>
        </p:spPr>
        <p:txBody>
          <a:bodyPr wrap="square" rtlCol="0">
            <a:noAutofit/>
          </a:bodyPr>
          <a:p>
            <a:pPr algn="l" fontAlgn="auto">
              <a:lnSpc>
                <a:spcPct val="100000"/>
              </a:lnSpc>
            </a:pPr>
            <a:r>
              <a:rPr lang="en-US" altLang="zh-CN" sz="6000" b="1" dirty="0">
                <a:solidFill>
                  <a:schemeClr val="bg2"/>
                </a:solidFill>
                <a:latin typeface="思源黑体 CN Bold" panose="020B0800000000000000" charset="-122"/>
                <a:ea typeface="思源黑体 CN Bold" panose="020B0800000000000000" charset="-122"/>
                <a:sym typeface="+mn-ea"/>
              </a:rPr>
              <a:t>  </a:t>
            </a:r>
            <a:r>
              <a:rPr lang="zh-CN" altLang="en-US" sz="6000" b="1" dirty="0">
                <a:solidFill>
                  <a:schemeClr val="bg2"/>
                </a:solidFill>
                <a:latin typeface="思源黑体 CN Bold" panose="020B0800000000000000" charset="-122"/>
                <a:ea typeface="思源黑体 CN Bold" panose="020B0800000000000000" charset="-122"/>
                <a:sym typeface="+mn-ea"/>
              </a:rPr>
              <a:t>冬猎春耕：</a:t>
            </a:r>
            <a:endParaRPr lang="zh-CN" altLang="en-US" sz="6000" b="1" dirty="0">
              <a:solidFill>
                <a:schemeClr val="bg2"/>
              </a:solidFill>
              <a:latin typeface="思源黑体 CN Bold" panose="020B0800000000000000" charset="-122"/>
              <a:ea typeface="思源黑体 CN Bold" panose="020B0800000000000000" charset="-122"/>
              <a:sym typeface="+mn-ea"/>
            </a:endParaRPr>
          </a:p>
          <a:p>
            <a:pPr algn="l" fontAlgn="auto">
              <a:lnSpc>
                <a:spcPct val="100000"/>
              </a:lnSpc>
            </a:pPr>
            <a:r>
              <a:rPr lang="zh-CN" altLang="en-US" sz="6000" b="1" dirty="0">
                <a:solidFill>
                  <a:schemeClr val="bg2"/>
                </a:solidFill>
                <a:latin typeface="思源黑体 CN Bold" panose="020B0800000000000000" charset="-122"/>
                <a:ea typeface="思源黑体 CN Bold" panose="020B0800000000000000" charset="-122"/>
                <a:sym typeface="+mn-ea"/>
              </a:rPr>
              <a:t>四季度的财富密码</a:t>
            </a:r>
            <a:endParaRPr lang="zh-CN" altLang="en-US" sz="6000" b="1" dirty="0">
              <a:solidFill>
                <a:schemeClr val="bg2"/>
              </a:solidFill>
              <a:latin typeface="思源黑体 CN Bold" panose="020B0800000000000000" charset="-122"/>
              <a:ea typeface="思源黑体 CN Bold" panose="020B0800000000000000" charset="-122"/>
              <a:sym typeface="+mn-ea"/>
            </a:endParaRPr>
          </a:p>
        </p:txBody>
      </p:sp>
    </p:spTree>
    <p:custDataLst>
      <p:tags r:id="rId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5" name="C9F754DE-2CAD-44b6-B708-469DEB6407EB-1"/>
          <p:cNvPicPr>
            <a:picLocks noChangeAspect="1"/>
          </p:cNvPicPr>
          <p:nvPr/>
        </p:nvPicPr>
        <p:blipFill>
          <a:blip r:embed="rId2"/>
          <a:stretch>
            <a:fillRect/>
          </a:stretch>
        </p:blipFill>
        <p:spPr>
          <a:xfrm>
            <a:off x="0" y="705485"/>
            <a:ext cx="12192000" cy="5761990"/>
          </a:xfrm>
          <a:prstGeom prst="rect">
            <a:avLst/>
          </a:prstGeom>
        </p:spPr>
      </p:pic>
      <p:sp>
        <p:nvSpPr>
          <p:cNvPr id="6" name="文本框 5"/>
          <p:cNvSpPr txBox="1"/>
          <p:nvPr/>
        </p:nvSpPr>
        <p:spPr>
          <a:xfrm>
            <a:off x="2232660" y="97155"/>
            <a:ext cx="739648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投资</a:t>
            </a:r>
            <a:r>
              <a:rPr lang="zh-CN" altLang="en-US" sz="2800" b="1">
                <a:solidFill>
                  <a:schemeClr val="bg1"/>
                </a:solidFill>
                <a:sym typeface="+mn-ea"/>
              </a:rPr>
              <a:t>图谱</a:t>
            </a:r>
            <a:endParaRPr lang="zh-CN" altLang="en-US" sz="2800" b="1">
              <a:solidFill>
                <a:schemeClr val="bg1"/>
              </a:solidFill>
              <a:sym typeface="+mn-ea"/>
            </a:endParaRPr>
          </a:p>
        </p:txBody>
      </p:sp>
      <p:sp>
        <p:nvSpPr>
          <p:cNvPr id="4" name="文本框 3"/>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4" name="图片 3"/>
          <p:cNvPicPr>
            <a:picLocks noChangeAspect="1"/>
          </p:cNvPicPr>
          <p:nvPr/>
        </p:nvPicPr>
        <p:blipFill>
          <a:blip r:embed="rId2"/>
          <a:stretch>
            <a:fillRect/>
          </a:stretch>
        </p:blipFill>
        <p:spPr>
          <a:xfrm>
            <a:off x="278130" y="810260"/>
            <a:ext cx="11446510" cy="5648325"/>
          </a:xfrm>
          <a:prstGeom prst="rect">
            <a:avLst/>
          </a:prstGeom>
        </p:spPr>
      </p:pic>
      <p:sp>
        <p:nvSpPr>
          <p:cNvPr id="5" name="文本框 4"/>
          <p:cNvSpPr txBox="1"/>
          <p:nvPr/>
        </p:nvSpPr>
        <p:spPr>
          <a:xfrm>
            <a:off x="2232660" y="97155"/>
            <a:ext cx="739648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扩张主题，资金承接力，龙头接力</a:t>
            </a:r>
            <a:r>
              <a:rPr lang="zh-CN" altLang="en-US" sz="2800" b="1">
                <a:solidFill>
                  <a:schemeClr val="bg1"/>
                </a:solidFill>
                <a:sym typeface="+mn-ea"/>
              </a:rPr>
              <a:t>明显</a:t>
            </a:r>
            <a:endParaRPr lang="zh-CN" altLang="en-US" sz="2800" b="1">
              <a:solidFill>
                <a:schemeClr val="bg1"/>
              </a:solidFill>
              <a:sym typeface="+mn-ea"/>
            </a:endParaRPr>
          </a:p>
        </p:txBody>
      </p:sp>
      <p:sp>
        <p:nvSpPr>
          <p:cNvPr id="6" name="文本框 5"/>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4" name="图片 3"/>
          <p:cNvPicPr>
            <a:picLocks noChangeAspect="1"/>
          </p:cNvPicPr>
          <p:nvPr/>
        </p:nvPicPr>
        <p:blipFill>
          <a:blip r:embed="rId2"/>
          <a:stretch>
            <a:fillRect/>
          </a:stretch>
        </p:blipFill>
        <p:spPr>
          <a:xfrm>
            <a:off x="180340" y="732790"/>
            <a:ext cx="11831955" cy="5849620"/>
          </a:xfrm>
          <a:prstGeom prst="rect">
            <a:avLst/>
          </a:prstGeom>
        </p:spPr>
      </p:pic>
      <p:sp>
        <p:nvSpPr>
          <p:cNvPr id="6" name="文本框 5"/>
          <p:cNvSpPr txBox="1"/>
          <p:nvPr/>
        </p:nvSpPr>
        <p:spPr>
          <a:xfrm>
            <a:off x="2570480" y="85090"/>
            <a:ext cx="7795895" cy="521970"/>
          </a:xfrm>
          <a:prstGeom prst="rect">
            <a:avLst/>
          </a:prstGeom>
          <a:noFill/>
        </p:spPr>
        <p:txBody>
          <a:bodyPr wrap="square" rtlCol="0" anchor="t">
            <a:spAutoFit/>
          </a:bodyPr>
          <a:p>
            <a:r>
              <a:rPr lang="zh-CN" altLang="en-US" sz="2800" b="1">
                <a:solidFill>
                  <a:schemeClr val="bg1"/>
                </a:solidFill>
                <a:sym typeface="+mn-ea"/>
              </a:rPr>
              <a:t>扩张主题，第三代半导体，资金流入</a:t>
            </a:r>
            <a:r>
              <a:rPr lang="en-US" altLang="zh-CN" sz="2800" b="1">
                <a:solidFill>
                  <a:schemeClr val="bg1"/>
                </a:solidFill>
                <a:sym typeface="+mn-ea"/>
              </a:rPr>
              <a:t>+</a:t>
            </a:r>
            <a:r>
              <a:rPr lang="zh-CN" altLang="en-US" sz="2800" b="1">
                <a:solidFill>
                  <a:schemeClr val="bg1"/>
                </a:solidFill>
                <a:sym typeface="+mn-ea"/>
              </a:rPr>
              <a:t>控盘</a:t>
            </a:r>
            <a:endParaRPr lang="zh-CN" altLang="en-US" sz="2800" b="1">
              <a:solidFill>
                <a:schemeClr val="bg1"/>
              </a:solidFill>
              <a:sym typeface="+mn-ea"/>
            </a:endParaRPr>
          </a:p>
        </p:txBody>
      </p:sp>
      <p:sp>
        <p:nvSpPr>
          <p:cNvPr id="5" name="文本框 4"/>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nvSpPr>
        <p:spPr>
          <a:xfrm>
            <a:off x="2570480" y="85090"/>
            <a:ext cx="779589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三安光电</a:t>
            </a:r>
            <a:endParaRPr lang="zh-CN" altLang="en-US" sz="2800" b="1">
              <a:solidFill>
                <a:schemeClr val="bg1"/>
              </a:solidFill>
              <a:sym typeface="+mn-ea"/>
            </a:endParaRPr>
          </a:p>
        </p:txBody>
      </p:sp>
      <p:pic>
        <p:nvPicPr>
          <p:cNvPr id="5" name="图片 4"/>
          <p:cNvPicPr>
            <a:picLocks noChangeAspect="1"/>
          </p:cNvPicPr>
          <p:nvPr/>
        </p:nvPicPr>
        <p:blipFill>
          <a:blip r:embed="rId2"/>
          <a:stretch>
            <a:fillRect/>
          </a:stretch>
        </p:blipFill>
        <p:spPr>
          <a:xfrm>
            <a:off x="95885" y="741045"/>
            <a:ext cx="11893550" cy="4675505"/>
          </a:xfrm>
          <a:prstGeom prst="rect">
            <a:avLst/>
          </a:prstGeom>
        </p:spPr>
      </p:pic>
      <p:sp>
        <p:nvSpPr>
          <p:cNvPr id="7" name="文本框 6"/>
          <p:cNvSpPr txBox="1"/>
          <p:nvPr/>
        </p:nvSpPr>
        <p:spPr>
          <a:xfrm>
            <a:off x="1635760" y="5655945"/>
            <a:ext cx="9797415" cy="839470"/>
          </a:xfrm>
          <a:prstGeom prst="rect">
            <a:avLst/>
          </a:prstGeom>
          <a:noFill/>
        </p:spPr>
        <p:txBody>
          <a:bodyPr wrap="square" rtlCol="0">
            <a:noAutofit/>
          </a:bodyPr>
          <a:p>
            <a:r>
              <a:rPr lang="zh-CN" altLang="en-US" b="1">
                <a:solidFill>
                  <a:schemeClr val="bg1"/>
                </a:solidFill>
              </a:rPr>
              <a:t>三安光电，长期股价底部震荡，业绩滚动净利润向上，近期出现底部涨停以及控盘</a:t>
            </a:r>
            <a:r>
              <a:rPr lang="zh-CN" altLang="en-US" b="1">
                <a:solidFill>
                  <a:schemeClr val="bg1"/>
                </a:solidFill>
              </a:rPr>
              <a:t>走势</a:t>
            </a:r>
            <a:endParaRPr lang="zh-CN" altLang="en-US" b="1">
              <a:solidFill>
                <a:schemeClr val="bg1"/>
              </a:solidFill>
            </a:endParaRPr>
          </a:p>
          <a:p>
            <a:r>
              <a:rPr lang="zh-CN" altLang="en-US" b="1">
                <a:solidFill>
                  <a:schemeClr val="bg1"/>
                </a:solidFill>
              </a:rPr>
              <a:t>基本面：功率半导体业务拓展应用领域，优化产品布局</a:t>
            </a:r>
            <a:r>
              <a:rPr lang="en-US" altLang="zh-CN" b="1">
                <a:solidFill>
                  <a:schemeClr val="bg1"/>
                </a:solidFill>
              </a:rPr>
              <a:t>+</a:t>
            </a:r>
            <a:r>
              <a:rPr lang="zh-CN" altLang="en-US" b="1">
                <a:solidFill>
                  <a:schemeClr val="bg1"/>
                </a:solidFill>
              </a:rPr>
              <a:t>　</a:t>
            </a:r>
            <a:r>
              <a:rPr lang="en-US" altLang="zh-CN" b="1">
                <a:solidFill>
                  <a:schemeClr val="bg1"/>
                </a:solidFill>
              </a:rPr>
              <a:t>LED</a:t>
            </a:r>
            <a:r>
              <a:rPr lang="zh-CN" altLang="en-US" b="1">
                <a:solidFill>
                  <a:schemeClr val="bg1"/>
                </a:solidFill>
              </a:rPr>
              <a:t>业务高端产品占比提升，展现业务韧性</a:t>
            </a:r>
            <a:r>
              <a:rPr lang="en-US" altLang="zh-CN" b="1">
                <a:solidFill>
                  <a:schemeClr val="bg1"/>
                </a:solidFill>
              </a:rPr>
              <a:t>+</a:t>
            </a:r>
            <a:r>
              <a:rPr lang="zh-CN" altLang="en-US" b="1">
                <a:solidFill>
                  <a:schemeClr val="bg1"/>
                </a:solidFill>
              </a:rPr>
              <a:t>射频前端及光技术业务有望稳健成长。</a:t>
            </a:r>
            <a:endParaRPr lang="zh-CN" altLang="en-US" b="1">
              <a:solidFill>
                <a:schemeClr val="bg1"/>
              </a:solidFill>
            </a:endParaRPr>
          </a:p>
        </p:txBody>
      </p:sp>
      <p:pic>
        <p:nvPicPr>
          <p:cNvPr id="8" name="图片 7"/>
          <p:cNvPicPr>
            <a:picLocks noChangeAspect="1"/>
          </p:cNvPicPr>
          <p:nvPr/>
        </p:nvPicPr>
        <p:blipFill>
          <a:blip r:embed="rId3"/>
          <a:stretch>
            <a:fillRect/>
          </a:stretch>
        </p:blipFill>
        <p:spPr>
          <a:xfrm>
            <a:off x="1527810" y="4432300"/>
            <a:ext cx="8756650" cy="984250"/>
          </a:xfrm>
          <a:prstGeom prst="rect">
            <a:avLst/>
          </a:prstGeom>
        </p:spPr>
      </p:pic>
      <p:sp>
        <p:nvSpPr>
          <p:cNvPr id="4" name="文本框 3"/>
          <p:cNvSpPr txBox="1"/>
          <p:nvPr userDrawn="1">
            <p:custDataLst>
              <p:tags r:id="rId4"/>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nvSpPr>
        <p:spPr>
          <a:xfrm>
            <a:off x="2570480" y="85090"/>
            <a:ext cx="7795895" cy="521970"/>
          </a:xfrm>
          <a:prstGeom prst="rect">
            <a:avLst/>
          </a:prstGeom>
          <a:noFill/>
        </p:spPr>
        <p:txBody>
          <a:bodyPr wrap="square" rtlCol="0" anchor="t">
            <a:spAutoFit/>
          </a:bodyPr>
          <a:p>
            <a:r>
              <a:rPr lang="en-US" altLang="zh-CN" sz="2800" b="1">
                <a:solidFill>
                  <a:schemeClr val="bg1"/>
                </a:solidFill>
                <a:sym typeface="+mn-ea"/>
              </a:rPr>
              <a:t>               </a:t>
            </a:r>
            <a:r>
              <a:rPr lang="en-US" sz="2800" b="1">
                <a:solidFill>
                  <a:schemeClr val="bg1"/>
                </a:solidFill>
                <a:sym typeface="+mn-ea"/>
              </a:rPr>
              <a:t>OCS</a:t>
            </a:r>
            <a:r>
              <a:rPr lang="zh-CN" altLang="en-US" sz="2800" b="1">
                <a:solidFill>
                  <a:schemeClr val="bg1"/>
                </a:solidFill>
                <a:sym typeface="+mn-ea"/>
              </a:rPr>
              <a:t>交换机</a:t>
            </a:r>
            <a:r>
              <a:rPr lang="en-US" altLang="zh-CN" sz="2800" b="1">
                <a:solidFill>
                  <a:schemeClr val="bg1"/>
                </a:solidFill>
                <a:sym typeface="+mn-ea"/>
              </a:rPr>
              <a:t>+</a:t>
            </a:r>
            <a:r>
              <a:rPr lang="zh-CN" altLang="en-US" sz="2800" b="1">
                <a:solidFill>
                  <a:schemeClr val="bg1"/>
                </a:solidFill>
                <a:sym typeface="+mn-ea"/>
              </a:rPr>
              <a:t>存储紫光股份</a:t>
            </a:r>
            <a:endParaRPr lang="zh-CN" altLang="en-US" sz="2800" b="1">
              <a:solidFill>
                <a:schemeClr val="bg1"/>
              </a:solidFill>
              <a:sym typeface="+mn-ea"/>
            </a:endParaRPr>
          </a:p>
        </p:txBody>
      </p:sp>
      <p:sp>
        <p:nvSpPr>
          <p:cNvPr id="7" name="文本框 6"/>
          <p:cNvSpPr txBox="1"/>
          <p:nvPr/>
        </p:nvSpPr>
        <p:spPr>
          <a:xfrm>
            <a:off x="1122680" y="5655945"/>
            <a:ext cx="10310495" cy="839470"/>
          </a:xfrm>
          <a:prstGeom prst="rect">
            <a:avLst/>
          </a:prstGeom>
          <a:noFill/>
        </p:spPr>
        <p:txBody>
          <a:bodyPr wrap="square" rtlCol="0">
            <a:noAutofit/>
          </a:bodyPr>
          <a:p>
            <a:r>
              <a:rPr lang="zh-CN" altLang="en-US" b="1">
                <a:solidFill>
                  <a:schemeClr val="bg1"/>
                </a:solidFill>
              </a:rPr>
              <a:t>紫光股份，长期股价底部震荡，</a:t>
            </a:r>
            <a:r>
              <a:rPr lang="en-US" altLang="zh-CN" b="1">
                <a:solidFill>
                  <a:schemeClr val="bg1"/>
                </a:solidFill>
              </a:rPr>
              <a:t>2</a:t>
            </a:r>
            <a:r>
              <a:rPr lang="zh-CN" altLang="en-US" b="1">
                <a:solidFill>
                  <a:schemeClr val="bg1"/>
                </a:solidFill>
              </a:rPr>
              <a:t>季度净利润明显增高，近期出现底部不断</a:t>
            </a:r>
            <a:r>
              <a:rPr lang="zh-CN" altLang="en-US" b="1">
                <a:solidFill>
                  <a:schemeClr val="bg1"/>
                </a:solidFill>
              </a:rPr>
              <a:t>异动</a:t>
            </a:r>
            <a:endParaRPr lang="zh-CN" altLang="en-US" b="1">
              <a:solidFill>
                <a:schemeClr val="bg1"/>
              </a:solidFill>
            </a:endParaRPr>
          </a:p>
          <a:p>
            <a:r>
              <a:rPr lang="zh-CN" altLang="en-US" b="1">
                <a:solidFill>
                  <a:schemeClr val="bg1"/>
                </a:solidFill>
              </a:rPr>
              <a:t>基本面：</a:t>
            </a:r>
            <a:r>
              <a:rPr lang="en-US" altLang="zh-CN" b="1">
                <a:solidFill>
                  <a:schemeClr val="bg1"/>
                </a:solidFill>
              </a:rPr>
              <a:t>OCS</a:t>
            </a:r>
            <a:r>
              <a:rPr lang="zh-CN" altLang="en-US" b="1">
                <a:solidFill>
                  <a:schemeClr val="bg1"/>
                </a:solidFill>
              </a:rPr>
              <a:t>交换机行业龙头企业，市场份额</a:t>
            </a:r>
            <a:r>
              <a:rPr lang="zh-CN" altLang="en-US" b="1">
                <a:solidFill>
                  <a:schemeClr val="bg1"/>
                </a:solidFill>
              </a:rPr>
              <a:t>第二，公司已陆续推出全冷板液冷服务器</a:t>
            </a:r>
            <a:endParaRPr lang="zh-CN" altLang="en-US" b="1">
              <a:solidFill>
                <a:schemeClr val="bg1"/>
              </a:solidFill>
            </a:endParaRPr>
          </a:p>
          <a:p>
            <a:r>
              <a:rPr lang="en-US" altLang="zh-CN" b="1">
                <a:solidFill>
                  <a:schemeClr val="bg1"/>
                </a:solidFill>
              </a:rPr>
              <a:t>2025</a:t>
            </a:r>
            <a:r>
              <a:rPr lang="zh-CN" altLang="en-US" b="1">
                <a:solidFill>
                  <a:schemeClr val="bg1"/>
                </a:solidFill>
              </a:rPr>
              <a:t>年上半年</a:t>
            </a:r>
            <a:r>
              <a:rPr lang="en-US" altLang="zh-CN" b="1">
                <a:solidFill>
                  <a:schemeClr val="bg1"/>
                </a:solidFill>
              </a:rPr>
              <a:t>,</a:t>
            </a:r>
            <a:r>
              <a:rPr lang="zh-CN" altLang="en-US" b="1">
                <a:solidFill>
                  <a:schemeClr val="bg1"/>
                </a:solidFill>
              </a:rPr>
              <a:t>公司海外业务取得了高速的增长，公司深度布局</a:t>
            </a:r>
            <a:r>
              <a:rPr lang="en-US" altLang="zh-CN" b="1">
                <a:solidFill>
                  <a:schemeClr val="bg1"/>
                </a:solidFill>
              </a:rPr>
              <a:t>“</a:t>
            </a:r>
            <a:r>
              <a:rPr lang="zh-CN" altLang="en-US" b="1">
                <a:solidFill>
                  <a:schemeClr val="bg1"/>
                </a:solidFill>
              </a:rPr>
              <a:t>云</a:t>
            </a:r>
            <a:r>
              <a:rPr lang="en-US" altLang="zh-CN" b="1">
                <a:solidFill>
                  <a:schemeClr val="bg1"/>
                </a:solidFill>
              </a:rPr>
              <a:t>—</a:t>
            </a:r>
            <a:r>
              <a:rPr lang="zh-CN" altLang="en-US" b="1">
                <a:solidFill>
                  <a:schemeClr val="bg1"/>
                </a:solidFill>
              </a:rPr>
              <a:t>网</a:t>
            </a:r>
            <a:r>
              <a:rPr lang="en-US" altLang="zh-CN" b="1">
                <a:solidFill>
                  <a:schemeClr val="bg1"/>
                </a:solidFill>
              </a:rPr>
              <a:t>—</a:t>
            </a:r>
            <a:r>
              <a:rPr lang="zh-CN" altLang="en-US" b="1">
                <a:solidFill>
                  <a:schemeClr val="bg1"/>
                </a:solidFill>
              </a:rPr>
              <a:t>安</a:t>
            </a:r>
            <a:r>
              <a:rPr lang="en-US" altLang="zh-CN" b="1">
                <a:solidFill>
                  <a:schemeClr val="bg1"/>
                </a:solidFill>
              </a:rPr>
              <a:t>—</a:t>
            </a:r>
            <a:r>
              <a:rPr lang="zh-CN" altLang="en-US" b="1">
                <a:solidFill>
                  <a:schemeClr val="bg1"/>
                </a:solidFill>
              </a:rPr>
              <a:t>算</a:t>
            </a:r>
            <a:r>
              <a:rPr lang="en-US" altLang="zh-CN" b="1">
                <a:solidFill>
                  <a:schemeClr val="bg1"/>
                </a:solidFill>
              </a:rPr>
              <a:t>—</a:t>
            </a:r>
            <a:r>
              <a:rPr lang="zh-CN" altLang="en-US" b="1">
                <a:solidFill>
                  <a:schemeClr val="bg1"/>
                </a:solidFill>
              </a:rPr>
              <a:t>存</a:t>
            </a:r>
            <a:r>
              <a:rPr lang="en-US" altLang="zh-CN" b="1">
                <a:solidFill>
                  <a:schemeClr val="bg1"/>
                </a:solidFill>
              </a:rPr>
              <a:t>—</a:t>
            </a:r>
            <a:r>
              <a:rPr lang="zh-CN" altLang="en-US" b="1">
                <a:solidFill>
                  <a:schemeClr val="bg1"/>
                </a:solidFill>
              </a:rPr>
              <a:t>端</a:t>
            </a:r>
            <a:r>
              <a:rPr lang="en-US" altLang="zh-CN" b="1">
                <a:solidFill>
                  <a:schemeClr val="bg1"/>
                </a:solidFill>
              </a:rPr>
              <a:t>”</a:t>
            </a:r>
            <a:r>
              <a:rPr lang="zh-CN" altLang="en-US" b="1">
                <a:solidFill>
                  <a:schemeClr val="bg1"/>
                </a:solidFill>
              </a:rPr>
              <a:t>全产业链</a:t>
            </a:r>
            <a:r>
              <a:rPr lang="en-US" altLang="zh-CN" b="1">
                <a:solidFill>
                  <a:schemeClr val="bg1"/>
                </a:solidFill>
              </a:rPr>
              <a:t>,</a:t>
            </a:r>
            <a:endParaRPr lang="en-US" altLang="zh-CN" b="1">
              <a:solidFill>
                <a:schemeClr val="bg1"/>
              </a:solidFill>
            </a:endParaRPr>
          </a:p>
        </p:txBody>
      </p:sp>
      <p:pic>
        <p:nvPicPr>
          <p:cNvPr id="4" name="图片 3"/>
          <p:cNvPicPr>
            <a:picLocks noChangeAspect="1"/>
          </p:cNvPicPr>
          <p:nvPr/>
        </p:nvPicPr>
        <p:blipFill>
          <a:blip r:embed="rId2"/>
          <a:stretch>
            <a:fillRect/>
          </a:stretch>
        </p:blipFill>
        <p:spPr>
          <a:xfrm>
            <a:off x="66040" y="807720"/>
            <a:ext cx="12060555" cy="4760595"/>
          </a:xfrm>
          <a:prstGeom prst="rect">
            <a:avLst/>
          </a:prstGeom>
        </p:spPr>
      </p:pic>
      <p:pic>
        <p:nvPicPr>
          <p:cNvPr id="9" name="图片 8"/>
          <p:cNvPicPr>
            <a:picLocks noChangeAspect="1"/>
          </p:cNvPicPr>
          <p:nvPr/>
        </p:nvPicPr>
        <p:blipFill>
          <a:blip r:embed="rId3"/>
          <a:stretch>
            <a:fillRect/>
          </a:stretch>
        </p:blipFill>
        <p:spPr>
          <a:xfrm>
            <a:off x="-88900" y="2614295"/>
            <a:ext cx="7493000" cy="2908300"/>
          </a:xfrm>
          <a:prstGeom prst="rect">
            <a:avLst/>
          </a:prstGeom>
        </p:spPr>
      </p:pic>
      <p:sp>
        <p:nvSpPr>
          <p:cNvPr id="5" name="文本框 4"/>
          <p:cNvSpPr txBox="1"/>
          <p:nvPr userDrawn="1">
            <p:custDataLst>
              <p:tags r:id="rId4"/>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4" name="图片 3"/>
          <p:cNvPicPr>
            <a:picLocks noChangeAspect="1"/>
          </p:cNvPicPr>
          <p:nvPr/>
        </p:nvPicPr>
        <p:blipFill>
          <a:blip r:embed="rId2"/>
          <a:stretch>
            <a:fillRect/>
          </a:stretch>
        </p:blipFill>
        <p:spPr>
          <a:xfrm>
            <a:off x="989965" y="777875"/>
            <a:ext cx="10677525" cy="570611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zh-CN" altLang="en-US" sz="2800" b="1">
                <a:solidFill>
                  <a:schemeClr val="bg1"/>
                </a:solidFill>
                <a:sym typeface="+mn-ea"/>
              </a:rPr>
              <a:t>热点主题，短期过热，需要调整，但未来空间</a:t>
            </a:r>
            <a:r>
              <a:rPr lang="zh-CN" altLang="en-US" sz="2800" b="1">
                <a:solidFill>
                  <a:schemeClr val="bg1"/>
                </a:solidFill>
                <a:sym typeface="+mn-ea"/>
              </a:rPr>
              <a:t>仍有</a:t>
            </a:r>
            <a:endParaRPr lang="zh-CN" altLang="en-US" sz="2800" b="1">
              <a:solidFill>
                <a:schemeClr val="bg1"/>
              </a:solidFill>
              <a:sym typeface="+mn-ea"/>
            </a:endParaRPr>
          </a:p>
        </p:txBody>
      </p:sp>
      <p:sp>
        <p:nvSpPr>
          <p:cNvPr id="6" name="文本框 5"/>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人形机器人的</a:t>
            </a:r>
            <a:r>
              <a:rPr lang="zh-CN" altLang="en-US" sz="2800" b="1">
                <a:solidFill>
                  <a:schemeClr val="bg1"/>
                </a:solidFill>
                <a:sym typeface="+mn-ea"/>
              </a:rPr>
              <a:t>前景</a:t>
            </a:r>
            <a:endParaRPr lang="zh-CN" altLang="en-US" sz="2800" b="1">
              <a:solidFill>
                <a:schemeClr val="bg1"/>
              </a:solidFill>
              <a:sym typeface="+mn-ea"/>
            </a:endParaRPr>
          </a:p>
        </p:txBody>
      </p:sp>
      <p:sp useBgFill="1">
        <p:nvSpPr>
          <p:cNvPr id="6" name="圆角矩形 5"/>
          <p:cNvSpPr/>
          <p:nvPr>
            <p:custDataLst>
              <p:tags r:id="rId2"/>
            </p:custDataLst>
          </p:nvPr>
        </p:nvSpPr>
        <p:spPr>
          <a:xfrm>
            <a:off x="8408344" y="1397457"/>
            <a:ext cx="3408627" cy="4460856"/>
          </a:xfrm>
          <a:prstGeom prst="roundRect">
            <a:avLst>
              <a:gd name="adj" fmla="val 13095"/>
            </a:avLst>
          </a:prstGeom>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539750" rIns="215900" numCol="1" spcCol="0" rtlCol="0" fromWordArt="0" anchor="ctr" anchorCtr="0" forceAA="0" compatLnSpc="1">
            <a:noAutofit/>
          </a:bodyPr>
          <a:p>
            <a:pPr lvl="0" algn="just">
              <a:lnSpc>
                <a:spcPct val="130000"/>
              </a:lnSpc>
              <a:buClrTx/>
              <a:buSzTx/>
              <a:buFontTx/>
            </a:pPr>
            <a:endParaRPr lang="zh-CN" altLang="en-US" sz="1600">
              <a:solidFill>
                <a:schemeClr val="tx1">
                  <a:lumMod val="85000"/>
                  <a:lumOff val="15000"/>
                </a:schemeClr>
              </a:solidFill>
              <a:latin typeface="+mn-ea"/>
              <a:cs typeface="+mn-ea"/>
              <a:sym typeface="+mn-ea"/>
            </a:endParaRPr>
          </a:p>
        </p:txBody>
      </p:sp>
      <p:sp useBgFill="1">
        <p:nvSpPr>
          <p:cNvPr id="7" name="圆角矩形 6"/>
          <p:cNvSpPr/>
          <p:nvPr>
            <p:custDataLst>
              <p:tags r:id="rId3"/>
            </p:custDataLst>
          </p:nvPr>
        </p:nvSpPr>
        <p:spPr>
          <a:xfrm>
            <a:off x="4336340" y="1397457"/>
            <a:ext cx="3410039" cy="4460856"/>
          </a:xfrm>
          <a:prstGeom prst="roundRect">
            <a:avLst>
              <a:gd name="adj" fmla="val 13095"/>
            </a:avLst>
          </a:prstGeom>
          <a:ln>
            <a:noFill/>
          </a:ln>
        </p:spPr>
        <p:style>
          <a:lnRef idx="2">
            <a:schemeClr val="accent1">
              <a:lumMod val="75000"/>
            </a:schemeClr>
          </a:lnRef>
          <a:fillRef idx="1">
            <a:schemeClr val="accent1"/>
          </a:fillRef>
          <a:effectRef idx="0">
            <a:srgbClr val="FFFFFF"/>
          </a:effectRef>
          <a:fontRef idx="minor">
            <a:schemeClr val="lt1"/>
          </a:fontRef>
        </p:style>
        <p:txBody>
          <a:bodyPr lIns="144145" tIns="539750" rIns="215900" rtlCol="0" anchor="ctr"/>
          <a:p>
            <a:pPr indent="0" algn="just" fontAlgn="auto">
              <a:lnSpc>
                <a:spcPct val="130000"/>
              </a:lnSpc>
            </a:pPr>
            <a:endParaRPr lang="zh-CN" altLang="en-US" sz="1600">
              <a:solidFill>
                <a:schemeClr val="tx1">
                  <a:lumMod val="85000"/>
                  <a:lumOff val="15000"/>
                </a:schemeClr>
              </a:solidFill>
              <a:latin typeface="+mn-ea"/>
              <a:cs typeface="+mn-ea"/>
              <a:sym typeface="+mn-ea"/>
            </a:endParaRPr>
          </a:p>
        </p:txBody>
      </p:sp>
      <p:sp useBgFill="1">
        <p:nvSpPr>
          <p:cNvPr id="9" name="圆角矩形 8"/>
          <p:cNvSpPr/>
          <p:nvPr>
            <p:custDataLst>
              <p:tags r:id="rId4"/>
            </p:custDataLst>
          </p:nvPr>
        </p:nvSpPr>
        <p:spPr>
          <a:xfrm>
            <a:off x="265748" y="1397457"/>
            <a:ext cx="3408627" cy="4460856"/>
          </a:xfrm>
          <a:prstGeom prst="roundRect">
            <a:avLst>
              <a:gd name="adj" fmla="val 13095"/>
            </a:avLst>
          </a:prstGeom>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539750" rIns="215900" numCol="1" spcCol="0" rtlCol="0" fromWordArt="0" anchor="ctr" anchorCtr="0" forceAA="0" compatLnSpc="1">
            <a:noAutofit/>
          </a:bodyPr>
          <a:p>
            <a:pPr lvl="0" algn="just">
              <a:lnSpc>
                <a:spcPct val="130000"/>
              </a:lnSpc>
              <a:buClrTx/>
              <a:buSzTx/>
              <a:buFontTx/>
            </a:pPr>
            <a:endParaRPr lang="zh-CN" altLang="en-US" sz="1600">
              <a:solidFill>
                <a:schemeClr val="tx1">
                  <a:lumMod val="85000"/>
                  <a:lumOff val="15000"/>
                </a:schemeClr>
              </a:solidFill>
              <a:latin typeface="+mn-ea"/>
              <a:cs typeface="+mn-ea"/>
              <a:sym typeface="+mn-ea"/>
            </a:endParaRPr>
          </a:p>
        </p:txBody>
      </p:sp>
      <p:sp>
        <p:nvSpPr>
          <p:cNvPr id="25" name="圆角矩形 24"/>
          <p:cNvSpPr/>
          <p:nvPr>
            <p:custDataLst>
              <p:tags r:id="rId5"/>
            </p:custDataLst>
          </p:nvPr>
        </p:nvSpPr>
        <p:spPr>
          <a:xfrm>
            <a:off x="8408344" y="1397457"/>
            <a:ext cx="3408627" cy="4460856"/>
          </a:xfrm>
          <a:prstGeom prst="roundRect">
            <a:avLst>
              <a:gd name="adj" fmla="val 13095"/>
            </a:avLst>
          </a:prstGeom>
          <a:solidFill>
            <a:srgbClr val="FFFFFF">
              <a:alpha val="15000"/>
            </a:srgbClr>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1080135" rIns="215900" numCol="1" spcCol="0" rtlCol="0" fromWordArt="0" anchor="t" anchorCtr="0" forceAA="0" compatLnSpc="1">
            <a:noAutofit/>
          </a:bodyPr>
          <a:p>
            <a:pPr indent="0" algn="just" fontAlgn="auto">
              <a:lnSpc>
                <a:spcPct val="140000"/>
              </a:lnSpc>
            </a:pPr>
            <a:r>
              <a:rPr lang="zh-CN" altLang="en-US" sz="1400">
                <a:solidFill>
                  <a:schemeClr val="tx1">
                    <a:lumMod val="85000"/>
                    <a:lumOff val="15000"/>
                  </a:schemeClr>
                </a:solidFill>
                <a:latin typeface="+mn-ea"/>
                <a:cs typeface="+mn-ea"/>
                <a:sym typeface="+mn-ea"/>
              </a:rPr>
              <a:t>摩根士丹利报告指出，全球人形机器人</a:t>
            </a:r>
            <a:r>
              <a:rPr lang="en-US" altLang="zh-CN" sz="1400">
                <a:solidFill>
                  <a:schemeClr val="tx1">
                    <a:lumMod val="85000"/>
                    <a:lumOff val="15000"/>
                  </a:schemeClr>
                </a:solidFill>
                <a:latin typeface="+mn-ea"/>
                <a:cs typeface="+mn-ea"/>
                <a:sym typeface="+mn-ea"/>
              </a:rPr>
              <a:t>100</a:t>
            </a:r>
            <a:r>
              <a:rPr lang="zh-CN" altLang="en-US" sz="1400">
                <a:solidFill>
                  <a:schemeClr val="tx1">
                    <a:lumMod val="85000"/>
                    <a:lumOff val="15000"/>
                  </a:schemeClr>
                </a:solidFill>
                <a:latin typeface="+mn-ea"/>
                <a:cs typeface="+mn-ea"/>
                <a:sym typeface="+mn-ea"/>
              </a:rPr>
              <a:t>家关键企业中，</a:t>
            </a:r>
            <a:r>
              <a:rPr lang="en-US" altLang="zh-CN" sz="1400">
                <a:solidFill>
                  <a:schemeClr val="tx1">
                    <a:lumMod val="85000"/>
                    <a:lumOff val="15000"/>
                  </a:schemeClr>
                </a:solidFill>
                <a:latin typeface="+mn-ea"/>
                <a:cs typeface="+mn-ea"/>
                <a:sym typeface="+mn-ea"/>
              </a:rPr>
              <a:t>56</a:t>
            </a:r>
            <a:r>
              <a:rPr lang="zh-CN" altLang="en-US" sz="1400">
                <a:solidFill>
                  <a:schemeClr val="tx1">
                    <a:lumMod val="85000"/>
                    <a:lumOff val="15000"/>
                  </a:schemeClr>
                </a:solidFill>
                <a:latin typeface="+mn-ea"/>
                <a:cs typeface="+mn-ea"/>
                <a:sym typeface="+mn-ea"/>
              </a:rPr>
              <a:t>家来自中国，这不仅是数量的优势，更体现了中国制造业的全面能力，国产供应链在</a:t>
            </a:r>
            <a:r>
              <a:rPr lang="en-US" altLang="zh-CN" sz="1400">
                <a:solidFill>
                  <a:schemeClr val="tx1">
                    <a:lumMod val="85000"/>
                    <a:lumOff val="15000"/>
                  </a:schemeClr>
                </a:solidFill>
                <a:latin typeface="+mn-ea"/>
                <a:cs typeface="+mn-ea"/>
                <a:sym typeface="+mn-ea"/>
              </a:rPr>
              <a:t>"</a:t>
            </a:r>
            <a:r>
              <a:rPr lang="zh-CN" altLang="en-US" sz="1400">
                <a:solidFill>
                  <a:schemeClr val="tx1">
                    <a:lumMod val="85000"/>
                    <a:lumOff val="15000"/>
                  </a:schemeClr>
                </a:solidFill>
                <a:latin typeface="+mn-ea"/>
                <a:cs typeface="+mn-ea"/>
                <a:sym typeface="+mn-ea"/>
              </a:rPr>
              <a:t>骨骼</a:t>
            </a:r>
            <a:r>
              <a:rPr lang="en-US" altLang="zh-CN" sz="1400">
                <a:solidFill>
                  <a:schemeClr val="tx1">
                    <a:lumMod val="85000"/>
                    <a:lumOff val="15000"/>
                  </a:schemeClr>
                </a:solidFill>
                <a:latin typeface="+mn-ea"/>
                <a:cs typeface="+mn-ea"/>
                <a:sym typeface="+mn-ea"/>
              </a:rPr>
              <a:t>"</a:t>
            </a:r>
            <a:r>
              <a:rPr lang="zh-CN" altLang="en-US" sz="1400">
                <a:solidFill>
                  <a:schemeClr val="tx1">
                    <a:lumMod val="85000"/>
                    <a:lumOff val="15000"/>
                  </a:schemeClr>
                </a:solidFill>
                <a:latin typeface="+mn-ea"/>
                <a:cs typeface="+mn-ea"/>
                <a:sym typeface="+mn-ea"/>
              </a:rPr>
              <a:t>（机械结构）和</a:t>
            </a:r>
            <a:r>
              <a:rPr lang="en-US" altLang="zh-CN" sz="1400">
                <a:solidFill>
                  <a:schemeClr val="tx1">
                    <a:lumMod val="85000"/>
                    <a:lumOff val="15000"/>
                  </a:schemeClr>
                </a:solidFill>
                <a:latin typeface="+mn-ea"/>
                <a:cs typeface="+mn-ea"/>
                <a:sym typeface="+mn-ea"/>
              </a:rPr>
              <a:t>"</a:t>
            </a:r>
            <a:r>
              <a:rPr lang="zh-CN" altLang="en-US" sz="1400">
                <a:solidFill>
                  <a:schemeClr val="tx1">
                    <a:lumMod val="85000"/>
                    <a:lumOff val="15000"/>
                  </a:schemeClr>
                </a:solidFill>
                <a:latin typeface="+mn-ea"/>
                <a:cs typeface="+mn-ea"/>
                <a:sym typeface="+mn-ea"/>
              </a:rPr>
              <a:t>神经</a:t>
            </a:r>
            <a:r>
              <a:rPr lang="en-US" altLang="zh-CN" sz="1400">
                <a:solidFill>
                  <a:schemeClr val="tx1">
                    <a:lumMod val="85000"/>
                    <a:lumOff val="15000"/>
                  </a:schemeClr>
                </a:solidFill>
                <a:latin typeface="+mn-ea"/>
                <a:cs typeface="+mn-ea"/>
                <a:sym typeface="+mn-ea"/>
              </a:rPr>
              <a:t>"</a:t>
            </a:r>
            <a:r>
              <a:rPr lang="zh-CN" altLang="en-US" sz="1400">
                <a:solidFill>
                  <a:schemeClr val="tx1">
                    <a:lumMod val="85000"/>
                    <a:lumOff val="15000"/>
                  </a:schemeClr>
                </a:solidFill>
                <a:latin typeface="+mn-ea"/>
                <a:cs typeface="+mn-ea"/>
                <a:sym typeface="+mn-ea"/>
              </a:rPr>
              <a:t>（传感控制）方面优势明显，预计到</a:t>
            </a:r>
            <a:r>
              <a:rPr lang="en-US" altLang="zh-CN" sz="1400">
                <a:solidFill>
                  <a:schemeClr val="tx1">
                    <a:lumMod val="85000"/>
                    <a:lumOff val="15000"/>
                  </a:schemeClr>
                </a:solidFill>
                <a:latin typeface="+mn-ea"/>
                <a:cs typeface="+mn-ea"/>
                <a:sym typeface="+mn-ea"/>
              </a:rPr>
              <a:t>2029</a:t>
            </a:r>
            <a:r>
              <a:rPr lang="zh-CN" altLang="en-US" sz="1400">
                <a:solidFill>
                  <a:schemeClr val="tx1">
                    <a:lumMod val="85000"/>
                    <a:lumOff val="15000"/>
                  </a:schemeClr>
                </a:solidFill>
                <a:latin typeface="+mn-ea"/>
                <a:cs typeface="+mn-ea"/>
                <a:sym typeface="+mn-ea"/>
              </a:rPr>
              <a:t>年，中国市场规模将达到</a:t>
            </a:r>
            <a:r>
              <a:rPr lang="en-US" altLang="zh-CN" sz="1400">
                <a:solidFill>
                  <a:schemeClr val="tx1">
                    <a:lumMod val="85000"/>
                    <a:lumOff val="15000"/>
                  </a:schemeClr>
                </a:solidFill>
                <a:latin typeface="+mn-ea"/>
                <a:cs typeface="+mn-ea"/>
                <a:sym typeface="+mn-ea"/>
              </a:rPr>
              <a:t>750</a:t>
            </a:r>
            <a:r>
              <a:rPr lang="zh-CN" altLang="en-US" sz="1400">
                <a:solidFill>
                  <a:schemeClr val="tx1">
                    <a:lumMod val="85000"/>
                    <a:lumOff val="15000"/>
                  </a:schemeClr>
                </a:solidFill>
                <a:latin typeface="+mn-ea"/>
                <a:cs typeface="+mn-ea"/>
                <a:sym typeface="+mn-ea"/>
              </a:rPr>
              <a:t>亿元，</a:t>
            </a:r>
            <a:r>
              <a:rPr lang="en-US" altLang="zh-CN" sz="1400">
                <a:solidFill>
                  <a:schemeClr val="tx1">
                    <a:lumMod val="85000"/>
                    <a:lumOff val="15000"/>
                  </a:schemeClr>
                </a:solidFill>
                <a:latin typeface="+mn-ea"/>
                <a:cs typeface="+mn-ea"/>
                <a:sym typeface="+mn-ea"/>
              </a:rPr>
              <a:t>2035</a:t>
            </a:r>
            <a:r>
              <a:rPr lang="zh-CN" altLang="en-US" sz="1400">
                <a:solidFill>
                  <a:schemeClr val="tx1">
                    <a:lumMod val="85000"/>
                    <a:lumOff val="15000"/>
                  </a:schemeClr>
                </a:solidFill>
                <a:latin typeface="+mn-ea"/>
                <a:cs typeface="+mn-ea"/>
                <a:sym typeface="+mn-ea"/>
              </a:rPr>
              <a:t>年突破</a:t>
            </a:r>
            <a:r>
              <a:rPr lang="en-US" altLang="zh-CN" sz="1400">
                <a:solidFill>
                  <a:schemeClr val="tx1">
                    <a:lumMod val="85000"/>
                    <a:lumOff val="15000"/>
                  </a:schemeClr>
                </a:solidFill>
                <a:latin typeface="+mn-ea"/>
                <a:cs typeface="+mn-ea"/>
                <a:sym typeface="+mn-ea"/>
              </a:rPr>
              <a:t>3000</a:t>
            </a:r>
            <a:r>
              <a:rPr lang="zh-CN" altLang="en-US" sz="1400">
                <a:solidFill>
                  <a:schemeClr val="tx1">
                    <a:lumMod val="85000"/>
                    <a:lumOff val="15000"/>
                  </a:schemeClr>
                </a:solidFill>
                <a:latin typeface="+mn-ea"/>
                <a:cs typeface="+mn-ea"/>
                <a:sym typeface="+mn-ea"/>
              </a:rPr>
              <a:t>亿元</a:t>
            </a:r>
            <a:endParaRPr lang="zh-CN" altLang="en-US" sz="1400">
              <a:solidFill>
                <a:schemeClr val="tx1">
                  <a:lumMod val="85000"/>
                  <a:lumOff val="15000"/>
                </a:schemeClr>
              </a:solidFill>
              <a:latin typeface="+mn-ea"/>
              <a:cs typeface="+mn-ea"/>
              <a:sym typeface="+mn-ea"/>
            </a:endParaRPr>
          </a:p>
        </p:txBody>
      </p:sp>
      <p:sp>
        <p:nvSpPr>
          <p:cNvPr id="36" name="椭圆 35"/>
          <p:cNvSpPr/>
          <p:nvPr>
            <p:custDataLst>
              <p:tags r:id="rId6"/>
            </p:custDataLst>
          </p:nvPr>
        </p:nvSpPr>
        <p:spPr>
          <a:xfrm>
            <a:off x="9773207" y="1748200"/>
            <a:ext cx="678197" cy="678197"/>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cxnSp>
        <p:nvCxnSpPr>
          <p:cNvPr id="37" name="直接连接符 36"/>
          <p:cNvCxnSpPr/>
          <p:nvPr>
            <p:custDataLst>
              <p:tags r:id="rId7"/>
            </p:custDataLst>
          </p:nvPr>
        </p:nvCxnSpPr>
        <p:spPr>
          <a:xfrm>
            <a:off x="9900236" y="5422178"/>
            <a:ext cx="424138" cy="0"/>
          </a:xfrm>
          <a:prstGeom prst="line">
            <a:avLst/>
          </a:prstGeom>
          <a:ln w="44450" cap="rnd">
            <a:solidFill>
              <a:schemeClr val="accent1"/>
            </a:solidFill>
          </a:ln>
        </p:spPr>
        <p:style>
          <a:lnRef idx="2">
            <a:schemeClr val="accent1"/>
          </a:lnRef>
          <a:fillRef idx="0">
            <a:srgbClr val="FFFFFF"/>
          </a:fillRef>
          <a:effectRef idx="0">
            <a:srgbClr val="FFFFFF"/>
          </a:effectRef>
          <a:fontRef idx="minor">
            <a:schemeClr val="tx1"/>
          </a:fontRef>
        </p:style>
      </p:cxnSp>
      <p:pic>
        <p:nvPicPr>
          <p:cNvPr id="10" name="图片 11" descr="343439383331313b343532303032373bbfcdbba7b5b5b0b8"/>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9972220" y="1957093"/>
            <a:ext cx="280065" cy="280065"/>
          </a:xfrm>
          <a:prstGeom prst="rect">
            <a:avLst/>
          </a:prstGeom>
        </p:spPr>
      </p:pic>
      <p:sp>
        <p:nvSpPr>
          <p:cNvPr id="11" name="圆角矩形 10"/>
          <p:cNvSpPr/>
          <p:nvPr>
            <p:custDataLst>
              <p:tags r:id="rId11"/>
            </p:custDataLst>
          </p:nvPr>
        </p:nvSpPr>
        <p:spPr>
          <a:xfrm>
            <a:off x="4336340" y="1397457"/>
            <a:ext cx="3410039" cy="4460856"/>
          </a:xfrm>
          <a:prstGeom prst="roundRect">
            <a:avLst>
              <a:gd name="adj" fmla="val 13095"/>
            </a:avLst>
          </a:prstGeom>
          <a:solidFill>
            <a:srgbClr val="FFFFFF">
              <a:alpha val="15000"/>
            </a:srgbClr>
          </a:solidFill>
          <a:ln>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1080135" rIns="215900" numCol="1" spcCol="0" rtlCol="0" fromWordArt="0" anchor="t" anchorCtr="0" forceAA="0" compatLnSpc="1">
            <a:noAutofit/>
          </a:bodyPr>
          <a:p>
            <a:pPr indent="0" algn="just" fontAlgn="auto">
              <a:lnSpc>
                <a:spcPct val="140000"/>
              </a:lnSpc>
            </a:pPr>
            <a:r>
              <a:rPr lang="en-US" altLang="zh-CN" sz="1400">
                <a:solidFill>
                  <a:schemeClr val="tx1">
                    <a:lumMod val="85000"/>
                    <a:lumOff val="15000"/>
                  </a:schemeClr>
                </a:solidFill>
                <a:latin typeface="+mn-ea"/>
                <a:cs typeface="+mn-ea"/>
                <a:sym typeface="+mn-ea"/>
              </a:rPr>
              <a:t>Optimus V3</a:t>
            </a:r>
            <a:r>
              <a:rPr lang="zh-CN" altLang="en-US" sz="1400">
                <a:solidFill>
                  <a:schemeClr val="tx1">
                    <a:lumMod val="85000"/>
                    <a:lumOff val="15000"/>
                  </a:schemeClr>
                </a:solidFill>
                <a:latin typeface="+mn-ea"/>
                <a:cs typeface="+mn-ea"/>
                <a:sym typeface="+mn-ea"/>
              </a:rPr>
              <a:t>作为特斯拉即将发布的新一代人形机器人，实现了三大革命性升级：类人级灵巧手（每只手臂集成</a:t>
            </a:r>
            <a:r>
              <a:rPr lang="en-US" altLang="zh-CN" sz="1400">
                <a:solidFill>
                  <a:schemeClr val="tx1">
                    <a:lumMod val="85000"/>
                    <a:lumOff val="15000"/>
                  </a:schemeClr>
                </a:solidFill>
                <a:latin typeface="+mn-ea"/>
                <a:cs typeface="+mn-ea"/>
                <a:sym typeface="+mn-ea"/>
              </a:rPr>
              <a:t>26</a:t>
            </a:r>
            <a:r>
              <a:rPr lang="zh-CN" altLang="en-US" sz="1400">
                <a:solidFill>
                  <a:schemeClr val="tx1">
                    <a:lumMod val="85000"/>
                    <a:lumOff val="15000"/>
                  </a:schemeClr>
                </a:solidFill>
                <a:latin typeface="+mn-ea"/>
                <a:cs typeface="+mn-ea"/>
                <a:sym typeface="+mn-ea"/>
              </a:rPr>
              <a:t>个执行器）、</a:t>
            </a:r>
            <a:r>
              <a:rPr lang="en-US" altLang="zh-CN" sz="1400">
                <a:solidFill>
                  <a:schemeClr val="tx1">
                    <a:lumMod val="85000"/>
                    <a:lumOff val="15000"/>
                  </a:schemeClr>
                </a:solidFill>
                <a:latin typeface="+mn-ea"/>
                <a:cs typeface="+mn-ea"/>
                <a:sym typeface="+mn-ea"/>
              </a:rPr>
              <a:t>AI</a:t>
            </a:r>
            <a:r>
              <a:rPr lang="zh-CN" altLang="en-US" sz="1400">
                <a:solidFill>
                  <a:schemeClr val="tx1">
                    <a:lumMod val="85000"/>
                    <a:lumOff val="15000"/>
                  </a:schemeClr>
                </a:solidFill>
                <a:latin typeface="+mn-ea"/>
                <a:cs typeface="+mn-ea"/>
                <a:sym typeface="+mn-ea"/>
              </a:rPr>
              <a:t>大脑（搭载</a:t>
            </a:r>
            <a:r>
              <a:rPr lang="en-US" altLang="zh-CN" sz="1400">
                <a:solidFill>
                  <a:schemeClr val="tx1">
                    <a:lumMod val="85000"/>
                    <a:lumOff val="15000"/>
                  </a:schemeClr>
                </a:solidFill>
                <a:latin typeface="+mn-ea"/>
                <a:cs typeface="+mn-ea"/>
                <a:sym typeface="+mn-ea"/>
              </a:rPr>
              <a:t>Grok</a:t>
            </a:r>
            <a:r>
              <a:rPr lang="zh-CN" altLang="en-US" sz="1400">
                <a:solidFill>
                  <a:schemeClr val="tx1">
                    <a:lumMod val="85000"/>
                    <a:lumOff val="15000"/>
                  </a:schemeClr>
                </a:solidFill>
                <a:latin typeface="+mn-ea"/>
                <a:cs typeface="+mn-ea"/>
                <a:sym typeface="+mn-ea"/>
              </a:rPr>
              <a:t>语音大模型，能理解指令并自主行动）以及大批量制造能力。</a:t>
            </a:r>
            <a:endParaRPr lang="zh-CN" altLang="en-US" sz="1400">
              <a:solidFill>
                <a:schemeClr val="tx1">
                  <a:lumMod val="85000"/>
                  <a:lumOff val="15000"/>
                </a:schemeClr>
              </a:solidFill>
              <a:latin typeface="+mn-ea"/>
              <a:cs typeface="+mn-ea"/>
              <a:sym typeface="+mn-ea"/>
            </a:endParaRPr>
          </a:p>
        </p:txBody>
      </p:sp>
      <p:sp>
        <p:nvSpPr>
          <p:cNvPr id="33" name="椭圆 32"/>
          <p:cNvSpPr/>
          <p:nvPr>
            <p:custDataLst>
              <p:tags r:id="rId12"/>
            </p:custDataLst>
          </p:nvPr>
        </p:nvSpPr>
        <p:spPr>
          <a:xfrm>
            <a:off x="5701908" y="1748200"/>
            <a:ext cx="678197" cy="678197"/>
          </a:xfrm>
          <a:prstGeom prst="ellipse">
            <a:avLst/>
          </a:prstGeom>
          <a:noFill/>
          <a:ln w="25400">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13" name="图片 3" descr="343439383331313b343532303031393bd2b5bca8b9dcc0ed"/>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5900921" y="1957093"/>
            <a:ext cx="280065" cy="280065"/>
          </a:xfrm>
          <a:prstGeom prst="rect">
            <a:avLst/>
          </a:prstGeom>
        </p:spPr>
      </p:pic>
      <p:cxnSp>
        <p:nvCxnSpPr>
          <p:cNvPr id="14" name="直接连接符 13"/>
          <p:cNvCxnSpPr/>
          <p:nvPr>
            <p:custDataLst>
              <p:tags r:id="rId16"/>
            </p:custDataLst>
          </p:nvPr>
        </p:nvCxnSpPr>
        <p:spPr>
          <a:xfrm>
            <a:off x="5828938" y="5422178"/>
            <a:ext cx="424138" cy="0"/>
          </a:xfrm>
          <a:prstGeom prst="line">
            <a:avLst/>
          </a:prstGeom>
          <a:ln w="44450" cap="rnd">
            <a:solidFill>
              <a:schemeClr val="accent2"/>
            </a:solidFill>
          </a:ln>
        </p:spPr>
        <p:style>
          <a:lnRef idx="2">
            <a:schemeClr val="accent1"/>
          </a:lnRef>
          <a:fillRef idx="0">
            <a:srgbClr val="FFFFFF"/>
          </a:fillRef>
          <a:effectRef idx="0">
            <a:srgbClr val="FFFFFF"/>
          </a:effectRef>
          <a:fontRef idx="minor">
            <a:schemeClr val="tx1"/>
          </a:fontRef>
        </p:style>
      </p:cxnSp>
      <p:sp>
        <p:nvSpPr>
          <p:cNvPr id="15" name="圆角矩形 14"/>
          <p:cNvSpPr/>
          <p:nvPr>
            <p:custDataLst>
              <p:tags r:id="rId17"/>
            </p:custDataLst>
          </p:nvPr>
        </p:nvSpPr>
        <p:spPr>
          <a:xfrm>
            <a:off x="265748" y="1397457"/>
            <a:ext cx="3408627" cy="4460856"/>
          </a:xfrm>
          <a:prstGeom prst="roundRect">
            <a:avLst>
              <a:gd name="adj" fmla="val 13095"/>
            </a:avLst>
          </a:prstGeom>
          <a:solidFill>
            <a:srgbClr val="FFFFFF">
              <a:alpha val="15000"/>
            </a:srgbClr>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1080135" rIns="215900" numCol="1" spcCol="0" rtlCol="0" fromWordArt="0" anchor="t" anchorCtr="0" forceAA="0" compatLnSpc="1">
            <a:noAutofit/>
          </a:bodyPr>
          <a:p>
            <a:pPr indent="0" algn="just" fontAlgn="auto">
              <a:lnSpc>
                <a:spcPct val="140000"/>
              </a:lnSpc>
            </a:pPr>
            <a:r>
              <a:rPr lang="zh-CN" altLang="en-US" sz="1400">
                <a:solidFill>
                  <a:schemeClr val="tx1">
                    <a:lumMod val="85000"/>
                    <a:lumOff val="15000"/>
                  </a:schemeClr>
                </a:solidFill>
                <a:latin typeface="+mn-ea"/>
                <a:cs typeface="+mn-ea"/>
                <a:sym typeface="+mn-ea"/>
              </a:rPr>
              <a:t>人形机器人产业正从科幻快速走向现实，成为全球科技竞争的新焦点。特斯拉作为全球入局者，其</a:t>
            </a:r>
            <a:r>
              <a:rPr lang="en-US" altLang="zh-CN" sz="1400">
                <a:solidFill>
                  <a:schemeClr val="tx1">
                    <a:lumMod val="85000"/>
                    <a:lumOff val="15000"/>
                  </a:schemeClr>
                </a:solidFill>
                <a:latin typeface="+mn-ea"/>
                <a:cs typeface="+mn-ea"/>
                <a:sym typeface="+mn-ea"/>
              </a:rPr>
              <a:t>Optimus</a:t>
            </a:r>
            <a:r>
              <a:rPr lang="zh-CN" altLang="en-US" sz="1400">
                <a:solidFill>
                  <a:schemeClr val="tx1">
                    <a:lumMod val="85000"/>
                    <a:lumOff val="15000"/>
                  </a:schemeClr>
                </a:solidFill>
                <a:latin typeface="+mn-ea"/>
                <a:cs typeface="+mn-ea"/>
                <a:sym typeface="+mn-ea"/>
              </a:rPr>
              <a:t>项目的发展进度和产业化路径远超市场预期，预计在</a:t>
            </a:r>
            <a:r>
              <a:rPr lang="en-US" altLang="zh-CN" sz="1400">
                <a:solidFill>
                  <a:schemeClr val="tx1">
                    <a:lumMod val="85000"/>
                    <a:lumOff val="15000"/>
                  </a:schemeClr>
                </a:solidFill>
                <a:latin typeface="+mn-ea"/>
                <a:cs typeface="+mn-ea"/>
                <a:sym typeface="+mn-ea"/>
              </a:rPr>
              <a:t>2026</a:t>
            </a:r>
            <a:r>
              <a:rPr lang="zh-CN" altLang="en-US" sz="1400">
                <a:solidFill>
                  <a:schemeClr val="tx1">
                    <a:lumMod val="85000"/>
                    <a:lumOff val="15000"/>
                  </a:schemeClr>
                </a:solidFill>
                <a:latin typeface="+mn-ea"/>
                <a:cs typeface="+mn-ea"/>
                <a:sym typeface="+mn-ea"/>
              </a:rPr>
              <a:t>年实现百万台量产目标，这意味着人形机器人将正式从实验室走向商业化应用阶段</a:t>
            </a:r>
            <a:endParaRPr lang="en-US" altLang="zh-CN" sz="1400">
              <a:solidFill>
                <a:schemeClr val="tx1">
                  <a:lumMod val="85000"/>
                  <a:lumOff val="15000"/>
                </a:schemeClr>
              </a:solidFill>
              <a:latin typeface="+mn-ea"/>
              <a:cs typeface="+mn-ea"/>
              <a:sym typeface="+mn-ea"/>
            </a:endParaRPr>
          </a:p>
        </p:txBody>
      </p:sp>
      <p:sp>
        <p:nvSpPr>
          <p:cNvPr id="16" name="椭圆 15"/>
          <p:cNvSpPr/>
          <p:nvPr>
            <p:custDataLst>
              <p:tags r:id="rId18"/>
            </p:custDataLst>
          </p:nvPr>
        </p:nvSpPr>
        <p:spPr>
          <a:xfrm>
            <a:off x="1631316" y="1748200"/>
            <a:ext cx="678197" cy="678197"/>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17" name="图片 4" descr="343439383331313b343532303032303bb8f6c8cbd0c5cfa2"/>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1830329" y="1947213"/>
            <a:ext cx="280171" cy="280171"/>
          </a:xfrm>
          <a:prstGeom prst="rect">
            <a:avLst/>
          </a:prstGeom>
        </p:spPr>
      </p:pic>
      <p:cxnSp>
        <p:nvCxnSpPr>
          <p:cNvPr id="18" name="直接连接符 17"/>
          <p:cNvCxnSpPr/>
          <p:nvPr>
            <p:custDataLst>
              <p:tags r:id="rId22"/>
            </p:custDataLst>
          </p:nvPr>
        </p:nvCxnSpPr>
        <p:spPr>
          <a:xfrm>
            <a:off x="1757640" y="5422178"/>
            <a:ext cx="424138" cy="0"/>
          </a:xfrm>
          <a:prstGeom prst="line">
            <a:avLst/>
          </a:prstGeom>
          <a:ln w="44450" cap="rnd">
            <a:solidFill>
              <a:schemeClr val="accent1"/>
            </a:solidFill>
          </a:ln>
        </p:spPr>
        <p:style>
          <a:lnRef idx="2">
            <a:schemeClr val="accent1"/>
          </a:lnRef>
          <a:fillRef idx="0">
            <a:srgbClr val="FFFFFF"/>
          </a:fillRef>
          <a:effectRef idx="0">
            <a:srgbClr val="FFFFFF"/>
          </a:effectRef>
          <a:fontRef idx="minor">
            <a:schemeClr val="tx1"/>
          </a:fontRef>
        </p:style>
      </p:cxnSp>
      <p:sp>
        <p:nvSpPr>
          <p:cNvPr id="4" name="文本框 3"/>
          <p:cNvSpPr txBox="1"/>
          <p:nvPr userDrawn="1">
            <p:custDataLst>
              <p:tags r:id="rId2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2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底部启动，</a:t>
            </a:r>
            <a:r>
              <a:rPr lang="zh-CN" altLang="en-US" sz="2800" b="1">
                <a:solidFill>
                  <a:schemeClr val="bg1"/>
                </a:solidFill>
                <a:sym typeface="+mn-ea"/>
              </a:rPr>
              <a:t>困境反转，</a:t>
            </a:r>
            <a:r>
              <a:rPr lang="zh-CN" altLang="en-US" sz="2800" b="1">
                <a:solidFill>
                  <a:schemeClr val="bg1"/>
                </a:solidFill>
                <a:sym typeface="+mn-ea"/>
              </a:rPr>
              <a:t>旭升集团</a:t>
            </a:r>
            <a:endParaRPr lang="zh-CN" altLang="en-US" sz="2800" b="1">
              <a:solidFill>
                <a:schemeClr val="bg1"/>
              </a:solidFill>
              <a:sym typeface="+mn-ea"/>
            </a:endParaRPr>
          </a:p>
        </p:txBody>
      </p:sp>
      <p:pic>
        <p:nvPicPr>
          <p:cNvPr id="4" name="图片 3"/>
          <p:cNvPicPr>
            <a:picLocks noChangeAspect="1"/>
          </p:cNvPicPr>
          <p:nvPr/>
        </p:nvPicPr>
        <p:blipFill>
          <a:blip r:embed="rId2"/>
          <a:stretch>
            <a:fillRect/>
          </a:stretch>
        </p:blipFill>
        <p:spPr>
          <a:xfrm>
            <a:off x="0" y="679450"/>
            <a:ext cx="12138660" cy="4624070"/>
          </a:xfrm>
          <a:prstGeom prst="rect">
            <a:avLst/>
          </a:prstGeom>
        </p:spPr>
      </p:pic>
      <p:sp>
        <p:nvSpPr>
          <p:cNvPr id="8" name="文本框 7"/>
          <p:cNvSpPr txBox="1"/>
          <p:nvPr/>
        </p:nvSpPr>
        <p:spPr>
          <a:xfrm>
            <a:off x="462280" y="5381625"/>
            <a:ext cx="11449050" cy="1322070"/>
          </a:xfrm>
          <a:prstGeom prst="rect">
            <a:avLst/>
          </a:prstGeom>
          <a:noFill/>
        </p:spPr>
        <p:txBody>
          <a:bodyPr wrap="square" rtlCol="0" anchor="t">
            <a:spAutoFit/>
          </a:bodyPr>
          <a:p>
            <a:r>
              <a:rPr lang="zh-CN" altLang="en-US" sz="1600" b="1">
                <a:solidFill>
                  <a:schemeClr val="bg1"/>
                </a:solidFill>
                <a:sym typeface="+mn-ea"/>
              </a:rPr>
              <a:t>旭升集团，长期股价底部震荡，业绩滚动净利润向上，近期出现底部涨停以及控盘走势，在整个新能源车领域中处于严重的低估值水平。</a:t>
            </a:r>
            <a:endParaRPr lang="zh-CN" altLang="en-US" sz="1600" b="1">
              <a:solidFill>
                <a:schemeClr val="bg1"/>
              </a:solidFill>
            </a:endParaRPr>
          </a:p>
          <a:p>
            <a:r>
              <a:rPr lang="zh-CN" altLang="en-US" sz="1600" b="1">
                <a:solidFill>
                  <a:schemeClr val="bg1"/>
                </a:solidFill>
                <a:sym typeface="+mn-ea"/>
              </a:rPr>
              <a:t>基本面：旭升集团深耕新能源汽车主业并加快储能和机器人等新业务发展</a:t>
            </a:r>
            <a:endParaRPr lang="zh-CN" altLang="en-US" sz="1600" b="1">
              <a:solidFill>
                <a:schemeClr val="bg1"/>
              </a:solidFill>
              <a:sym typeface="+mn-ea"/>
            </a:endParaRPr>
          </a:p>
          <a:p>
            <a:r>
              <a:rPr lang="en-US" altLang="zh-CN" sz="1600" b="1">
                <a:solidFill>
                  <a:schemeClr val="bg1"/>
                </a:solidFill>
                <a:sym typeface="+mn-ea"/>
              </a:rPr>
              <a:t>2025</a:t>
            </a:r>
            <a:r>
              <a:rPr lang="zh-CN" altLang="en-US" sz="1600" b="1">
                <a:solidFill>
                  <a:schemeClr val="bg1"/>
                </a:solidFill>
                <a:sym typeface="+mn-ea"/>
              </a:rPr>
              <a:t>年上半年</a:t>
            </a:r>
            <a:r>
              <a:rPr lang="zh-CN" altLang="en-US" sz="1600" b="1">
                <a:solidFill>
                  <a:srgbClr val="B77DFE"/>
                </a:solidFill>
                <a:sym typeface="+mn-ea"/>
              </a:rPr>
              <a:t>储能</a:t>
            </a:r>
            <a:r>
              <a:rPr lang="zh-CN" altLang="en-US" sz="1600" b="1">
                <a:solidFill>
                  <a:schemeClr val="bg1"/>
                </a:solidFill>
                <a:sym typeface="+mn-ea"/>
              </a:rPr>
              <a:t>业务实现营收约</a:t>
            </a:r>
            <a:r>
              <a:rPr lang="en-US" altLang="zh-CN" sz="1600" b="1">
                <a:solidFill>
                  <a:schemeClr val="bg1"/>
                </a:solidFill>
                <a:sym typeface="+mn-ea"/>
              </a:rPr>
              <a:t>3</a:t>
            </a:r>
            <a:r>
              <a:rPr lang="zh-CN" altLang="en-US" sz="1600" b="1">
                <a:solidFill>
                  <a:schemeClr val="bg1"/>
                </a:solidFill>
                <a:sym typeface="+mn-ea"/>
              </a:rPr>
              <a:t>亿元，同比呈现爆发增长</a:t>
            </a:r>
            <a:r>
              <a:rPr lang="en-US" altLang="zh-CN" sz="1600" b="1">
                <a:solidFill>
                  <a:schemeClr val="bg1"/>
                </a:solidFill>
                <a:sym typeface="+mn-ea"/>
              </a:rPr>
              <a:t>,</a:t>
            </a:r>
            <a:r>
              <a:rPr lang="zh-CN" altLang="en-US" sz="1600" b="1">
                <a:solidFill>
                  <a:schemeClr val="bg1"/>
                </a:solidFill>
                <a:sym typeface="+mn-ea"/>
              </a:rPr>
              <a:t>机器人业务上，</a:t>
            </a:r>
            <a:r>
              <a:rPr lang="zh-CN" altLang="en-US" sz="1600" b="1">
                <a:solidFill>
                  <a:srgbClr val="B77DFE"/>
                </a:solidFill>
                <a:sym typeface="+mn-ea"/>
              </a:rPr>
              <a:t>公司聚焦关节壳体、躯干结构件等核心零部件</a:t>
            </a:r>
            <a:r>
              <a:rPr lang="zh-CN" altLang="en-US" sz="1600" b="1">
                <a:solidFill>
                  <a:schemeClr val="bg1"/>
                </a:solidFill>
                <a:sym typeface="+mn-ea"/>
              </a:rPr>
              <a:t>，与</a:t>
            </a:r>
            <a:r>
              <a:rPr lang="zh-CN" altLang="en-US" sz="1600" b="1">
                <a:solidFill>
                  <a:srgbClr val="B77DFE"/>
                </a:solidFill>
                <a:sym typeface="+mn-ea"/>
              </a:rPr>
              <a:t>国内外多家头部机器人企业建立深度合作，已获得多个客户项目定点</a:t>
            </a:r>
            <a:endParaRPr lang="zh-CN" altLang="en-US" sz="1600" b="1">
              <a:solidFill>
                <a:srgbClr val="B77DFE"/>
              </a:solidFill>
              <a:sym typeface="+mn-ea"/>
            </a:endParaRPr>
          </a:p>
        </p:txBody>
      </p:sp>
      <p:pic>
        <p:nvPicPr>
          <p:cNvPr id="6" name="图片 5"/>
          <p:cNvPicPr>
            <a:picLocks noChangeAspect="1"/>
          </p:cNvPicPr>
          <p:nvPr/>
        </p:nvPicPr>
        <p:blipFill>
          <a:blip r:embed="rId3"/>
          <a:stretch>
            <a:fillRect/>
          </a:stretch>
        </p:blipFill>
        <p:spPr>
          <a:xfrm>
            <a:off x="0" y="2962910"/>
            <a:ext cx="5066665" cy="2263140"/>
          </a:xfrm>
          <a:prstGeom prst="rect">
            <a:avLst/>
          </a:prstGeom>
        </p:spPr>
      </p:pic>
      <p:pic>
        <p:nvPicPr>
          <p:cNvPr id="7" name="图片 6"/>
          <p:cNvPicPr>
            <a:picLocks noChangeAspect="1"/>
          </p:cNvPicPr>
          <p:nvPr/>
        </p:nvPicPr>
        <p:blipFill>
          <a:blip r:embed="rId4"/>
          <a:stretch>
            <a:fillRect/>
          </a:stretch>
        </p:blipFill>
        <p:spPr>
          <a:xfrm>
            <a:off x="0" y="1269365"/>
            <a:ext cx="5067300" cy="1466850"/>
          </a:xfrm>
          <a:prstGeom prst="rect">
            <a:avLst/>
          </a:prstGeom>
        </p:spPr>
      </p:pic>
      <p:sp>
        <p:nvSpPr>
          <p:cNvPr id="9" name="文本框 8"/>
          <p:cNvSpPr txBox="1"/>
          <p:nvPr userDrawn="1">
            <p:custDataLst>
              <p:tags r:id="rId5"/>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6"/>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业绩增长，估值提升，</a:t>
            </a:r>
            <a:r>
              <a:rPr lang="zh-CN" altLang="en-US" sz="2800" b="1">
                <a:solidFill>
                  <a:schemeClr val="bg1"/>
                </a:solidFill>
                <a:sym typeface="+mn-ea"/>
              </a:rPr>
              <a:t>爱柯迪</a:t>
            </a:r>
            <a:endParaRPr lang="zh-CN" altLang="en-US" sz="2800" b="1">
              <a:solidFill>
                <a:schemeClr val="bg1"/>
              </a:solidFill>
              <a:sym typeface="+mn-ea"/>
            </a:endParaRPr>
          </a:p>
        </p:txBody>
      </p:sp>
      <p:pic>
        <p:nvPicPr>
          <p:cNvPr id="4" name="图片 3"/>
          <p:cNvPicPr>
            <a:picLocks noChangeAspect="1"/>
          </p:cNvPicPr>
          <p:nvPr/>
        </p:nvPicPr>
        <p:blipFill>
          <a:blip r:embed="rId2"/>
          <a:stretch>
            <a:fillRect/>
          </a:stretch>
        </p:blipFill>
        <p:spPr>
          <a:xfrm>
            <a:off x="0" y="770890"/>
            <a:ext cx="12141200" cy="4506595"/>
          </a:xfrm>
          <a:prstGeom prst="rect">
            <a:avLst/>
          </a:prstGeom>
        </p:spPr>
      </p:pic>
      <p:sp>
        <p:nvSpPr>
          <p:cNvPr id="8" name="文本框 7"/>
          <p:cNvSpPr txBox="1"/>
          <p:nvPr/>
        </p:nvSpPr>
        <p:spPr>
          <a:xfrm>
            <a:off x="462280" y="5381625"/>
            <a:ext cx="11449050" cy="1076325"/>
          </a:xfrm>
          <a:prstGeom prst="rect">
            <a:avLst/>
          </a:prstGeom>
          <a:noFill/>
        </p:spPr>
        <p:txBody>
          <a:bodyPr wrap="square" rtlCol="0" anchor="t">
            <a:spAutoFit/>
          </a:bodyPr>
          <a:p>
            <a:r>
              <a:rPr lang="zh-CN" altLang="en-US" sz="1600" b="1">
                <a:solidFill>
                  <a:schemeClr val="bg1"/>
                </a:solidFill>
                <a:sym typeface="+mn-ea"/>
              </a:rPr>
              <a:t>爱柯迪技术走势，股价出现涨停板之后控盘持续增加，</a:t>
            </a:r>
            <a:r>
              <a:rPr lang="en-US" altLang="zh-CN" sz="1600" b="1">
                <a:solidFill>
                  <a:schemeClr val="bg1"/>
                </a:solidFill>
                <a:sym typeface="+mn-ea"/>
              </a:rPr>
              <a:t> </a:t>
            </a:r>
            <a:r>
              <a:rPr lang="zh-CN" altLang="en-US" sz="1600" b="1">
                <a:solidFill>
                  <a:schemeClr val="bg1"/>
                </a:solidFill>
                <a:sym typeface="+mn-ea"/>
              </a:rPr>
              <a:t>流动资金翻红，滚动净利润连续</a:t>
            </a:r>
            <a:r>
              <a:rPr lang="zh-CN" altLang="en-US" sz="1600" b="1">
                <a:solidFill>
                  <a:schemeClr val="bg1"/>
                </a:solidFill>
                <a:sym typeface="+mn-ea"/>
              </a:rPr>
              <a:t>增长</a:t>
            </a:r>
            <a:endParaRPr lang="zh-CN" altLang="en-US" sz="1600" b="1">
              <a:solidFill>
                <a:schemeClr val="bg1"/>
              </a:solidFill>
              <a:sym typeface="+mn-ea"/>
            </a:endParaRPr>
          </a:p>
          <a:p>
            <a:r>
              <a:rPr lang="zh-CN" altLang="en-US" sz="1600" b="1">
                <a:solidFill>
                  <a:schemeClr val="bg1"/>
                </a:solidFill>
                <a:sym typeface="+mn-ea"/>
              </a:rPr>
              <a:t>基本面：</a:t>
            </a:r>
            <a:r>
              <a:rPr lang="zh-CN" altLang="en-US" sz="1600" b="1">
                <a:solidFill>
                  <a:srgbClr val="B47BFD"/>
                </a:solidFill>
                <a:sym typeface="+mn-ea"/>
              </a:rPr>
              <a:t>精准卡位机器人业务</a:t>
            </a:r>
            <a:r>
              <a:rPr lang="zh-CN" altLang="en-US" sz="1600" b="1">
                <a:solidFill>
                  <a:schemeClr val="bg1"/>
                </a:solidFill>
                <a:sym typeface="+mn-ea"/>
              </a:rPr>
              <a:t>，卓尔博收购稳步推进。公司通过设立瞬动机器人子公司、收购微特电机公司卓尔博</a:t>
            </a:r>
            <a:r>
              <a:rPr lang="en-US" altLang="zh-CN" sz="1600" b="1">
                <a:solidFill>
                  <a:schemeClr val="bg1"/>
                </a:solidFill>
                <a:sym typeface="+mn-ea"/>
              </a:rPr>
              <a:t>71%</a:t>
            </a:r>
            <a:r>
              <a:rPr lang="zh-CN" altLang="en-US" sz="1600" b="1">
                <a:solidFill>
                  <a:schemeClr val="bg1"/>
                </a:solidFill>
                <a:sym typeface="+mn-ea"/>
              </a:rPr>
              <a:t>股权及攻关镁合金压铸技术等方式，战略性切入机器人赛道，卓尔博承诺</a:t>
            </a:r>
            <a:r>
              <a:rPr lang="en-US" altLang="zh-CN" sz="1600" b="1">
                <a:solidFill>
                  <a:schemeClr val="bg1"/>
                </a:solidFill>
                <a:sym typeface="+mn-ea"/>
              </a:rPr>
              <a:t>2025-2027</a:t>
            </a:r>
            <a:r>
              <a:rPr lang="zh-CN" altLang="en-US" sz="1600" b="1">
                <a:solidFill>
                  <a:schemeClr val="bg1"/>
                </a:solidFill>
                <a:sym typeface="+mn-ea"/>
              </a:rPr>
              <a:t>年实现净利润不低于</a:t>
            </a:r>
            <a:r>
              <a:rPr lang="en-US" altLang="zh-CN" sz="1600" b="1">
                <a:solidFill>
                  <a:schemeClr val="bg1"/>
                </a:solidFill>
                <a:sym typeface="+mn-ea"/>
              </a:rPr>
              <a:t>1.42/1.57/1.74</a:t>
            </a:r>
            <a:r>
              <a:rPr lang="zh-CN" altLang="en-US" sz="1600" b="1">
                <a:solidFill>
                  <a:schemeClr val="bg1"/>
                </a:solidFill>
                <a:sym typeface="+mn-ea"/>
              </a:rPr>
              <a:t>亿元，三年累计净利润不低于</a:t>
            </a:r>
            <a:r>
              <a:rPr lang="en-US" altLang="zh-CN" sz="1600" b="1">
                <a:solidFill>
                  <a:schemeClr val="bg1"/>
                </a:solidFill>
                <a:sym typeface="+mn-ea"/>
              </a:rPr>
              <a:t>4.73</a:t>
            </a:r>
            <a:r>
              <a:rPr lang="zh-CN" altLang="en-US" sz="1600" b="1">
                <a:solidFill>
                  <a:schemeClr val="bg1"/>
                </a:solidFill>
                <a:sym typeface="+mn-ea"/>
              </a:rPr>
              <a:t>亿元</a:t>
            </a:r>
            <a:endParaRPr lang="zh-CN" altLang="en-US" sz="1600" b="1">
              <a:solidFill>
                <a:schemeClr val="bg1"/>
              </a:solidFill>
              <a:sym typeface="+mn-ea"/>
            </a:endParaRPr>
          </a:p>
        </p:txBody>
      </p:sp>
      <p:pic>
        <p:nvPicPr>
          <p:cNvPr id="6" name="图片 5"/>
          <p:cNvPicPr>
            <a:picLocks noChangeAspect="1"/>
          </p:cNvPicPr>
          <p:nvPr/>
        </p:nvPicPr>
        <p:blipFill>
          <a:blip r:embed="rId3"/>
          <a:stretch>
            <a:fillRect/>
          </a:stretch>
        </p:blipFill>
        <p:spPr>
          <a:xfrm>
            <a:off x="60325" y="2630170"/>
            <a:ext cx="5332730" cy="2626995"/>
          </a:xfrm>
          <a:prstGeom prst="rect">
            <a:avLst/>
          </a:prstGeom>
        </p:spPr>
      </p:pic>
      <p:pic>
        <p:nvPicPr>
          <p:cNvPr id="7" name="图片 6"/>
          <p:cNvPicPr>
            <a:picLocks noChangeAspect="1"/>
          </p:cNvPicPr>
          <p:nvPr/>
        </p:nvPicPr>
        <p:blipFill>
          <a:blip r:embed="rId4"/>
          <a:stretch>
            <a:fillRect/>
          </a:stretch>
        </p:blipFill>
        <p:spPr>
          <a:xfrm>
            <a:off x="5772150" y="2631440"/>
            <a:ext cx="1641475" cy="2609850"/>
          </a:xfrm>
          <a:prstGeom prst="rect">
            <a:avLst/>
          </a:prstGeom>
        </p:spPr>
      </p:pic>
      <p:sp>
        <p:nvSpPr>
          <p:cNvPr id="9" name="文本框 8"/>
          <p:cNvSpPr txBox="1"/>
          <p:nvPr userDrawn="1">
            <p:custDataLst>
              <p:tags r:id="rId5"/>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6"/>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军工估值</a:t>
            </a:r>
            <a:r>
              <a:rPr lang="zh-CN" altLang="en-US" sz="2800" b="1">
                <a:solidFill>
                  <a:schemeClr val="bg1"/>
                </a:solidFill>
                <a:sym typeface="+mn-ea"/>
              </a:rPr>
              <a:t>修复</a:t>
            </a:r>
            <a:endParaRPr lang="zh-CN" altLang="en-US" sz="2800" b="1">
              <a:solidFill>
                <a:schemeClr val="bg1"/>
              </a:solidFill>
              <a:sym typeface="+mn-ea"/>
            </a:endParaRPr>
          </a:p>
        </p:txBody>
      </p:sp>
      <p:pic>
        <p:nvPicPr>
          <p:cNvPr id="4" name="图片 3"/>
          <p:cNvPicPr>
            <a:picLocks noChangeAspect="1"/>
          </p:cNvPicPr>
          <p:nvPr/>
        </p:nvPicPr>
        <p:blipFill>
          <a:blip r:embed="rId2"/>
          <a:stretch>
            <a:fillRect/>
          </a:stretch>
        </p:blipFill>
        <p:spPr>
          <a:xfrm>
            <a:off x="708025" y="974725"/>
            <a:ext cx="10642600" cy="5492115"/>
          </a:xfrm>
          <a:prstGeom prst="rect">
            <a:avLst/>
          </a:prstGeom>
        </p:spPr>
      </p:pic>
      <p:sp>
        <p:nvSpPr>
          <p:cNvPr id="6" name="文本框 5"/>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目录"/>
          <p:cNvPicPr>
            <a:picLocks noChangeAspect="1"/>
          </p:cNvPicPr>
          <p:nvPr/>
        </p:nvPicPr>
        <p:blipFill>
          <a:blip r:embed="rId2"/>
          <a:stretch>
            <a:fillRect/>
          </a:stretch>
        </p:blipFill>
        <p:spPr>
          <a:xfrm>
            <a:off x="1392555" y="1383030"/>
            <a:ext cx="1457325" cy="3444240"/>
          </a:xfrm>
          <a:prstGeom prst="rect">
            <a:avLst/>
          </a:prstGeom>
        </p:spPr>
      </p:pic>
      <p:grpSp>
        <p:nvGrpSpPr>
          <p:cNvPr id="4" name="组合 3"/>
          <p:cNvGrpSpPr/>
          <p:nvPr>
            <p:custDataLst>
              <p:tags r:id="rId3"/>
            </p:custDataLst>
          </p:nvPr>
        </p:nvGrpSpPr>
        <p:grpSpPr>
          <a:xfrm>
            <a:off x="4187825" y="1383030"/>
            <a:ext cx="6595745" cy="808355"/>
            <a:chOff x="6595" y="2178"/>
            <a:chExt cx="10387" cy="1273"/>
          </a:xfrm>
        </p:grpSpPr>
        <p:pic>
          <p:nvPicPr>
            <p:cNvPr id="5" name="图片 4" descr="第一章"/>
            <p:cNvPicPr>
              <a:picLocks noChangeAspect="1"/>
            </p:cNvPicPr>
            <p:nvPr>
              <p:custDataLst>
                <p:tags r:id="rId4"/>
              </p:custDataLst>
            </p:nvPr>
          </p:nvPicPr>
          <p:blipFill>
            <a:blip r:embed="rId5"/>
            <a:stretch>
              <a:fillRect/>
            </a:stretch>
          </p:blipFill>
          <p:spPr>
            <a:xfrm>
              <a:off x="6595" y="2178"/>
              <a:ext cx="10387" cy="1273"/>
            </a:xfrm>
            <a:prstGeom prst="rect">
              <a:avLst/>
            </a:prstGeom>
          </p:spPr>
        </p:pic>
        <p:sp>
          <p:nvSpPr>
            <p:cNvPr id="7" name="文本框 6"/>
            <p:cNvSpPr txBox="1"/>
            <p:nvPr>
              <p:custDataLst>
                <p:tags r:id="rId6"/>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8" name="文本框 7"/>
            <p:cNvSpPr txBox="1"/>
            <p:nvPr>
              <p:custDataLst>
                <p:tags r:id="rId7"/>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目标不变，冲击</a:t>
              </a:r>
              <a:r>
                <a:rPr lang="en-US" altLang="zh-CN" sz="2800">
                  <a:solidFill>
                    <a:schemeClr val="bg1"/>
                  </a:solidFill>
                  <a:latin typeface="思源黑体 CN Bold" panose="020B0800000000000000" charset="-122"/>
                  <a:ea typeface="思源黑体 CN Bold" panose="020B0800000000000000" charset="-122"/>
                </a:rPr>
                <a:t>4000</a:t>
              </a:r>
              <a:endParaRPr lang="en-US" altLang="zh-CN" sz="2800">
                <a:solidFill>
                  <a:schemeClr val="bg1"/>
                </a:solidFill>
                <a:latin typeface="思源黑体 CN Bold" panose="020B0800000000000000" charset="-122"/>
                <a:ea typeface="思源黑体 CN Bold" panose="020B0800000000000000" charset="-122"/>
              </a:endParaRPr>
            </a:p>
          </p:txBody>
        </p:sp>
      </p:grpSp>
      <p:grpSp>
        <p:nvGrpSpPr>
          <p:cNvPr id="9" name="组合 8"/>
          <p:cNvGrpSpPr/>
          <p:nvPr>
            <p:custDataLst>
              <p:tags r:id="rId8"/>
            </p:custDataLst>
          </p:nvPr>
        </p:nvGrpSpPr>
        <p:grpSpPr>
          <a:xfrm>
            <a:off x="4187825" y="2487930"/>
            <a:ext cx="6595745" cy="808355"/>
            <a:chOff x="6595" y="2178"/>
            <a:chExt cx="10387" cy="1273"/>
          </a:xfrm>
        </p:grpSpPr>
        <p:pic>
          <p:nvPicPr>
            <p:cNvPr id="10" name="图片 9" descr="第一章"/>
            <p:cNvPicPr>
              <a:picLocks noChangeAspect="1"/>
            </p:cNvPicPr>
            <p:nvPr>
              <p:custDataLst>
                <p:tags r:id="rId9"/>
              </p:custDataLst>
            </p:nvPr>
          </p:nvPicPr>
          <p:blipFill>
            <a:blip r:embed="rId5"/>
            <a:stretch>
              <a:fillRect/>
            </a:stretch>
          </p:blipFill>
          <p:spPr>
            <a:xfrm>
              <a:off x="6595" y="2178"/>
              <a:ext cx="10387" cy="1273"/>
            </a:xfrm>
            <a:prstGeom prst="rect">
              <a:avLst/>
            </a:prstGeom>
          </p:spPr>
        </p:pic>
        <p:sp>
          <p:nvSpPr>
            <p:cNvPr id="13" name="文本框 12"/>
            <p:cNvSpPr txBox="1"/>
            <p:nvPr>
              <p:custDataLst>
                <p:tags r:id="rId10"/>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4" name="文本框 13"/>
            <p:cNvSpPr txBox="1"/>
            <p:nvPr>
              <p:custDataLst>
                <p:tags r:id="rId11"/>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sym typeface="+mn-ea"/>
                </a:rPr>
                <a:t>大国博弈，</a:t>
              </a:r>
              <a:r>
                <a:rPr lang="zh-CN" altLang="en-US" sz="2800">
                  <a:solidFill>
                    <a:schemeClr val="bg1"/>
                  </a:solidFill>
                  <a:latin typeface="思源黑体 CN Bold" panose="020B0800000000000000" charset="-122"/>
                  <a:ea typeface="思源黑体 CN Bold" panose="020B0800000000000000" charset="-122"/>
                  <a:sym typeface="+mn-ea"/>
                </a:rPr>
                <a:t>科技制胜</a:t>
              </a:r>
              <a:endParaRPr lang="zh-CN" altLang="en-US" sz="2800">
                <a:solidFill>
                  <a:schemeClr val="bg1"/>
                </a:solidFill>
                <a:latin typeface="思源黑体 CN Bold" panose="020B0800000000000000" charset="-122"/>
                <a:ea typeface="思源黑体 CN Bold" panose="020B0800000000000000" charset="-122"/>
                <a:sym typeface="+mn-ea"/>
              </a:endParaRPr>
            </a:p>
          </p:txBody>
        </p:sp>
      </p:grpSp>
      <p:grpSp>
        <p:nvGrpSpPr>
          <p:cNvPr id="18" name="组合 17"/>
          <p:cNvGrpSpPr/>
          <p:nvPr>
            <p:custDataLst>
              <p:tags r:id="rId12"/>
            </p:custDataLst>
          </p:nvPr>
        </p:nvGrpSpPr>
        <p:grpSpPr>
          <a:xfrm>
            <a:off x="4187825" y="3592830"/>
            <a:ext cx="6595745" cy="808355"/>
            <a:chOff x="6595" y="2178"/>
            <a:chExt cx="10387" cy="1273"/>
          </a:xfrm>
        </p:grpSpPr>
        <p:pic>
          <p:nvPicPr>
            <p:cNvPr id="19" name="图片 18" descr="第一章"/>
            <p:cNvPicPr>
              <a:picLocks noChangeAspect="1"/>
            </p:cNvPicPr>
            <p:nvPr>
              <p:custDataLst>
                <p:tags r:id="rId13"/>
              </p:custDataLst>
            </p:nvPr>
          </p:nvPicPr>
          <p:blipFill>
            <a:blip r:embed="rId5"/>
            <a:stretch>
              <a:fillRect/>
            </a:stretch>
          </p:blipFill>
          <p:spPr>
            <a:xfrm>
              <a:off x="6595" y="2178"/>
              <a:ext cx="10387" cy="1273"/>
            </a:xfrm>
            <a:prstGeom prst="rect">
              <a:avLst/>
            </a:prstGeom>
          </p:spPr>
        </p:pic>
        <p:sp>
          <p:nvSpPr>
            <p:cNvPr id="20" name="文本框 19"/>
            <p:cNvSpPr txBox="1"/>
            <p:nvPr>
              <p:custDataLst>
                <p:tags r:id="rId14"/>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1" name="文本框 20"/>
            <p:cNvSpPr txBox="1"/>
            <p:nvPr>
              <p:custDataLst>
                <p:tags r:id="rId15"/>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投资图谱，核心</a:t>
              </a:r>
              <a:r>
                <a:rPr lang="zh-CN" altLang="en-US" sz="2800">
                  <a:solidFill>
                    <a:schemeClr val="bg1"/>
                  </a:solidFill>
                  <a:latin typeface="思源黑体 CN Bold" panose="020B0800000000000000" charset="-122"/>
                  <a:ea typeface="思源黑体 CN Bold" panose="020B0800000000000000" charset="-122"/>
                </a:rPr>
                <a:t>致胜</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23" name="组合 22"/>
          <p:cNvGrpSpPr/>
          <p:nvPr>
            <p:custDataLst>
              <p:tags r:id="rId16"/>
            </p:custDataLst>
          </p:nvPr>
        </p:nvGrpSpPr>
        <p:grpSpPr>
          <a:xfrm>
            <a:off x="4187825" y="4697730"/>
            <a:ext cx="6595745" cy="808355"/>
            <a:chOff x="6595" y="2178"/>
            <a:chExt cx="10387" cy="1273"/>
          </a:xfrm>
        </p:grpSpPr>
        <p:pic>
          <p:nvPicPr>
            <p:cNvPr id="32" name="图片 31" descr="第一章"/>
            <p:cNvPicPr>
              <a:picLocks noChangeAspect="1"/>
            </p:cNvPicPr>
            <p:nvPr>
              <p:custDataLst>
                <p:tags r:id="rId17"/>
              </p:custDataLst>
            </p:nvPr>
          </p:nvPicPr>
          <p:blipFill>
            <a:blip r:embed="rId5"/>
            <a:stretch>
              <a:fillRect/>
            </a:stretch>
          </p:blipFill>
          <p:spPr>
            <a:xfrm>
              <a:off x="6595" y="2178"/>
              <a:ext cx="10387" cy="1273"/>
            </a:xfrm>
            <a:prstGeom prst="rect">
              <a:avLst/>
            </a:prstGeom>
          </p:spPr>
        </p:pic>
        <p:sp>
          <p:nvSpPr>
            <p:cNvPr id="33" name="文本框 32"/>
            <p:cNvSpPr txBox="1"/>
            <p:nvPr>
              <p:custDataLst>
                <p:tags r:id="rId18"/>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4" name="文本框 33"/>
            <p:cNvSpPr txBox="1"/>
            <p:nvPr>
              <p:custDataLst>
                <p:tags r:id="rId19"/>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看清趋势，择机</a:t>
              </a:r>
              <a:r>
                <a:rPr lang="zh-CN" altLang="en-US" sz="2800">
                  <a:solidFill>
                    <a:schemeClr val="bg1"/>
                  </a:solidFill>
                  <a:latin typeface="思源黑体 CN Bold" panose="020B0800000000000000" charset="-122"/>
                  <a:ea typeface="思源黑体 CN Bold" panose="020B0800000000000000" charset="-122"/>
                </a:rPr>
                <a:t>重仓</a:t>
              </a:r>
              <a:endParaRPr lang="zh-CN" altLang="en-US" sz="2800">
                <a:solidFill>
                  <a:schemeClr val="bg1"/>
                </a:solidFill>
                <a:latin typeface="思源黑体 CN Bold" panose="020B0800000000000000" charset="-122"/>
                <a:ea typeface="思源黑体 CN Bold" panose="020B0800000000000000" charset="-122"/>
              </a:endParaRPr>
            </a:p>
          </p:txBody>
        </p:sp>
      </p:grpSp>
    </p:spTree>
    <p:custDataLst>
      <p:tags r:id="rId20"/>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估值修复，半年报大增</a:t>
            </a:r>
            <a:r>
              <a:rPr lang="zh-CN" altLang="en-US" sz="2800" b="1">
                <a:solidFill>
                  <a:schemeClr val="bg1"/>
                </a:solidFill>
                <a:sym typeface="+mn-ea"/>
              </a:rPr>
              <a:t>高德红外</a:t>
            </a:r>
            <a:endParaRPr lang="zh-CN" altLang="en-US" sz="2800" b="1">
              <a:solidFill>
                <a:schemeClr val="bg1"/>
              </a:solidFill>
              <a:sym typeface="+mn-ea"/>
            </a:endParaRPr>
          </a:p>
        </p:txBody>
      </p:sp>
      <p:pic>
        <p:nvPicPr>
          <p:cNvPr id="6" name="图片 5"/>
          <p:cNvPicPr>
            <a:picLocks noChangeAspect="1"/>
          </p:cNvPicPr>
          <p:nvPr/>
        </p:nvPicPr>
        <p:blipFill>
          <a:blip r:embed="rId2"/>
          <a:stretch>
            <a:fillRect/>
          </a:stretch>
        </p:blipFill>
        <p:spPr>
          <a:xfrm>
            <a:off x="126365" y="641350"/>
            <a:ext cx="11834495" cy="4740275"/>
          </a:xfrm>
          <a:prstGeom prst="rect">
            <a:avLst/>
          </a:prstGeom>
        </p:spPr>
      </p:pic>
      <p:sp>
        <p:nvSpPr>
          <p:cNvPr id="8" name="文本框 7"/>
          <p:cNvSpPr txBox="1"/>
          <p:nvPr/>
        </p:nvSpPr>
        <p:spPr>
          <a:xfrm>
            <a:off x="462280" y="5381625"/>
            <a:ext cx="11449050" cy="1076325"/>
          </a:xfrm>
          <a:prstGeom prst="rect">
            <a:avLst/>
          </a:prstGeom>
          <a:noFill/>
        </p:spPr>
        <p:txBody>
          <a:bodyPr wrap="square" rtlCol="0" anchor="t">
            <a:spAutoFit/>
          </a:bodyPr>
          <a:p>
            <a:r>
              <a:rPr lang="zh-CN" altLang="en-US" sz="1600" b="1">
                <a:solidFill>
                  <a:schemeClr val="bg1"/>
                </a:solidFill>
                <a:sym typeface="+mn-ea"/>
              </a:rPr>
              <a:t>高德红外技术走势，近期周线调整到位，股价止跌，出现爆量，资金逐步入场，二次控盘</a:t>
            </a:r>
            <a:r>
              <a:rPr lang="zh-CN" altLang="en-US" sz="1600" b="1">
                <a:solidFill>
                  <a:schemeClr val="bg1"/>
                </a:solidFill>
                <a:sym typeface="+mn-ea"/>
              </a:rPr>
              <a:t>形成。</a:t>
            </a:r>
            <a:endParaRPr lang="zh-CN" altLang="en-US" sz="1600" b="1">
              <a:solidFill>
                <a:schemeClr val="bg1"/>
              </a:solidFill>
              <a:sym typeface="+mn-ea"/>
            </a:endParaRPr>
          </a:p>
          <a:p>
            <a:endParaRPr lang="zh-CN" altLang="en-US" sz="1600" b="1">
              <a:solidFill>
                <a:schemeClr val="bg1"/>
              </a:solidFill>
              <a:sym typeface="+mn-ea"/>
            </a:endParaRPr>
          </a:p>
          <a:p>
            <a:r>
              <a:rPr lang="zh-CN" altLang="en-US" sz="1600" b="1">
                <a:solidFill>
                  <a:schemeClr val="bg1"/>
                </a:solidFill>
                <a:sym typeface="+mn-ea"/>
              </a:rPr>
              <a:t>基本面：基于红外核心器件，内需</a:t>
            </a:r>
            <a:r>
              <a:rPr lang="en-US" altLang="zh-CN" sz="1600" b="1">
                <a:solidFill>
                  <a:schemeClr val="bg1"/>
                </a:solidFill>
                <a:sym typeface="+mn-ea"/>
              </a:rPr>
              <a:t>+</a:t>
            </a:r>
            <a:r>
              <a:rPr lang="zh-CN" altLang="en-US" sz="1600" b="1">
                <a:solidFill>
                  <a:schemeClr val="bg1"/>
                </a:solidFill>
                <a:sym typeface="+mn-ea"/>
              </a:rPr>
              <a:t>外贸</a:t>
            </a:r>
            <a:r>
              <a:rPr lang="en-US" altLang="zh-CN" sz="1600" b="1">
                <a:solidFill>
                  <a:schemeClr val="bg1"/>
                </a:solidFill>
                <a:sym typeface="+mn-ea"/>
              </a:rPr>
              <a:t>+</a:t>
            </a:r>
            <a:r>
              <a:rPr lang="zh-CN" altLang="en-US" sz="1600" b="1">
                <a:solidFill>
                  <a:schemeClr val="bg1"/>
                </a:solidFill>
                <a:sym typeface="+mn-ea"/>
              </a:rPr>
              <a:t>民用多层格局打开市场天花板。全产业链自主可控优势</a:t>
            </a:r>
            <a:r>
              <a:rPr lang="en-US" altLang="zh-CN" sz="1600" b="1">
                <a:solidFill>
                  <a:schemeClr val="bg1"/>
                </a:solidFill>
                <a:sym typeface="+mn-ea"/>
              </a:rPr>
              <a:t> </a:t>
            </a:r>
            <a:r>
              <a:rPr lang="zh-CN" altLang="en-US" sz="1600" b="1">
                <a:solidFill>
                  <a:schemeClr val="bg1"/>
                </a:solidFill>
                <a:sym typeface="+mn-ea"/>
              </a:rPr>
              <a:t>高德红外拥有国内唯一自主可控的</a:t>
            </a:r>
            <a:r>
              <a:rPr lang="en-US" altLang="zh-CN" sz="1600" b="1">
                <a:solidFill>
                  <a:schemeClr val="bg1"/>
                </a:solidFill>
                <a:sym typeface="+mn-ea"/>
              </a:rPr>
              <a:t>8</a:t>
            </a:r>
            <a:r>
              <a:rPr lang="zh-CN" altLang="en-US" sz="1600" b="1">
                <a:solidFill>
                  <a:schemeClr val="bg1"/>
                </a:solidFill>
                <a:sym typeface="+mn-ea"/>
              </a:rPr>
              <a:t>英寸红外探测器批产线，同时具备非制冷、制冷型探测器量产能力，</a:t>
            </a:r>
            <a:r>
              <a:rPr lang="zh-CN" altLang="en-US" sz="1600" b="1">
                <a:solidFill>
                  <a:srgbClr val="B47BFD"/>
                </a:solidFill>
                <a:sym typeface="+mn-ea"/>
              </a:rPr>
              <a:t>歼</a:t>
            </a:r>
            <a:r>
              <a:rPr lang="en-US" altLang="zh-CN" sz="1600" b="1">
                <a:solidFill>
                  <a:srgbClr val="B47BFD"/>
                </a:solidFill>
                <a:sym typeface="+mn-ea"/>
              </a:rPr>
              <a:t>-20</a:t>
            </a:r>
            <a:r>
              <a:rPr lang="zh-CN" altLang="en-US" sz="1600" b="1">
                <a:solidFill>
                  <a:srgbClr val="B47BFD"/>
                </a:solidFill>
                <a:sym typeface="+mn-ea"/>
              </a:rPr>
              <a:t>红外跟踪系统核心供应商</a:t>
            </a:r>
            <a:r>
              <a:rPr lang="en-US" altLang="zh-CN" sz="1600" b="1">
                <a:solidFill>
                  <a:srgbClr val="B47BFD"/>
                </a:solidFill>
                <a:sym typeface="+mn-ea"/>
              </a:rPr>
              <a:t> </a:t>
            </a:r>
            <a:endParaRPr lang="en-US" altLang="zh-CN" sz="1600" b="1">
              <a:solidFill>
                <a:srgbClr val="B47BFD"/>
              </a:solidFill>
              <a:sym typeface="+mn-ea"/>
            </a:endParaRPr>
          </a:p>
        </p:txBody>
      </p:sp>
      <p:pic>
        <p:nvPicPr>
          <p:cNvPr id="4" name="图片 3"/>
          <p:cNvPicPr>
            <a:picLocks noChangeAspect="1"/>
          </p:cNvPicPr>
          <p:nvPr/>
        </p:nvPicPr>
        <p:blipFill>
          <a:blip r:embed="rId3"/>
          <a:stretch>
            <a:fillRect/>
          </a:stretch>
        </p:blipFill>
        <p:spPr>
          <a:xfrm>
            <a:off x="126365" y="2089150"/>
            <a:ext cx="6999605" cy="2810510"/>
          </a:xfrm>
          <a:prstGeom prst="rect">
            <a:avLst/>
          </a:prstGeom>
        </p:spPr>
      </p:pic>
      <p:sp>
        <p:nvSpPr>
          <p:cNvPr id="7" name="文本框 6"/>
          <p:cNvSpPr txBox="1"/>
          <p:nvPr userDrawn="1">
            <p:custDataLst>
              <p:tags r:id="rId4"/>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创新药周线调整到位，等待新一轮</a:t>
            </a:r>
            <a:r>
              <a:rPr lang="zh-CN" altLang="en-US" sz="2800" b="1">
                <a:solidFill>
                  <a:schemeClr val="bg1"/>
                </a:solidFill>
                <a:sym typeface="+mn-ea"/>
              </a:rPr>
              <a:t>金叉上涨</a:t>
            </a:r>
            <a:endParaRPr lang="zh-CN" altLang="en-US" sz="2800" b="1">
              <a:solidFill>
                <a:schemeClr val="bg1"/>
              </a:solidFill>
              <a:sym typeface="+mn-ea"/>
            </a:endParaRPr>
          </a:p>
        </p:txBody>
      </p:sp>
      <p:pic>
        <p:nvPicPr>
          <p:cNvPr id="4" name="图片 3"/>
          <p:cNvPicPr>
            <a:picLocks noChangeAspect="1"/>
          </p:cNvPicPr>
          <p:nvPr/>
        </p:nvPicPr>
        <p:blipFill>
          <a:blip r:embed="rId2"/>
          <a:stretch>
            <a:fillRect/>
          </a:stretch>
        </p:blipFill>
        <p:spPr>
          <a:xfrm>
            <a:off x="257810" y="895985"/>
            <a:ext cx="10994390" cy="5605145"/>
          </a:xfrm>
          <a:prstGeom prst="rect">
            <a:avLst/>
          </a:prstGeom>
        </p:spPr>
      </p:pic>
      <p:pic>
        <p:nvPicPr>
          <p:cNvPr id="8" name="图片 7"/>
          <p:cNvPicPr>
            <a:picLocks noChangeAspect="1"/>
          </p:cNvPicPr>
          <p:nvPr/>
        </p:nvPicPr>
        <p:blipFill>
          <a:blip r:embed="rId3"/>
          <a:stretch>
            <a:fillRect/>
          </a:stretch>
        </p:blipFill>
        <p:spPr>
          <a:xfrm>
            <a:off x="883285" y="3512820"/>
            <a:ext cx="8851900" cy="2374900"/>
          </a:xfrm>
          <a:prstGeom prst="rect">
            <a:avLst/>
          </a:prstGeom>
        </p:spPr>
      </p:pic>
      <p:sp>
        <p:nvSpPr>
          <p:cNvPr id="6" name="文本框 5"/>
          <p:cNvSpPr txBox="1"/>
          <p:nvPr userDrawn="1">
            <p:custDataLst>
              <p:tags r:id="rId4"/>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创新药底部反转，康龙</a:t>
            </a:r>
            <a:r>
              <a:rPr lang="zh-CN" altLang="en-US" sz="2800" b="1">
                <a:solidFill>
                  <a:schemeClr val="bg1"/>
                </a:solidFill>
                <a:sym typeface="+mn-ea"/>
              </a:rPr>
              <a:t>化成</a:t>
            </a:r>
            <a:endParaRPr lang="zh-CN" altLang="en-US" sz="2800" b="1">
              <a:solidFill>
                <a:schemeClr val="bg1"/>
              </a:solidFill>
              <a:sym typeface="+mn-ea"/>
            </a:endParaRPr>
          </a:p>
        </p:txBody>
      </p:sp>
      <p:pic>
        <p:nvPicPr>
          <p:cNvPr id="4" name="图片 3"/>
          <p:cNvPicPr>
            <a:picLocks noChangeAspect="1"/>
          </p:cNvPicPr>
          <p:nvPr/>
        </p:nvPicPr>
        <p:blipFill>
          <a:blip r:embed="rId2"/>
          <a:stretch>
            <a:fillRect/>
          </a:stretch>
        </p:blipFill>
        <p:spPr>
          <a:xfrm>
            <a:off x="308610" y="735330"/>
            <a:ext cx="11671300" cy="4521200"/>
          </a:xfrm>
          <a:prstGeom prst="rect">
            <a:avLst/>
          </a:prstGeom>
        </p:spPr>
      </p:pic>
      <p:sp>
        <p:nvSpPr>
          <p:cNvPr id="8" name="文本框 7"/>
          <p:cNvSpPr txBox="1"/>
          <p:nvPr/>
        </p:nvSpPr>
        <p:spPr>
          <a:xfrm>
            <a:off x="462280" y="5381625"/>
            <a:ext cx="11449050" cy="1322070"/>
          </a:xfrm>
          <a:prstGeom prst="rect">
            <a:avLst/>
          </a:prstGeom>
          <a:noFill/>
        </p:spPr>
        <p:txBody>
          <a:bodyPr wrap="square" rtlCol="0" anchor="t">
            <a:spAutoFit/>
          </a:bodyPr>
          <a:p>
            <a:r>
              <a:rPr lang="zh-CN" altLang="en-US" sz="1600" b="1">
                <a:solidFill>
                  <a:schemeClr val="bg1"/>
                </a:solidFill>
                <a:sym typeface="+mn-ea"/>
              </a:rPr>
              <a:t>康龙化成技术走势，近期控盘向上，短期缩量，等待主题趋势形成，则个股形成上升期进入加速</a:t>
            </a:r>
            <a:r>
              <a:rPr lang="zh-CN" altLang="en-US" sz="1600" b="1">
                <a:solidFill>
                  <a:schemeClr val="bg1"/>
                </a:solidFill>
                <a:sym typeface="+mn-ea"/>
              </a:rPr>
              <a:t>阶段</a:t>
            </a:r>
            <a:endParaRPr lang="zh-CN" altLang="en-US" sz="1600" b="1">
              <a:solidFill>
                <a:schemeClr val="bg1"/>
              </a:solidFill>
              <a:sym typeface="+mn-ea"/>
            </a:endParaRPr>
          </a:p>
          <a:p>
            <a:endParaRPr lang="zh-CN" altLang="en-US" sz="1600" b="1">
              <a:solidFill>
                <a:schemeClr val="bg1"/>
              </a:solidFill>
              <a:sym typeface="+mn-ea"/>
            </a:endParaRPr>
          </a:p>
          <a:p>
            <a:r>
              <a:rPr lang="zh-CN" altLang="en-US" sz="1600" b="1">
                <a:solidFill>
                  <a:schemeClr val="bg1"/>
                </a:solidFill>
                <a:sym typeface="+mn-ea"/>
              </a:rPr>
              <a:t>基本面：康龙绍兴顺利通过美国</a:t>
            </a:r>
            <a:r>
              <a:rPr lang="en-US" altLang="zh-CN" sz="1600" b="1">
                <a:solidFill>
                  <a:schemeClr val="bg1"/>
                </a:solidFill>
                <a:sym typeface="+mn-ea"/>
              </a:rPr>
              <a:t>FDA</a:t>
            </a:r>
            <a:r>
              <a:rPr lang="zh-CN" altLang="en-US" sz="1600" b="1">
                <a:solidFill>
                  <a:schemeClr val="bg1"/>
                </a:solidFill>
                <a:sym typeface="+mn-ea"/>
              </a:rPr>
              <a:t>现场检查，商业化生产质量体系与国际接轨，</a:t>
            </a:r>
            <a:r>
              <a:rPr lang="zh-CN" altLang="en-US" sz="1600" b="1">
                <a:solidFill>
                  <a:srgbClr val="B47BFD"/>
                </a:solidFill>
                <a:sym typeface="+mn-ea"/>
              </a:rPr>
              <a:t>实验室与</a:t>
            </a:r>
            <a:r>
              <a:rPr lang="en-US" altLang="zh-CN" sz="1600" b="1">
                <a:solidFill>
                  <a:srgbClr val="B47BFD"/>
                </a:solidFill>
                <a:sym typeface="+mn-ea"/>
              </a:rPr>
              <a:t>CMC</a:t>
            </a:r>
            <a:r>
              <a:rPr lang="zh-CN" altLang="en-US" sz="1600" b="1">
                <a:solidFill>
                  <a:srgbClr val="B47BFD"/>
                </a:solidFill>
                <a:sym typeface="+mn-ea"/>
              </a:rPr>
              <a:t>业务新签订单同比增长稳健</a:t>
            </a:r>
            <a:r>
              <a:rPr lang="zh-CN" altLang="en-US" sz="1600" b="1">
                <a:solidFill>
                  <a:schemeClr val="bg1"/>
                </a:solidFill>
                <a:sym typeface="+mn-ea"/>
              </a:rPr>
              <a:t>，盈利能力持续提速</a:t>
            </a:r>
            <a:endParaRPr lang="zh-CN" altLang="en-US" sz="1600" b="1">
              <a:solidFill>
                <a:schemeClr val="bg1"/>
              </a:solidFill>
              <a:sym typeface="+mn-ea"/>
            </a:endParaRPr>
          </a:p>
          <a:p>
            <a:r>
              <a:rPr lang="en-US" altLang="zh-CN" sz="1600" b="1">
                <a:solidFill>
                  <a:srgbClr val="B47BFD"/>
                </a:solidFill>
                <a:sym typeface="+mn-ea"/>
              </a:rPr>
              <a:t> </a:t>
            </a:r>
            <a:endParaRPr lang="en-US" altLang="zh-CN" sz="1600" b="1">
              <a:solidFill>
                <a:srgbClr val="B47BFD"/>
              </a:solidFill>
              <a:sym typeface="+mn-ea"/>
            </a:endParaRPr>
          </a:p>
        </p:txBody>
      </p:sp>
      <p:pic>
        <p:nvPicPr>
          <p:cNvPr id="6" name="图片 5"/>
          <p:cNvPicPr>
            <a:picLocks noChangeAspect="1"/>
          </p:cNvPicPr>
          <p:nvPr/>
        </p:nvPicPr>
        <p:blipFill>
          <a:blip r:embed="rId3"/>
          <a:stretch>
            <a:fillRect/>
          </a:stretch>
        </p:blipFill>
        <p:spPr>
          <a:xfrm>
            <a:off x="519430" y="3253105"/>
            <a:ext cx="7321550" cy="1447800"/>
          </a:xfrm>
          <a:prstGeom prst="rect">
            <a:avLst/>
          </a:prstGeom>
        </p:spPr>
      </p:pic>
      <p:sp>
        <p:nvSpPr>
          <p:cNvPr id="7" name="文本框 6"/>
          <p:cNvSpPr txBox="1"/>
          <p:nvPr userDrawn="1">
            <p:custDataLst>
              <p:tags r:id="rId4"/>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固态电池趋势向上，资金持续</a:t>
            </a:r>
            <a:r>
              <a:rPr lang="zh-CN" altLang="en-US" sz="2800" b="1">
                <a:solidFill>
                  <a:schemeClr val="bg1"/>
                </a:solidFill>
                <a:sym typeface="+mn-ea"/>
              </a:rPr>
              <a:t>流入</a:t>
            </a:r>
            <a:endParaRPr lang="zh-CN" altLang="en-US" sz="2800" b="1">
              <a:solidFill>
                <a:schemeClr val="bg1"/>
              </a:solidFill>
              <a:sym typeface="+mn-ea"/>
            </a:endParaRPr>
          </a:p>
        </p:txBody>
      </p:sp>
      <p:pic>
        <p:nvPicPr>
          <p:cNvPr id="6" name="图片 5"/>
          <p:cNvPicPr>
            <a:picLocks noChangeAspect="1"/>
          </p:cNvPicPr>
          <p:nvPr/>
        </p:nvPicPr>
        <p:blipFill>
          <a:blip r:embed="rId2"/>
          <a:stretch>
            <a:fillRect/>
          </a:stretch>
        </p:blipFill>
        <p:spPr>
          <a:xfrm>
            <a:off x="769620" y="854075"/>
            <a:ext cx="10392410" cy="5553710"/>
          </a:xfrm>
          <a:prstGeom prst="rect">
            <a:avLst/>
          </a:prstGeom>
        </p:spPr>
      </p:pic>
      <p:sp>
        <p:nvSpPr>
          <p:cNvPr id="4" name="文本框 3"/>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固态电池</a:t>
            </a:r>
            <a:r>
              <a:rPr lang="en-US" altLang="zh-CN" sz="2800" b="1">
                <a:solidFill>
                  <a:schemeClr val="bg1"/>
                </a:solidFill>
                <a:sym typeface="+mn-ea"/>
              </a:rPr>
              <a:t>0-1</a:t>
            </a:r>
            <a:r>
              <a:rPr lang="zh-CN" altLang="en-US" sz="2800" b="1">
                <a:solidFill>
                  <a:schemeClr val="bg1"/>
                </a:solidFill>
                <a:sym typeface="+mn-ea"/>
              </a:rPr>
              <a:t>的</a:t>
            </a:r>
            <a:r>
              <a:rPr lang="zh-CN" altLang="en-US" sz="2800" b="1">
                <a:solidFill>
                  <a:schemeClr val="bg1"/>
                </a:solidFill>
                <a:sym typeface="+mn-ea"/>
              </a:rPr>
              <a:t>突破</a:t>
            </a:r>
            <a:endParaRPr lang="zh-CN" altLang="en-US" sz="2800" b="1">
              <a:solidFill>
                <a:schemeClr val="bg1"/>
              </a:solidFill>
              <a:sym typeface="+mn-ea"/>
            </a:endParaRPr>
          </a:p>
        </p:txBody>
      </p:sp>
      <p:pic>
        <p:nvPicPr>
          <p:cNvPr id="4" name="图片 3"/>
          <p:cNvPicPr>
            <a:picLocks noChangeAspect="1"/>
          </p:cNvPicPr>
          <p:nvPr/>
        </p:nvPicPr>
        <p:blipFill>
          <a:blip r:embed="rId2"/>
          <a:stretch>
            <a:fillRect/>
          </a:stretch>
        </p:blipFill>
        <p:spPr>
          <a:xfrm>
            <a:off x="274955" y="1019810"/>
            <a:ext cx="5613400" cy="3244850"/>
          </a:xfrm>
          <a:prstGeom prst="rect">
            <a:avLst/>
          </a:prstGeom>
        </p:spPr>
      </p:pic>
      <p:sp>
        <p:nvSpPr>
          <p:cNvPr id="7" name="文本框 6"/>
          <p:cNvSpPr txBox="1"/>
          <p:nvPr/>
        </p:nvSpPr>
        <p:spPr>
          <a:xfrm>
            <a:off x="6485890" y="1222057"/>
            <a:ext cx="5080000" cy="3784600"/>
          </a:xfrm>
          <a:prstGeom prst="rect">
            <a:avLst/>
          </a:prstGeom>
        </p:spPr>
        <p:txBody>
          <a:bodyPr>
            <a:spAutoFit/>
          </a:bodyPr>
          <a:p>
            <a:pPr marL="0" indent="203200" algn="just"/>
            <a:r>
              <a:rPr lang="zh-CN" altLang="en-US" sz="1600" b="1" i="0">
                <a:solidFill>
                  <a:schemeClr val="bg1"/>
                </a:solidFill>
                <a:latin typeface="微软雅黑" panose="020B0503020204020204" pitchFamily="34" charset="-122"/>
                <a:ea typeface="微软雅黑" panose="020B0503020204020204" pitchFamily="34" charset="-122"/>
              </a:rPr>
              <a:t>中商产业研究院分析师预测，</a:t>
            </a:r>
            <a:r>
              <a:rPr lang="en-US" altLang="zh-CN" sz="1600" b="1" i="0">
                <a:solidFill>
                  <a:schemeClr val="bg1"/>
                </a:solidFill>
                <a:latin typeface="微软雅黑" panose="020B0503020204020204" pitchFamily="34" charset="-122"/>
                <a:ea typeface="微软雅黑" panose="020B0503020204020204" pitchFamily="34" charset="-122"/>
              </a:rPr>
              <a:t>2025</a:t>
            </a:r>
            <a:r>
              <a:rPr lang="zh-CN" altLang="en-US" sz="1600" b="1" i="0">
                <a:solidFill>
                  <a:schemeClr val="bg1"/>
                </a:solidFill>
                <a:latin typeface="微软雅黑" panose="020B0503020204020204" pitchFamily="34" charset="-122"/>
                <a:ea typeface="微软雅黑" panose="020B0503020204020204" pitchFamily="34" charset="-122"/>
              </a:rPr>
              <a:t>年全球固态电池设备市场规模将达到</a:t>
            </a:r>
            <a:r>
              <a:rPr lang="en-US" altLang="zh-CN" sz="1600" b="1" i="0">
                <a:solidFill>
                  <a:schemeClr val="bg1"/>
                </a:solidFill>
                <a:latin typeface="微软雅黑" panose="020B0503020204020204" pitchFamily="34" charset="-122"/>
                <a:ea typeface="微软雅黑" panose="020B0503020204020204" pitchFamily="34" charset="-122"/>
              </a:rPr>
              <a:t>69.3</a:t>
            </a:r>
            <a:r>
              <a:rPr lang="zh-CN" altLang="en-US" sz="1600" b="1" i="0">
                <a:solidFill>
                  <a:schemeClr val="bg1"/>
                </a:solidFill>
                <a:latin typeface="微软雅黑" panose="020B0503020204020204" pitchFamily="34" charset="-122"/>
                <a:ea typeface="微软雅黑" panose="020B0503020204020204" pitchFamily="34" charset="-122"/>
              </a:rPr>
              <a:t>亿元，</a:t>
            </a:r>
            <a:r>
              <a:rPr lang="en-US" altLang="zh-CN" sz="1600" b="1" i="0">
                <a:solidFill>
                  <a:schemeClr val="bg1"/>
                </a:solidFill>
                <a:latin typeface="微软雅黑" panose="020B0503020204020204" pitchFamily="34" charset="-122"/>
                <a:ea typeface="微软雅黑" panose="020B0503020204020204" pitchFamily="34" charset="-122"/>
              </a:rPr>
              <a:t>2030</a:t>
            </a:r>
            <a:r>
              <a:rPr lang="zh-CN" altLang="en-US" sz="1600" b="1" i="0">
                <a:solidFill>
                  <a:schemeClr val="bg1"/>
                </a:solidFill>
                <a:latin typeface="微软雅黑" panose="020B0503020204020204" pitchFamily="34" charset="-122"/>
                <a:ea typeface="微软雅黑" panose="020B0503020204020204" pitchFamily="34" charset="-122"/>
              </a:rPr>
              <a:t>年市场规模将超过千亿元。</a:t>
            </a:r>
            <a:endParaRPr lang="zh-CN" altLang="en-US" sz="1600" b="1" i="0">
              <a:solidFill>
                <a:schemeClr val="bg1"/>
              </a:solidFill>
              <a:latin typeface="微软雅黑" panose="020B0503020204020204" pitchFamily="34" charset="-122"/>
              <a:ea typeface="微软雅黑" panose="020B0503020204020204" pitchFamily="34" charset="-122"/>
            </a:endParaRPr>
          </a:p>
          <a:p>
            <a:pPr marL="0" indent="203200" algn="just"/>
            <a:endParaRPr lang="zh-CN" altLang="en-US" sz="1600" b="1" i="0">
              <a:solidFill>
                <a:schemeClr val="bg1"/>
              </a:solidFill>
              <a:latin typeface="微软雅黑" panose="020B0503020204020204" pitchFamily="34" charset="-122"/>
              <a:ea typeface="微软雅黑" panose="020B0503020204020204" pitchFamily="34" charset="-122"/>
            </a:endParaRPr>
          </a:p>
          <a:p>
            <a:pPr marL="0" indent="203200" algn="just"/>
            <a:r>
              <a:rPr lang="zh-CN" altLang="en-US" sz="1600" b="1" i="0">
                <a:solidFill>
                  <a:schemeClr val="bg1"/>
                </a:solidFill>
                <a:latin typeface="微软雅黑" panose="020B0503020204020204" pitchFamily="34" charset="-122"/>
                <a:ea typeface="微软雅黑" panose="020B0503020204020204" pitchFamily="34" charset="-122"/>
              </a:rPr>
              <a:t>电池巨头纷纷入局，多家电池企业宣布量产计划。根据前瞻产业研究</a:t>
            </a:r>
            <a:r>
              <a:rPr lang="en-US" altLang="zh-CN" sz="1600" b="1" i="0">
                <a:solidFill>
                  <a:schemeClr val="bg1"/>
                </a:solidFill>
                <a:latin typeface="微软雅黑" panose="020B0503020204020204" pitchFamily="34" charset="-122"/>
                <a:ea typeface="微软雅黑" panose="020B0503020204020204" pitchFamily="34" charset="-122"/>
              </a:rPr>
              <a:t> </a:t>
            </a:r>
            <a:r>
              <a:rPr lang="zh-CN" altLang="en-US" sz="1600" b="1" i="0">
                <a:solidFill>
                  <a:schemeClr val="bg1"/>
                </a:solidFill>
                <a:latin typeface="微软雅黑" panose="020B0503020204020204" pitchFamily="34" charset="-122"/>
                <a:ea typeface="微软雅黑" panose="020B0503020204020204" pitchFamily="34" charset="-122"/>
              </a:rPr>
              <a:t>院，固态电池产业化建设已取得实质进展，多家固态电池企业宣布了其量产</a:t>
            </a:r>
            <a:r>
              <a:rPr lang="en-US" altLang="zh-CN" sz="1600" b="1" i="0">
                <a:solidFill>
                  <a:schemeClr val="bg1"/>
                </a:solidFill>
                <a:latin typeface="微软雅黑" panose="020B0503020204020204" pitchFamily="34" charset="-122"/>
                <a:ea typeface="微软雅黑" panose="020B0503020204020204" pitchFamily="34" charset="-122"/>
              </a:rPr>
              <a:t> </a:t>
            </a:r>
            <a:r>
              <a:rPr lang="zh-CN" altLang="en-US" sz="1600" b="1" i="0">
                <a:solidFill>
                  <a:schemeClr val="bg1"/>
                </a:solidFill>
                <a:latin typeface="微软雅黑" panose="020B0503020204020204" pitchFamily="34" charset="-122"/>
                <a:ea typeface="微软雅黑" panose="020B0503020204020204" pitchFamily="34" charset="-122"/>
              </a:rPr>
              <a:t>计划，例如，中创新航全固态电池技术能量密度达</a:t>
            </a:r>
            <a:r>
              <a:rPr lang="en-US" altLang="zh-CN" sz="1600" b="1" i="0">
                <a:solidFill>
                  <a:schemeClr val="bg1"/>
                </a:solidFill>
                <a:latin typeface="微软雅黑" panose="020B0503020204020204" pitchFamily="34" charset="-122"/>
                <a:ea typeface="微软雅黑" panose="020B0503020204020204" pitchFamily="34" charset="-122"/>
              </a:rPr>
              <a:t> 430wh/kg</a:t>
            </a:r>
            <a:r>
              <a:rPr lang="zh-CN" altLang="en-US" sz="1600" b="1" i="0">
                <a:solidFill>
                  <a:schemeClr val="bg1"/>
                </a:solidFill>
                <a:latin typeface="微软雅黑" panose="020B0503020204020204" pitchFamily="34" charset="-122"/>
                <a:ea typeface="微软雅黑" panose="020B0503020204020204" pitchFamily="34" charset="-122"/>
              </a:rPr>
              <a:t>，预计</a:t>
            </a:r>
            <a:r>
              <a:rPr lang="en-US" altLang="zh-CN" sz="1600" b="1" i="0">
                <a:solidFill>
                  <a:schemeClr val="bg1"/>
                </a:solidFill>
                <a:latin typeface="微软雅黑" panose="020B0503020204020204" pitchFamily="34" charset="-122"/>
                <a:ea typeface="微软雅黑" panose="020B0503020204020204" pitchFamily="34" charset="-122"/>
              </a:rPr>
              <a:t> 2028 </a:t>
            </a:r>
            <a:r>
              <a:rPr lang="zh-CN" altLang="en-US" sz="1600" b="1" i="0">
                <a:solidFill>
                  <a:schemeClr val="bg1"/>
                </a:solidFill>
                <a:latin typeface="微软雅黑" panose="020B0503020204020204" pitchFamily="34" charset="-122"/>
                <a:ea typeface="微软雅黑" panose="020B0503020204020204" pitchFamily="34" charset="-122"/>
              </a:rPr>
              <a:t>年</a:t>
            </a:r>
            <a:r>
              <a:rPr lang="en-US" altLang="zh-CN" sz="1600" b="1" i="0">
                <a:solidFill>
                  <a:schemeClr val="bg1"/>
                </a:solidFill>
                <a:latin typeface="微软雅黑" panose="020B0503020204020204" pitchFamily="34" charset="-122"/>
                <a:ea typeface="微软雅黑" panose="020B0503020204020204" pitchFamily="34" charset="-122"/>
              </a:rPr>
              <a:t> </a:t>
            </a:r>
            <a:r>
              <a:rPr lang="zh-CN" altLang="en-US" sz="1600" b="1" i="0">
                <a:solidFill>
                  <a:schemeClr val="bg1"/>
                </a:solidFill>
                <a:latin typeface="微软雅黑" panose="020B0503020204020204" pitchFamily="34" charset="-122"/>
                <a:ea typeface="微软雅黑" panose="020B0503020204020204" pitchFamily="34" charset="-122"/>
              </a:rPr>
              <a:t>量产、鹏辉能源预计</a:t>
            </a:r>
            <a:r>
              <a:rPr lang="en-US" altLang="zh-CN" sz="1600" b="1" i="0">
                <a:solidFill>
                  <a:schemeClr val="bg1"/>
                </a:solidFill>
                <a:latin typeface="微软雅黑" panose="020B0503020204020204" pitchFamily="34" charset="-122"/>
                <a:ea typeface="微软雅黑" panose="020B0503020204020204" pitchFamily="34" charset="-122"/>
              </a:rPr>
              <a:t> 2026 </a:t>
            </a:r>
            <a:r>
              <a:rPr lang="zh-CN" altLang="en-US" sz="1600" b="1" i="0">
                <a:solidFill>
                  <a:schemeClr val="bg1"/>
                </a:solidFill>
                <a:latin typeface="微软雅黑" panose="020B0503020204020204" pitchFamily="34" charset="-122"/>
                <a:ea typeface="微软雅黑" panose="020B0503020204020204" pitchFamily="34" charset="-122"/>
              </a:rPr>
              <a:t>年将正式建立产线并批量生产。</a:t>
            </a:r>
            <a:endParaRPr lang="zh-CN" altLang="en-US" sz="1600" b="1" i="0">
              <a:solidFill>
                <a:schemeClr val="bg1"/>
              </a:solidFill>
              <a:latin typeface="微软雅黑" panose="020B0503020204020204" pitchFamily="34" charset="-122"/>
              <a:ea typeface="微软雅黑" panose="020B0503020204020204" pitchFamily="34" charset="-122"/>
            </a:endParaRPr>
          </a:p>
          <a:p>
            <a:pPr marL="0" indent="203200" algn="just"/>
            <a:endParaRPr lang="zh-CN" altLang="en-US" sz="1600" b="1" i="0">
              <a:solidFill>
                <a:schemeClr val="bg1"/>
              </a:solidFill>
              <a:latin typeface="微软雅黑" panose="020B0503020204020204" pitchFamily="34" charset="-122"/>
              <a:ea typeface="微软雅黑" panose="020B0503020204020204" pitchFamily="34" charset="-122"/>
            </a:endParaRPr>
          </a:p>
          <a:p>
            <a:pPr marL="0" indent="203200" algn="just"/>
            <a:r>
              <a:rPr lang="zh-CN" altLang="en-US" sz="1600" b="1" i="0">
                <a:solidFill>
                  <a:schemeClr val="bg1"/>
                </a:solidFill>
                <a:latin typeface="微软雅黑" panose="020B0503020204020204" pitchFamily="34" charset="-122"/>
                <a:ea typeface="微软雅黑" panose="020B0503020204020204" pitchFamily="34" charset="-122"/>
              </a:rPr>
              <a:t>财联社</a:t>
            </a:r>
            <a:r>
              <a:rPr lang="en-US" altLang="zh-CN" sz="1600" b="1" i="0">
                <a:solidFill>
                  <a:schemeClr val="bg1"/>
                </a:solidFill>
                <a:latin typeface="微软雅黑" panose="020B0503020204020204" pitchFamily="34" charset="-122"/>
                <a:ea typeface="微软雅黑" panose="020B0503020204020204" pitchFamily="34" charset="-122"/>
              </a:rPr>
              <a:t>9</a:t>
            </a:r>
            <a:r>
              <a:rPr lang="zh-CN" altLang="en-US" sz="1600" b="1" i="0">
                <a:solidFill>
                  <a:schemeClr val="bg1"/>
                </a:solidFill>
                <a:latin typeface="微软雅黑" panose="020B0503020204020204" pitchFamily="34" charset="-122"/>
                <a:ea typeface="微软雅黑" panose="020B0503020204020204" pitchFamily="34" charset="-122"/>
              </a:rPr>
              <a:t>月</a:t>
            </a:r>
            <a:r>
              <a:rPr lang="en-US" altLang="zh-CN" sz="1600" b="1" i="0">
                <a:solidFill>
                  <a:schemeClr val="bg1"/>
                </a:solidFill>
                <a:latin typeface="微软雅黑" panose="020B0503020204020204" pitchFamily="34" charset="-122"/>
                <a:ea typeface="微软雅黑" panose="020B0503020204020204" pitchFamily="34" charset="-122"/>
              </a:rPr>
              <a:t>18</a:t>
            </a:r>
            <a:r>
              <a:rPr lang="zh-CN" altLang="en-US" sz="1600" b="1" i="0">
                <a:solidFill>
                  <a:schemeClr val="bg1"/>
                </a:solidFill>
                <a:latin typeface="微软雅黑" panose="020B0503020204020204" pitchFamily="34" charset="-122"/>
                <a:ea typeface="微软雅黑" panose="020B0503020204020204" pitchFamily="34" charset="-122"/>
              </a:rPr>
              <a:t>日电，赣锋锂业在互动平台表示，公司在动力电池领域持续开发，固态电池已在部分车型试装车及量产，并应用于知名无人机及</a:t>
            </a:r>
            <a:r>
              <a:rPr lang="en-US" altLang="zh-CN" sz="1600" b="1" i="0">
                <a:solidFill>
                  <a:schemeClr val="bg1"/>
                </a:solidFill>
                <a:latin typeface="微软雅黑" panose="020B0503020204020204" pitchFamily="34" charset="-122"/>
                <a:ea typeface="微软雅黑" panose="020B0503020204020204" pitchFamily="34" charset="-122"/>
              </a:rPr>
              <a:t>eVTOL</a:t>
            </a:r>
            <a:r>
              <a:rPr lang="zh-CN" altLang="en-US" sz="1600" b="1" i="0">
                <a:solidFill>
                  <a:schemeClr val="bg1"/>
                </a:solidFill>
                <a:latin typeface="微软雅黑" panose="020B0503020204020204" pitchFamily="34" charset="-122"/>
                <a:ea typeface="微软雅黑" panose="020B0503020204020204" pitchFamily="34" charset="-122"/>
              </a:rPr>
              <a:t>企业。公司正加速在新能源汽车、消费电子等领域的产业化进程</a:t>
            </a:r>
            <a:endParaRPr lang="zh-CN" altLang="en-US" sz="1600" b="1" i="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固态电池主题核心股</a:t>
            </a:r>
            <a:r>
              <a:rPr lang="zh-CN" altLang="en-US" sz="2800" b="1">
                <a:solidFill>
                  <a:schemeClr val="bg1"/>
                </a:solidFill>
                <a:sym typeface="+mn-ea"/>
              </a:rPr>
              <a:t>天能股份</a:t>
            </a:r>
            <a:endParaRPr lang="zh-CN" altLang="en-US" sz="2800" b="1">
              <a:solidFill>
                <a:schemeClr val="bg1"/>
              </a:solidFill>
              <a:sym typeface="+mn-ea"/>
            </a:endParaRPr>
          </a:p>
        </p:txBody>
      </p:sp>
      <p:pic>
        <p:nvPicPr>
          <p:cNvPr id="6" name="图片 5"/>
          <p:cNvPicPr>
            <a:picLocks noChangeAspect="1"/>
          </p:cNvPicPr>
          <p:nvPr/>
        </p:nvPicPr>
        <p:blipFill>
          <a:blip r:embed="rId2"/>
          <a:stretch>
            <a:fillRect/>
          </a:stretch>
        </p:blipFill>
        <p:spPr>
          <a:xfrm>
            <a:off x="2379345" y="679450"/>
            <a:ext cx="7645400" cy="1854200"/>
          </a:xfrm>
          <a:prstGeom prst="rect">
            <a:avLst/>
          </a:prstGeom>
        </p:spPr>
      </p:pic>
      <p:pic>
        <p:nvPicPr>
          <p:cNvPr id="8" name="图片 7"/>
          <p:cNvPicPr>
            <a:picLocks noChangeAspect="1"/>
          </p:cNvPicPr>
          <p:nvPr/>
        </p:nvPicPr>
        <p:blipFill>
          <a:blip r:embed="rId3"/>
          <a:stretch>
            <a:fillRect/>
          </a:stretch>
        </p:blipFill>
        <p:spPr>
          <a:xfrm>
            <a:off x="1066800" y="1529715"/>
            <a:ext cx="10147300" cy="3697605"/>
          </a:xfrm>
          <a:prstGeom prst="rect">
            <a:avLst/>
          </a:prstGeom>
        </p:spPr>
      </p:pic>
      <p:sp>
        <p:nvSpPr>
          <p:cNvPr id="9" name="文本框 8"/>
          <p:cNvSpPr txBox="1"/>
          <p:nvPr/>
        </p:nvSpPr>
        <p:spPr>
          <a:xfrm>
            <a:off x="462280" y="5398135"/>
            <a:ext cx="11449050" cy="1080770"/>
          </a:xfrm>
          <a:prstGeom prst="rect">
            <a:avLst/>
          </a:prstGeom>
          <a:noFill/>
        </p:spPr>
        <p:txBody>
          <a:bodyPr wrap="square" rtlCol="0" anchor="t">
            <a:noAutofit/>
          </a:bodyPr>
          <a:p>
            <a:r>
              <a:rPr lang="zh-CN" altLang="en-US" sz="1600" b="1">
                <a:solidFill>
                  <a:schemeClr val="bg1"/>
                </a:solidFill>
                <a:sym typeface="+mn-ea"/>
              </a:rPr>
              <a:t>天能股份，回撤</a:t>
            </a:r>
            <a:r>
              <a:rPr lang="en-US" altLang="zh-CN" sz="1600" b="1">
                <a:solidFill>
                  <a:schemeClr val="bg1"/>
                </a:solidFill>
                <a:sym typeface="+mn-ea"/>
              </a:rPr>
              <a:t>20</a:t>
            </a:r>
            <a:r>
              <a:rPr lang="zh-CN" altLang="en-US" sz="1600" b="1">
                <a:solidFill>
                  <a:schemeClr val="bg1"/>
                </a:solidFill>
                <a:sym typeface="+mn-ea"/>
              </a:rPr>
              <a:t>日线附近，股价处于历史底部，有明显的估值修复，控盘反复，滚动净利润</a:t>
            </a:r>
            <a:r>
              <a:rPr lang="zh-CN" altLang="en-US" sz="1600" b="1">
                <a:solidFill>
                  <a:schemeClr val="bg1"/>
                </a:solidFill>
                <a:sym typeface="+mn-ea"/>
              </a:rPr>
              <a:t>增长</a:t>
            </a:r>
            <a:endParaRPr lang="zh-CN" altLang="en-US" sz="1600" b="1">
              <a:solidFill>
                <a:schemeClr val="bg1"/>
              </a:solidFill>
              <a:sym typeface="+mn-ea"/>
            </a:endParaRPr>
          </a:p>
          <a:p>
            <a:r>
              <a:rPr lang="zh-CN" altLang="en-US" sz="1600" b="1">
                <a:solidFill>
                  <a:schemeClr val="bg1"/>
                </a:solidFill>
                <a:sym typeface="+mn-ea"/>
              </a:rPr>
              <a:t>基本面：</a:t>
            </a:r>
            <a:r>
              <a:rPr lang="en-US" altLang="zh-CN" sz="1600" b="1">
                <a:solidFill>
                  <a:schemeClr val="bg1"/>
                </a:solidFill>
                <a:sym typeface="+mn-ea"/>
              </a:rPr>
              <a:t>2024</a:t>
            </a:r>
            <a:r>
              <a:rPr lang="zh-CN" altLang="en-US" sz="1600" b="1">
                <a:solidFill>
                  <a:schemeClr val="bg1"/>
                </a:solidFill>
                <a:sym typeface="+mn-ea"/>
              </a:rPr>
              <a:t>年，公司成功设计并制备出两款固态电池原型产品，其能量密度分别达到</a:t>
            </a:r>
            <a:r>
              <a:rPr lang="en-US" altLang="zh-CN" sz="1600" b="1">
                <a:solidFill>
                  <a:schemeClr val="bg1"/>
                </a:solidFill>
                <a:sym typeface="+mn-ea"/>
              </a:rPr>
              <a:t>300Wh/kg</a:t>
            </a:r>
            <a:r>
              <a:rPr lang="zh-CN" altLang="en-US" sz="1600" b="1">
                <a:solidFill>
                  <a:schemeClr val="bg1"/>
                </a:solidFill>
                <a:sym typeface="+mn-ea"/>
              </a:rPr>
              <a:t>和</a:t>
            </a:r>
            <a:r>
              <a:rPr lang="en-US" altLang="zh-CN" sz="1600" b="1">
                <a:solidFill>
                  <a:schemeClr val="bg1"/>
                </a:solidFill>
                <a:sym typeface="+mn-ea"/>
              </a:rPr>
              <a:t>400Wh/kg</a:t>
            </a:r>
            <a:r>
              <a:rPr lang="zh-CN" altLang="en-US" sz="1600" b="1">
                <a:solidFill>
                  <a:schemeClr val="bg1"/>
                </a:solidFill>
                <a:sym typeface="+mn-ea"/>
              </a:rPr>
              <a:t>。</a:t>
            </a:r>
            <a:r>
              <a:rPr lang="en-US" altLang="zh-CN" sz="1600" b="1">
                <a:solidFill>
                  <a:schemeClr val="bg1"/>
                </a:solidFill>
                <a:sym typeface="+mn-ea"/>
              </a:rPr>
              <a:t>2025</a:t>
            </a:r>
            <a:r>
              <a:rPr lang="zh-CN" altLang="en-US" sz="1600" b="1">
                <a:solidFill>
                  <a:schemeClr val="bg1"/>
                </a:solidFill>
                <a:sym typeface="+mn-ea"/>
              </a:rPr>
              <a:t>年，公司中国北方国际自行车电动车展览会以及第十七届中国国际电池技术交流会</a:t>
            </a:r>
            <a:r>
              <a:rPr lang="en-US" altLang="zh-CN" sz="1600" b="1">
                <a:solidFill>
                  <a:schemeClr val="bg1"/>
                </a:solidFill>
                <a:sym typeface="+mn-ea"/>
              </a:rPr>
              <a:t>/</a:t>
            </a:r>
            <a:r>
              <a:rPr lang="zh-CN" altLang="en-US" sz="1600" b="1">
                <a:solidFill>
                  <a:schemeClr val="bg1"/>
                </a:solidFill>
                <a:sym typeface="+mn-ea"/>
              </a:rPr>
              <a:t>展览会上，</a:t>
            </a:r>
            <a:r>
              <a:rPr lang="zh-CN" altLang="en-US" sz="1600" b="1">
                <a:solidFill>
                  <a:srgbClr val="B77DFE"/>
                </a:solidFill>
                <a:sym typeface="+mn-ea"/>
              </a:rPr>
              <a:t>相继推出了磐石系列、追风系列、脉动系列固态电池新品。</a:t>
            </a:r>
            <a:endParaRPr lang="zh-CN" altLang="en-US" sz="1600" b="1">
              <a:solidFill>
                <a:srgbClr val="B77DFE"/>
              </a:solidFill>
              <a:sym typeface="+mn-ea"/>
            </a:endParaRPr>
          </a:p>
        </p:txBody>
      </p:sp>
      <p:sp>
        <p:nvSpPr>
          <p:cNvPr id="4" name="文本框 3"/>
          <p:cNvSpPr txBox="1"/>
          <p:nvPr userDrawn="1">
            <p:custDataLst>
              <p:tags r:id="rId4"/>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新型消费</a:t>
            </a:r>
            <a:r>
              <a:rPr lang="en-US" altLang="zh-CN" sz="2800" b="1">
                <a:solidFill>
                  <a:schemeClr val="bg1"/>
                </a:solidFill>
                <a:sym typeface="+mn-ea"/>
              </a:rPr>
              <a:t> </a:t>
            </a:r>
            <a:r>
              <a:rPr lang="zh-CN" altLang="en-US" sz="2800" b="1">
                <a:solidFill>
                  <a:schemeClr val="bg1"/>
                </a:solidFill>
                <a:sym typeface="+mn-ea"/>
              </a:rPr>
              <a:t>游戏</a:t>
            </a:r>
            <a:r>
              <a:rPr lang="en-US" altLang="zh-CN" sz="2800" b="1">
                <a:solidFill>
                  <a:schemeClr val="bg1"/>
                </a:solidFill>
                <a:sym typeface="+mn-ea"/>
              </a:rPr>
              <a:t>/ID</a:t>
            </a:r>
            <a:r>
              <a:rPr lang="zh-CN" altLang="en-US" sz="2800" b="1">
                <a:solidFill>
                  <a:schemeClr val="bg1"/>
                </a:solidFill>
                <a:sym typeface="+mn-ea"/>
              </a:rPr>
              <a:t>经济</a:t>
            </a:r>
            <a:r>
              <a:rPr lang="en-US" altLang="zh-CN" sz="2800" b="1">
                <a:solidFill>
                  <a:schemeClr val="bg1"/>
                </a:solidFill>
                <a:sym typeface="+mn-ea"/>
              </a:rPr>
              <a:t>/</a:t>
            </a:r>
            <a:r>
              <a:rPr lang="zh-CN" altLang="en-US" sz="2800" b="1">
                <a:solidFill>
                  <a:schemeClr val="bg1"/>
                </a:solidFill>
                <a:sym typeface="+mn-ea"/>
              </a:rPr>
              <a:t>电影</a:t>
            </a:r>
            <a:r>
              <a:rPr lang="en-US" altLang="zh-CN" sz="2800" b="1">
                <a:solidFill>
                  <a:schemeClr val="bg1"/>
                </a:solidFill>
                <a:sym typeface="+mn-ea"/>
              </a:rPr>
              <a:t>  </a:t>
            </a:r>
            <a:r>
              <a:rPr lang="zh-CN" altLang="en-US" sz="2800" b="1">
                <a:solidFill>
                  <a:schemeClr val="bg1"/>
                </a:solidFill>
                <a:sym typeface="+mn-ea"/>
              </a:rPr>
              <a:t>芒果超媒</a:t>
            </a:r>
            <a:endParaRPr lang="zh-CN" altLang="en-US" sz="2800" b="1">
              <a:solidFill>
                <a:schemeClr val="bg1"/>
              </a:solidFill>
              <a:sym typeface="+mn-ea"/>
            </a:endParaRPr>
          </a:p>
        </p:txBody>
      </p:sp>
      <p:pic>
        <p:nvPicPr>
          <p:cNvPr id="4" name="图片 3"/>
          <p:cNvPicPr>
            <a:picLocks noChangeAspect="1"/>
          </p:cNvPicPr>
          <p:nvPr/>
        </p:nvPicPr>
        <p:blipFill>
          <a:blip r:embed="rId2"/>
          <a:stretch>
            <a:fillRect/>
          </a:stretch>
        </p:blipFill>
        <p:spPr>
          <a:xfrm>
            <a:off x="113030" y="643255"/>
            <a:ext cx="11773535" cy="5051425"/>
          </a:xfrm>
          <a:prstGeom prst="rect">
            <a:avLst/>
          </a:prstGeom>
        </p:spPr>
      </p:pic>
      <p:sp>
        <p:nvSpPr>
          <p:cNvPr id="7" name="文本框 6"/>
          <p:cNvSpPr txBox="1"/>
          <p:nvPr/>
        </p:nvSpPr>
        <p:spPr>
          <a:xfrm>
            <a:off x="415290" y="5694680"/>
            <a:ext cx="10584815" cy="1033780"/>
          </a:xfrm>
          <a:prstGeom prst="rect">
            <a:avLst/>
          </a:prstGeom>
          <a:noFill/>
        </p:spPr>
        <p:txBody>
          <a:bodyPr wrap="square" rtlCol="0" anchor="t">
            <a:noAutofit/>
          </a:bodyPr>
          <a:p>
            <a:r>
              <a:rPr lang="zh-CN" altLang="en-US" sz="1600" b="1">
                <a:solidFill>
                  <a:schemeClr val="bg1"/>
                </a:solidFill>
                <a:sym typeface="+mn-ea"/>
              </a:rPr>
              <a:t>芒果超媒技术走势目前底部启动，控盘持续增加，流动资金翻红，大周期上拜托下跌</a:t>
            </a:r>
            <a:r>
              <a:rPr lang="zh-CN" altLang="en-US" sz="1600" b="1">
                <a:solidFill>
                  <a:schemeClr val="bg1"/>
                </a:solidFill>
                <a:sym typeface="+mn-ea"/>
              </a:rPr>
              <a:t>趋势</a:t>
            </a:r>
            <a:endParaRPr lang="zh-CN" altLang="en-US" sz="1600" b="1">
              <a:solidFill>
                <a:schemeClr val="bg1"/>
              </a:solidFill>
              <a:sym typeface="+mn-ea"/>
            </a:endParaRPr>
          </a:p>
          <a:p>
            <a:r>
              <a:rPr lang="zh-CN" altLang="en-US" sz="1600" b="1">
                <a:solidFill>
                  <a:schemeClr val="bg1"/>
                </a:solidFill>
                <a:sym typeface="+mn-ea"/>
              </a:rPr>
              <a:t>基本面</a:t>
            </a:r>
            <a:r>
              <a:rPr lang="en-US" altLang="zh-CN" sz="1600" b="1">
                <a:solidFill>
                  <a:schemeClr val="bg1"/>
                </a:solidFill>
                <a:sym typeface="+mn-ea"/>
              </a:rPr>
              <a:t>:</a:t>
            </a:r>
            <a:r>
              <a:rPr lang="zh-CN" altLang="en-US" sz="1600" b="1">
                <a:solidFill>
                  <a:schemeClr val="bg1"/>
                </a:solidFill>
                <a:sym typeface="+mn-ea"/>
              </a:rPr>
              <a:t>持续丰富特色内容矩阵，</a:t>
            </a:r>
            <a:r>
              <a:rPr lang="en-US" altLang="zh-CN" sz="1600" b="1">
                <a:solidFill>
                  <a:schemeClr val="bg1"/>
                </a:solidFill>
                <a:sym typeface="+mn-ea"/>
              </a:rPr>
              <a:t>AI</a:t>
            </a:r>
            <a:r>
              <a:rPr lang="zh-CN" altLang="en-US" sz="1600" b="1">
                <a:solidFill>
                  <a:schemeClr val="bg1"/>
                </a:solidFill>
                <a:sym typeface="+mn-ea"/>
              </a:rPr>
              <a:t>大模型加速商业化转型，</a:t>
            </a:r>
            <a:r>
              <a:rPr lang="zh-CN" altLang="en-US" sz="1600" b="1">
                <a:solidFill>
                  <a:schemeClr val="bg1"/>
                </a:solidFill>
                <a:sym typeface="+mn-ea"/>
              </a:rPr>
              <a:t>内容生态优势显著，探索多元化</a:t>
            </a:r>
            <a:r>
              <a:rPr lang="en-US" altLang="zh-CN" sz="1600" b="1">
                <a:solidFill>
                  <a:schemeClr val="bg1"/>
                </a:solidFill>
                <a:sym typeface="+mn-ea"/>
              </a:rPr>
              <a:t>IP</a:t>
            </a:r>
            <a:r>
              <a:rPr lang="zh-CN" altLang="en-US" sz="1600" b="1">
                <a:solidFill>
                  <a:schemeClr val="bg1"/>
                </a:solidFill>
                <a:sym typeface="+mn-ea"/>
              </a:rPr>
              <a:t>衍生开发。【泡泡马特合作】，芒果大模型实现从内部支撑向外部商业赋能转型，上线的</a:t>
            </a:r>
            <a:r>
              <a:rPr lang="en-US" altLang="zh-CN" sz="1600" b="1">
                <a:solidFill>
                  <a:schemeClr val="bg1"/>
                </a:solidFill>
                <a:sym typeface="+mn-ea"/>
              </a:rPr>
              <a:t>AIGC</a:t>
            </a:r>
            <a:r>
              <a:rPr lang="zh-CN" altLang="en-US" sz="1600" b="1">
                <a:solidFill>
                  <a:schemeClr val="bg1"/>
                </a:solidFill>
                <a:sym typeface="+mn-ea"/>
              </a:rPr>
              <a:t>核心产品引领</a:t>
            </a:r>
            <a:r>
              <a:rPr lang="en-US" altLang="zh-CN" sz="1600" b="1">
                <a:solidFill>
                  <a:schemeClr val="bg1"/>
                </a:solidFill>
                <a:sym typeface="+mn-ea"/>
              </a:rPr>
              <a:t>6</a:t>
            </a:r>
            <a:r>
              <a:rPr lang="zh-CN" altLang="en-US" sz="1600" b="1">
                <a:solidFill>
                  <a:schemeClr val="bg1"/>
                </a:solidFill>
                <a:sym typeface="+mn-ea"/>
              </a:rPr>
              <a:t>档综艺创新应用</a:t>
            </a:r>
            <a:r>
              <a:rPr lang="en-US" altLang="zh-CN" sz="1600" b="1">
                <a:solidFill>
                  <a:schemeClr val="bg1"/>
                </a:solidFill>
                <a:sym typeface="+mn-ea"/>
              </a:rPr>
              <a:t>   </a:t>
            </a:r>
            <a:endParaRPr lang="en-US" altLang="zh-CN" sz="1600" b="1">
              <a:solidFill>
                <a:schemeClr val="bg1"/>
              </a:solidFill>
              <a:sym typeface="+mn-ea"/>
            </a:endParaRPr>
          </a:p>
        </p:txBody>
      </p:sp>
      <p:sp>
        <p:nvSpPr>
          <p:cNvPr id="6" name="文本框 5"/>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1689735" y="3064510"/>
            <a:ext cx="9227820" cy="2430145"/>
          </a:xfrm>
          <a:prstGeom prst="rect">
            <a:avLst/>
          </a:prstGeom>
          <a:noFill/>
        </p:spPr>
        <p:txBody>
          <a:bodyPr wrap="square" rtlCol="0">
            <a:spAutoFit/>
          </a:bodyPr>
          <a:p>
            <a:pPr algn="ctr" fontAlgn="auto"/>
            <a:r>
              <a:rPr lang="zh-CN" altLang="en-US" sz="7600">
                <a:solidFill>
                  <a:schemeClr val="bg1"/>
                </a:solidFill>
                <a:latin typeface="思源黑体 CN Bold" panose="020B0800000000000000" charset="-122"/>
                <a:ea typeface="思源黑体 CN Bold" panose="020B0800000000000000" charset="-122"/>
                <a:sym typeface="+mn-ea"/>
              </a:rPr>
              <a:t>看清趋势，择机重仓</a:t>
            </a:r>
            <a:endParaRPr lang="zh-CN" altLang="en-US" sz="7600">
              <a:solidFill>
                <a:schemeClr val="bg1"/>
              </a:solidFill>
              <a:latin typeface="思源黑体 CN Bold" panose="020B0800000000000000" charset="-122"/>
              <a:ea typeface="思源黑体 CN Bold" panose="020B0800000000000000" charset="-122"/>
            </a:endParaRPr>
          </a:p>
          <a:p>
            <a:pPr algn="ctr" fontAlgn="auto"/>
            <a:endParaRPr lang="zh-CN" altLang="en-US" sz="7600">
              <a:solidFill>
                <a:schemeClr val="bg1"/>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底部底仓，突破加成，控盘越高仓位</a:t>
            </a:r>
            <a:r>
              <a:rPr lang="zh-CN" altLang="en-US" sz="2800" b="1">
                <a:solidFill>
                  <a:schemeClr val="bg1"/>
                </a:solidFill>
                <a:sym typeface="+mn-ea"/>
              </a:rPr>
              <a:t>越重</a:t>
            </a:r>
            <a:endParaRPr lang="zh-CN" altLang="en-US" sz="2800" b="1">
              <a:solidFill>
                <a:schemeClr val="bg1"/>
              </a:solidFill>
              <a:sym typeface="+mn-ea"/>
            </a:endParaRPr>
          </a:p>
        </p:txBody>
      </p:sp>
      <p:pic>
        <p:nvPicPr>
          <p:cNvPr id="4" name="图片 3"/>
          <p:cNvPicPr>
            <a:picLocks noChangeAspect="1"/>
          </p:cNvPicPr>
          <p:nvPr/>
        </p:nvPicPr>
        <p:blipFill>
          <a:blip r:embed="rId2"/>
          <a:stretch>
            <a:fillRect/>
          </a:stretch>
        </p:blipFill>
        <p:spPr>
          <a:xfrm>
            <a:off x="603250" y="803275"/>
            <a:ext cx="10985500" cy="5251450"/>
          </a:xfrm>
          <a:prstGeom prst="rect">
            <a:avLst/>
          </a:prstGeom>
        </p:spPr>
      </p:pic>
      <p:sp>
        <p:nvSpPr>
          <p:cNvPr id="6" name="文本框 5"/>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2026920" y="157480"/>
            <a:ext cx="860361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戒骄戒躁，切勿频繁</a:t>
            </a:r>
            <a:r>
              <a:rPr lang="zh-CN" altLang="en-US" sz="2800" b="1">
                <a:solidFill>
                  <a:schemeClr val="bg1"/>
                </a:solidFill>
                <a:sym typeface="+mn-ea"/>
              </a:rPr>
              <a:t>换股</a:t>
            </a:r>
            <a:endParaRPr lang="zh-CN" altLang="en-US" sz="2800" b="1">
              <a:solidFill>
                <a:schemeClr val="bg1"/>
              </a:solidFill>
              <a:sym typeface="+mn-ea"/>
            </a:endParaRPr>
          </a:p>
        </p:txBody>
      </p:sp>
      <p:pic>
        <p:nvPicPr>
          <p:cNvPr id="6" name="图片 5"/>
          <p:cNvPicPr>
            <a:picLocks noChangeAspect="1"/>
          </p:cNvPicPr>
          <p:nvPr/>
        </p:nvPicPr>
        <p:blipFill>
          <a:blip r:embed="rId2"/>
          <a:stretch>
            <a:fillRect/>
          </a:stretch>
        </p:blipFill>
        <p:spPr>
          <a:xfrm>
            <a:off x="519430" y="901700"/>
            <a:ext cx="11400790" cy="5398770"/>
          </a:xfrm>
          <a:prstGeom prst="rect">
            <a:avLst/>
          </a:prstGeom>
        </p:spPr>
      </p:pic>
      <p:sp>
        <p:nvSpPr>
          <p:cNvPr id="4" name="文本框 3"/>
          <p:cNvSpPr txBox="1"/>
          <p:nvPr userDrawn="1">
            <p:custDataLst>
              <p:tags r:id="rId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1689735" y="3064510"/>
            <a:ext cx="9227820" cy="1260475"/>
          </a:xfrm>
          <a:prstGeom prst="rect">
            <a:avLst/>
          </a:prstGeom>
          <a:noFill/>
        </p:spPr>
        <p:txBody>
          <a:bodyPr wrap="square" rtlCol="0">
            <a:spAutoFit/>
          </a:bodyPr>
          <a:p>
            <a:pPr algn="ctr" fontAlgn="auto"/>
            <a:r>
              <a:rPr lang="zh-CN" altLang="en-US" sz="7600">
                <a:solidFill>
                  <a:schemeClr val="bg1"/>
                </a:solidFill>
                <a:latin typeface="思源黑体 CN Bold" panose="020B0800000000000000" charset="-122"/>
                <a:ea typeface="思源黑体 CN Bold" panose="020B0800000000000000" charset="-122"/>
                <a:sym typeface="+mn-ea"/>
              </a:rPr>
              <a:t>目标不变，冲击</a:t>
            </a:r>
            <a:r>
              <a:rPr lang="en-US" altLang="zh-CN" sz="7600">
                <a:solidFill>
                  <a:schemeClr val="bg1"/>
                </a:solidFill>
                <a:latin typeface="思源黑体 CN Bold" panose="020B0800000000000000" charset="-122"/>
                <a:ea typeface="思源黑体 CN Bold" panose="020B0800000000000000" charset="-122"/>
                <a:sym typeface="+mn-ea"/>
              </a:rPr>
              <a:t>4000</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组 3006"/>
          <p:cNvPicPr>
            <a:picLocks noChangeAspect="1"/>
          </p:cNvPicPr>
          <p:nvPr/>
        </p:nvPicPr>
        <p:blipFill>
          <a:blip r:embed="rId2"/>
          <a:stretch>
            <a:fillRect/>
          </a:stretch>
        </p:blipFill>
        <p:spPr>
          <a:xfrm>
            <a:off x="1789748" y="1723390"/>
            <a:ext cx="8612505" cy="3411220"/>
          </a:xfrm>
          <a:prstGeom prst="rect">
            <a:avLst/>
          </a:prstGeom>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3589020" y="97790"/>
            <a:ext cx="609600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复盘美股慢牛</a:t>
            </a:r>
            <a:r>
              <a:rPr lang="zh-CN" altLang="en-US" sz="2800" b="1">
                <a:solidFill>
                  <a:schemeClr val="bg1"/>
                </a:solidFill>
                <a:sym typeface="+mn-ea"/>
              </a:rPr>
              <a:t>历史</a:t>
            </a:r>
            <a:endParaRPr lang="zh-CN" altLang="en-US" sz="2800" b="1">
              <a:solidFill>
                <a:schemeClr val="bg1"/>
              </a:solidFill>
              <a:sym typeface="+mn-ea"/>
            </a:endParaRPr>
          </a:p>
        </p:txBody>
      </p:sp>
      <p:pic>
        <p:nvPicPr>
          <p:cNvPr id="5" name="图片 4"/>
          <p:cNvPicPr>
            <a:picLocks noChangeAspect="1"/>
          </p:cNvPicPr>
          <p:nvPr/>
        </p:nvPicPr>
        <p:blipFill>
          <a:blip r:embed="rId3"/>
          <a:stretch>
            <a:fillRect/>
          </a:stretch>
        </p:blipFill>
        <p:spPr>
          <a:xfrm>
            <a:off x="0" y="1076960"/>
            <a:ext cx="7622540" cy="4942205"/>
          </a:xfrm>
          <a:prstGeom prst="rect">
            <a:avLst/>
          </a:prstGeom>
        </p:spPr>
      </p:pic>
      <p:sp>
        <p:nvSpPr>
          <p:cNvPr id="6" name="文本框 5"/>
          <p:cNvSpPr txBox="1"/>
          <p:nvPr/>
        </p:nvSpPr>
        <p:spPr>
          <a:xfrm>
            <a:off x="7697470" y="1155700"/>
            <a:ext cx="4064000" cy="5354320"/>
          </a:xfrm>
          <a:prstGeom prst="rect">
            <a:avLst/>
          </a:prstGeom>
          <a:noFill/>
        </p:spPr>
        <p:txBody>
          <a:bodyPr wrap="square" rtlCol="0">
            <a:spAutoFit/>
          </a:bodyPr>
          <a:p>
            <a:r>
              <a:rPr lang="en-US" altLang="zh-CN" b="1">
                <a:solidFill>
                  <a:schemeClr val="accent5"/>
                </a:solidFill>
              </a:rPr>
              <a:t>1</a:t>
            </a:r>
            <a:r>
              <a:rPr lang="zh-CN" altLang="en-US" b="1">
                <a:solidFill>
                  <a:schemeClr val="accent5"/>
                </a:solidFill>
              </a:rPr>
              <a:t>，长期高增长低通胀的经济基本面是美股慢牛基础</a:t>
            </a:r>
            <a:endParaRPr lang="zh-CN" altLang="en-US" b="1">
              <a:solidFill>
                <a:schemeClr val="accent5"/>
              </a:solidFill>
            </a:endParaRPr>
          </a:p>
          <a:p>
            <a:endParaRPr lang="zh-CN" altLang="en-US" b="1">
              <a:solidFill>
                <a:schemeClr val="bg1"/>
              </a:solidFill>
            </a:endParaRPr>
          </a:p>
          <a:p>
            <a:r>
              <a:rPr lang="zh-CN" altLang="en-US" b="1">
                <a:solidFill>
                  <a:schemeClr val="bg1"/>
                </a:solidFill>
              </a:rPr>
              <a:t>曾经的美国</a:t>
            </a:r>
            <a:r>
              <a:rPr lang="en-US" altLang="zh-CN" b="1">
                <a:solidFill>
                  <a:schemeClr val="bg1"/>
                </a:solidFill>
              </a:rPr>
              <a:t>GDP</a:t>
            </a:r>
            <a:r>
              <a:rPr lang="zh-CN" altLang="en-US" b="1">
                <a:solidFill>
                  <a:schemeClr val="bg1"/>
                </a:solidFill>
              </a:rPr>
              <a:t>增长稳健，经济规模扩大，通胀被有效控制，物价稳定，消费者购买力平稳，企业经营预期良好。这种</a:t>
            </a:r>
            <a:r>
              <a:rPr lang="en-US" altLang="en-US" b="1">
                <a:solidFill>
                  <a:schemeClr val="bg1"/>
                </a:solidFill>
              </a:rPr>
              <a:t> </a:t>
            </a:r>
            <a:r>
              <a:rPr lang="en-US" altLang="zh-CN" b="1">
                <a:solidFill>
                  <a:schemeClr val="bg1"/>
                </a:solidFill>
              </a:rPr>
              <a:t>“</a:t>
            </a:r>
            <a:r>
              <a:rPr lang="zh-CN" altLang="en-US" b="1">
                <a:solidFill>
                  <a:schemeClr val="bg1"/>
                </a:solidFill>
              </a:rPr>
              <a:t>高增长、低通胀</a:t>
            </a:r>
            <a:r>
              <a:rPr lang="en-US" altLang="zh-CN" b="1">
                <a:solidFill>
                  <a:schemeClr val="bg1"/>
                </a:solidFill>
              </a:rPr>
              <a:t>”</a:t>
            </a:r>
            <a:r>
              <a:rPr lang="en-US" altLang="en-US" b="1">
                <a:solidFill>
                  <a:schemeClr val="bg1"/>
                </a:solidFill>
              </a:rPr>
              <a:t> </a:t>
            </a:r>
            <a:r>
              <a:rPr lang="zh-CN" altLang="en-US" b="1">
                <a:solidFill>
                  <a:schemeClr val="bg1"/>
                </a:solidFill>
              </a:rPr>
              <a:t>环境为股市提供坚实盈利基础。</a:t>
            </a:r>
            <a:endParaRPr lang="zh-CN" altLang="en-US" b="1">
              <a:solidFill>
                <a:schemeClr val="bg1"/>
              </a:solidFill>
            </a:endParaRPr>
          </a:p>
          <a:p>
            <a:endParaRPr lang="zh-CN" altLang="en-US" b="1">
              <a:solidFill>
                <a:schemeClr val="bg1"/>
              </a:solidFill>
            </a:endParaRPr>
          </a:p>
          <a:p>
            <a:r>
              <a:rPr lang="en-US" altLang="zh-CN" b="1">
                <a:solidFill>
                  <a:schemeClr val="accent5"/>
                </a:solidFill>
              </a:rPr>
              <a:t>2</a:t>
            </a:r>
            <a:r>
              <a:rPr lang="zh-CN" altLang="en-US" b="1">
                <a:solidFill>
                  <a:schemeClr val="accent5"/>
                </a:solidFill>
              </a:rPr>
              <a:t>，低利率周期与量化宽松提供充裕流动性是美股慢牛的直接动力</a:t>
            </a:r>
            <a:endParaRPr lang="zh-CN" altLang="en-US" b="1">
              <a:solidFill>
                <a:schemeClr val="bg1"/>
              </a:solidFill>
            </a:endParaRPr>
          </a:p>
          <a:p>
            <a:endParaRPr lang="zh-CN" altLang="en-US" b="1">
              <a:solidFill>
                <a:schemeClr val="bg1"/>
              </a:solidFill>
            </a:endParaRPr>
          </a:p>
          <a:p>
            <a:r>
              <a:rPr lang="zh-CN" altLang="en-US" b="1">
                <a:solidFill>
                  <a:schemeClr val="bg1"/>
                </a:solidFill>
              </a:rPr>
              <a:t>美联储实施量化宽松，为股市注入了巨量流动性。这不仅推高股市估值，降低投资者资金成本，让投资热情高涨，还降低企业融资成本，企业可低成本融资用于扩大生产等</a:t>
            </a:r>
            <a:endParaRPr lang="zh-CN" altLang="en-US" b="1">
              <a:solidFill>
                <a:schemeClr val="bg1"/>
              </a:solidFill>
            </a:endParaRPr>
          </a:p>
          <a:p>
            <a:endParaRPr lang="zh-CN" altLang="en-US" b="1">
              <a:solidFill>
                <a:schemeClr val="bg1"/>
              </a:solidFill>
            </a:endParaRPr>
          </a:p>
          <a:p>
            <a:endParaRPr lang="zh-CN" altLang="en-US" b="1">
              <a:solidFill>
                <a:schemeClr val="bg1"/>
              </a:solidFill>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3589020" y="97790"/>
            <a:ext cx="609600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复盘美股慢牛</a:t>
            </a:r>
            <a:r>
              <a:rPr lang="zh-CN" altLang="en-US" sz="2800" b="1">
                <a:solidFill>
                  <a:schemeClr val="bg1"/>
                </a:solidFill>
                <a:sym typeface="+mn-ea"/>
              </a:rPr>
              <a:t>历史</a:t>
            </a:r>
            <a:endParaRPr lang="zh-CN" altLang="en-US" sz="2800" b="1">
              <a:solidFill>
                <a:schemeClr val="bg1"/>
              </a:solidFill>
              <a:sym typeface="+mn-ea"/>
            </a:endParaRPr>
          </a:p>
        </p:txBody>
      </p:sp>
      <p:sp>
        <p:nvSpPr>
          <p:cNvPr id="6" name="文本框 5"/>
          <p:cNvSpPr txBox="1"/>
          <p:nvPr/>
        </p:nvSpPr>
        <p:spPr>
          <a:xfrm>
            <a:off x="1043305" y="1337945"/>
            <a:ext cx="10718165" cy="3415030"/>
          </a:xfrm>
          <a:prstGeom prst="rect">
            <a:avLst/>
          </a:prstGeom>
          <a:noFill/>
        </p:spPr>
        <p:txBody>
          <a:bodyPr wrap="square" rtlCol="0">
            <a:spAutoFit/>
          </a:bodyPr>
          <a:p>
            <a:r>
              <a:rPr lang="en-US" altLang="zh-CN" b="1">
                <a:solidFill>
                  <a:schemeClr val="accent5"/>
                </a:solidFill>
              </a:rPr>
              <a:t>3</a:t>
            </a:r>
            <a:r>
              <a:rPr lang="zh-CN" altLang="en-US" b="1">
                <a:solidFill>
                  <a:schemeClr val="accent5"/>
                </a:solidFill>
              </a:rPr>
              <a:t>，企业盈利增长与大规模股票回购是美股慢牛特色。</a:t>
            </a:r>
            <a:endParaRPr lang="zh-CN" altLang="en-US" b="1">
              <a:solidFill>
                <a:schemeClr val="accent5"/>
              </a:solidFill>
            </a:endParaRPr>
          </a:p>
          <a:p>
            <a:endParaRPr lang="zh-CN" altLang="en-US" b="1">
              <a:solidFill>
                <a:schemeClr val="bg1"/>
              </a:solidFill>
            </a:endParaRPr>
          </a:p>
          <a:p>
            <a:r>
              <a:rPr lang="zh-CN" altLang="en-US" b="1">
                <a:solidFill>
                  <a:schemeClr val="bg1"/>
                </a:solidFill>
              </a:rPr>
              <a:t>苹果公司</a:t>
            </a:r>
            <a:r>
              <a:rPr lang="en-US" altLang="zh-CN" b="1">
                <a:solidFill>
                  <a:schemeClr val="bg1"/>
                </a:solidFill>
              </a:rPr>
              <a:t>2012-2023</a:t>
            </a:r>
            <a:r>
              <a:rPr lang="zh-CN" altLang="en-US" b="1">
                <a:solidFill>
                  <a:schemeClr val="bg1"/>
                </a:solidFill>
              </a:rPr>
              <a:t>年间通过回购回馈投资者，普通流通股不断减少，每股收益大幅提升。</a:t>
            </a:r>
            <a:r>
              <a:rPr lang="en-US" altLang="zh-CN" b="1">
                <a:solidFill>
                  <a:schemeClr val="bg1"/>
                </a:solidFill>
              </a:rPr>
              <a:t>2009-2019</a:t>
            </a:r>
            <a:r>
              <a:rPr lang="zh-CN" altLang="en-US" b="1">
                <a:solidFill>
                  <a:schemeClr val="bg1"/>
                </a:solidFill>
              </a:rPr>
              <a:t>年标普</a:t>
            </a:r>
            <a:r>
              <a:rPr lang="en-US" altLang="zh-CN" b="1">
                <a:solidFill>
                  <a:schemeClr val="bg1"/>
                </a:solidFill>
              </a:rPr>
              <a:t>500</a:t>
            </a:r>
            <a:r>
              <a:rPr lang="zh-CN" altLang="en-US" b="1">
                <a:solidFill>
                  <a:schemeClr val="bg1"/>
                </a:solidFill>
              </a:rPr>
              <a:t>回购规模不断上升，科技行业占其中大部分。大规模股票回购传递信心、推动股价上涨，是美股慢牛的特色</a:t>
            </a:r>
            <a:endParaRPr lang="zh-CN" altLang="en-US" b="1">
              <a:solidFill>
                <a:schemeClr val="bg1"/>
              </a:solidFill>
            </a:endParaRPr>
          </a:p>
          <a:p>
            <a:endParaRPr lang="zh-CN" altLang="en-US" b="1">
              <a:solidFill>
                <a:schemeClr val="bg1"/>
              </a:solidFill>
            </a:endParaRPr>
          </a:p>
          <a:p>
            <a:r>
              <a:rPr lang="en-US" b="1">
                <a:solidFill>
                  <a:schemeClr val="accent5"/>
                </a:solidFill>
              </a:rPr>
              <a:t>4</a:t>
            </a:r>
            <a:r>
              <a:rPr lang="zh-CN" altLang="en-US" b="1">
                <a:solidFill>
                  <a:schemeClr val="accent5"/>
                </a:solidFill>
              </a:rPr>
              <a:t>，养老金作为美股市场的关键投资者，其投资风格为美股的慢牛长牛格局贡献显著。</a:t>
            </a:r>
            <a:endParaRPr lang="zh-CN" altLang="en-US" b="1">
              <a:solidFill>
                <a:schemeClr val="accent5"/>
              </a:solidFill>
            </a:endParaRPr>
          </a:p>
          <a:p>
            <a:endParaRPr lang="zh-CN" altLang="en-US" b="1">
              <a:solidFill>
                <a:schemeClr val="bg1"/>
              </a:solidFill>
            </a:endParaRPr>
          </a:p>
          <a:p>
            <a:r>
              <a:rPr lang="zh-CN" altLang="en-US" b="1">
                <a:solidFill>
                  <a:schemeClr val="bg1"/>
                </a:solidFill>
              </a:rPr>
              <a:t>养老金以实现长期保值增值为核心目标，投资风格极为稳健，持股周期一般超</a:t>
            </a:r>
            <a:r>
              <a:rPr lang="en-US" altLang="zh-CN" b="1">
                <a:solidFill>
                  <a:schemeClr val="bg1"/>
                </a:solidFill>
              </a:rPr>
              <a:t>5</a:t>
            </a:r>
            <a:r>
              <a:rPr lang="zh-CN" altLang="en-US" b="1">
                <a:solidFill>
                  <a:schemeClr val="bg1"/>
                </a:solidFill>
              </a:rPr>
              <a:t>年。这种长期投资理念让养老金成为美股市场的稳定器。从长期视角来看，养老金大规模进入市场，大幅降低了市场波动率，为美股慢牛营造了稳定的市场环境。</a:t>
            </a:r>
            <a:endParaRPr lang="zh-CN" altLang="en-US" b="1">
              <a:solidFill>
                <a:schemeClr val="bg1"/>
              </a:solidFill>
            </a:endParaRPr>
          </a:p>
          <a:p>
            <a:endParaRPr lang="zh-CN" altLang="en-US" b="1">
              <a:solidFill>
                <a:schemeClr val="bg1"/>
              </a:solidFill>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030095" y="175260"/>
            <a:ext cx="8288020" cy="521970"/>
          </a:xfrm>
          <a:prstGeom prst="rect">
            <a:avLst/>
          </a:prstGeom>
          <a:noFill/>
        </p:spPr>
        <p:txBody>
          <a:bodyPr wrap="square" rtlCol="0" anchor="t">
            <a:spAutoFit/>
          </a:bodyPr>
          <a:p>
            <a:r>
              <a:rPr lang="en-US" altLang="zh-CN" sz="2800" b="1">
                <a:solidFill>
                  <a:schemeClr val="bg1"/>
                </a:solidFill>
                <a:sym typeface="+mn-ea"/>
              </a:rPr>
              <a:t>       A</a:t>
            </a:r>
            <a:r>
              <a:rPr lang="zh-CN" altLang="en-US" sz="2800" b="1">
                <a:solidFill>
                  <a:schemeClr val="bg1"/>
                </a:solidFill>
                <a:sym typeface="+mn-ea"/>
              </a:rPr>
              <a:t>股慢牛格局初现：三大支柱对标美股成熟路径</a:t>
            </a:r>
            <a:endParaRPr lang="zh-CN" altLang="en-US" sz="2800" b="1">
              <a:solidFill>
                <a:schemeClr val="bg1"/>
              </a:solidFill>
              <a:sym typeface="+mn-ea"/>
            </a:endParaRPr>
          </a:p>
        </p:txBody>
      </p:sp>
      <p:sp useBgFill="1">
        <p:nvSpPr>
          <p:cNvPr id="45" name="单圆角矩形 5"/>
          <p:cNvSpPr/>
          <p:nvPr>
            <p:custDataLst>
              <p:tags r:id="rId2"/>
            </p:custDataLst>
          </p:nvPr>
        </p:nvSpPr>
        <p:spPr>
          <a:xfrm>
            <a:off x="634048" y="1138238"/>
            <a:ext cx="11415395" cy="1494562"/>
          </a:xfrm>
          <a:prstGeom prst="round1Rect">
            <a:avLst>
              <a:gd name="adj" fmla="val 0"/>
            </a:avLst>
          </a:prstGeom>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useBgFill="1">
        <p:nvSpPr>
          <p:cNvPr id="20" name="单圆角矩形 5"/>
          <p:cNvSpPr/>
          <p:nvPr>
            <p:custDataLst>
              <p:tags r:id="rId3"/>
            </p:custDataLst>
          </p:nvPr>
        </p:nvSpPr>
        <p:spPr>
          <a:xfrm>
            <a:off x="634048" y="1138238"/>
            <a:ext cx="11415395" cy="1494562"/>
          </a:xfrm>
          <a:prstGeom prst="round1Rect">
            <a:avLst>
              <a:gd name="adj" fmla="val 0"/>
            </a:avLst>
          </a:prstGeom>
          <a:solidFill>
            <a:schemeClr val="lt1">
              <a:lumMod val="100000"/>
              <a:alpha val="20000"/>
            </a:schemeClr>
          </a:solidFill>
          <a:ln>
            <a:solidFill>
              <a:schemeClr val="accent1">
                <a:lumMod val="60000"/>
                <a:lumOff val="40000"/>
                <a:alpha val="35000"/>
              </a:schemeClr>
            </a:solid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lvl="0" algn="ctr">
              <a:buClrTx/>
              <a:buSzTx/>
              <a:buFontTx/>
            </a:pPr>
            <a:endParaRPr lang="zh-CN" altLang="en-US" sz="2400" b="1" spc="300">
              <a:solidFill>
                <a:schemeClr val="lt1">
                  <a:lumMod val="100000"/>
                </a:schemeClr>
              </a:solidFill>
              <a:latin typeface="+mj-ea"/>
              <a:ea typeface="+mj-ea"/>
              <a:sym typeface="+mn-ea"/>
            </a:endParaRPr>
          </a:p>
        </p:txBody>
      </p:sp>
      <p:sp>
        <p:nvSpPr>
          <p:cNvPr id="21" name="矩形 20"/>
          <p:cNvSpPr/>
          <p:nvPr>
            <p:custDataLst>
              <p:tags r:id="rId4"/>
            </p:custDataLst>
          </p:nvPr>
        </p:nvSpPr>
        <p:spPr>
          <a:xfrm>
            <a:off x="1356185" y="1182492"/>
            <a:ext cx="10388848" cy="459968"/>
          </a:xfrm>
          <a:prstGeom prst="rect">
            <a:avLst/>
          </a:prstGeom>
          <a:noFill/>
        </p:spPr>
        <p:txBody>
          <a:bodyPr wrap="square" lIns="0" tIns="0" rIns="0" bIns="0" rtlCol="0" anchor="b">
            <a:noAutofit/>
          </a:bodyPr>
          <a:p>
            <a:pPr>
              <a:spcBef>
                <a:spcPct val="0"/>
              </a:spcBef>
              <a:spcAft>
                <a:spcPct val="0"/>
              </a:spcAft>
            </a:pPr>
            <a:r>
              <a:rPr lang="zh-CN" altLang="en-US" sz="2000" b="1">
                <a:solidFill>
                  <a:schemeClr val="accent1"/>
                </a:solidFill>
                <a:latin typeface="+mn-ea"/>
                <a:cs typeface="+mn-ea"/>
              </a:rPr>
              <a:t>无风险利率下行给</a:t>
            </a:r>
            <a:r>
              <a:rPr lang="en-US" altLang="en-US" sz="2000" b="1">
                <a:solidFill>
                  <a:schemeClr val="accent1"/>
                </a:solidFill>
                <a:latin typeface="+mn-ea"/>
                <a:cs typeface="+mn-ea"/>
              </a:rPr>
              <a:t> </a:t>
            </a:r>
            <a:r>
              <a:rPr lang="en-US" altLang="zh-CN" sz="2000" b="1">
                <a:solidFill>
                  <a:schemeClr val="accent1"/>
                </a:solidFill>
                <a:latin typeface="+mn-ea"/>
                <a:cs typeface="+mn-ea"/>
              </a:rPr>
              <a:t>A</a:t>
            </a:r>
            <a:r>
              <a:rPr lang="en-US" altLang="en-US" sz="2000" b="1">
                <a:solidFill>
                  <a:schemeClr val="accent1"/>
                </a:solidFill>
                <a:latin typeface="+mn-ea"/>
                <a:cs typeface="+mn-ea"/>
              </a:rPr>
              <a:t> </a:t>
            </a:r>
            <a:r>
              <a:rPr lang="zh-CN" altLang="en-US" sz="2000" b="1">
                <a:solidFill>
                  <a:schemeClr val="accent1"/>
                </a:solidFill>
                <a:latin typeface="+mn-ea"/>
                <a:cs typeface="+mn-ea"/>
              </a:rPr>
              <a:t>股带来充裕流动性与美股低利率类似</a:t>
            </a:r>
            <a:endParaRPr lang="zh-CN" altLang="en-US" sz="2000" b="1">
              <a:solidFill>
                <a:schemeClr val="accent1"/>
              </a:solidFill>
              <a:latin typeface="+mn-ea"/>
              <a:cs typeface="+mn-ea"/>
            </a:endParaRPr>
          </a:p>
        </p:txBody>
      </p:sp>
      <p:sp>
        <p:nvSpPr>
          <p:cNvPr id="22" name="矩形 21"/>
          <p:cNvSpPr/>
          <p:nvPr>
            <p:custDataLst>
              <p:tags r:id="rId5"/>
            </p:custDataLst>
          </p:nvPr>
        </p:nvSpPr>
        <p:spPr>
          <a:xfrm>
            <a:off x="1356520" y="1693753"/>
            <a:ext cx="10388848" cy="886411"/>
          </a:xfrm>
          <a:prstGeom prst="rect">
            <a:avLst/>
          </a:prstGeom>
          <a:noFill/>
        </p:spPr>
        <p:txBody>
          <a:bodyPr wrap="square" lIns="0" tIns="0" rIns="0" bIns="0" rtlCol="0" anchor="t" anchorCtr="0">
            <a:noAutofit/>
          </a:bodyPr>
          <a:p>
            <a:pPr indent="0" fontAlgn="auto">
              <a:lnSpc>
                <a:spcPct val="135000"/>
              </a:lnSpc>
              <a:spcBef>
                <a:spcPct val="0"/>
              </a:spcBef>
              <a:spcAft>
                <a:spcPct val="0"/>
              </a:spcAft>
            </a:pPr>
            <a:r>
              <a:rPr lang="zh-CN" altLang="en-US" sz="1400" dirty="0">
                <a:solidFill>
                  <a:schemeClr val="tx1">
                    <a:lumMod val="85000"/>
                    <a:lumOff val="15000"/>
                  </a:schemeClr>
                </a:solidFill>
                <a:latin typeface="+mn-ea"/>
                <a:cs typeface="+mn-ea"/>
                <a:sym typeface="+mn-ea"/>
              </a:rPr>
              <a:t>自</a:t>
            </a:r>
            <a:r>
              <a:rPr lang="en-US" altLang="en-US" sz="1400" dirty="0">
                <a:solidFill>
                  <a:schemeClr val="tx1">
                    <a:lumMod val="85000"/>
                    <a:lumOff val="15000"/>
                  </a:schemeClr>
                </a:solidFill>
                <a:latin typeface="+mn-ea"/>
                <a:cs typeface="+mn-ea"/>
                <a:sym typeface="+mn-ea"/>
              </a:rPr>
              <a:t> </a:t>
            </a:r>
            <a:r>
              <a:rPr lang="en-US" altLang="zh-CN" sz="1400" dirty="0">
                <a:solidFill>
                  <a:schemeClr val="tx1">
                    <a:lumMod val="85000"/>
                    <a:lumOff val="15000"/>
                  </a:schemeClr>
                </a:solidFill>
                <a:latin typeface="+mn-ea"/>
                <a:cs typeface="+mn-ea"/>
                <a:sym typeface="+mn-ea"/>
              </a:rPr>
              <a:t>2018</a:t>
            </a:r>
            <a:r>
              <a:rPr lang="en-US" altLang="en-US" sz="1400" dirty="0">
                <a:solidFill>
                  <a:schemeClr val="tx1">
                    <a:lumMod val="85000"/>
                    <a:lumOff val="15000"/>
                  </a:schemeClr>
                </a:solidFill>
                <a:latin typeface="+mn-ea"/>
                <a:cs typeface="+mn-ea"/>
                <a:sym typeface="+mn-ea"/>
              </a:rPr>
              <a:t> </a:t>
            </a:r>
            <a:r>
              <a:rPr lang="zh-CN" altLang="en-US" sz="1400" dirty="0">
                <a:solidFill>
                  <a:schemeClr val="tx1">
                    <a:lumMod val="85000"/>
                    <a:lumOff val="15000"/>
                  </a:schemeClr>
                </a:solidFill>
                <a:latin typeface="+mn-ea"/>
                <a:cs typeface="+mn-ea"/>
                <a:sym typeface="+mn-ea"/>
              </a:rPr>
              <a:t>年起，中国金融市场利率体系变化显著，</a:t>
            </a:r>
            <a:r>
              <a:rPr lang="en-US" altLang="zh-CN" sz="1400" dirty="0">
                <a:solidFill>
                  <a:schemeClr val="tx1">
                    <a:lumMod val="85000"/>
                    <a:lumOff val="15000"/>
                  </a:schemeClr>
                </a:solidFill>
                <a:latin typeface="+mn-ea"/>
                <a:cs typeface="+mn-ea"/>
                <a:sym typeface="+mn-ea"/>
              </a:rPr>
              <a:t>10</a:t>
            </a:r>
            <a:r>
              <a:rPr lang="en-US" altLang="en-US" sz="1400" dirty="0">
                <a:solidFill>
                  <a:schemeClr val="tx1">
                    <a:lumMod val="85000"/>
                    <a:lumOff val="15000"/>
                  </a:schemeClr>
                </a:solidFill>
                <a:latin typeface="+mn-ea"/>
                <a:cs typeface="+mn-ea"/>
                <a:sym typeface="+mn-ea"/>
              </a:rPr>
              <a:t> </a:t>
            </a:r>
            <a:r>
              <a:rPr lang="zh-CN" altLang="en-US" sz="1400" dirty="0">
                <a:solidFill>
                  <a:schemeClr val="tx1">
                    <a:lumMod val="85000"/>
                    <a:lumOff val="15000"/>
                  </a:schemeClr>
                </a:solidFill>
                <a:latin typeface="+mn-ea"/>
                <a:cs typeface="+mn-ea"/>
                <a:sym typeface="+mn-ea"/>
              </a:rPr>
              <a:t>年期国债收益率从</a:t>
            </a:r>
            <a:r>
              <a:rPr lang="en-US" altLang="zh-CN" sz="1400" dirty="0">
                <a:solidFill>
                  <a:schemeClr val="tx1">
                    <a:lumMod val="85000"/>
                    <a:lumOff val="15000"/>
                  </a:schemeClr>
                </a:solidFill>
                <a:latin typeface="+mn-ea"/>
                <a:cs typeface="+mn-ea"/>
                <a:sym typeface="+mn-ea"/>
              </a:rPr>
              <a:t>3.83%</a:t>
            </a:r>
            <a:r>
              <a:rPr lang="en-US" altLang="en-US" sz="1400" dirty="0">
                <a:solidFill>
                  <a:schemeClr val="tx1">
                    <a:lumMod val="85000"/>
                    <a:lumOff val="15000"/>
                  </a:schemeClr>
                </a:solidFill>
                <a:latin typeface="+mn-ea"/>
                <a:cs typeface="+mn-ea"/>
                <a:sym typeface="+mn-ea"/>
              </a:rPr>
              <a:t> </a:t>
            </a:r>
            <a:r>
              <a:rPr lang="zh-CN" altLang="en-US" sz="1400" dirty="0">
                <a:solidFill>
                  <a:schemeClr val="tx1">
                    <a:lumMod val="85000"/>
                    <a:lumOff val="15000"/>
                  </a:schemeClr>
                </a:solidFill>
                <a:latin typeface="+mn-ea"/>
                <a:cs typeface="+mn-ea"/>
                <a:sym typeface="+mn-ea"/>
              </a:rPr>
              <a:t>高位持续降至当前的</a:t>
            </a:r>
            <a:r>
              <a:rPr lang="en-US" altLang="zh-CN" sz="1400" dirty="0">
                <a:solidFill>
                  <a:schemeClr val="tx1">
                    <a:lumMod val="85000"/>
                    <a:lumOff val="15000"/>
                  </a:schemeClr>
                </a:solidFill>
                <a:latin typeface="+mn-ea"/>
                <a:cs typeface="+mn-ea"/>
                <a:sym typeface="+mn-ea"/>
              </a:rPr>
              <a:t>1.85%</a:t>
            </a:r>
            <a:r>
              <a:rPr lang="zh-CN" altLang="en-US" sz="1400" dirty="0">
                <a:solidFill>
                  <a:schemeClr val="tx1">
                    <a:lumMod val="85000"/>
                    <a:lumOff val="15000"/>
                  </a:schemeClr>
                </a:solidFill>
                <a:latin typeface="+mn-ea"/>
                <a:cs typeface="+mn-ea"/>
                <a:sym typeface="+mn-ea"/>
              </a:rPr>
              <a:t>，处于历史低位且呈下行趋势，低利率改变居民资产配置，</a:t>
            </a:r>
            <a:r>
              <a:rPr lang="en-US" altLang="zh-CN" sz="1400" dirty="0">
                <a:solidFill>
                  <a:schemeClr val="tx1">
                    <a:lumMod val="85000"/>
                    <a:lumOff val="15000"/>
                  </a:schemeClr>
                </a:solidFill>
                <a:latin typeface="+mn-ea"/>
                <a:cs typeface="+mn-ea"/>
                <a:sym typeface="+mn-ea"/>
              </a:rPr>
              <a:t>“</a:t>
            </a:r>
            <a:r>
              <a:rPr lang="zh-CN" altLang="en-US" sz="1400" dirty="0">
                <a:solidFill>
                  <a:schemeClr val="tx1">
                    <a:lumMod val="85000"/>
                    <a:lumOff val="15000"/>
                  </a:schemeClr>
                </a:solidFill>
                <a:latin typeface="+mn-ea"/>
                <a:cs typeface="+mn-ea"/>
                <a:sym typeface="+mn-ea"/>
              </a:rPr>
              <a:t>存款搬家</a:t>
            </a:r>
            <a:r>
              <a:rPr lang="en-US" altLang="zh-CN" sz="1400" dirty="0">
                <a:solidFill>
                  <a:schemeClr val="tx1">
                    <a:lumMod val="85000"/>
                    <a:lumOff val="15000"/>
                  </a:schemeClr>
                </a:solidFill>
                <a:latin typeface="+mn-ea"/>
                <a:cs typeface="+mn-ea"/>
                <a:sym typeface="+mn-ea"/>
              </a:rPr>
              <a:t>”</a:t>
            </a:r>
            <a:r>
              <a:rPr lang="en-US" altLang="en-US" sz="1400" dirty="0">
                <a:solidFill>
                  <a:schemeClr val="tx1">
                    <a:lumMod val="85000"/>
                    <a:lumOff val="15000"/>
                  </a:schemeClr>
                </a:solidFill>
                <a:latin typeface="+mn-ea"/>
                <a:cs typeface="+mn-ea"/>
                <a:sym typeface="+mn-ea"/>
              </a:rPr>
              <a:t> </a:t>
            </a:r>
            <a:r>
              <a:rPr lang="zh-CN" altLang="en-US" sz="1400" dirty="0">
                <a:solidFill>
                  <a:schemeClr val="tx1">
                    <a:lumMod val="85000"/>
                    <a:lumOff val="15000"/>
                  </a:schemeClr>
                </a:solidFill>
                <a:latin typeface="+mn-ea"/>
                <a:cs typeface="+mn-ea"/>
                <a:sym typeface="+mn-ea"/>
              </a:rPr>
              <a:t>现象频现。</a:t>
            </a:r>
            <a:r>
              <a:rPr lang="zh-CN" altLang="en-US" sz="1400" b="1" dirty="0">
                <a:solidFill>
                  <a:schemeClr val="accent6"/>
                </a:solidFill>
                <a:latin typeface="+mn-ea"/>
                <a:cs typeface="+mn-ea"/>
                <a:sym typeface="+mn-ea"/>
              </a:rPr>
              <a:t>银行存款利率走低，居民为保值增值，资金从银行流向资本市场，逐步流入货币基金、债券基金，甚至通过权益类基金进入股市，为</a:t>
            </a:r>
            <a:r>
              <a:rPr lang="en-US" altLang="en-US" sz="1400" b="1" dirty="0">
                <a:solidFill>
                  <a:schemeClr val="accent6"/>
                </a:solidFill>
                <a:latin typeface="+mn-ea"/>
                <a:cs typeface="+mn-ea"/>
                <a:sym typeface="+mn-ea"/>
              </a:rPr>
              <a:t> </a:t>
            </a:r>
            <a:r>
              <a:rPr lang="en-US" altLang="zh-CN" sz="1400" b="1" dirty="0">
                <a:solidFill>
                  <a:schemeClr val="accent6"/>
                </a:solidFill>
                <a:latin typeface="+mn-ea"/>
                <a:cs typeface="+mn-ea"/>
                <a:sym typeface="+mn-ea"/>
              </a:rPr>
              <a:t>A</a:t>
            </a:r>
            <a:r>
              <a:rPr lang="en-US" altLang="en-US" sz="1400" b="1" dirty="0">
                <a:solidFill>
                  <a:schemeClr val="accent6"/>
                </a:solidFill>
                <a:latin typeface="+mn-ea"/>
                <a:cs typeface="+mn-ea"/>
                <a:sym typeface="+mn-ea"/>
              </a:rPr>
              <a:t> </a:t>
            </a:r>
            <a:r>
              <a:rPr lang="zh-CN" altLang="en-US" sz="1400" b="1" dirty="0">
                <a:solidFill>
                  <a:schemeClr val="accent6"/>
                </a:solidFill>
                <a:latin typeface="+mn-ea"/>
                <a:cs typeface="+mn-ea"/>
                <a:sym typeface="+mn-ea"/>
              </a:rPr>
              <a:t>股注入流动性</a:t>
            </a:r>
            <a:endParaRPr lang="zh-CN" altLang="en-US" sz="1400" b="1" dirty="0">
              <a:solidFill>
                <a:schemeClr val="accent6"/>
              </a:solidFill>
              <a:latin typeface="+mn-ea"/>
              <a:cs typeface="+mn-ea"/>
              <a:sym typeface="+mn-ea"/>
            </a:endParaRPr>
          </a:p>
        </p:txBody>
      </p:sp>
      <p:sp>
        <p:nvSpPr>
          <p:cNvPr id="23" name="圆角矩形 19"/>
          <p:cNvSpPr/>
          <p:nvPr>
            <p:custDataLst>
              <p:tags r:id="rId6"/>
            </p:custDataLst>
          </p:nvPr>
        </p:nvSpPr>
        <p:spPr>
          <a:xfrm rot="5400000">
            <a:off x="636730" y="1454718"/>
            <a:ext cx="458627" cy="463321"/>
          </a:xfrm>
          <a:prstGeom prst="roundRect">
            <a:avLst>
              <a:gd name="adj" fmla="val 0"/>
            </a:avLst>
          </a:prstGeom>
          <a:gradFill flip="none" rotWithShape="1">
            <a:gsLst>
              <a:gs pos="100000">
                <a:schemeClr val="accent1">
                  <a:alpha val="100000"/>
                </a:schemeClr>
              </a:gs>
              <a:gs pos="0">
                <a:schemeClr val="accent1">
                  <a:lumMod val="70000"/>
                  <a:lumOff val="30000"/>
                  <a:alpha val="100000"/>
                </a:schemeClr>
              </a:gs>
            </a:gsLst>
            <a:lin ang="13200000" scaled="0"/>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49" name="燕尾形 20"/>
          <p:cNvSpPr/>
          <p:nvPr>
            <p:custDataLst>
              <p:tags r:id="rId7"/>
            </p:custDataLst>
          </p:nvPr>
        </p:nvSpPr>
        <p:spPr>
          <a:xfrm>
            <a:off x="805698" y="1597536"/>
            <a:ext cx="120021" cy="178355"/>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rgbClr val="FFFFFF"/>
              </a:solidFill>
            </a:endParaRPr>
          </a:p>
        </p:txBody>
      </p:sp>
      <p:sp useBgFill="1">
        <p:nvSpPr>
          <p:cNvPr id="80" name="单圆角矩形 5"/>
          <p:cNvSpPr/>
          <p:nvPr>
            <p:custDataLst>
              <p:tags r:id="rId8"/>
            </p:custDataLst>
          </p:nvPr>
        </p:nvSpPr>
        <p:spPr>
          <a:xfrm>
            <a:off x="634048" y="2869489"/>
            <a:ext cx="11415395" cy="1533451"/>
          </a:xfrm>
          <a:prstGeom prst="round1Rect">
            <a:avLst>
              <a:gd name="adj" fmla="val 0"/>
            </a:avLst>
          </a:prstGeom>
          <a:ln>
            <a:no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useBgFill="1">
        <p:nvSpPr>
          <p:cNvPr id="24" name="单圆角矩形 5"/>
          <p:cNvSpPr/>
          <p:nvPr>
            <p:custDataLst>
              <p:tags r:id="rId9"/>
            </p:custDataLst>
          </p:nvPr>
        </p:nvSpPr>
        <p:spPr>
          <a:xfrm>
            <a:off x="634048" y="2880217"/>
            <a:ext cx="11415395" cy="1524735"/>
          </a:xfrm>
          <a:prstGeom prst="round1Rect">
            <a:avLst>
              <a:gd name="adj" fmla="val 0"/>
            </a:avLst>
          </a:prstGeom>
          <a:solidFill>
            <a:schemeClr val="lt1">
              <a:lumMod val="100000"/>
              <a:alpha val="20000"/>
            </a:schemeClr>
          </a:solidFill>
          <a:ln>
            <a:solidFill>
              <a:schemeClr val="accent2">
                <a:lumMod val="60000"/>
                <a:lumOff val="40000"/>
                <a:alpha val="35000"/>
              </a:schemeClr>
            </a:solid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lvl="0" algn="ctr">
              <a:buClrTx/>
              <a:buSzTx/>
              <a:buFontTx/>
            </a:pPr>
            <a:endParaRPr lang="zh-CN" altLang="en-US" sz="2400" b="1" spc="300">
              <a:solidFill>
                <a:schemeClr val="lt1">
                  <a:lumMod val="100000"/>
                </a:schemeClr>
              </a:solidFill>
              <a:latin typeface="+mj-ea"/>
              <a:ea typeface="+mj-ea"/>
              <a:sym typeface="+mn-ea"/>
            </a:endParaRPr>
          </a:p>
        </p:txBody>
      </p:sp>
      <p:sp>
        <p:nvSpPr>
          <p:cNvPr id="25" name="矩形 24"/>
          <p:cNvSpPr/>
          <p:nvPr>
            <p:custDataLst>
              <p:tags r:id="rId10"/>
            </p:custDataLst>
          </p:nvPr>
        </p:nvSpPr>
        <p:spPr>
          <a:xfrm>
            <a:off x="1365572" y="2874853"/>
            <a:ext cx="10388848" cy="459968"/>
          </a:xfrm>
          <a:prstGeom prst="rect">
            <a:avLst/>
          </a:prstGeom>
          <a:noFill/>
        </p:spPr>
        <p:txBody>
          <a:bodyPr wrap="square" lIns="0" tIns="0" rIns="0" bIns="0" rtlCol="0" anchor="b">
            <a:noAutofit/>
          </a:bodyPr>
          <a:p>
            <a:pPr>
              <a:spcBef>
                <a:spcPct val="0"/>
              </a:spcBef>
              <a:spcAft>
                <a:spcPct val="0"/>
              </a:spcAft>
            </a:pPr>
            <a:r>
              <a:rPr lang="zh-CN" altLang="en-US" sz="2000" b="1">
                <a:solidFill>
                  <a:schemeClr val="accent2"/>
                </a:solidFill>
                <a:latin typeface="+mn-ea"/>
                <a:cs typeface="+mn-ea"/>
              </a:rPr>
              <a:t>企业盈利周期拐点渐近，内需改善是</a:t>
            </a:r>
            <a:r>
              <a:rPr lang="en-US" altLang="zh-CN" sz="2000" b="1">
                <a:solidFill>
                  <a:schemeClr val="accent2"/>
                </a:solidFill>
                <a:latin typeface="+mn-ea"/>
                <a:cs typeface="+mn-ea"/>
              </a:rPr>
              <a:t>A</a:t>
            </a:r>
            <a:r>
              <a:rPr lang="zh-CN" altLang="en-US" sz="2000" b="1">
                <a:solidFill>
                  <a:schemeClr val="accent2"/>
                </a:solidFill>
                <a:latin typeface="+mn-ea"/>
                <a:cs typeface="+mn-ea"/>
              </a:rPr>
              <a:t>股慢牛的基础</a:t>
            </a:r>
            <a:endParaRPr lang="zh-CN" altLang="en-US" sz="2000" b="1">
              <a:solidFill>
                <a:schemeClr val="accent2"/>
              </a:solidFill>
              <a:latin typeface="+mn-ea"/>
              <a:cs typeface="+mn-ea"/>
            </a:endParaRPr>
          </a:p>
        </p:txBody>
      </p:sp>
      <p:sp>
        <p:nvSpPr>
          <p:cNvPr id="26" name="矩形 25"/>
          <p:cNvSpPr/>
          <p:nvPr>
            <p:custDataLst>
              <p:tags r:id="rId11"/>
            </p:custDataLst>
          </p:nvPr>
        </p:nvSpPr>
        <p:spPr>
          <a:xfrm>
            <a:off x="1357861" y="3475963"/>
            <a:ext cx="10387507" cy="864955"/>
          </a:xfrm>
          <a:prstGeom prst="rect">
            <a:avLst/>
          </a:prstGeom>
          <a:noFill/>
        </p:spPr>
        <p:txBody>
          <a:bodyPr wrap="square" lIns="0" tIns="0" rIns="0" bIns="0" rtlCol="0" anchor="t" anchorCtr="0">
            <a:noAutofit/>
          </a:bodyPr>
          <a:p>
            <a:pPr indent="0" fontAlgn="auto">
              <a:lnSpc>
                <a:spcPct val="135000"/>
              </a:lnSpc>
              <a:spcBef>
                <a:spcPct val="0"/>
              </a:spcBef>
              <a:spcAft>
                <a:spcPct val="0"/>
              </a:spcAft>
            </a:pPr>
            <a:r>
              <a:rPr lang="en-US" altLang="zh-CN" sz="1400" dirty="0">
                <a:solidFill>
                  <a:schemeClr val="tx1">
                    <a:lumMod val="85000"/>
                    <a:lumOff val="15000"/>
                  </a:schemeClr>
                </a:solidFill>
                <a:latin typeface="+mn-ea"/>
                <a:cs typeface="+mn-ea"/>
                <a:sym typeface="+mn-ea"/>
              </a:rPr>
              <a:t>2025</a:t>
            </a:r>
            <a:r>
              <a:rPr lang="en-US" altLang="en-US" sz="1400" dirty="0">
                <a:solidFill>
                  <a:schemeClr val="tx1">
                    <a:lumMod val="85000"/>
                    <a:lumOff val="15000"/>
                  </a:schemeClr>
                </a:solidFill>
                <a:latin typeface="+mn-ea"/>
                <a:cs typeface="+mn-ea"/>
                <a:sym typeface="+mn-ea"/>
              </a:rPr>
              <a:t> </a:t>
            </a:r>
            <a:r>
              <a:rPr lang="zh-CN" altLang="en-US" sz="1400" dirty="0">
                <a:solidFill>
                  <a:schemeClr val="tx1">
                    <a:lumMod val="85000"/>
                    <a:lumOff val="15000"/>
                  </a:schemeClr>
                </a:solidFill>
                <a:latin typeface="+mn-ea"/>
                <a:cs typeface="+mn-ea"/>
                <a:sym typeface="+mn-ea"/>
              </a:rPr>
              <a:t>年半年度报告披露结束后，</a:t>
            </a:r>
            <a:r>
              <a:rPr lang="en-US" altLang="zh-CN" sz="1400" dirty="0">
                <a:solidFill>
                  <a:schemeClr val="tx1">
                    <a:lumMod val="85000"/>
                    <a:lumOff val="15000"/>
                  </a:schemeClr>
                </a:solidFill>
                <a:latin typeface="+mn-ea"/>
                <a:cs typeface="+mn-ea"/>
                <a:sym typeface="+mn-ea"/>
              </a:rPr>
              <a:t>A</a:t>
            </a:r>
            <a:r>
              <a:rPr lang="zh-CN" altLang="en-US" sz="1400" dirty="0">
                <a:solidFill>
                  <a:schemeClr val="tx1">
                    <a:lumMod val="85000"/>
                    <a:lumOff val="15000"/>
                  </a:schemeClr>
                </a:solidFill>
                <a:latin typeface="+mn-ea"/>
                <a:cs typeface="+mn-ea"/>
                <a:sym typeface="+mn-ea"/>
              </a:rPr>
              <a:t>股上市公司盈利状况明晰，非金融企业盈利增速约</a:t>
            </a:r>
            <a:r>
              <a:rPr lang="en-US" altLang="zh-CN" sz="1400" dirty="0">
                <a:solidFill>
                  <a:schemeClr val="tx1">
                    <a:lumMod val="85000"/>
                    <a:lumOff val="15000"/>
                  </a:schemeClr>
                </a:solidFill>
                <a:latin typeface="+mn-ea"/>
                <a:cs typeface="+mn-ea"/>
                <a:sym typeface="+mn-ea"/>
              </a:rPr>
              <a:t>1.5%</a:t>
            </a:r>
            <a:r>
              <a:rPr lang="zh-CN" altLang="en-US" sz="1400" dirty="0">
                <a:solidFill>
                  <a:schemeClr val="tx1">
                    <a:lumMod val="85000"/>
                    <a:lumOff val="15000"/>
                  </a:schemeClr>
                </a:solidFill>
                <a:latin typeface="+mn-ea"/>
                <a:cs typeface="+mn-ea"/>
                <a:sym typeface="+mn-ea"/>
              </a:rPr>
              <a:t>，企业成本管控与产品定价成效好，盈利修复趋势明显，</a:t>
            </a:r>
            <a:r>
              <a:rPr lang="en-US" altLang="zh-CN" sz="1400" b="1" dirty="0">
                <a:solidFill>
                  <a:schemeClr val="accent6"/>
                </a:solidFill>
                <a:latin typeface="+mn-ea"/>
                <a:cs typeface="+mn-ea"/>
                <a:sym typeface="+mn-ea"/>
              </a:rPr>
              <a:t>AI</a:t>
            </a:r>
            <a:r>
              <a:rPr lang="zh-CN" altLang="en-US" sz="1400" b="1" dirty="0">
                <a:solidFill>
                  <a:schemeClr val="accent6"/>
                </a:solidFill>
                <a:latin typeface="+mn-ea"/>
                <a:cs typeface="+mn-ea"/>
                <a:sym typeface="+mn-ea"/>
              </a:rPr>
              <a:t>算力等新兴产业崛起，企业降本增效，盈利提示，为</a:t>
            </a:r>
            <a:r>
              <a:rPr lang="en-US" altLang="zh-CN" sz="1400" b="1" dirty="0">
                <a:solidFill>
                  <a:schemeClr val="accent6"/>
                </a:solidFill>
                <a:latin typeface="+mn-ea"/>
                <a:cs typeface="+mn-ea"/>
                <a:sym typeface="+mn-ea"/>
              </a:rPr>
              <a:t>A</a:t>
            </a:r>
            <a:r>
              <a:rPr lang="zh-CN" altLang="en-US" sz="1400" b="1" dirty="0">
                <a:solidFill>
                  <a:schemeClr val="accent6"/>
                </a:solidFill>
                <a:latin typeface="+mn-ea"/>
                <a:cs typeface="+mn-ea"/>
                <a:sym typeface="+mn-ea"/>
              </a:rPr>
              <a:t>股注入活力，成盈利增长新动能。内需好转是经济与企业盈利改善主因之一，经济复苏、就业向好</a:t>
            </a:r>
            <a:endParaRPr lang="zh-CN" altLang="en-US" sz="1400" b="1" dirty="0">
              <a:solidFill>
                <a:schemeClr val="accent6"/>
              </a:solidFill>
              <a:latin typeface="+mn-ea"/>
              <a:cs typeface="+mn-ea"/>
              <a:sym typeface="+mn-ea"/>
            </a:endParaRPr>
          </a:p>
        </p:txBody>
      </p:sp>
      <p:sp>
        <p:nvSpPr>
          <p:cNvPr id="83" name="圆角矩形 19"/>
          <p:cNvSpPr/>
          <p:nvPr>
            <p:custDataLst>
              <p:tags r:id="rId12"/>
            </p:custDataLst>
          </p:nvPr>
        </p:nvSpPr>
        <p:spPr>
          <a:xfrm rot="5400000">
            <a:off x="636730" y="3185969"/>
            <a:ext cx="458627" cy="463321"/>
          </a:xfrm>
          <a:prstGeom prst="roundRect">
            <a:avLst>
              <a:gd name="adj" fmla="val 0"/>
            </a:avLst>
          </a:prstGeom>
          <a:gradFill flip="none" rotWithShape="1">
            <a:gsLst>
              <a:gs pos="100000">
                <a:schemeClr val="accent2">
                  <a:alpha val="100000"/>
                </a:schemeClr>
              </a:gs>
              <a:gs pos="0">
                <a:schemeClr val="accent2">
                  <a:lumMod val="70000"/>
                  <a:lumOff val="30000"/>
                  <a:alpha val="100000"/>
                </a:schemeClr>
              </a:gs>
            </a:gsLst>
            <a:lin ang="13200000" scaled="0"/>
            <a:tileRect/>
          </a:gradFill>
          <a:ln>
            <a:no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84" name="燕尾形 20"/>
          <p:cNvSpPr/>
          <p:nvPr>
            <p:custDataLst>
              <p:tags r:id="rId13"/>
            </p:custDataLst>
          </p:nvPr>
        </p:nvSpPr>
        <p:spPr>
          <a:xfrm>
            <a:off x="805698" y="3328787"/>
            <a:ext cx="120021" cy="178355"/>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rgbClr val="FFFFFF"/>
              </a:solidFill>
            </a:endParaRPr>
          </a:p>
        </p:txBody>
      </p:sp>
      <p:sp useBgFill="1">
        <p:nvSpPr>
          <p:cNvPr id="91" name="单圆角矩形 5"/>
          <p:cNvSpPr/>
          <p:nvPr>
            <p:custDataLst>
              <p:tags r:id="rId14"/>
            </p:custDataLst>
          </p:nvPr>
        </p:nvSpPr>
        <p:spPr>
          <a:xfrm>
            <a:off x="634048" y="4642312"/>
            <a:ext cx="11415395" cy="1497244"/>
          </a:xfrm>
          <a:prstGeom prst="round1Rect">
            <a:avLst>
              <a:gd name="adj" fmla="val 0"/>
            </a:avLst>
          </a:prstGeom>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useBgFill="1">
        <p:nvSpPr>
          <p:cNvPr id="27" name="单圆角矩形 5"/>
          <p:cNvSpPr/>
          <p:nvPr>
            <p:custDataLst>
              <p:tags r:id="rId15"/>
            </p:custDataLst>
          </p:nvPr>
        </p:nvSpPr>
        <p:spPr>
          <a:xfrm>
            <a:off x="634048" y="4643653"/>
            <a:ext cx="11415395" cy="1494562"/>
          </a:xfrm>
          <a:prstGeom prst="round1Rect">
            <a:avLst>
              <a:gd name="adj" fmla="val 0"/>
            </a:avLst>
          </a:prstGeom>
          <a:solidFill>
            <a:schemeClr val="lt1">
              <a:lumMod val="100000"/>
              <a:alpha val="20000"/>
            </a:schemeClr>
          </a:solidFill>
          <a:ln>
            <a:solidFill>
              <a:schemeClr val="accent1">
                <a:lumMod val="60000"/>
                <a:lumOff val="40000"/>
                <a:alpha val="35000"/>
              </a:schemeClr>
            </a:solid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lvl="0" algn="ctr">
              <a:buClrTx/>
              <a:buSzTx/>
              <a:buFontTx/>
            </a:pPr>
            <a:endParaRPr lang="zh-CN" altLang="en-US" sz="2400" b="1" spc="300">
              <a:solidFill>
                <a:schemeClr val="lt1">
                  <a:lumMod val="100000"/>
                </a:schemeClr>
              </a:solidFill>
              <a:latin typeface="+mj-ea"/>
              <a:ea typeface="+mj-ea"/>
              <a:sym typeface="+mn-ea"/>
            </a:endParaRPr>
          </a:p>
        </p:txBody>
      </p:sp>
      <p:sp>
        <p:nvSpPr>
          <p:cNvPr id="28" name="矩形 27"/>
          <p:cNvSpPr/>
          <p:nvPr>
            <p:custDataLst>
              <p:tags r:id="rId16"/>
            </p:custDataLst>
          </p:nvPr>
        </p:nvSpPr>
        <p:spPr>
          <a:xfrm>
            <a:off x="1365572" y="4705339"/>
            <a:ext cx="10388848" cy="459968"/>
          </a:xfrm>
          <a:prstGeom prst="rect">
            <a:avLst/>
          </a:prstGeom>
          <a:noFill/>
        </p:spPr>
        <p:txBody>
          <a:bodyPr wrap="square" lIns="0" tIns="0" rIns="0" bIns="0" rtlCol="0" anchor="b">
            <a:noAutofit/>
          </a:bodyPr>
          <a:p>
            <a:pPr>
              <a:spcBef>
                <a:spcPct val="0"/>
              </a:spcBef>
              <a:spcAft>
                <a:spcPct val="0"/>
              </a:spcAft>
            </a:pPr>
            <a:r>
              <a:rPr lang="zh-CN" altLang="en-US" sz="2000" b="1">
                <a:solidFill>
                  <a:schemeClr val="accent1"/>
                </a:solidFill>
                <a:latin typeface="+mn-ea"/>
                <a:cs typeface="+mn-ea"/>
              </a:rPr>
              <a:t>资本市场改革不断深入，险资等长期资金加快入市</a:t>
            </a:r>
            <a:endParaRPr lang="zh-CN" altLang="en-US" sz="2000" b="1">
              <a:solidFill>
                <a:schemeClr val="accent1"/>
              </a:solidFill>
              <a:latin typeface="+mn-ea"/>
              <a:cs typeface="+mn-ea"/>
            </a:endParaRPr>
          </a:p>
        </p:txBody>
      </p:sp>
      <p:sp>
        <p:nvSpPr>
          <p:cNvPr id="29" name="矩形 28"/>
          <p:cNvSpPr/>
          <p:nvPr>
            <p:custDataLst>
              <p:tags r:id="rId17"/>
            </p:custDataLst>
          </p:nvPr>
        </p:nvSpPr>
        <p:spPr>
          <a:xfrm>
            <a:off x="1356520" y="5183746"/>
            <a:ext cx="10388848" cy="887082"/>
          </a:xfrm>
          <a:prstGeom prst="rect">
            <a:avLst/>
          </a:prstGeom>
          <a:noFill/>
        </p:spPr>
        <p:txBody>
          <a:bodyPr wrap="square" lIns="0" tIns="0" rIns="0" bIns="0" rtlCol="0" anchor="t" anchorCtr="0">
            <a:noAutofit/>
          </a:bodyPr>
          <a:p>
            <a:pPr indent="0" fontAlgn="auto">
              <a:lnSpc>
                <a:spcPct val="135000"/>
              </a:lnSpc>
              <a:spcBef>
                <a:spcPct val="0"/>
              </a:spcBef>
              <a:spcAft>
                <a:spcPct val="0"/>
              </a:spcAft>
            </a:pPr>
            <a:r>
              <a:rPr lang="en-US" altLang="zh-CN" sz="1400" dirty="0">
                <a:solidFill>
                  <a:schemeClr val="tx1">
                    <a:lumMod val="85000"/>
                    <a:lumOff val="15000"/>
                  </a:schemeClr>
                </a:solidFill>
                <a:latin typeface="+mn-ea"/>
                <a:cs typeface="+mn-ea"/>
                <a:sym typeface="+mn-ea"/>
              </a:rPr>
              <a:t>2024</a:t>
            </a:r>
            <a:r>
              <a:rPr lang="en-US" altLang="en-US" sz="1400" dirty="0">
                <a:solidFill>
                  <a:schemeClr val="tx1">
                    <a:lumMod val="85000"/>
                    <a:lumOff val="15000"/>
                  </a:schemeClr>
                </a:solidFill>
                <a:latin typeface="+mn-ea"/>
                <a:cs typeface="+mn-ea"/>
                <a:sym typeface="+mn-ea"/>
              </a:rPr>
              <a:t> </a:t>
            </a:r>
            <a:r>
              <a:rPr lang="zh-CN" altLang="en-US" sz="1400" dirty="0">
                <a:solidFill>
                  <a:schemeClr val="tx1">
                    <a:lumMod val="85000"/>
                    <a:lumOff val="15000"/>
                  </a:schemeClr>
                </a:solidFill>
                <a:latin typeface="+mn-ea"/>
                <a:cs typeface="+mn-ea"/>
                <a:sym typeface="+mn-ea"/>
              </a:rPr>
              <a:t>年</a:t>
            </a:r>
            <a:r>
              <a:rPr lang="en-US" altLang="en-US" sz="1400" dirty="0">
                <a:solidFill>
                  <a:schemeClr val="tx1">
                    <a:lumMod val="85000"/>
                    <a:lumOff val="15000"/>
                  </a:schemeClr>
                </a:solidFill>
                <a:latin typeface="+mn-ea"/>
                <a:cs typeface="+mn-ea"/>
                <a:sym typeface="+mn-ea"/>
              </a:rPr>
              <a:t> </a:t>
            </a:r>
            <a:r>
              <a:rPr lang="en-US" altLang="zh-CN" sz="1400" dirty="0">
                <a:solidFill>
                  <a:schemeClr val="tx1">
                    <a:lumMod val="85000"/>
                    <a:lumOff val="15000"/>
                  </a:schemeClr>
                </a:solidFill>
                <a:latin typeface="+mn-ea"/>
                <a:cs typeface="+mn-ea"/>
                <a:sym typeface="+mn-ea"/>
              </a:rPr>
              <a:t>9</a:t>
            </a:r>
            <a:r>
              <a:rPr lang="en-US" altLang="en-US" sz="1400" dirty="0">
                <a:solidFill>
                  <a:schemeClr val="tx1">
                    <a:lumMod val="85000"/>
                    <a:lumOff val="15000"/>
                  </a:schemeClr>
                </a:solidFill>
                <a:latin typeface="+mn-ea"/>
                <a:cs typeface="+mn-ea"/>
                <a:sym typeface="+mn-ea"/>
              </a:rPr>
              <a:t> </a:t>
            </a:r>
            <a:r>
              <a:rPr lang="zh-CN" altLang="en-US" sz="1400" dirty="0">
                <a:solidFill>
                  <a:schemeClr val="tx1">
                    <a:lumMod val="85000"/>
                    <a:lumOff val="15000"/>
                  </a:schemeClr>
                </a:solidFill>
                <a:latin typeface="+mn-ea"/>
                <a:cs typeface="+mn-ea"/>
                <a:sym typeface="+mn-ea"/>
              </a:rPr>
              <a:t>月中央政治局会议与</a:t>
            </a:r>
            <a:r>
              <a:rPr lang="en-US" altLang="en-US" sz="1400" dirty="0">
                <a:solidFill>
                  <a:schemeClr val="tx1">
                    <a:lumMod val="85000"/>
                    <a:lumOff val="15000"/>
                  </a:schemeClr>
                </a:solidFill>
                <a:latin typeface="+mn-ea"/>
                <a:cs typeface="+mn-ea"/>
                <a:sym typeface="+mn-ea"/>
              </a:rPr>
              <a:t> </a:t>
            </a:r>
            <a:r>
              <a:rPr lang="en-US" altLang="zh-CN" sz="1400" dirty="0">
                <a:solidFill>
                  <a:schemeClr val="tx1">
                    <a:lumMod val="85000"/>
                    <a:lumOff val="15000"/>
                  </a:schemeClr>
                </a:solidFill>
                <a:latin typeface="+mn-ea"/>
                <a:cs typeface="+mn-ea"/>
                <a:sym typeface="+mn-ea"/>
              </a:rPr>
              <a:t>12</a:t>
            </a:r>
            <a:r>
              <a:rPr lang="en-US" altLang="en-US" sz="1400" dirty="0">
                <a:solidFill>
                  <a:schemeClr val="tx1">
                    <a:lumMod val="85000"/>
                    <a:lumOff val="15000"/>
                  </a:schemeClr>
                </a:solidFill>
                <a:latin typeface="+mn-ea"/>
                <a:cs typeface="+mn-ea"/>
                <a:sym typeface="+mn-ea"/>
              </a:rPr>
              <a:t> </a:t>
            </a:r>
            <a:r>
              <a:rPr lang="zh-CN" altLang="en-US" sz="1400" dirty="0">
                <a:solidFill>
                  <a:schemeClr val="tx1">
                    <a:lumMod val="85000"/>
                    <a:lumOff val="15000"/>
                  </a:schemeClr>
                </a:solidFill>
                <a:latin typeface="+mn-ea"/>
                <a:cs typeface="+mn-ea"/>
                <a:sym typeface="+mn-ea"/>
              </a:rPr>
              <a:t>月中央经济工作会议，分别提及提振资本市场、引导中长期资金入市及打通其入市卡点堵点，社保基金秉持长期、价值投资理念，布局业绩稳定、潜力大的行业龙头企业。退市标准进一步趋严，有助于淘汰不良企业，净化市场环境，提升上市公司质量，</a:t>
            </a:r>
            <a:r>
              <a:rPr lang="en-US" altLang="zh-CN" sz="1400" b="1" dirty="0">
                <a:solidFill>
                  <a:schemeClr val="accent6"/>
                </a:solidFill>
                <a:latin typeface="+mn-ea"/>
                <a:cs typeface="+mn-ea"/>
                <a:sym typeface="+mn-ea"/>
              </a:rPr>
              <a:t>A</a:t>
            </a:r>
            <a:r>
              <a:rPr lang="en-US" altLang="en-US" sz="1400" b="1" dirty="0">
                <a:solidFill>
                  <a:schemeClr val="accent6"/>
                </a:solidFill>
                <a:latin typeface="+mn-ea"/>
                <a:cs typeface="+mn-ea"/>
                <a:sym typeface="+mn-ea"/>
              </a:rPr>
              <a:t> </a:t>
            </a:r>
            <a:r>
              <a:rPr lang="zh-CN" altLang="en-US" sz="1400" b="1" dirty="0">
                <a:solidFill>
                  <a:schemeClr val="accent6"/>
                </a:solidFill>
                <a:latin typeface="+mn-ea"/>
                <a:cs typeface="+mn-ea"/>
                <a:sym typeface="+mn-ea"/>
              </a:rPr>
              <a:t>股市场投资者结构优化，以公募、私募、险资、社保基金为代表的机构投资者成为市场主导力量</a:t>
            </a:r>
            <a:endParaRPr lang="zh-CN" altLang="en-US" sz="1400" b="1" dirty="0">
              <a:solidFill>
                <a:schemeClr val="accent6"/>
              </a:solidFill>
              <a:latin typeface="+mn-ea"/>
              <a:cs typeface="+mn-ea"/>
              <a:sym typeface="+mn-ea"/>
            </a:endParaRPr>
          </a:p>
        </p:txBody>
      </p:sp>
      <p:sp>
        <p:nvSpPr>
          <p:cNvPr id="94" name="圆角矩形 19"/>
          <p:cNvSpPr/>
          <p:nvPr>
            <p:custDataLst>
              <p:tags r:id="rId18"/>
            </p:custDataLst>
          </p:nvPr>
        </p:nvSpPr>
        <p:spPr>
          <a:xfrm rot="5400000">
            <a:off x="636730" y="4849499"/>
            <a:ext cx="458627" cy="463321"/>
          </a:xfrm>
          <a:prstGeom prst="roundRect">
            <a:avLst>
              <a:gd name="adj" fmla="val 0"/>
            </a:avLst>
          </a:prstGeom>
          <a:gradFill flip="none" rotWithShape="1">
            <a:gsLst>
              <a:gs pos="100000">
                <a:schemeClr val="accent1">
                  <a:alpha val="100000"/>
                </a:schemeClr>
              </a:gs>
              <a:gs pos="0">
                <a:schemeClr val="accent1">
                  <a:lumMod val="70000"/>
                  <a:lumOff val="30000"/>
                  <a:alpha val="100000"/>
                </a:schemeClr>
              </a:gs>
            </a:gsLst>
            <a:lin ang="13200000" scaled="0"/>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95" name="燕尾形 20"/>
          <p:cNvSpPr/>
          <p:nvPr>
            <p:custDataLst>
              <p:tags r:id="rId19"/>
            </p:custDataLst>
          </p:nvPr>
        </p:nvSpPr>
        <p:spPr>
          <a:xfrm>
            <a:off x="805698" y="4992317"/>
            <a:ext cx="120021" cy="178355"/>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rgbClr val="FFFFFF"/>
              </a:solidFill>
            </a:endParaRPr>
          </a:p>
        </p:txBody>
      </p:sp>
    </p:spTree>
    <p:custDataLst>
      <p:tags r:id="rId20"/>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useBgFill="1">
        <p:nvSpPr>
          <p:cNvPr id="5" name="圆角矩形 4"/>
          <p:cNvSpPr/>
          <p:nvPr>
            <p:custDataLst>
              <p:tags r:id="rId2"/>
            </p:custDataLst>
          </p:nvPr>
        </p:nvSpPr>
        <p:spPr>
          <a:xfrm>
            <a:off x="8545557" y="1458104"/>
            <a:ext cx="3451181" cy="4516545"/>
          </a:xfrm>
          <a:prstGeom prst="roundRect">
            <a:avLst>
              <a:gd name="adj" fmla="val 13095"/>
            </a:avLst>
          </a:prstGeom>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539750" rIns="215900" numCol="1" spcCol="0" rtlCol="0" fromWordArt="0" anchor="ctr" anchorCtr="0" forceAA="0" compatLnSpc="1">
            <a:noAutofit/>
          </a:bodyPr>
          <a:p>
            <a:pPr lvl="0" algn="just">
              <a:lnSpc>
                <a:spcPct val="130000"/>
              </a:lnSpc>
              <a:buClrTx/>
              <a:buSzTx/>
              <a:buFontTx/>
            </a:pPr>
            <a:endParaRPr lang="zh-CN" altLang="en-US" sz="1600">
              <a:solidFill>
                <a:schemeClr val="tx1">
                  <a:lumMod val="85000"/>
                  <a:lumOff val="15000"/>
                </a:schemeClr>
              </a:solidFill>
              <a:latin typeface="+mn-ea"/>
              <a:cs typeface="+mn-ea"/>
              <a:sym typeface="+mn-ea"/>
            </a:endParaRPr>
          </a:p>
        </p:txBody>
      </p:sp>
      <p:sp useBgFill="1">
        <p:nvSpPr>
          <p:cNvPr id="6" name="圆角矩形 5"/>
          <p:cNvSpPr/>
          <p:nvPr>
            <p:custDataLst>
              <p:tags r:id="rId3"/>
            </p:custDataLst>
          </p:nvPr>
        </p:nvSpPr>
        <p:spPr>
          <a:xfrm>
            <a:off x="4422718" y="1458104"/>
            <a:ext cx="3452610" cy="4516545"/>
          </a:xfrm>
          <a:prstGeom prst="roundRect">
            <a:avLst>
              <a:gd name="adj" fmla="val 13095"/>
            </a:avLst>
          </a:prstGeom>
          <a:ln>
            <a:noFill/>
          </a:ln>
        </p:spPr>
        <p:style>
          <a:lnRef idx="2">
            <a:schemeClr val="accent1">
              <a:lumMod val="75000"/>
            </a:schemeClr>
          </a:lnRef>
          <a:fillRef idx="1">
            <a:schemeClr val="accent1"/>
          </a:fillRef>
          <a:effectRef idx="0">
            <a:srgbClr val="FFFFFF"/>
          </a:effectRef>
          <a:fontRef idx="minor">
            <a:schemeClr val="lt1"/>
          </a:fontRef>
        </p:style>
        <p:txBody>
          <a:bodyPr lIns="144145" tIns="539750" rIns="215900" rtlCol="0" anchor="ctr"/>
          <a:p>
            <a:pPr indent="0" algn="just" fontAlgn="auto">
              <a:lnSpc>
                <a:spcPct val="130000"/>
              </a:lnSpc>
            </a:pPr>
            <a:endParaRPr lang="zh-CN" altLang="en-US" sz="1600">
              <a:solidFill>
                <a:schemeClr val="tx1">
                  <a:lumMod val="85000"/>
                  <a:lumOff val="15000"/>
                </a:schemeClr>
              </a:solidFill>
              <a:latin typeface="+mn-ea"/>
              <a:cs typeface="+mn-ea"/>
              <a:sym typeface="+mn-ea"/>
            </a:endParaRPr>
          </a:p>
        </p:txBody>
      </p:sp>
      <p:sp useBgFill="1">
        <p:nvSpPr>
          <p:cNvPr id="9" name="圆角矩形 8"/>
          <p:cNvSpPr/>
          <p:nvPr>
            <p:custDataLst>
              <p:tags r:id="rId4"/>
            </p:custDataLst>
          </p:nvPr>
        </p:nvSpPr>
        <p:spPr>
          <a:xfrm>
            <a:off x="301308" y="1458104"/>
            <a:ext cx="3451181" cy="4516545"/>
          </a:xfrm>
          <a:prstGeom prst="roundRect">
            <a:avLst>
              <a:gd name="adj" fmla="val 13095"/>
            </a:avLst>
          </a:prstGeom>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539750" rIns="215900" numCol="1" spcCol="0" rtlCol="0" fromWordArt="0" anchor="ctr" anchorCtr="0" forceAA="0" compatLnSpc="1">
            <a:noAutofit/>
          </a:bodyPr>
          <a:p>
            <a:pPr lvl="0" algn="just">
              <a:lnSpc>
                <a:spcPct val="130000"/>
              </a:lnSpc>
              <a:buClrTx/>
              <a:buSzTx/>
              <a:buFontTx/>
            </a:pPr>
            <a:endParaRPr lang="zh-CN" altLang="en-US" sz="1600">
              <a:solidFill>
                <a:schemeClr val="tx1">
                  <a:lumMod val="85000"/>
                  <a:lumOff val="15000"/>
                </a:schemeClr>
              </a:solidFill>
              <a:latin typeface="+mn-ea"/>
              <a:cs typeface="+mn-ea"/>
              <a:sym typeface="+mn-ea"/>
            </a:endParaRPr>
          </a:p>
        </p:txBody>
      </p:sp>
      <p:sp>
        <p:nvSpPr>
          <p:cNvPr id="25" name="圆角矩形 24"/>
          <p:cNvSpPr/>
          <p:nvPr>
            <p:custDataLst>
              <p:tags r:id="rId5"/>
            </p:custDataLst>
          </p:nvPr>
        </p:nvSpPr>
        <p:spPr>
          <a:xfrm>
            <a:off x="8545557" y="1458104"/>
            <a:ext cx="3451181" cy="4516545"/>
          </a:xfrm>
          <a:prstGeom prst="roundRect">
            <a:avLst>
              <a:gd name="adj" fmla="val 13095"/>
            </a:avLst>
          </a:prstGeom>
          <a:solidFill>
            <a:srgbClr val="FFFFFF">
              <a:alpha val="15000"/>
            </a:srgbClr>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1080135" rIns="215900" numCol="1" spcCol="0" rtlCol="0" fromWordArt="0" anchor="t" anchorCtr="0" forceAA="0" compatLnSpc="1">
            <a:noAutofit/>
          </a:bodyPr>
          <a:p>
            <a:pPr indent="0" algn="just" fontAlgn="auto">
              <a:lnSpc>
                <a:spcPct val="140000"/>
              </a:lnSpc>
            </a:pPr>
            <a:r>
              <a:rPr lang="zh-CN" altLang="en-US" sz="1400" b="1">
                <a:solidFill>
                  <a:schemeClr val="accent6"/>
                </a:solidFill>
                <a:latin typeface="+mn-ea"/>
                <a:cs typeface="+mn-ea"/>
                <a:sym typeface="+mn-ea"/>
              </a:rPr>
              <a:t>理解慢牛底层逻辑是在资本市场稳健前行的关键</a:t>
            </a:r>
            <a:endParaRPr lang="zh-CN" altLang="en-US" sz="1400">
              <a:solidFill>
                <a:schemeClr val="tx1">
                  <a:lumMod val="85000"/>
                  <a:lumOff val="15000"/>
                </a:schemeClr>
              </a:solidFill>
              <a:latin typeface="+mn-ea"/>
              <a:cs typeface="+mn-ea"/>
              <a:sym typeface="+mn-ea"/>
            </a:endParaRPr>
          </a:p>
          <a:p>
            <a:pPr indent="0" algn="just" fontAlgn="auto">
              <a:lnSpc>
                <a:spcPct val="140000"/>
              </a:lnSpc>
            </a:pPr>
            <a:r>
              <a:rPr lang="zh-CN" altLang="en-US" sz="1400">
                <a:solidFill>
                  <a:schemeClr val="tx1">
                    <a:lumMod val="85000"/>
                    <a:lumOff val="15000"/>
                  </a:schemeClr>
                </a:solidFill>
                <a:latin typeface="+mn-ea"/>
                <a:cs typeface="+mn-ea"/>
                <a:sym typeface="+mn-ea"/>
              </a:rPr>
              <a:t>要摒弃短期暴富幻想，以产业趋势为指引，投资有核心竞争力的优质企业；依托长期资本，坚守价值投资理念，不为短期波动动摇，享受企业成长红利。慢牛是时代礼物，有了稳定可持续的投资环境，才会让大多数人实现资产稳健增值。</a:t>
            </a:r>
            <a:endParaRPr lang="zh-CN" altLang="en-US" sz="1400">
              <a:solidFill>
                <a:schemeClr val="tx1">
                  <a:lumMod val="85000"/>
                  <a:lumOff val="15000"/>
                </a:schemeClr>
              </a:solidFill>
              <a:latin typeface="+mn-ea"/>
              <a:cs typeface="+mn-ea"/>
              <a:sym typeface="+mn-ea"/>
            </a:endParaRPr>
          </a:p>
        </p:txBody>
      </p:sp>
      <p:sp>
        <p:nvSpPr>
          <p:cNvPr id="36" name="椭圆 35"/>
          <p:cNvSpPr/>
          <p:nvPr>
            <p:custDataLst>
              <p:tags r:id="rId6"/>
            </p:custDataLst>
          </p:nvPr>
        </p:nvSpPr>
        <p:spPr>
          <a:xfrm>
            <a:off x="9927458" y="1813226"/>
            <a:ext cx="686664" cy="686664"/>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cxnSp>
        <p:nvCxnSpPr>
          <p:cNvPr id="37" name="直接连接符 36"/>
          <p:cNvCxnSpPr/>
          <p:nvPr>
            <p:custDataLst>
              <p:tags r:id="rId7"/>
            </p:custDataLst>
          </p:nvPr>
        </p:nvCxnSpPr>
        <p:spPr>
          <a:xfrm>
            <a:off x="10056074" y="5533070"/>
            <a:ext cx="429433" cy="0"/>
          </a:xfrm>
          <a:prstGeom prst="line">
            <a:avLst/>
          </a:prstGeom>
          <a:ln w="44450" cap="rnd">
            <a:solidFill>
              <a:schemeClr val="accent1"/>
            </a:solidFill>
          </a:ln>
        </p:spPr>
        <p:style>
          <a:lnRef idx="2">
            <a:schemeClr val="accent1"/>
          </a:lnRef>
          <a:fillRef idx="0">
            <a:srgbClr val="FFFFFF"/>
          </a:fillRef>
          <a:effectRef idx="0">
            <a:srgbClr val="FFFFFF"/>
          </a:effectRef>
          <a:fontRef idx="minor">
            <a:schemeClr val="tx1"/>
          </a:fontRef>
        </p:style>
      </p:cxnSp>
      <p:pic>
        <p:nvPicPr>
          <p:cNvPr id="10" name="图片 11" descr="343439383331313b343532303032373bbfcdbba7b5b5b0b8"/>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10128956" y="2024727"/>
            <a:ext cx="283562" cy="283562"/>
          </a:xfrm>
          <a:prstGeom prst="rect">
            <a:avLst/>
          </a:prstGeom>
        </p:spPr>
      </p:pic>
      <p:sp>
        <p:nvSpPr>
          <p:cNvPr id="11" name="圆角矩形 10"/>
          <p:cNvSpPr/>
          <p:nvPr>
            <p:custDataLst>
              <p:tags r:id="rId11"/>
            </p:custDataLst>
          </p:nvPr>
        </p:nvSpPr>
        <p:spPr>
          <a:xfrm>
            <a:off x="4422718" y="1458104"/>
            <a:ext cx="3452610" cy="4516545"/>
          </a:xfrm>
          <a:prstGeom prst="roundRect">
            <a:avLst>
              <a:gd name="adj" fmla="val 13095"/>
            </a:avLst>
          </a:prstGeom>
          <a:solidFill>
            <a:srgbClr val="FFFFFF">
              <a:alpha val="15000"/>
            </a:srgbClr>
          </a:solidFill>
          <a:ln>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1080135" rIns="215900" numCol="1" spcCol="0" rtlCol="0" fromWordArt="0" anchor="t" anchorCtr="0" forceAA="0" compatLnSpc="1">
            <a:noAutofit/>
          </a:bodyPr>
          <a:p>
            <a:pPr indent="0" algn="just" fontAlgn="auto">
              <a:lnSpc>
                <a:spcPct val="140000"/>
              </a:lnSpc>
            </a:pPr>
            <a:r>
              <a:rPr lang="zh-CN" altLang="en-US" sz="1400" b="1">
                <a:solidFill>
                  <a:schemeClr val="accent6"/>
                </a:solidFill>
                <a:latin typeface="+mn-ea"/>
                <a:cs typeface="+mn-ea"/>
                <a:sym typeface="+mn-ea"/>
              </a:rPr>
              <a:t>当前，</a:t>
            </a:r>
            <a:r>
              <a:rPr lang="en-US" altLang="zh-CN" sz="1400" b="1">
                <a:solidFill>
                  <a:schemeClr val="accent6"/>
                </a:solidFill>
                <a:latin typeface="+mn-ea"/>
                <a:cs typeface="+mn-ea"/>
                <a:sym typeface="+mn-ea"/>
              </a:rPr>
              <a:t>A</a:t>
            </a:r>
            <a:r>
              <a:rPr lang="en-US" altLang="en-US" sz="1400" b="1">
                <a:solidFill>
                  <a:schemeClr val="accent6"/>
                </a:solidFill>
                <a:latin typeface="+mn-ea"/>
                <a:cs typeface="+mn-ea"/>
                <a:sym typeface="+mn-ea"/>
              </a:rPr>
              <a:t> </a:t>
            </a:r>
            <a:r>
              <a:rPr lang="zh-CN" altLang="en-US" sz="1400" b="1">
                <a:solidFill>
                  <a:schemeClr val="accent6"/>
                </a:solidFill>
                <a:latin typeface="+mn-ea"/>
                <a:cs typeface="+mn-ea"/>
                <a:sym typeface="+mn-ea"/>
              </a:rPr>
              <a:t>股正站在历史的新起点，逐步向成熟市场靠拢</a:t>
            </a:r>
            <a:endParaRPr lang="zh-CN" altLang="en-US" sz="1400">
              <a:solidFill>
                <a:schemeClr val="tx1">
                  <a:lumMod val="85000"/>
                  <a:lumOff val="15000"/>
                </a:schemeClr>
              </a:solidFill>
              <a:latin typeface="+mn-ea"/>
              <a:cs typeface="+mn-ea"/>
              <a:sym typeface="+mn-ea"/>
            </a:endParaRPr>
          </a:p>
          <a:p>
            <a:pPr indent="0" algn="just" fontAlgn="auto">
              <a:lnSpc>
                <a:spcPct val="140000"/>
              </a:lnSpc>
            </a:pPr>
            <a:r>
              <a:rPr lang="zh-CN" altLang="en-US" sz="1400">
                <a:solidFill>
                  <a:schemeClr val="tx1">
                    <a:lumMod val="85000"/>
                    <a:lumOff val="15000"/>
                  </a:schemeClr>
                </a:solidFill>
                <a:latin typeface="+mn-ea"/>
                <a:cs typeface="+mn-ea"/>
                <a:sym typeface="+mn-ea"/>
              </a:rPr>
              <a:t>在这一进程中，震荡调整不再是令人恐慌的</a:t>
            </a:r>
            <a:r>
              <a:rPr lang="en-US" altLang="zh-CN" sz="1400">
                <a:solidFill>
                  <a:schemeClr val="tx1">
                    <a:lumMod val="85000"/>
                    <a:lumOff val="15000"/>
                  </a:schemeClr>
                </a:solidFill>
                <a:latin typeface="+mn-ea"/>
                <a:cs typeface="+mn-ea"/>
                <a:sym typeface="+mn-ea"/>
              </a:rPr>
              <a:t>“</a:t>
            </a:r>
            <a:r>
              <a:rPr lang="zh-CN" altLang="en-US" sz="1400">
                <a:solidFill>
                  <a:schemeClr val="tx1">
                    <a:lumMod val="85000"/>
                    <a:lumOff val="15000"/>
                  </a:schemeClr>
                </a:solidFill>
                <a:latin typeface="+mn-ea"/>
                <a:cs typeface="+mn-ea"/>
                <a:sym typeface="+mn-ea"/>
              </a:rPr>
              <a:t>杂音</a:t>
            </a:r>
            <a:r>
              <a:rPr lang="en-US" altLang="zh-CN" sz="1400">
                <a:solidFill>
                  <a:schemeClr val="tx1">
                    <a:lumMod val="85000"/>
                    <a:lumOff val="15000"/>
                  </a:schemeClr>
                </a:solidFill>
                <a:latin typeface="+mn-ea"/>
                <a:cs typeface="+mn-ea"/>
                <a:sym typeface="+mn-ea"/>
              </a:rPr>
              <a:t>”</a:t>
            </a:r>
            <a:r>
              <a:rPr lang="zh-CN" altLang="en-US" sz="1400">
                <a:solidFill>
                  <a:schemeClr val="tx1">
                    <a:lumMod val="85000"/>
                    <a:lumOff val="15000"/>
                  </a:schemeClr>
                </a:solidFill>
                <a:latin typeface="+mn-ea"/>
                <a:cs typeface="+mn-ea"/>
                <a:sym typeface="+mn-ea"/>
              </a:rPr>
              <a:t>，而是慢牛乐章中不可或缺的</a:t>
            </a:r>
            <a:r>
              <a:rPr lang="en-US" altLang="en-US" sz="1400">
                <a:solidFill>
                  <a:schemeClr val="tx1">
                    <a:lumMod val="85000"/>
                    <a:lumOff val="15000"/>
                  </a:schemeClr>
                </a:solidFill>
                <a:latin typeface="+mn-ea"/>
                <a:cs typeface="+mn-ea"/>
                <a:sym typeface="+mn-ea"/>
              </a:rPr>
              <a:t> </a:t>
            </a:r>
            <a:r>
              <a:rPr lang="en-US" altLang="zh-CN" sz="1400">
                <a:solidFill>
                  <a:schemeClr val="tx1">
                    <a:lumMod val="85000"/>
                    <a:lumOff val="15000"/>
                  </a:schemeClr>
                </a:solidFill>
                <a:latin typeface="+mn-ea"/>
                <a:cs typeface="+mn-ea"/>
                <a:sym typeface="+mn-ea"/>
              </a:rPr>
              <a:t>“</a:t>
            </a:r>
            <a:r>
              <a:rPr lang="zh-CN" altLang="en-US" sz="1400">
                <a:solidFill>
                  <a:schemeClr val="tx1">
                    <a:lumMod val="85000"/>
                    <a:lumOff val="15000"/>
                  </a:schemeClr>
                </a:solidFill>
                <a:latin typeface="+mn-ea"/>
                <a:cs typeface="+mn-ea"/>
                <a:sym typeface="+mn-ea"/>
              </a:rPr>
              <a:t>和弦</a:t>
            </a:r>
            <a:r>
              <a:rPr lang="en-US" altLang="zh-CN" sz="1400">
                <a:solidFill>
                  <a:schemeClr val="tx1">
                    <a:lumMod val="85000"/>
                    <a:lumOff val="15000"/>
                  </a:schemeClr>
                </a:solidFill>
                <a:latin typeface="+mn-ea"/>
                <a:cs typeface="+mn-ea"/>
                <a:sym typeface="+mn-ea"/>
              </a:rPr>
              <a:t>”</a:t>
            </a:r>
            <a:r>
              <a:rPr lang="zh-CN" altLang="en-US" sz="1400">
                <a:solidFill>
                  <a:schemeClr val="tx1">
                    <a:lumMod val="85000"/>
                    <a:lumOff val="15000"/>
                  </a:schemeClr>
                </a:solidFill>
                <a:latin typeface="+mn-ea"/>
                <a:cs typeface="+mn-ea"/>
                <a:sym typeface="+mn-ea"/>
              </a:rPr>
              <a:t>，它以一种温和的方式，消化前期涨幅，修复市场结构，为后续的稳健上行积蓄力量。每一次回调，都是市场自我调节、自我修复的过程</a:t>
            </a:r>
            <a:endParaRPr lang="zh-CN" altLang="en-US" sz="1400">
              <a:solidFill>
                <a:schemeClr val="tx1">
                  <a:lumMod val="85000"/>
                  <a:lumOff val="15000"/>
                </a:schemeClr>
              </a:solidFill>
              <a:latin typeface="+mn-ea"/>
              <a:cs typeface="+mn-ea"/>
              <a:sym typeface="+mn-ea"/>
            </a:endParaRPr>
          </a:p>
        </p:txBody>
      </p:sp>
      <p:sp>
        <p:nvSpPr>
          <p:cNvPr id="33" name="椭圆 32"/>
          <p:cNvSpPr/>
          <p:nvPr>
            <p:custDataLst>
              <p:tags r:id="rId12"/>
            </p:custDataLst>
          </p:nvPr>
        </p:nvSpPr>
        <p:spPr>
          <a:xfrm>
            <a:off x="5805333" y="1813226"/>
            <a:ext cx="686664" cy="686664"/>
          </a:xfrm>
          <a:prstGeom prst="ellipse">
            <a:avLst/>
          </a:prstGeom>
          <a:noFill/>
          <a:ln w="25400">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13" name="图片 3" descr="343439383331313b343532303031393bd2b5bca8b9dcc0ed"/>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6006831" y="2024727"/>
            <a:ext cx="283562" cy="283562"/>
          </a:xfrm>
          <a:prstGeom prst="rect">
            <a:avLst/>
          </a:prstGeom>
        </p:spPr>
      </p:pic>
      <p:cxnSp>
        <p:nvCxnSpPr>
          <p:cNvPr id="14" name="直接连接符 13"/>
          <p:cNvCxnSpPr/>
          <p:nvPr>
            <p:custDataLst>
              <p:tags r:id="rId16"/>
            </p:custDataLst>
          </p:nvPr>
        </p:nvCxnSpPr>
        <p:spPr>
          <a:xfrm>
            <a:off x="5933949" y="5533070"/>
            <a:ext cx="429433" cy="0"/>
          </a:xfrm>
          <a:prstGeom prst="line">
            <a:avLst/>
          </a:prstGeom>
          <a:ln w="44450" cap="rnd">
            <a:solidFill>
              <a:schemeClr val="accent2"/>
            </a:solidFill>
          </a:ln>
        </p:spPr>
        <p:style>
          <a:lnRef idx="2">
            <a:schemeClr val="accent1"/>
          </a:lnRef>
          <a:fillRef idx="0">
            <a:srgbClr val="FFFFFF"/>
          </a:fillRef>
          <a:effectRef idx="0">
            <a:srgbClr val="FFFFFF"/>
          </a:effectRef>
          <a:fontRef idx="minor">
            <a:schemeClr val="tx1"/>
          </a:fontRef>
        </p:style>
      </p:cxnSp>
      <p:sp>
        <p:nvSpPr>
          <p:cNvPr id="15" name="圆角矩形 14"/>
          <p:cNvSpPr/>
          <p:nvPr>
            <p:custDataLst>
              <p:tags r:id="rId17"/>
            </p:custDataLst>
          </p:nvPr>
        </p:nvSpPr>
        <p:spPr>
          <a:xfrm>
            <a:off x="301308" y="1458104"/>
            <a:ext cx="3451181" cy="4516545"/>
          </a:xfrm>
          <a:prstGeom prst="roundRect">
            <a:avLst>
              <a:gd name="adj" fmla="val 13095"/>
            </a:avLst>
          </a:prstGeom>
          <a:solidFill>
            <a:srgbClr val="FFFFFF">
              <a:alpha val="15000"/>
            </a:srgbClr>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1080135" rIns="215900" numCol="1" spcCol="0" rtlCol="0" fromWordArt="0" anchor="t" anchorCtr="0" forceAA="0" compatLnSpc="1">
            <a:noAutofit/>
          </a:bodyPr>
          <a:p>
            <a:pPr indent="0" algn="just" fontAlgn="auto">
              <a:lnSpc>
                <a:spcPct val="140000"/>
              </a:lnSpc>
            </a:pPr>
            <a:r>
              <a:rPr lang="zh-CN" altLang="en-US" sz="1400" b="1">
                <a:solidFill>
                  <a:schemeClr val="accent6"/>
                </a:solidFill>
                <a:latin typeface="+mn-ea"/>
                <a:cs typeface="+mn-ea"/>
                <a:sym typeface="+mn-ea"/>
              </a:rPr>
              <a:t>美股</a:t>
            </a:r>
            <a:r>
              <a:rPr lang="en-US" altLang="en-US" sz="1400" b="1">
                <a:solidFill>
                  <a:schemeClr val="accent6"/>
                </a:solidFill>
                <a:latin typeface="+mn-ea"/>
                <a:cs typeface="+mn-ea"/>
                <a:sym typeface="+mn-ea"/>
              </a:rPr>
              <a:t> </a:t>
            </a:r>
            <a:r>
              <a:rPr lang="en-US" altLang="zh-CN" sz="1400" b="1">
                <a:solidFill>
                  <a:schemeClr val="accent6"/>
                </a:solidFill>
                <a:latin typeface="+mn-ea"/>
                <a:cs typeface="+mn-ea"/>
                <a:sym typeface="+mn-ea"/>
              </a:rPr>
              <a:t>40</a:t>
            </a:r>
            <a:r>
              <a:rPr lang="en-US" altLang="en-US" sz="1400" b="1">
                <a:solidFill>
                  <a:schemeClr val="accent6"/>
                </a:solidFill>
                <a:latin typeface="+mn-ea"/>
                <a:cs typeface="+mn-ea"/>
                <a:sym typeface="+mn-ea"/>
              </a:rPr>
              <a:t> </a:t>
            </a:r>
            <a:r>
              <a:rPr lang="zh-CN" altLang="en-US" sz="1400" b="1">
                <a:solidFill>
                  <a:schemeClr val="accent6"/>
                </a:solidFill>
                <a:latin typeface="+mn-ea"/>
                <a:cs typeface="+mn-ea"/>
                <a:sym typeface="+mn-ea"/>
              </a:rPr>
              <a:t>年慢牛之路，向我们生动诠释了真正的牛市并非一蹴而就、直线拉升的疯狂盛宴</a:t>
            </a:r>
            <a:endParaRPr lang="zh-CN" altLang="en-US" sz="1400" b="1">
              <a:solidFill>
                <a:schemeClr val="accent6"/>
              </a:solidFill>
              <a:latin typeface="+mn-ea"/>
              <a:cs typeface="+mn-ea"/>
              <a:sym typeface="+mn-ea"/>
            </a:endParaRPr>
          </a:p>
          <a:p>
            <a:pPr indent="0" algn="just" fontAlgn="auto">
              <a:lnSpc>
                <a:spcPct val="140000"/>
              </a:lnSpc>
            </a:pPr>
            <a:r>
              <a:rPr lang="zh-CN" altLang="en-US" sz="1400">
                <a:solidFill>
                  <a:schemeClr val="tx1">
                    <a:lumMod val="85000"/>
                    <a:lumOff val="15000"/>
                  </a:schemeClr>
                </a:solidFill>
                <a:latin typeface="+mn-ea"/>
                <a:cs typeface="+mn-ea"/>
                <a:sym typeface="+mn-ea"/>
              </a:rPr>
              <a:t>这背后，是经济周期的有序更迭、科技创新的持续驱动、货币政策的精准调控以及投资者结构的优化升级等多重要素的协同共振，共筑美股长期牛市。</a:t>
            </a:r>
            <a:endParaRPr lang="zh-CN" altLang="en-US" sz="1400">
              <a:solidFill>
                <a:schemeClr val="tx1">
                  <a:lumMod val="85000"/>
                  <a:lumOff val="15000"/>
                </a:schemeClr>
              </a:solidFill>
              <a:latin typeface="+mn-ea"/>
              <a:cs typeface="+mn-ea"/>
              <a:sym typeface="+mn-ea"/>
            </a:endParaRPr>
          </a:p>
        </p:txBody>
      </p:sp>
      <p:sp>
        <p:nvSpPr>
          <p:cNvPr id="16" name="椭圆 15"/>
          <p:cNvSpPr/>
          <p:nvPr>
            <p:custDataLst>
              <p:tags r:id="rId18"/>
            </p:custDataLst>
          </p:nvPr>
        </p:nvSpPr>
        <p:spPr>
          <a:xfrm>
            <a:off x="1683923" y="1813226"/>
            <a:ext cx="686664" cy="686664"/>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17" name="图片 4" descr="343439383331313b343532303032303bb8f6c8cbd0c5cfa2"/>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1885421" y="2014723"/>
            <a:ext cx="283668" cy="283668"/>
          </a:xfrm>
          <a:prstGeom prst="rect">
            <a:avLst/>
          </a:prstGeom>
        </p:spPr>
      </p:pic>
      <p:cxnSp>
        <p:nvCxnSpPr>
          <p:cNvPr id="18" name="直接连接符 17"/>
          <p:cNvCxnSpPr/>
          <p:nvPr>
            <p:custDataLst>
              <p:tags r:id="rId22"/>
            </p:custDataLst>
          </p:nvPr>
        </p:nvCxnSpPr>
        <p:spPr>
          <a:xfrm>
            <a:off x="1811824" y="5533070"/>
            <a:ext cx="429433" cy="0"/>
          </a:xfrm>
          <a:prstGeom prst="line">
            <a:avLst/>
          </a:prstGeom>
          <a:ln w="44450" cap="rnd">
            <a:solidFill>
              <a:schemeClr val="accent1"/>
            </a:solidFill>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2030095" y="175260"/>
            <a:ext cx="828802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逐步</a:t>
            </a:r>
            <a:r>
              <a:rPr lang="zh-CN" altLang="en-US" sz="2800" b="1">
                <a:solidFill>
                  <a:schemeClr val="bg1"/>
                </a:solidFill>
                <a:sym typeface="+mn-ea"/>
              </a:rPr>
              <a:t>成熟</a:t>
            </a:r>
            <a:endParaRPr lang="zh-CN" altLang="en-US" sz="2800" b="1">
              <a:solidFill>
                <a:schemeClr val="bg1"/>
              </a:solidFill>
              <a:sym typeface="+mn-ea"/>
            </a:endParaRPr>
          </a:p>
        </p:txBody>
      </p:sp>
      <p:sp>
        <p:nvSpPr>
          <p:cNvPr id="7" name="文本框 6"/>
          <p:cNvSpPr txBox="1"/>
          <p:nvPr userDrawn="1">
            <p:custDataLst>
              <p:tags r:id="rId23"/>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2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2030095" y="175260"/>
            <a:ext cx="8288020" cy="521970"/>
          </a:xfrm>
          <a:prstGeom prst="rect">
            <a:avLst/>
          </a:prstGeom>
          <a:noFill/>
        </p:spPr>
        <p:txBody>
          <a:bodyPr wrap="square" rtlCol="0" anchor="t">
            <a:spAutoFit/>
          </a:bodyPr>
          <a:p>
            <a:r>
              <a:rPr lang="en-US" altLang="zh-CN" sz="2800" b="1">
                <a:solidFill>
                  <a:schemeClr val="bg1"/>
                </a:solidFill>
                <a:sym typeface="+mn-ea"/>
              </a:rPr>
              <a:t>                 A</a:t>
            </a:r>
            <a:r>
              <a:rPr lang="zh-CN" altLang="en-US" sz="2800" b="1">
                <a:solidFill>
                  <a:schemeClr val="bg1"/>
                </a:solidFill>
                <a:sym typeface="+mn-ea"/>
              </a:rPr>
              <a:t>股与港股从今年开启的梦幻</a:t>
            </a:r>
            <a:r>
              <a:rPr lang="zh-CN" altLang="en-US" sz="2800" b="1">
                <a:solidFill>
                  <a:schemeClr val="bg1"/>
                </a:solidFill>
                <a:sym typeface="+mn-ea"/>
              </a:rPr>
              <a:t>联动</a:t>
            </a:r>
            <a:endParaRPr lang="zh-CN" altLang="en-US" sz="2800" b="1">
              <a:solidFill>
                <a:schemeClr val="bg1"/>
              </a:solidFill>
              <a:sym typeface="+mn-ea"/>
            </a:endParaRPr>
          </a:p>
        </p:txBody>
      </p:sp>
      <p:pic>
        <p:nvPicPr>
          <p:cNvPr id="7" name="图片 6"/>
          <p:cNvPicPr>
            <a:picLocks noChangeAspect="1"/>
          </p:cNvPicPr>
          <p:nvPr/>
        </p:nvPicPr>
        <p:blipFill>
          <a:blip r:embed="rId2"/>
          <a:stretch>
            <a:fillRect/>
          </a:stretch>
        </p:blipFill>
        <p:spPr>
          <a:xfrm>
            <a:off x="0" y="1038225"/>
            <a:ext cx="6244590" cy="5427345"/>
          </a:xfrm>
          <a:prstGeom prst="rect">
            <a:avLst/>
          </a:prstGeom>
        </p:spPr>
      </p:pic>
      <p:pic>
        <p:nvPicPr>
          <p:cNvPr id="8" name="图片 7"/>
          <p:cNvPicPr>
            <a:picLocks noChangeAspect="1"/>
          </p:cNvPicPr>
          <p:nvPr/>
        </p:nvPicPr>
        <p:blipFill>
          <a:blip r:embed="rId3"/>
          <a:stretch>
            <a:fillRect/>
          </a:stretch>
        </p:blipFill>
        <p:spPr>
          <a:xfrm>
            <a:off x="6243955" y="1038225"/>
            <a:ext cx="5948045" cy="5427980"/>
          </a:xfrm>
          <a:prstGeom prst="rect">
            <a:avLst/>
          </a:prstGeom>
        </p:spPr>
      </p:pic>
      <p:sp>
        <p:nvSpPr>
          <p:cNvPr id="5" name="文本框 4"/>
          <p:cNvSpPr txBox="1"/>
          <p:nvPr userDrawn="1">
            <p:custDataLst>
              <p:tags r:id="rId4"/>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93_3*l_h_f*1_1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10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093_3*l_h_f*1_4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10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093_3*l_h_a*1_2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10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093_3*l_h_f*1_2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10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4_2"/>
  <p:tag name="KSO_WM_TEMPLATE_CATEGORY" val="diagram"/>
  <p:tag name="KSO_WM_TEMPLATE_INDEX" val="20231093"/>
  <p:tag name="KSO_WM_UNIT_LAYERLEVEL" val="1_1_1"/>
  <p:tag name="KSO_WM_TAG_VERSION" val="3.0"/>
  <p:tag name="KSO_WM_DIAGRAM_GROUP_CODE" val="l1-1"/>
  <p:tag name="KSO_WM_UNIT_TYPE" val="l_h_i"/>
  <p:tag name="KSO_WM_UNIT_INDEX" val="1_4_2"/>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8,9,8,9,8,9]}"/>
</p:tagLst>
</file>

<file path=ppt/tags/tag1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4_1"/>
  <p:tag name="KSO_WM_TEMPLATE_CATEGORY" val="diagram"/>
  <p:tag name="KSO_WM_TEMPLATE_INDEX" val="20231093"/>
  <p:tag name="KSO_WM_UNIT_LAYERLEVEL" val="1_1_1"/>
  <p:tag name="KSO_WM_TAG_VERSION" val="3.0"/>
  <p:tag name="KSO_WM_DIAGRAM_GROUP_CODE" val="l1-1"/>
  <p:tag name="KSO_WM_UNIT_TYPE" val="l_h_i"/>
  <p:tag name="KSO_WM_UNIT_INDEX" val="1_4_1"/>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8,9,8,9,8,9]}"/>
</p:tagLst>
</file>

<file path=ppt/tags/tag1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1_2"/>
  <p:tag name="KSO_WM_TEMPLATE_CATEGORY" val="diagram"/>
  <p:tag name="KSO_WM_TEMPLATE_INDEX" val="20231093"/>
  <p:tag name="KSO_WM_UNIT_LAYERLEVEL" val="1_1_1"/>
  <p:tag name="KSO_WM_TAG_VERSION" val="3.0"/>
  <p:tag name="KSO_WM_DIAGRAM_GROUP_CODE" val="l1-1"/>
  <p:tag name="KSO_WM_UNIT_TYPE" val="l_h_i"/>
  <p:tag name="KSO_WM_UNIT_INDEX" val="1_1_2"/>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8,9,8,9,8,9]}"/>
</p:tagLst>
</file>

<file path=ppt/tags/tag1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1_1"/>
  <p:tag name="KSO_WM_TEMPLATE_CATEGORY" val="diagram"/>
  <p:tag name="KSO_WM_TEMPLATE_INDEX" val="20231093"/>
  <p:tag name="KSO_WM_UNIT_LAYERLEVEL" val="1_1_1"/>
  <p:tag name="KSO_WM_TAG_VERSION" val="3.0"/>
  <p:tag name="KSO_WM_DIAGRAM_GROUP_CODE" val="l1-1"/>
  <p:tag name="KSO_WM_UNIT_TYPE" val="l_h_i"/>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8,9,8,9,8,9]}"/>
</p:tagLst>
</file>

<file path=ppt/tags/tag10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2_2"/>
  <p:tag name="KSO_WM_TEMPLATE_CATEGORY" val="diagram"/>
  <p:tag name="KSO_WM_TEMPLATE_INDEX" val="20231093"/>
  <p:tag name="KSO_WM_UNIT_LAYERLEVEL" val="1_1_1"/>
  <p:tag name="KSO_WM_TAG_VERSION" val="3.0"/>
  <p:tag name="KSO_WM_DIAGRAM_GROUP_CODE" val="l1-1"/>
  <p:tag name="KSO_WM_UNIT_TYPE" val="l_h_i"/>
  <p:tag name="KSO_WM_UNIT_INDEX" val="1_2_2"/>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8,9,8,9,8,9]}"/>
</p:tagLst>
</file>

<file path=ppt/tags/tag10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3_2"/>
  <p:tag name="KSO_WM_TEMPLATE_CATEGORY" val="diagram"/>
  <p:tag name="KSO_WM_TEMPLATE_INDEX" val="20231093"/>
  <p:tag name="KSO_WM_UNIT_LAYERLEVEL" val="1_1_1"/>
  <p:tag name="KSO_WM_TAG_VERSION" val="3.0"/>
  <p:tag name="KSO_WM_DIAGRAM_GROUP_CODE" val="l1-1"/>
  <p:tag name="KSO_WM_UNIT_TYPE" val="l_h_i"/>
  <p:tag name="KSO_WM_UNIT_INDEX" val="1_3_2"/>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8,9,8,9,8,9]}"/>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1_3"/>
  <p:tag name="KSO_WM_TEMPLATE_CATEGORY" val="diagram"/>
  <p:tag name="KSO_WM_TEMPLATE_INDEX" val="20231093"/>
  <p:tag name="KSO_WM_UNIT_LAYERLEVEL" val="1_1_1"/>
  <p:tag name="KSO_WM_TAG_VERSION" val="3.0"/>
  <p:tag name="KSO_WM_DIAGRAM_GROUP_CODE" val="l1-1"/>
  <p:tag name="KSO_WM_UNIT_TYPE" val="l_h_i"/>
  <p:tag name="KSO_WM_UNIT_INDEX" val="1_1_3"/>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8,9,8,9,8,9]}"/>
</p:tagLst>
</file>

<file path=ppt/tags/tag1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3_3"/>
  <p:tag name="KSO_WM_TEMPLATE_CATEGORY" val="diagram"/>
  <p:tag name="KSO_WM_TEMPLATE_INDEX" val="20231093"/>
  <p:tag name="KSO_WM_UNIT_LAYERLEVEL" val="1_1_1"/>
  <p:tag name="KSO_WM_TAG_VERSION" val="3.0"/>
  <p:tag name="KSO_WM_DIAGRAM_GROUP_CODE" val="l1-1"/>
  <p:tag name="KSO_WM_UNIT_TYPE" val="l_h_i"/>
  <p:tag name="KSO_WM_UNIT_INDEX" val="1_3_3"/>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8,9,8,9,8,9]}"/>
</p:tagLst>
</file>

<file path=ppt/tags/tag1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2_3"/>
  <p:tag name="KSO_WM_TEMPLATE_CATEGORY" val="diagram"/>
  <p:tag name="KSO_WM_TEMPLATE_INDEX" val="20231093"/>
  <p:tag name="KSO_WM_UNIT_LAYERLEVEL" val="1_1_1"/>
  <p:tag name="KSO_WM_TAG_VERSION" val="3.0"/>
  <p:tag name="KSO_WM_DIAGRAM_GROUP_CODE" val="l1-1"/>
  <p:tag name="KSO_WM_UNIT_TYPE" val="l_h_i"/>
  <p:tag name="KSO_WM_UNIT_INDEX" val="1_2_3"/>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gradient&quot;:[{&quot;brightness&quot;:0.20000000298023224,&quot;colorType&quot;:1,&quot;foreColorIndex&quot;:6,&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8,9,8,9,8,9]}"/>
</p:tagLst>
</file>

<file path=ppt/tags/tag1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4_3"/>
  <p:tag name="KSO_WM_TEMPLATE_CATEGORY" val="diagram"/>
  <p:tag name="KSO_WM_TEMPLATE_INDEX" val="20231093"/>
  <p:tag name="KSO_WM_UNIT_LAYERLEVEL" val="1_1_1"/>
  <p:tag name="KSO_WM_TAG_VERSION" val="3.0"/>
  <p:tag name="KSO_WM_DIAGRAM_GROUP_CODE" val="l1-1"/>
  <p:tag name="KSO_WM_UNIT_TYPE" val="l_h_i"/>
  <p:tag name="KSO_WM_UNIT_INDEX" val="1_4_3"/>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gradient&quot;:[{&quot;brightness&quot;:0.20000000298023224,&quot;colorType&quot;:1,&quot;foreColorIndex&quot;:6,&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8,9,8,9,8,9]}"/>
</p:tagLst>
</file>

<file path=ppt/tags/tag1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2_1"/>
  <p:tag name="KSO_WM_TEMPLATE_CATEGORY" val="diagram"/>
  <p:tag name="KSO_WM_TEMPLATE_INDEX" val="20231093"/>
  <p:tag name="KSO_WM_UNIT_LAYERLEVEL" val="1_1_1"/>
  <p:tag name="KSO_WM_TAG_VERSION" val="3.0"/>
  <p:tag name="KSO_WM_DIAGRAM_GROUP_CODE" val="l1-1"/>
  <p:tag name="KSO_WM_UNIT_TYPE" val="l_h_i"/>
  <p:tag name="KSO_WM_UNIT_INDEX" val="1_2_1"/>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8,9,8,9,8,9]}"/>
</p:tagLst>
</file>

<file path=ppt/tags/tag1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3_1"/>
  <p:tag name="KSO_WM_TEMPLATE_CATEGORY" val="diagram"/>
  <p:tag name="KSO_WM_TEMPLATE_INDEX" val="20231093"/>
  <p:tag name="KSO_WM_UNIT_LAYERLEVEL" val="1_1_1"/>
  <p:tag name="KSO_WM_TAG_VERSION" val="3.0"/>
  <p:tag name="KSO_WM_DIAGRAM_GROUP_CODE" val="l1-1"/>
  <p:tag name="KSO_WM_UNIT_TYPE" val="l_h_i"/>
  <p:tag name="KSO_WM_UNIT_INDEX" val="1_3_1"/>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8,9,8,9,8,9]}"/>
</p:tagLst>
</file>

<file path=ppt/tags/tag116.xml><?xml version="1.0" encoding="utf-8"?>
<p:tagLst xmlns:p="http://schemas.openxmlformats.org/presentationml/2006/main">
  <p:tag name="KSO_WM_DIAGRAM_VERSION" val="3"/>
  <p:tag name="KSO_WM_DIAGRAM_COLOR_TRICK" val="2"/>
  <p:tag name="KSO_WM_DIAGRAM_COLOR_TEXT_CAN_REMOVE" val="n"/>
  <p:tag name="KSO_WM_UNIT_VALUE" val="94*101"/>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1093_3*l_h_x*1_2_1"/>
  <p:tag name="KSO_WM_TEMPLATE_CATEGORY" val="diagram"/>
  <p:tag name="KSO_WM_TEMPLATE_INDEX" val="20231093"/>
  <p:tag name="KSO_WM_UNIT_LAYERLEVEL" val="1_1_1"/>
  <p:tag name="KSO_WM_TAG_VERSION" val="3.0"/>
  <p:tag name="KSO_WM_BEAUTIFY_FLAG" val="#wm#"/>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8,9,8,9,8,9]}"/>
</p:tagLst>
</file>

<file path=ppt/tags/tag11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093_3*l_h_a*1_3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11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093_3*l_h_f*1_3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119.xml><?xml version="1.0" encoding="utf-8"?>
<p:tagLst xmlns:p="http://schemas.openxmlformats.org/presentationml/2006/main">
  <p:tag name="KSO_WM_DIAGRAM_VERSION" val="3"/>
  <p:tag name="KSO_WM_DIAGRAM_COLOR_TRICK" val="2"/>
  <p:tag name="KSO_WM_DIAGRAM_COLOR_TEXT_CAN_REMOVE" val="n"/>
  <p:tag name="KSO_WM_UNIT_VALUE" val="101*101"/>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1093_3*l_h_x*1_3_1"/>
  <p:tag name="KSO_WM_TEMPLATE_CATEGORY" val="diagram"/>
  <p:tag name="KSO_WM_TEMPLATE_INDEX" val="20231093"/>
  <p:tag name="KSO_WM_UNIT_LAYERLEVEL" val="1_1_1"/>
  <p:tag name="KSO_WM_TAG_VERSION" val="3.0"/>
  <p:tag name="KSO_WM_BEAUTIFY_FLAG" val="#wm#"/>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8,9,8,9,8,9]}"/>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0.xml><?xml version="1.0" encoding="utf-8"?>
<p:tagLst xmlns:p="http://schemas.openxmlformats.org/presentationml/2006/main">
  <p:tag name="KSO_WM_DIAGRAM_VERSION" val="3"/>
  <p:tag name="KSO_WM_DIAGRAM_COLOR_TRICK" val="2"/>
  <p:tag name="KSO_WM_DIAGRAM_COLOR_TEXT_CAN_REMOVE" val="n"/>
  <p:tag name="KSO_WM_UNIT_VALUE" val="98*101"/>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1093_3*l_h_x*1_1_1"/>
  <p:tag name="KSO_WM_TEMPLATE_CATEGORY" val="diagram"/>
  <p:tag name="KSO_WM_TEMPLATE_INDEX" val="20231093"/>
  <p:tag name="KSO_WM_UNIT_LAYERLEVEL" val="1_1_1"/>
  <p:tag name="KSO_WM_TAG_VERSION" val="3.0"/>
  <p:tag name="KSO_WM_BEAUTIFY_FLAG" val="#wm#"/>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8,9,8,9,8,9]}"/>
</p:tagLst>
</file>

<file path=ppt/tags/tag121.xml><?xml version="1.0" encoding="utf-8"?>
<p:tagLst xmlns:p="http://schemas.openxmlformats.org/presentationml/2006/main">
  <p:tag name="KSO_WM_DIAGRAM_VERSION" val="3"/>
  <p:tag name="KSO_WM_DIAGRAM_COLOR_TRICK" val="2"/>
  <p:tag name="KSO_WM_DIAGRAM_COLOR_TEXT_CAN_REMOVE" val="n"/>
  <p:tag name="KSO_WM_UNIT_VALUE" val="101*101"/>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1093_3*l_h_x*1_4_1"/>
  <p:tag name="KSO_WM_TEMPLATE_CATEGORY" val="diagram"/>
  <p:tag name="KSO_WM_TEMPLATE_INDEX" val="20231093"/>
  <p:tag name="KSO_WM_UNIT_LAYERLEVEL" val="1_1_1"/>
  <p:tag name="KSO_WM_TAG_VERSION" val="3.0"/>
  <p:tag name="KSO_WM_BEAUTIFY_FLAG" val="#wm#"/>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8,9,8,9,8,9]}"/>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18477,3314434]}"/>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185_3*l_h_f*1_1_1"/>
  <p:tag name="KSO_WM_TEMPLATE_CATEGORY" val="diagram"/>
  <p:tag name="KSO_WM_TEMPLATE_INDEX" val="20233185"/>
  <p:tag name="KSO_WM_UNIT_LAYERLEVEL" val="1_1_1"/>
  <p:tag name="KSO_WM_TAG_VERSION" val="3.0"/>
  <p:tag name="KSO_WM_DIAGRAM_MAX_ITEMCNT" val="4"/>
  <p:tag name="KSO_WM_DIAGRAM_MIN_ITEMCNT" val="2"/>
  <p:tag name="KSO_WM_DIAGRAM_VIRTUALLY_FRAME" val="{&quot;height&quot;:449.3500061035156,&quot;left&quot;:4.025006103515625,&quot;top&quot;:53.32499694824219,&quot;width&quot;:941.424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单击添加文本具体内容，文字是您思想的提炼，简明扼要地阐述您观点。根据需要可酌情增减文字，以便观者准确地理解您正文内容传达的思想。"/>
  <p:tag name="KSO_WM_UNIT_TEXT_FILL_FORE_SCHEMECOLOR_INDEX" val="1"/>
  <p:tag name="KSO_WM_UNIT_TEXT_FILL_TYPE" val="1"/>
  <p:tag name="KSO_WM_DIAGRAM_USE_COLOR_VALUE" val="{&quot;color_scheme&quot;:1,&quot;color_type&quot;:1,&quot;theme_color_indexes&quot;:[8,9,8,9,8,9]}"/>
</p:tagLst>
</file>

<file path=ppt/tags/tag12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185_3*l_h_a*1_1_1"/>
  <p:tag name="KSO_WM_TEMPLATE_CATEGORY" val="diagram"/>
  <p:tag name="KSO_WM_TEMPLATE_INDEX" val="20233185"/>
  <p:tag name="KSO_WM_UNIT_LAYERLEVEL" val="1_1_1"/>
  <p:tag name="KSO_WM_TAG_VERSION" val="3.0"/>
  <p:tag name="KSO_WM_DIAGRAM_MAX_ITEMCNT" val="4"/>
  <p:tag name="KSO_WM_DIAGRAM_MIN_ITEMCNT" val="2"/>
  <p:tag name="KSO_WM_DIAGRAM_VIRTUALLY_FRAME" val="{&quot;height&quot;:449.3500061035156,&quot;left&quot;:4.025006103515625,&quot;top&quot;:53.32499694824219,&quot;width&quot;:941.424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此处添加项标题内容"/>
  <p:tag name="KSO_WM_UNIT_TEXT_FILL_FORE_SCHEMECOLOR_INDEX" val="1"/>
  <p:tag name="KSO_WM_UNIT_TEXT_FILL_TYPE" val="1"/>
  <p:tag name="KSO_WM_DIAGRAM_USE_COLOR_VALUE" val="{&quot;color_scheme&quot;:1,&quot;color_type&quot;:1,&quot;theme_color_indexes&quot;:[8,9,8,9,8,9]}"/>
</p:tagLst>
</file>

<file path=ppt/tags/tag12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185_3*l_h_f*1_3_1"/>
  <p:tag name="KSO_WM_TEMPLATE_CATEGORY" val="diagram"/>
  <p:tag name="KSO_WM_TEMPLATE_INDEX" val="20233185"/>
  <p:tag name="KSO_WM_UNIT_LAYERLEVEL" val="1_1_1"/>
  <p:tag name="KSO_WM_TAG_VERSION" val="3.0"/>
  <p:tag name="KSO_WM_DIAGRAM_MAX_ITEMCNT" val="4"/>
  <p:tag name="KSO_WM_DIAGRAM_MIN_ITEMCNT" val="2"/>
  <p:tag name="KSO_WM_DIAGRAM_VIRTUALLY_FRAME" val="{&quot;height&quot;:449.3500061035156,&quot;left&quot;:4.025006103515625,&quot;top&quot;:53.32499694824219,&quot;width&quot;:941.424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3"/>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单击添加文本具体内容，简明扼要地阐述您内容的观点。根据需要可酌情增减文字，以便观者准确地理解您正文内容传达的思想。"/>
  <p:tag name="KSO_WM_UNIT_TEXT_FILL_FORE_SCHEMECOLOR_INDEX" val="1"/>
  <p:tag name="KSO_WM_UNIT_TEXT_FILL_TYPE" val="1"/>
  <p:tag name="KSO_WM_DIAGRAM_USE_COLOR_VALUE" val="{&quot;color_scheme&quot;:1,&quot;color_type&quot;:1,&quot;theme_color_indexes&quot;:[8,9,8,9,8,9]}"/>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185_3*l_h_a*1_3_1"/>
  <p:tag name="KSO_WM_TEMPLATE_CATEGORY" val="diagram"/>
  <p:tag name="KSO_WM_TEMPLATE_INDEX" val="20233185"/>
  <p:tag name="KSO_WM_UNIT_LAYERLEVEL" val="1_1_1"/>
  <p:tag name="KSO_WM_TAG_VERSION" val="3.0"/>
  <p:tag name="KSO_WM_DIAGRAM_MAX_ITEMCNT" val="4"/>
  <p:tag name="KSO_WM_DIAGRAM_MIN_ITEMCNT" val="2"/>
  <p:tag name="KSO_WM_DIAGRAM_VIRTUALLY_FRAME" val="{&quot;height&quot;:449.3500061035156,&quot;left&quot;:4.025006103515625,&quot;top&quot;:53.32499694824219,&quot;width&quot;:941.424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
  <p:tag name="KSO_WM_DIAGRAM_VERSION" val="3"/>
  <p:tag name="KSO_WM_DIAGRAM_COLOR_TRICK" val="1"/>
  <p:tag name="KSO_WM_DIAGRAM_COLOR_TEXT_CAN_REMOVE" val="n"/>
  <p:tag name="KSO_WM_UNIT_TEXT_TYPE" val="1"/>
  <p:tag name="KSO_WM_BEAUTIFY_FLAG" val="#wm#"/>
  <p:tag name="KSO_WM_UNIT_PRESET_TEXT" val="此处添加项标题内容"/>
  <p:tag name="KSO_WM_UNIT_TEXT_FILL_FORE_SCHEMECOLOR_INDEX" val="1"/>
  <p:tag name="KSO_WM_UNIT_TEXT_FILL_TYPE" val="1"/>
  <p:tag name="KSO_WM_DIAGRAM_USE_COLOR_VALUE" val="{&quot;color_scheme&quot;:1,&quot;color_type&quot;:1,&quot;theme_color_indexes&quot;:[8,9,8,9,8,9]}"/>
</p:tagLst>
</file>

<file path=ppt/tags/tag13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185_3*l_h_f*1_2_1"/>
  <p:tag name="KSO_WM_TEMPLATE_CATEGORY" val="diagram"/>
  <p:tag name="KSO_WM_TEMPLATE_INDEX" val="20233185"/>
  <p:tag name="KSO_WM_UNIT_LAYERLEVEL" val="1_1_1"/>
  <p:tag name="KSO_WM_TAG_VERSION" val="3.0"/>
  <p:tag name="KSO_WM_DIAGRAM_MAX_ITEMCNT" val="4"/>
  <p:tag name="KSO_WM_DIAGRAM_MIN_ITEMCNT" val="2"/>
  <p:tag name="KSO_WM_DIAGRAM_VIRTUALLY_FRAME" val="{&quot;height&quot;:449.3500061035156,&quot;left&quot;:4.025006103515625,&quot;top&quot;:53.32499694824219,&quot;width&quot;:941.424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3"/>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单击添加文本具体内容，简明扼要地阐述您内容的观点。根据需要可酌情增减文字，以便观者准确地理解您正文内容传达的思想。"/>
  <p:tag name="KSO_WM_UNIT_TEXT_FILL_FORE_SCHEMECOLOR_INDEX" val="1"/>
  <p:tag name="KSO_WM_UNIT_TEXT_FILL_TYPE" val="1"/>
  <p:tag name="KSO_WM_DIAGRAM_USE_COLOR_VALUE" val="{&quot;color_scheme&quot;:1,&quot;color_type&quot;:1,&quot;theme_color_indexes&quot;:[8,9,8,9,8,9]}"/>
</p:tagLst>
</file>

<file path=ppt/tags/tag13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185_3*l_h_a*1_2_1"/>
  <p:tag name="KSO_WM_TEMPLATE_CATEGORY" val="diagram"/>
  <p:tag name="KSO_WM_TEMPLATE_INDEX" val="20233185"/>
  <p:tag name="KSO_WM_UNIT_LAYERLEVEL" val="1_1_1"/>
  <p:tag name="KSO_WM_TAG_VERSION" val="3.0"/>
  <p:tag name="KSO_WM_DIAGRAM_MAX_ITEMCNT" val="4"/>
  <p:tag name="KSO_WM_DIAGRAM_MIN_ITEMCNT" val="2"/>
  <p:tag name="KSO_WM_DIAGRAM_VIRTUALLY_FRAME" val="{&quot;height&quot;:449.3500061035156,&quot;left&quot;:4.025006103515625,&quot;top&quot;:53.32499694824219,&quot;width&quot;:941.424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
  <p:tag name="KSO_WM_DIAGRAM_VERSION" val="3"/>
  <p:tag name="KSO_WM_DIAGRAM_COLOR_TRICK" val="1"/>
  <p:tag name="KSO_WM_DIAGRAM_COLOR_TEXT_CAN_REMOVE" val="n"/>
  <p:tag name="KSO_WM_UNIT_TEXT_TYPE" val="1"/>
  <p:tag name="KSO_WM_BEAUTIFY_FLAG" val="#wm#"/>
  <p:tag name="KSO_WM_UNIT_PRESET_TEXT" val="此处添加项标题内容"/>
  <p:tag name="KSO_WM_UNIT_TEXT_FILL_FORE_SCHEMECOLOR_INDEX" val="1"/>
  <p:tag name="KSO_WM_UNIT_TEXT_FILL_TYPE" val="1"/>
  <p:tag name="KSO_WM_DIAGRAM_USE_COLOR_VALUE" val="{&quot;color_scheme&quot;:1,&quot;color_type&quot;:1,&quot;theme_color_indexes&quot;:[8,9,8,9,8,9]}"/>
</p:tagLst>
</file>

<file path=ppt/tags/tag1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3185_3*l_h_f*1_4_1"/>
  <p:tag name="KSO_WM_TEMPLATE_CATEGORY" val="diagram"/>
  <p:tag name="KSO_WM_TEMPLATE_INDEX" val="20233185"/>
  <p:tag name="KSO_WM_UNIT_LAYERLEVEL" val="1_1_1"/>
  <p:tag name="KSO_WM_TAG_VERSION" val="3.0"/>
  <p:tag name="KSO_WM_DIAGRAM_MAX_ITEMCNT" val="4"/>
  <p:tag name="KSO_WM_DIAGRAM_MIN_ITEMCNT" val="2"/>
  <p:tag name="KSO_WM_DIAGRAM_VIRTUALLY_FRAME" val="{&quot;height&quot;:449.3500061035156,&quot;left&quot;:4.025006103515625,&quot;top&quot;:53.32499694824219,&quot;width&quot;:941.424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3"/>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单击添加文本具体内容，文字是您思想的提炼，简明扼要地阐述您观点。根据需要可酌情增减文字，以便观者准确地理解您正文内容传达的思想。"/>
  <p:tag name="KSO_WM_UNIT_TEXT_FILL_FORE_SCHEMECOLOR_INDEX" val="1"/>
  <p:tag name="KSO_WM_UNIT_TEXT_FILL_TYPE" val="1"/>
  <p:tag name="KSO_WM_DIAGRAM_USE_COLOR_VALUE" val="{&quot;color_scheme&quot;:1,&quot;color_type&quot;:1,&quot;theme_color_indexes&quot;:[8,9,8,9,8,9]}"/>
</p:tagLst>
</file>

<file path=ppt/tags/tag13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3185_3*l_h_a*1_4_1"/>
  <p:tag name="KSO_WM_TEMPLATE_CATEGORY" val="diagram"/>
  <p:tag name="KSO_WM_TEMPLATE_INDEX" val="20233185"/>
  <p:tag name="KSO_WM_UNIT_LAYERLEVEL" val="1_1_1"/>
  <p:tag name="KSO_WM_TAG_VERSION" val="3.0"/>
  <p:tag name="KSO_WM_DIAGRAM_MAX_ITEMCNT" val="4"/>
  <p:tag name="KSO_WM_DIAGRAM_MIN_ITEMCNT" val="2"/>
  <p:tag name="KSO_WM_DIAGRAM_VIRTUALLY_FRAME" val="{&quot;height&quot;:449.3500061035156,&quot;left&quot;:4.025006103515625,&quot;top&quot;:53.32499694824219,&quot;width&quot;:941.424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
  <p:tag name="KSO_WM_DIAGRAM_VERSION" val="3"/>
  <p:tag name="KSO_WM_DIAGRAM_COLOR_TRICK" val="1"/>
  <p:tag name="KSO_WM_DIAGRAM_COLOR_TEXT_CAN_REMOVE" val="n"/>
  <p:tag name="KSO_WM_UNIT_TEXT_TYPE" val="1"/>
  <p:tag name="KSO_WM_BEAUTIFY_FLAG" val="#wm#"/>
  <p:tag name="KSO_WM_UNIT_PRESET_TEXT" val="此处添加项标题内容"/>
  <p:tag name="KSO_WM_UNIT_TEXT_FILL_FORE_SCHEMECOLOR_INDEX" val="1"/>
  <p:tag name="KSO_WM_UNIT_TEXT_FILL_TYPE" val="1"/>
  <p:tag name="KSO_WM_DIAGRAM_USE_COLOR_VALUE" val="{&quot;color_scheme&quot;:1,&quot;color_type&quot;:1,&quot;theme_color_indexes&quot;:[8,9,8,9,8,9]}"/>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22195]}"/>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4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3_3"/>
  <p:tag name="KSO_WM_TEMPLATE_CATEGORY" val="diagram"/>
  <p:tag name="KSO_WM_TEMPLATE_INDEX" val="20233247"/>
  <p:tag name="KSO_WM_UNIT_LAYERLEVEL" val="1_1_1"/>
  <p:tag name="KSO_WM_TAG_VERSION" val="3.0"/>
  <p:tag name="KSO_WM_UNIT_TEXT_LAYER_COUNT" val="1"/>
  <p:tag name="KSO_WM_UNIT_NOCLEAR" val="0"/>
  <p:tag name="KSO_WM_UNIT_TYPE" val="l_h_i"/>
  <p:tag name="KSO_WM_UNIT_INDEX" val="1_3_3"/>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UNIT_TEXT_FILL_FORE_SCHEMECOLOR_INDEX" val="1"/>
  <p:tag name="KSO_WM_UNIT_TEXT_FILL_TYPE" val="1"/>
  <p:tag name="KSO_WM_UNIT_TEXT_TYPE" val="1"/>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2"/>
  <p:tag name="KSO_WM_DIAGRAM_USE_COLOR_VALUE" val="{&quot;color_scheme&quot;:1,&quot;color_type&quot;:1,&quot;theme_color_indexes&quot;:[5,6,5,6,5,6]}"/>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2_3"/>
  <p:tag name="KSO_WM_TEMPLATE_CATEGORY" val="diagram"/>
  <p:tag name="KSO_WM_TEMPLATE_INDEX" val="20233247"/>
  <p:tag name="KSO_WM_UNIT_LAYERLEVEL" val="1_1_1"/>
  <p:tag name="KSO_WM_TAG_VERSION" val="3.0"/>
  <p:tag name="KSO_WM_UNIT_TEXT_LAYER_COUNT" val="1"/>
  <p:tag name="KSO_WM_UNIT_NOCLEAR" val="0"/>
  <p:tag name="KSO_WM_UNIT_TYPE" val="l_h_i"/>
  <p:tag name="KSO_WM_UNIT_INDEX" val="1_2_3"/>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UNIT_TEXT_FILL_FORE_SCHEMECOLOR_INDEX" val="1"/>
  <p:tag name="KSO_WM_UNIT_TEXT_FILL_TYPE" val="1"/>
  <p:tag name="KSO_WM_UNIT_TEXT_TYPE" val="1"/>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2"/>
  <p:tag name="KSO_WM_DIAGRAM_USE_COLOR_VALUE" val="{&quot;color_scheme&quot;:1,&quot;color_type&quot;:1,&quot;theme_color_indexes&quot;:[5,6,5,6,5,6]}"/>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1_3"/>
  <p:tag name="KSO_WM_TEMPLATE_CATEGORY" val="diagram"/>
  <p:tag name="KSO_WM_TEMPLATE_INDEX" val="20233247"/>
  <p:tag name="KSO_WM_UNIT_LAYERLEVEL" val="1_1_1"/>
  <p:tag name="KSO_WM_TAG_VERSION" val="3.0"/>
  <p:tag name="KSO_WM_UNIT_TEXT_LAYER_COUNT" val="1"/>
  <p:tag name="KSO_WM_UNIT_NOCLEAR" val="0"/>
  <p:tag name="KSO_WM_UNIT_TYPE" val="l_h_i"/>
  <p:tag name="KSO_WM_UNIT_INDEX" val="1_1_3"/>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UNIT_TEXT_FILL_FORE_SCHEMECOLOR_INDEX" val="1"/>
  <p:tag name="KSO_WM_UNIT_TEXT_FILL_TYPE" val="1"/>
  <p:tag name="KSO_WM_UNIT_TEXT_TYPE" val="1"/>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2"/>
  <p:tag name="KSO_WM_DIAGRAM_USE_COLOR_VALUE" val="{&quot;color_scheme&quot;:1,&quot;color_type&quot;:1,&quot;theme_color_indexes&quot;:[5,6,5,6,5,6]}"/>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f*1_3_1"/>
  <p:tag name="KSO_WM_TEMPLATE_CATEGORY" val="diagram"/>
  <p:tag name="KSO_WM_TEMPLATE_INDEX" val="20233247"/>
  <p:tag name="KSO_WM_UNIT_LAYERLEVEL" val="1_1_1"/>
  <p:tag name="KSO_WM_TAG_VERSION" val="3.0"/>
  <p:tag name="KSO_WM_UNIT_SUBTYPE" val="a"/>
  <p:tag name="KSO_WM_UNIT_TEXT_LAYER_COUNT" val="1"/>
  <p:tag name="KSO_WM_UNIT_NOCLEAR" val="0"/>
  <p:tag name="KSO_WM_UNIT_TYPE" val="l_h_f"/>
  <p:tag name="KSO_WM_UNIT_INDEX" val="1_3_1"/>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UNIT_VALUE" val="143"/>
  <p:tag name="KSO_WM_UNIT_TEXT_TYPE" val="1"/>
  <p:tag name="KSO_WM_DIAGRAM_MAX_ITEMCNT" val="4"/>
  <p:tag name="KSO_WM_DIAGRAM_MIN_ITEMCNT" val="2"/>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添加正文，文字是您思想的提炼，为了最终演示发布的良好效果，请言简意赅的阐述观点。根据需要可酌情增减文字，以便观者准确理解您所传达的信息。文字是您思想的提炼，请言简的阐述观点。"/>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3_2"/>
  <p:tag name="KSO_WM_TEMPLATE_CATEGORY" val="diagram"/>
  <p:tag name="KSO_WM_TEMPLATE_INDEX" val="20233247"/>
  <p:tag name="KSO_WM_UNIT_LAYERLEVEL" val="1_1_1"/>
  <p:tag name="KSO_WM_TAG_VERSION" val="3.0"/>
  <p:tag name="KSO_WM_UNIT_TYPE" val="l_h_i"/>
  <p:tag name="KSO_WM_UNIT_INDEX" val="1_3_2"/>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3_1"/>
  <p:tag name="KSO_WM_TEMPLATE_CATEGORY" val="diagram"/>
  <p:tag name="KSO_WM_TEMPLATE_INDEX" val="20233247"/>
  <p:tag name="KSO_WM_UNIT_LAYERLEVEL" val="1_1_1"/>
  <p:tag name="KSO_WM_TAG_VERSION" val="3.0"/>
  <p:tag name="KSO_WM_UNIT_TYPE" val="l_h_i"/>
  <p:tag name="KSO_WM_UNIT_INDEX" val="1_3_1"/>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x*1_3_1"/>
  <p:tag name="KSO_WM_TEMPLATE_CATEGORY" val="diagram"/>
  <p:tag name="KSO_WM_TEMPLATE_INDEX" val="20233247"/>
  <p:tag name="KSO_WM_UNIT_LAYERLEVEL" val="1_1_1"/>
  <p:tag name="KSO_WM_TAG_VERSION" val="3.0"/>
  <p:tag name="KSO_WM_UNIT_VALUE" val="70*70"/>
  <p:tag name="KSO_WM_UNIT_TYPE" val="l_h_x"/>
  <p:tag name="KSO_WM_UNIT_INDEX" val="1_3_1"/>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f*1_2_1"/>
  <p:tag name="KSO_WM_TEMPLATE_CATEGORY" val="diagram"/>
  <p:tag name="KSO_WM_TEMPLATE_INDEX" val="20233247"/>
  <p:tag name="KSO_WM_UNIT_LAYERLEVEL" val="1_1_1"/>
  <p:tag name="KSO_WM_TAG_VERSION" val="3.0"/>
  <p:tag name="KSO_WM_UNIT_SUBTYPE" val="a"/>
  <p:tag name="KSO_WM_UNIT_TEXT_LAYER_COUNT" val="1"/>
  <p:tag name="KSO_WM_UNIT_NOCLEAR" val="0"/>
  <p:tag name="KSO_WM_UNIT_TYPE" val="l_h_f"/>
  <p:tag name="KSO_WM_UNIT_INDEX" val="1_2_1"/>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UNIT_VALUE" val="143"/>
  <p:tag name="KSO_WM_UNIT_TEXT_TYPE" val="1"/>
  <p:tag name="KSO_WM_DIAGRAM_MAX_ITEMCNT" val="4"/>
  <p:tag name="KSO_WM_DIAGRAM_MIN_ITEMCNT" val="2"/>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正文，文字是您思想的提炼，为了最终演示发布的良好效果，请言简意赅的阐述观点。根据需要可酌情增减文字，以便观者准确理解您所传达的信息。文字是您思想的提炼，请言简的阐述观点。"/>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2_2"/>
  <p:tag name="KSO_WM_TEMPLATE_CATEGORY" val="diagram"/>
  <p:tag name="KSO_WM_TEMPLATE_INDEX" val="20233247"/>
  <p:tag name="KSO_WM_UNIT_LAYERLEVEL" val="1_1_1"/>
  <p:tag name="KSO_WM_TAG_VERSION" val="3.0"/>
  <p:tag name="KSO_WM_UNIT_TYPE" val="l_h_i"/>
  <p:tag name="KSO_WM_UNIT_INDEX" val="1_2_2"/>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x*1_2_1"/>
  <p:tag name="KSO_WM_TEMPLATE_CATEGORY" val="diagram"/>
  <p:tag name="KSO_WM_TEMPLATE_INDEX" val="20233247"/>
  <p:tag name="KSO_WM_UNIT_LAYERLEVEL" val="1_1_1"/>
  <p:tag name="KSO_WM_TAG_VERSION" val="3.0"/>
  <p:tag name="KSO_WM_UNIT_VALUE" val="70*70"/>
  <p:tag name="KSO_WM_UNIT_TYPE" val="l_h_x"/>
  <p:tag name="KSO_WM_UNIT_INDEX" val="1_2_1"/>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2_1"/>
  <p:tag name="KSO_WM_TEMPLATE_CATEGORY" val="diagram"/>
  <p:tag name="KSO_WM_TEMPLATE_INDEX" val="20233247"/>
  <p:tag name="KSO_WM_UNIT_LAYERLEVEL" val="1_1_1"/>
  <p:tag name="KSO_WM_TAG_VERSION" val="3.0"/>
  <p:tag name="KSO_WM_UNIT_TYPE" val="l_h_i"/>
  <p:tag name="KSO_WM_UNIT_INDEX" val="1_2_1"/>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f*1_1_1"/>
  <p:tag name="KSO_WM_TEMPLATE_CATEGORY" val="diagram"/>
  <p:tag name="KSO_WM_TEMPLATE_INDEX" val="20233247"/>
  <p:tag name="KSO_WM_UNIT_LAYERLEVEL" val="1_1_1"/>
  <p:tag name="KSO_WM_TAG_VERSION" val="3.0"/>
  <p:tag name="KSO_WM_UNIT_SUBTYPE" val="a"/>
  <p:tag name="KSO_WM_UNIT_TEXT_LAYER_COUNT" val="1"/>
  <p:tag name="KSO_WM_UNIT_NOCLEAR" val="0"/>
  <p:tag name="KSO_WM_UNIT_VALUE" val="143"/>
  <p:tag name="KSO_WM_UNIT_TYPE" val="l_h_f"/>
  <p:tag name="KSO_WM_UNIT_INDEX" val="1_1_1"/>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UNIT_TEXT_TYPE" val="1"/>
  <p:tag name="KSO_WM_DIAGRAM_MAX_ITEMCNT" val="4"/>
  <p:tag name="KSO_WM_DIAGRAM_MIN_ITEMCNT" val="2"/>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添加正文，文字是您思想的提炼，为了最终演示发布的良好效果，请言简意赅的阐述观点。根据需要可酌情增减文字，以便观者准确理解您所传达的信息。文字是您思想的提炼，请言简的阐述观点。"/>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1_2"/>
  <p:tag name="KSO_WM_TEMPLATE_CATEGORY" val="diagram"/>
  <p:tag name="KSO_WM_TEMPLATE_INDEX" val="20233247"/>
  <p:tag name="KSO_WM_UNIT_LAYERLEVEL" val="1_1_1"/>
  <p:tag name="KSO_WM_TAG_VERSION" val="3.0"/>
  <p:tag name="KSO_WM_UNIT_TYPE" val="l_h_i"/>
  <p:tag name="KSO_WM_UNIT_INDEX" val="1_1_2"/>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x*1_1_1"/>
  <p:tag name="KSO_WM_TEMPLATE_CATEGORY" val="diagram"/>
  <p:tag name="KSO_WM_TEMPLATE_INDEX" val="20233247"/>
  <p:tag name="KSO_WM_UNIT_LAYERLEVEL" val="1_1_1"/>
  <p:tag name="KSO_WM_TAG_VERSION" val="3.0"/>
  <p:tag name="KSO_WM_UNIT_VALUE" val="70*70"/>
  <p:tag name="KSO_WM_UNIT_TYPE" val="l_h_x"/>
  <p:tag name="KSO_WM_UNIT_INDEX" val="1_1_1"/>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1_1"/>
  <p:tag name="KSO_WM_TEMPLATE_CATEGORY" val="diagram"/>
  <p:tag name="KSO_WM_TEMPLATE_INDEX" val="20233247"/>
  <p:tag name="KSO_WM_UNIT_LAYERLEVEL" val="1_1_1"/>
  <p:tag name="KSO_WM_TAG_VERSION" val="3.0"/>
  <p:tag name="KSO_WM_UNIT_TYPE" val="l_h_i"/>
  <p:tag name="KSO_WM_UNIT_INDEX" val="1_1_1"/>
  <p:tag name="KSO_WM_DIAGRAM_GROUP_CODE" val="l1-1"/>
  <p:tag name="KSO_WM_DIAGRAM_VERSION" val="3"/>
  <p:tag name="KSO_WM_DIAGRAM_COLOR_TRICK" val="1"/>
  <p:tag name="KSO_WM_DIAGRAM_COLOR_TEXT_CAN_REMOVE" val="n"/>
  <p:tag name="KSO_WM_DIAGRAM_VIRTUALLY_FRAME" val="{&quot;height&quot;:376.75,&quot;left&quot;:20.925,&quot;top&quot;:103.5,&quot;width&quot;:909.545230185097}"/>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22421]}"/>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22421]}"/>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22421]}"/>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22421]}"/>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22421]}"/>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22421]}"/>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22421]}"/>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9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SPECIAL_SOURCE" val="bdnull"/>
</p:tagLst>
</file>

<file path=ppt/tags/tag20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02.xml><?xml version="1.0" encoding="utf-8"?>
<p:tagLst xmlns:p="http://schemas.openxmlformats.org/presentationml/2006/main">
  <p:tag name="KSO_WPP_MARK_KEY" val="5d6e9262-ca8a-4070-8ad5-698f89e303ea"/>
  <p:tag name="COMMONDATA" val="eyJoZGlkIjoiMTMzZGI2MjkwNzI0NGI5MzY0NzUwYzMxOTRjZGRmN2UifQ=="/>
  <p:tag name="commondata" val="eyJoZGlkIjoiOWY4MjQyNDc1NWE5NGE3YmJhMmZmNzIzZDc5YmE1NGIifQ=="/>
  <p:tag name="resource_record_key" val="{&quot;65&quot;:[20205176],&quot;70&quot;:[3428047,3321502,3318477,3314434,3322195,3322421]}"/>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7.xml><?xml version="1.0" encoding="utf-8"?>
<p:tagLst xmlns:p="http://schemas.openxmlformats.org/presentationml/2006/main">
  <p:tag name="KSO_WM_DIAGRAM_VIRTUALLY_FRAME" val="{&quot;height&quot;:324.65,&quot;left&quot;:329.75,&quot;top&quot;:108.9,&quot;width&quot;:519.35}"/>
</p:tagLst>
</file>

<file path=ppt/tags/tag28.xml><?xml version="1.0" encoding="utf-8"?>
<p:tagLst xmlns:p="http://schemas.openxmlformats.org/presentationml/2006/main">
  <p:tag name="KSO_WM_DIAGRAM_VIRTUALLY_FRAME" val="{&quot;height&quot;:324.65,&quot;left&quot;:329.75,&quot;top&quot;:108.9,&quot;width&quot;:519.35}"/>
</p:tagLst>
</file>

<file path=ppt/tags/tag29.xml><?xml version="1.0" encoding="utf-8"?>
<p:tagLst xmlns:p="http://schemas.openxmlformats.org/presentationml/2006/main">
  <p:tag name="KSO_WM_DIAGRAM_VIRTUALLY_FRAME" val="{&quot;height&quot;:324.65,&quot;left&quot;:329.75,&quot;top&quot;:108.9,&quot;width&quot;:519.3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DIAGRAM_VIRTUALLY_FRAME" val="{&quot;height&quot;:324.65,&quot;left&quot;:329.75,&quot;top&quot;:108.9,&quot;width&quot;:519.35}"/>
</p:tagLst>
</file>

<file path=ppt/tags/tag31.xml><?xml version="1.0" encoding="utf-8"?>
<p:tagLst xmlns:p="http://schemas.openxmlformats.org/presentationml/2006/main">
  <p:tag name="KSO_WM_DIAGRAM_VIRTUALLY_FRAME" val="{&quot;height&quot;:324.65,&quot;left&quot;:329.75,&quot;top&quot;:108.9,&quot;width&quot;:519.35}"/>
</p:tagLst>
</file>

<file path=ppt/tags/tag32.xml><?xml version="1.0" encoding="utf-8"?>
<p:tagLst xmlns:p="http://schemas.openxmlformats.org/presentationml/2006/main">
  <p:tag name="KSO_WM_BEAUTIFY_FLAG" val=""/>
  <p:tag name="KSO_WM_DIAGRAM_VIRTUALLY_FRAME" val="{&quot;height&quot;:324.65,&quot;left&quot;:329.75,&quot;top&quot;:108.9,&quot;width&quot;:519.35}"/>
</p:tagLst>
</file>

<file path=ppt/tags/tag33.xml><?xml version="1.0" encoding="utf-8"?>
<p:tagLst xmlns:p="http://schemas.openxmlformats.org/presentationml/2006/main">
  <p:tag name="KSO_WM_BEAUTIFY_FLAG" val=""/>
  <p:tag name="KSO_WM_DIAGRAM_VIRTUALLY_FRAME" val="{&quot;height&quot;:324.65,&quot;left&quot;:329.75,&quot;top&quot;:108.9,&quot;width&quot;:519.35}"/>
</p:tagLst>
</file>

<file path=ppt/tags/tag34.xml><?xml version="1.0" encoding="utf-8"?>
<p:tagLst xmlns:p="http://schemas.openxmlformats.org/presentationml/2006/main">
  <p:tag name="KSO_WM_BEAUTIFY_FLAG" val=""/>
  <p:tag name="KSO_WM_DIAGRAM_VIRTUALLY_FRAME" val="{&quot;height&quot;:324.65,&quot;left&quot;:329.75,&quot;top&quot;:108.9,&quot;width&quot;:519.35}"/>
</p:tagLst>
</file>

<file path=ppt/tags/tag35.xml><?xml version="1.0" encoding="utf-8"?>
<p:tagLst xmlns:p="http://schemas.openxmlformats.org/presentationml/2006/main">
  <p:tag name="KSO_WM_DIAGRAM_VIRTUALLY_FRAME" val="{&quot;height&quot;:324.65,&quot;left&quot;:329.75,&quot;top&quot;:108.9,&quot;width&quot;:519.35}"/>
</p:tagLst>
</file>

<file path=ppt/tags/tag36.xml><?xml version="1.0" encoding="utf-8"?>
<p:tagLst xmlns:p="http://schemas.openxmlformats.org/presentationml/2006/main">
  <p:tag name="KSO_WM_BEAUTIFY_FLAG" val=""/>
  <p:tag name="KSO_WM_DIAGRAM_VIRTUALLY_FRAME" val="{&quot;height&quot;:324.65,&quot;left&quot;:329.75,&quot;top&quot;:108.9,&quot;width&quot;:519.35}"/>
</p:tagLst>
</file>

<file path=ppt/tags/tag37.xml><?xml version="1.0" encoding="utf-8"?>
<p:tagLst xmlns:p="http://schemas.openxmlformats.org/presentationml/2006/main">
  <p:tag name="KSO_WM_BEAUTIFY_FLAG" val=""/>
  <p:tag name="KSO_WM_DIAGRAM_VIRTUALLY_FRAME" val="{&quot;height&quot;:324.65,&quot;left&quot;:329.75,&quot;top&quot;:108.9,&quot;width&quot;:519.35}"/>
</p:tagLst>
</file>

<file path=ppt/tags/tag38.xml><?xml version="1.0" encoding="utf-8"?>
<p:tagLst xmlns:p="http://schemas.openxmlformats.org/presentationml/2006/main">
  <p:tag name="KSO_WM_BEAUTIFY_FLAG" val=""/>
  <p:tag name="KSO_WM_DIAGRAM_VIRTUALLY_FRAME" val="{&quot;height&quot;:324.65,&quot;left&quot;:329.75,&quot;top&quot;:108.9,&quot;width&quot;:519.35}"/>
</p:tagLst>
</file>

<file path=ppt/tags/tag39.xml><?xml version="1.0" encoding="utf-8"?>
<p:tagLst xmlns:p="http://schemas.openxmlformats.org/presentationml/2006/main">
  <p:tag name="KSO_WM_DIAGRAM_VIRTUALLY_FRAME" val="{&quot;height&quot;:324.65,&quot;left&quot;:329.75,&quot;top&quot;:108.9,&quot;width&quot;:519.3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 name="KSO_WM_DIAGRAM_VIRTUALLY_FRAME" val="{&quot;height&quot;:324.65,&quot;left&quot;:329.75,&quot;top&quot;:108.9,&quot;width&quot;:519.35}"/>
</p:tagLst>
</file>

<file path=ppt/tags/tag41.xml><?xml version="1.0" encoding="utf-8"?>
<p:tagLst xmlns:p="http://schemas.openxmlformats.org/presentationml/2006/main">
  <p:tag name="KSO_WM_BEAUTIFY_FLAG" val=""/>
  <p:tag name="KSO_WM_DIAGRAM_VIRTUALLY_FRAME" val="{&quot;height&quot;:324.65,&quot;left&quot;:329.75,&quot;top&quot;:108.9,&quot;width&quot;:519.35}"/>
</p:tagLst>
</file>

<file path=ppt/tags/tag42.xml><?xml version="1.0" encoding="utf-8"?>
<p:tagLst xmlns:p="http://schemas.openxmlformats.org/presentationml/2006/main">
  <p:tag name="KSO_WM_BEAUTIFY_FLAG" val=""/>
  <p:tag name="KSO_WM_DIAGRAM_VIRTUALLY_FRAME" val="{&quot;height&quot;:324.65,&quot;left&quot;:329.75,&quot;top&quot;:108.9,&quot;width&quot;:519.35}"/>
</p:tagLst>
</file>

<file path=ppt/tags/tag4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1_3"/>
  <p:tag name="KSO_WM_TEMPLATE_CATEGORY" val="diagram"/>
  <p:tag name="KSO_WM_TEMPLATE_INDEX" val="20231976"/>
  <p:tag name="KSO_WM_UNIT_LAYERLEVEL" val="1_1_1"/>
  <p:tag name="KSO_WM_TAG_VERSION" val="3.0"/>
  <p:tag name="KSO_WM_DIAGRAM_GROUP_CODE" val="l1-1"/>
  <p:tag name="KSO_WM_UNIT_TYPE" val="l_h_i"/>
  <p:tag name="KSO_WM_UNIT_INDEX" val="1_1_3"/>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type&quot;:0},&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1_4"/>
  <p:tag name="KSO_WM_TEMPLATE_CATEGORY" val="diagram"/>
  <p:tag name="KSO_WM_TEMPLATE_INDEX" val="20231976"/>
  <p:tag name="KSO_WM_UNIT_LAYERLEVEL" val="1_1_1"/>
  <p:tag name="KSO_WM_TAG_VERSION" val="3.0"/>
  <p:tag name="KSO_WM_DIAGRAM_GROUP_CODE" val="l1-1"/>
  <p:tag name="KSO_WM_UNIT_TYPE" val="l_h_i"/>
  <p:tag name="KSO_WM_UNIT_INDEX" val="1_1_4"/>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type&quot;:0},&quot;glow&quot;:{&quot;colorType&quot;:0},&quot;line&quot;:{&quot;solidLine&quot;:{&quot;brightness&quot;:0.4000000059604645,&quot;colorType&quot;:1,&quot;foreColorIndex&quot;:5,&quot;transparency&quot;:0.64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LINE_FORE_SCHEMECOLOR_INDEX" val="5"/>
  <p:tag name="KSO_WM_DIAGRAM_USE_COLOR_VALUE" val="{&quot;color_scheme&quot;:1,&quot;color_type&quot;:1,&quot;theme_color_indexes&quot;:[5,6,5,6,5,6]}"/>
</p:tagLst>
</file>

<file path=ppt/tags/tag5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976_1*l_h_a*1_1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单击此处编辑添加项目标题"/>
  <p:tag name="KSO_WM_UNIT_TEXT_FILL_FORE_SCHEMECOLOR_INDEX" val="1"/>
  <p:tag name="KSO_WM_UNIT_TEXT_FILL_TYPE" val="1"/>
  <p:tag name="KSO_WM_DIAGRAM_USE_COLOR_VALUE" val="{&quot;color_scheme&quot;:1,&quot;color_type&quot;:1,&quot;theme_color_indexes&quot;:[5,6,5,6,5,6]}"/>
</p:tagLst>
</file>

<file path=ppt/tags/tag5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76_1*l_h_f*1_1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请单击此处输入你的正文具体内容，文字是您思想的重要提炼，为了最终演示发布的良好效果。"/>
  <p:tag name="KSO_WM_UNIT_TEXT_FILL_FORE_SCHEMECOLOR_INDEX" val="1"/>
  <p:tag name="KSO_WM_UNIT_TEXT_FILL_TYPE" val="1"/>
  <p:tag name="KSO_WM_DIAGRAM_USE_COLOR_VALUE" val="{&quot;color_scheme&quot;:1,&quot;color_type&quot;:1,&quot;theme_color_indexes&quot;:[5,6,5,6,5,6]}"/>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1_2"/>
  <p:tag name="KSO_WM_TEMPLATE_CATEGORY" val="diagram"/>
  <p:tag name="KSO_WM_TEMPLATE_INDEX" val="20231976"/>
  <p:tag name="KSO_WM_UNIT_LAYERLEVEL" val="1_1_1"/>
  <p:tag name="KSO_WM_TAG_VERSION" val="3.0"/>
  <p:tag name="KSO_WM_DIAGRAM_GROUP_CODE" val="l1-1"/>
  <p:tag name="KSO_WM_UNIT_TYPE" val="l_h_i"/>
  <p:tag name="KSO_WM_UNIT_INDEX" val="1_1_2"/>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DIAGRAM_USE_COLOR_VALUE" val="{&quot;color_scheme&quot;:1,&quot;color_type&quot;:1,&quot;theme_color_indexes&quot;:[5,6,5,6,5,6]}"/>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1_1"/>
  <p:tag name="KSO_WM_TEMPLATE_CATEGORY" val="diagram"/>
  <p:tag name="KSO_WM_TEMPLATE_INDEX" val="20231976"/>
  <p:tag name="KSO_WM_UNIT_LAYERLEVEL" val="1_1_1"/>
  <p:tag name="KSO_WM_TAG_VERSION" val="3.0"/>
  <p:tag name="KSO_WM_DIAGRAM_GROUP_CODE" val="l1-1"/>
  <p:tag name="KSO_WM_UNIT_TYPE" val="l_h_i"/>
  <p:tag name="KSO_WM_UNIT_INDEX" val="1_1_1"/>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2_3"/>
  <p:tag name="KSO_WM_TEMPLATE_CATEGORY" val="diagram"/>
  <p:tag name="KSO_WM_TEMPLATE_INDEX" val="20231976"/>
  <p:tag name="KSO_WM_UNIT_LAYERLEVEL" val="1_1_1"/>
  <p:tag name="KSO_WM_TAG_VERSION" val="3.0"/>
  <p:tag name="KSO_WM_DIAGRAM_GROUP_CODE" val="l1-1"/>
  <p:tag name="KSO_WM_UNIT_TYPE" val="l_h_i"/>
  <p:tag name="KSO_WM_UNIT_INDEX" val="1_2_3"/>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type&quot;:0},&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2_4"/>
  <p:tag name="KSO_WM_TEMPLATE_CATEGORY" val="diagram"/>
  <p:tag name="KSO_WM_TEMPLATE_INDEX" val="20231976"/>
  <p:tag name="KSO_WM_UNIT_LAYERLEVEL" val="1_1_1"/>
  <p:tag name="KSO_WM_TAG_VERSION" val="3.0"/>
  <p:tag name="KSO_WM_DIAGRAM_GROUP_CODE" val="l1-1"/>
  <p:tag name="KSO_WM_UNIT_TYPE" val="l_h_i"/>
  <p:tag name="KSO_WM_UNIT_INDEX" val="1_2_4"/>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type&quot;:0},&quot;glow&quot;:{&quot;colorType&quot;:0},&quot;line&quot;:{&quot;solidLine&quot;:{&quot;brightness&quot;:0.4000000059604645,&quot;colorType&quot;:1,&quot;foreColorIndex&quot;:5,&quot;transparency&quot;:0.64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LINE_FORE_SCHEMECOLOR_INDEX" val="5"/>
  <p:tag name="KSO_WM_DIAGRAM_USE_COLOR_VALUE" val="{&quot;color_scheme&quot;:1,&quot;color_type&quot;:1,&quot;theme_color_indexes&quot;:[5,6,5,6,5,6]}"/>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976_1*l_h_a*1_2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单击此处编辑添加项目标题"/>
  <p:tag name="KSO_WM_UNIT_TEXT_FILL_FORE_SCHEMECOLOR_INDEX" val="1"/>
  <p:tag name="KSO_WM_UNIT_TEXT_FILL_TYPE" val="1"/>
  <p:tag name="KSO_WM_DIAGRAM_USE_COLOR_VALUE" val="{&quot;color_scheme&quot;:1,&quot;color_type&quot;:1,&quot;theme_color_indexes&quot;:[5,6,5,6,5,6]}"/>
</p:tagLst>
</file>

<file path=ppt/tags/tag6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976_1*l_h_f*1_2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请单击此处输入你的正文内容，文字是您思想的提炼，为了最终演示发布的良好效果。"/>
  <p:tag name="KSO_WM_UNIT_TEXT_FILL_FORE_SCHEMECOLOR_INDEX" val="1"/>
  <p:tag name="KSO_WM_UNIT_TEXT_FILL_TYPE" val="1"/>
  <p:tag name="KSO_WM_DIAGRAM_USE_COLOR_VALUE" val="{&quot;color_scheme&quot;:1,&quot;color_type&quot;:1,&quot;theme_color_indexes&quot;:[5,6,5,6,5,6]}"/>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2_2"/>
  <p:tag name="KSO_WM_TEMPLATE_CATEGORY" val="diagram"/>
  <p:tag name="KSO_WM_TEMPLATE_INDEX" val="20231976"/>
  <p:tag name="KSO_WM_UNIT_LAYERLEVEL" val="1_1_1"/>
  <p:tag name="KSO_WM_TAG_VERSION" val="3.0"/>
  <p:tag name="KSO_WM_DIAGRAM_GROUP_CODE" val="l1-1"/>
  <p:tag name="KSO_WM_UNIT_TYPE" val="l_h_i"/>
  <p:tag name="KSO_WM_UNIT_INDEX" val="1_2_2"/>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DIAGRAM_USE_COLOR_VALUE" val="{&quot;color_scheme&quot;:1,&quot;color_type&quot;:1,&quot;theme_color_indexes&quot;:[5,6,5,6,5,6]}"/>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2_1"/>
  <p:tag name="KSO_WM_TEMPLATE_CATEGORY" val="diagram"/>
  <p:tag name="KSO_WM_TEMPLATE_INDEX" val="20231976"/>
  <p:tag name="KSO_WM_UNIT_LAYERLEVEL" val="1_1_1"/>
  <p:tag name="KSO_WM_TAG_VERSION" val="3.0"/>
  <p:tag name="KSO_WM_DIAGRAM_GROUP_CODE" val="l1-1"/>
  <p:tag name="KSO_WM_UNIT_TYPE" val="l_h_i"/>
  <p:tag name="KSO_WM_UNIT_INDEX" val="1_2_1"/>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3_3"/>
  <p:tag name="KSO_WM_TEMPLATE_CATEGORY" val="diagram"/>
  <p:tag name="KSO_WM_TEMPLATE_INDEX" val="20231976"/>
  <p:tag name="KSO_WM_UNIT_LAYERLEVEL" val="1_1_1"/>
  <p:tag name="KSO_WM_TAG_VERSION" val="3.0"/>
  <p:tag name="KSO_WM_DIAGRAM_GROUP_CODE" val="l1-1"/>
  <p:tag name="KSO_WM_UNIT_TYPE" val="l_h_i"/>
  <p:tag name="KSO_WM_UNIT_INDEX" val="1_3_3"/>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type&quot;:0},&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3_4"/>
  <p:tag name="KSO_WM_TEMPLATE_CATEGORY" val="diagram"/>
  <p:tag name="KSO_WM_TEMPLATE_INDEX" val="20231976"/>
  <p:tag name="KSO_WM_UNIT_LAYERLEVEL" val="1_1_1"/>
  <p:tag name="KSO_WM_TAG_VERSION" val="3.0"/>
  <p:tag name="KSO_WM_DIAGRAM_GROUP_CODE" val="l1-1"/>
  <p:tag name="KSO_WM_UNIT_TYPE" val="l_h_i"/>
  <p:tag name="KSO_WM_UNIT_INDEX" val="1_3_4"/>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type&quot;:0},&quot;glow&quot;:{&quot;colorType&quot;:0},&quot;line&quot;:{&quot;solidLine&quot;:{&quot;brightness&quot;:0.4000000059604645,&quot;colorType&quot;:1,&quot;foreColorIndex&quot;:5,&quot;transparency&quot;:0.64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LINE_FORE_SCHEMECOLOR_INDEX" val="5"/>
  <p:tag name="KSO_WM_DIAGRAM_USE_COLOR_VALUE" val="{&quot;color_scheme&quot;:1,&quot;color_type&quot;:1,&quot;theme_color_indexes&quot;:[5,6,5,6,5,6]}"/>
</p:tagLst>
</file>

<file path=ppt/tags/tag6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976_1*l_h_a*1_3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单击此处编辑添加项目标题"/>
  <p:tag name="KSO_WM_UNIT_TEXT_FILL_FORE_SCHEMECOLOR_INDEX" val="1"/>
  <p:tag name="KSO_WM_UNIT_TEXT_FILL_TYPE" val="1"/>
  <p:tag name="KSO_WM_DIAGRAM_USE_COLOR_VALUE" val="{&quot;color_scheme&quot;:1,&quot;color_type&quot;:1,&quot;theme_color_indexes&quot;:[5,6,5,6,5,6]}"/>
</p:tagLst>
</file>

<file path=ppt/tags/tag6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976_1*l_h_f*1_3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请单击此处输入你的正文具体内容，文字是您思想的重要提炼，为了最终演示发布的良好效果。"/>
  <p:tag name="KSO_WM_UNIT_TEXT_FILL_FORE_SCHEMECOLOR_INDEX" val="1"/>
  <p:tag name="KSO_WM_UNIT_TEXT_FILL_TYPE" val="1"/>
  <p:tag name="KSO_WM_DIAGRAM_USE_COLOR_VALUE" val="{&quot;color_scheme&quot;:1,&quot;color_type&quot;:1,&quot;theme_color_indexes&quot;:[5,6,5,6,5,6]}"/>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3_2"/>
  <p:tag name="KSO_WM_TEMPLATE_CATEGORY" val="diagram"/>
  <p:tag name="KSO_WM_TEMPLATE_INDEX" val="20231976"/>
  <p:tag name="KSO_WM_UNIT_LAYERLEVEL" val="1_1_1"/>
  <p:tag name="KSO_WM_TAG_VERSION" val="3.0"/>
  <p:tag name="KSO_WM_DIAGRAM_GROUP_CODE" val="l1-1"/>
  <p:tag name="KSO_WM_UNIT_TYPE" val="l_h_i"/>
  <p:tag name="KSO_WM_UNIT_INDEX" val="1_3_2"/>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DIAGRAM_USE_COLOR_VALUE" val="{&quot;color_scheme&quot;:1,&quot;color_type&quot;:1,&quot;theme_color_indexes&quot;:[5,6,5,6,5,6]}"/>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3_1"/>
  <p:tag name="KSO_WM_TEMPLATE_CATEGORY" val="diagram"/>
  <p:tag name="KSO_WM_TEMPLATE_INDEX" val="20231976"/>
  <p:tag name="KSO_WM_UNIT_LAYERLEVEL" val="1_1_1"/>
  <p:tag name="KSO_WM_TAG_VERSION" val="3.0"/>
  <p:tag name="KSO_WM_DIAGRAM_GROUP_CODE" val="l1-1"/>
  <p:tag name="KSO_WM_UNIT_TYPE" val="l_h_i"/>
  <p:tag name="KSO_WM_UNIT_INDEX" val="1_3_1"/>
  <p:tag name="KSO_WM_DIAGRAM_MAX_ITEMCNT" val="6"/>
  <p:tag name="KSO_WM_DIAGRAM_MIN_ITEMCNT" val="3"/>
  <p:tag name="KSO_WM_DIAGRAM_VIRTUALLY_FRAME" val="{&quot;height&quot;:426.6000454735944,&quot;left&quot;:49.925,&quot;top&quot;:89.62499389648437,&quot;width&quot;:898.85003937007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428047,332150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3_3"/>
  <p:tag name="KSO_WM_TEMPLATE_CATEGORY" val="diagram"/>
  <p:tag name="KSO_WM_TEMPLATE_INDEX" val="20233247"/>
  <p:tag name="KSO_WM_UNIT_LAYERLEVEL" val="1_1_1"/>
  <p:tag name="KSO_WM_TAG_VERSION" val="3.0"/>
  <p:tag name="KSO_WM_UNIT_TEXT_LAYER_COUNT" val="1"/>
  <p:tag name="KSO_WM_UNIT_NOCLEAR" val="0"/>
  <p:tag name="KSO_WM_UNIT_TYPE" val="l_h_i"/>
  <p:tag name="KSO_WM_UNIT_INDEX" val="1_3_3"/>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UNIT_TEXT_FILL_FORE_SCHEMECOLOR_INDEX" val="1"/>
  <p:tag name="KSO_WM_UNIT_TEXT_FILL_TYPE" val="1"/>
  <p:tag name="KSO_WM_UNIT_TEXT_TYPE" val="1"/>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2"/>
  <p:tag name="KSO_WM_DIAGRAM_USE_COLOR_VALUE" val="{&quot;color_scheme&quot;:1,&quot;color_type&quot;:1,&quot;theme_color_indexes&quot;:[5,6,5,6,5,6]}"/>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2_3"/>
  <p:tag name="KSO_WM_TEMPLATE_CATEGORY" val="diagram"/>
  <p:tag name="KSO_WM_TEMPLATE_INDEX" val="20233247"/>
  <p:tag name="KSO_WM_UNIT_LAYERLEVEL" val="1_1_1"/>
  <p:tag name="KSO_WM_TAG_VERSION" val="3.0"/>
  <p:tag name="KSO_WM_UNIT_TEXT_LAYER_COUNT" val="1"/>
  <p:tag name="KSO_WM_UNIT_NOCLEAR" val="0"/>
  <p:tag name="KSO_WM_UNIT_TYPE" val="l_h_i"/>
  <p:tag name="KSO_WM_UNIT_INDEX" val="1_2_3"/>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UNIT_TEXT_FILL_FORE_SCHEMECOLOR_INDEX" val="1"/>
  <p:tag name="KSO_WM_UNIT_TEXT_FILL_TYPE" val="1"/>
  <p:tag name="KSO_WM_UNIT_TEXT_TYPE" val="1"/>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2"/>
  <p:tag name="KSO_WM_DIAGRAM_USE_COLOR_VALUE" val="{&quot;color_scheme&quot;:1,&quot;color_type&quot;:1,&quot;theme_color_indexes&quot;:[5,6,5,6,5,6]}"/>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1_3"/>
  <p:tag name="KSO_WM_TEMPLATE_CATEGORY" val="diagram"/>
  <p:tag name="KSO_WM_TEMPLATE_INDEX" val="20233247"/>
  <p:tag name="KSO_WM_UNIT_LAYERLEVEL" val="1_1_1"/>
  <p:tag name="KSO_WM_TAG_VERSION" val="3.0"/>
  <p:tag name="KSO_WM_UNIT_TEXT_LAYER_COUNT" val="1"/>
  <p:tag name="KSO_WM_UNIT_NOCLEAR" val="0"/>
  <p:tag name="KSO_WM_UNIT_TYPE" val="l_h_i"/>
  <p:tag name="KSO_WM_UNIT_INDEX" val="1_1_3"/>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UNIT_TEXT_FILL_FORE_SCHEMECOLOR_INDEX" val="1"/>
  <p:tag name="KSO_WM_UNIT_TEXT_FILL_TYPE" val="1"/>
  <p:tag name="KSO_WM_UNIT_TEXT_TYPE" val="1"/>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2"/>
  <p:tag name="KSO_WM_DIAGRAM_USE_COLOR_VALUE" val="{&quot;color_scheme&quot;:1,&quot;color_type&quot;:1,&quot;theme_color_indexes&quot;:[5,6,5,6,5,6]}"/>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f*1_3_1"/>
  <p:tag name="KSO_WM_TEMPLATE_CATEGORY" val="diagram"/>
  <p:tag name="KSO_WM_TEMPLATE_INDEX" val="20233247"/>
  <p:tag name="KSO_WM_UNIT_LAYERLEVEL" val="1_1_1"/>
  <p:tag name="KSO_WM_TAG_VERSION" val="3.0"/>
  <p:tag name="KSO_WM_UNIT_SUBTYPE" val="a"/>
  <p:tag name="KSO_WM_UNIT_TEXT_LAYER_COUNT" val="1"/>
  <p:tag name="KSO_WM_UNIT_NOCLEAR" val="0"/>
  <p:tag name="KSO_WM_UNIT_TYPE" val="l_h_f"/>
  <p:tag name="KSO_WM_UNIT_INDEX" val="1_3_1"/>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UNIT_VALUE" val="143"/>
  <p:tag name="KSO_WM_UNIT_TEXT_TYPE" val="1"/>
  <p:tag name="KSO_WM_DIAGRAM_MAX_ITEMCNT" val="4"/>
  <p:tag name="KSO_WM_DIAGRAM_MIN_ITEMCNT" val="2"/>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添加正文，文字是您思想的提炼，为了最终演示发布的良好效果，请言简意赅的阐述观点。根据需要可酌情增减文字，以便观者准确理解您所传达的信息。文字是您思想的提炼，请言简的阐述观点。"/>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3_2"/>
  <p:tag name="KSO_WM_TEMPLATE_CATEGORY" val="diagram"/>
  <p:tag name="KSO_WM_TEMPLATE_INDEX" val="20233247"/>
  <p:tag name="KSO_WM_UNIT_LAYERLEVEL" val="1_1_1"/>
  <p:tag name="KSO_WM_TAG_VERSION" val="3.0"/>
  <p:tag name="KSO_WM_UNIT_TYPE" val="l_h_i"/>
  <p:tag name="KSO_WM_UNIT_INDEX" val="1_3_2"/>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3_1"/>
  <p:tag name="KSO_WM_TEMPLATE_CATEGORY" val="diagram"/>
  <p:tag name="KSO_WM_TEMPLATE_INDEX" val="20233247"/>
  <p:tag name="KSO_WM_UNIT_LAYERLEVEL" val="1_1_1"/>
  <p:tag name="KSO_WM_TAG_VERSION" val="3.0"/>
  <p:tag name="KSO_WM_UNIT_TYPE" val="l_h_i"/>
  <p:tag name="KSO_WM_UNIT_INDEX" val="1_3_1"/>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x*1_3_1"/>
  <p:tag name="KSO_WM_TEMPLATE_CATEGORY" val="diagram"/>
  <p:tag name="KSO_WM_TEMPLATE_INDEX" val="20233247"/>
  <p:tag name="KSO_WM_UNIT_LAYERLEVEL" val="1_1_1"/>
  <p:tag name="KSO_WM_TAG_VERSION" val="3.0"/>
  <p:tag name="KSO_WM_UNIT_VALUE" val="70*70"/>
  <p:tag name="KSO_WM_UNIT_TYPE" val="l_h_x"/>
  <p:tag name="KSO_WM_UNIT_INDEX" val="1_3_1"/>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f*1_2_1"/>
  <p:tag name="KSO_WM_TEMPLATE_CATEGORY" val="diagram"/>
  <p:tag name="KSO_WM_TEMPLATE_INDEX" val="20233247"/>
  <p:tag name="KSO_WM_UNIT_LAYERLEVEL" val="1_1_1"/>
  <p:tag name="KSO_WM_TAG_VERSION" val="3.0"/>
  <p:tag name="KSO_WM_UNIT_SUBTYPE" val="a"/>
  <p:tag name="KSO_WM_UNIT_TEXT_LAYER_COUNT" val="1"/>
  <p:tag name="KSO_WM_UNIT_NOCLEAR" val="0"/>
  <p:tag name="KSO_WM_UNIT_TYPE" val="l_h_f"/>
  <p:tag name="KSO_WM_UNIT_INDEX" val="1_2_1"/>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UNIT_VALUE" val="143"/>
  <p:tag name="KSO_WM_UNIT_TEXT_TYPE" val="1"/>
  <p:tag name="KSO_WM_DIAGRAM_MAX_ITEMCNT" val="4"/>
  <p:tag name="KSO_WM_DIAGRAM_MIN_ITEMCNT" val="2"/>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正文，文字是您思想的提炼，为了最终演示发布的良好效果，请言简意赅的阐述观点。根据需要可酌情增减文字，以便观者准确理解您所传达的信息。文字是您思想的提炼，请言简的阐述观点。"/>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2_2"/>
  <p:tag name="KSO_WM_TEMPLATE_CATEGORY" val="diagram"/>
  <p:tag name="KSO_WM_TEMPLATE_INDEX" val="20233247"/>
  <p:tag name="KSO_WM_UNIT_LAYERLEVEL" val="1_1_1"/>
  <p:tag name="KSO_WM_TAG_VERSION" val="3.0"/>
  <p:tag name="KSO_WM_UNIT_TYPE" val="l_h_i"/>
  <p:tag name="KSO_WM_UNIT_INDEX" val="1_2_2"/>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x*1_2_1"/>
  <p:tag name="KSO_WM_TEMPLATE_CATEGORY" val="diagram"/>
  <p:tag name="KSO_WM_TEMPLATE_INDEX" val="20233247"/>
  <p:tag name="KSO_WM_UNIT_LAYERLEVEL" val="1_1_1"/>
  <p:tag name="KSO_WM_TAG_VERSION" val="3.0"/>
  <p:tag name="KSO_WM_UNIT_VALUE" val="70*70"/>
  <p:tag name="KSO_WM_UNIT_TYPE" val="l_h_x"/>
  <p:tag name="KSO_WM_UNIT_INDEX" val="1_2_1"/>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2_1"/>
  <p:tag name="KSO_WM_TEMPLATE_CATEGORY" val="diagram"/>
  <p:tag name="KSO_WM_TEMPLATE_INDEX" val="20233247"/>
  <p:tag name="KSO_WM_UNIT_LAYERLEVEL" val="1_1_1"/>
  <p:tag name="KSO_WM_TAG_VERSION" val="3.0"/>
  <p:tag name="KSO_WM_UNIT_TYPE" val="l_h_i"/>
  <p:tag name="KSO_WM_UNIT_INDEX" val="1_2_1"/>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f*1_1_1"/>
  <p:tag name="KSO_WM_TEMPLATE_CATEGORY" val="diagram"/>
  <p:tag name="KSO_WM_TEMPLATE_INDEX" val="20233247"/>
  <p:tag name="KSO_WM_UNIT_LAYERLEVEL" val="1_1_1"/>
  <p:tag name="KSO_WM_TAG_VERSION" val="3.0"/>
  <p:tag name="KSO_WM_UNIT_SUBTYPE" val="a"/>
  <p:tag name="KSO_WM_UNIT_TEXT_LAYER_COUNT" val="1"/>
  <p:tag name="KSO_WM_UNIT_NOCLEAR" val="0"/>
  <p:tag name="KSO_WM_UNIT_VALUE" val="143"/>
  <p:tag name="KSO_WM_UNIT_TYPE" val="l_h_f"/>
  <p:tag name="KSO_WM_UNIT_INDEX" val="1_1_1"/>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UNIT_TEXT_TYPE" val="1"/>
  <p:tag name="KSO_WM_DIAGRAM_MAX_ITEMCNT" val="4"/>
  <p:tag name="KSO_WM_DIAGRAM_MIN_ITEMCNT" val="2"/>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添加正文，文字是您思想的提炼，为了最终演示发布的良好效果，请言简意赅的阐述观点。根据需要可酌情增减文字，以便观者准确理解您所传达的信息。文字是您思想的提炼，请言简的阐述观点。"/>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1_2"/>
  <p:tag name="KSO_WM_TEMPLATE_CATEGORY" val="diagram"/>
  <p:tag name="KSO_WM_TEMPLATE_INDEX" val="20233247"/>
  <p:tag name="KSO_WM_UNIT_LAYERLEVEL" val="1_1_1"/>
  <p:tag name="KSO_WM_TAG_VERSION" val="3.0"/>
  <p:tag name="KSO_WM_UNIT_TYPE" val="l_h_i"/>
  <p:tag name="KSO_WM_UNIT_INDEX" val="1_1_2"/>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x*1_1_1"/>
  <p:tag name="KSO_WM_TEMPLATE_CATEGORY" val="diagram"/>
  <p:tag name="KSO_WM_TEMPLATE_INDEX" val="20233247"/>
  <p:tag name="KSO_WM_UNIT_LAYERLEVEL" val="1_1_1"/>
  <p:tag name="KSO_WM_TAG_VERSION" val="3.0"/>
  <p:tag name="KSO_WM_UNIT_VALUE" val="70*70"/>
  <p:tag name="KSO_WM_UNIT_TYPE" val="l_h_x"/>
  <p:tag name="KSO_WM_UNIT_INDEX" val="1_1_1"/>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2*l_h_i*1_1_1"/>
  <p:tag name="KSO_WM_TEMPLATE_CATEGORY" val="diagram"/>
  <p:tag name="KSO_WM_TEMPLATE_INDEX" val="20233247"/>
  <p:tag name="KSO_WM_UNIT_LAYERLEVEL" val="1_1_1"/>
  <p:tag name="KSO_WM_TAG_VERSION" val="3.0"/>
  <p:tag name="KSO_WM_UNIT_TYPE" val="l_h_i"/>
  <p:tag name="KSO_WM_UNIT_INDEX" val="1_1_1"/>
  <p:tag name="KSO_WM_DIAGRAM_GROUP_CODE" val="l1-1"/>
  <p:tag name="KSO_WM_DIAGRAM_VERSION" val="3"/>
  <p:tag name="KSO_WM_DIAGRAM_COLOR_TRICK" val="1"/>
  <p:tag name="KSO_WM_DIAGRAM_COLOR_TEXT_CAN_REMOVE" val="n"/>
  <p:tag name="KSO_WM_DIAGRAM_VIRTUALLY_FRAME" val="{&quot;height&quot;:457.45,&quot;left&quot;:23.725,&quot;top&quot;:53.75,&quot;width&quot;:920.9}"/>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22421]}"/>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22421]}"/>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093_3*l_h_a*1_4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9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093_3*l_h_a*1_1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4998779296875,&quot;left&quot;:32.950006103515626,&quot;top&quot;:110.3750061035156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NDQ1Nzk0NjM5OTMzIiwKCSJHcm91cElkIiA6ICIxNjY5NTI4NDIiLAoJIkltYWdlIiA6ICJpVkJPUncwS0dnb0FBQUFOU1VoRVVnQUFDV2tBQUFKUkNBSUFBQUN5R3pBQkFBQUFBWE5TUjBJQXJzNGM2UUFBSUFCSlJFRlVlSnpzM1ZkZ0ZOWGJCdkIzdHBmc3B2ZENBb1FTU2dnUXVuUVFFRVZBVVFGRlJVV3hmWUNpMkxBaG9pQXFLaXBkL2pRUkVLUXJQZFRRQWlFaHZmZWViTitkbWU5aXdyTFpGRUlSMi9PN21qbHo1a3hKTmhkNTlqMkhzZW5UQ1FBQUFBQUFBQUFBQUFBQUFBRCs4MFIvOVEwQUFBQUFBQUFBQUFBQUFBQUF3TjhDc2tNQUFBQUFBQUFBQUFBQUFBQUFJR1NIQUFBQUFBQUFBQUFBQUFBQUFGQUwyU0VBQUFBQUFBQUFBQUFBQUFBQUVMSkRBQUFBQUFBQUFBQUFBQUFBQUtpRjdCQUFBQUFBQUFBQUFBQUFBQUFBQ05raEFBQUFBQUFBQUFBQUFBQUFBTlJDZGdnQUFBQUFBQUFBQUFBQUFBQUFoT3dRQUFBQUFBQUFBQUFBQUFBQUFHb2hPd1FBQUFBQUFBQUFBQUFBQUFBQVFuWUlBQUFBQUFBQUFBQUFBQUFBQUxXUUhRSUFBQUFBQUFBQUFBQUFBQUFBSVRzRUFBQUFBQUFBQUFBQUFBQUFnRnJJRGdFQUFBQUFBQUFBQUFBQUFBQ0FrQjBDQUFBQUFBQUFBQUFBQUFBQVFDMWtod0FBQUFBQUFBQUFBQUFBQUFCQXlBNEJBQUFBQUFBQUFBQUFBQUFBb0JheVF3QUFBQUFBQUFBQUFBQUFBQUFnWkljQUFBQUFBQUFBQUFBQUFBQUFVQXZaSVFBQUFBQUFBQUFBQUFBQUFBQVFza01BQUFBQUFBQUFBQUFBQUFBQXFJWHNFQUFBQUFBQUFBQUFBQUFBQUFBSTJTRUFBQUFBQUFBQUFBQUFBQUFBMUVKMkNBQUFBQUFBQUFBQUFBQUFBQUNFN0JBQUFBQUFBQUFBQUFBQUFBQUFhaUU3QkFBQUFBQUFBQUFBQUFBQUFBQkNkZ2dBQUFBQUFBQUFBQUFBQUFBQXRaQWRBZ0FBQUFBQUFBQUFBQUFBQUFBaE93UUFBQUFBQUFBQUFBQUFBQUNBV3NnT0FRQUFBQUFBQUFBQUFBQUFBSUNRSFFJQUFBQUFBQUFBQUFBQUFBQkFMV1NIQUFBQUFBQUFBQUFBQUFBQUFFRElEZ0VBQUFBQUFBQUFBQUFBQUFDZ0ZySkRBQUFBQUFBQUFBQUFBQUFBQUNCa2h3QUFBQUFBQUFBQUFBQUFBQUJRQzlraEFBQUFBQUFBQUFBQUFBQUFBQkN5UXdBQUFBQUFBQUFBQUFBQUFBQ29oZXdRQUFBQUFBQUFBQUFBQUFBQUFBalpJUUFBQUFBQUFBQUFBQUFBQUFEVVFuWUlBQUFBQUFBQUFBQUFBQUFBQUlUc0VBQUFBQUFBQUFBQUFBQUFBQUJxSVRzRUFBQUFBQUFBQUFBQUFBQUFBRUoyQ0FBQUFBQUFBQUFBQUFBQUFBQzFrQjBDQUFBQUFBQUFBQUFBQUFBQUFDRTdCQUFBQUFBQUFBQUFBQUFBQUlCYXlBNEJBQUFBQUFBQUFBQUFBQUFBZ0pBZEFnQUFBQUFBQUFBQUFBQUFBRUF0WkljQUFBQUFBQUFBQUFBQUFBQUFRTWdPQVFBQUFBQUFBQUFBQUFBQUFLQVdza01BQUFBQUFBQUFBQUFBQUFBQUlHU0hBQUFBQUFBQUFBQUFBQUFBQUZBTDJTRUFBQUFBQUFBQUFBQUFBQUFBRUxKREFBQUFBQUFBQUFBQUFBQUFBS2lGN0JBQUFBQUFBQUFBQUFBQUFBQUFDTmtoQUFBQUFBQUFBQUFBQU1CZnI5TEU3MG96My80NDFXYnVTTFlsVDhjMjNlMUlqc1hHOGJkL3VkdG41Zmh2enh1dWxOcnUyaFZ0SFAvM2VIU0F2eW5KWDMwREFBQUFBQUFBQUFBQUFBRC9kYy9zcmQ2UmFqbysyU1BhVDNvNzR5U1VzVU0yVlN3ZXJIbTVteXFybW0yaEZkZnZjN3JBT21SanhhdmRsWXNHYVlYMHJralBOVGFnV01UNHE2K1hJUjNQczhUa1d0L29xWGJzcy9LeXNjVFF3QWdQdEphMzk3eEJESEVpei9ycWdacXV2dExqazkybEl1YUdEN2duM2Z6ZzFzcms1N3lFUjdPd2ZISjVVN21qV2lZS2M2M3pFaFNMaW1mM1VIOHl3T1dHMXdMNGIwSjJDQUFBQUFBQUFBQUFBQUJ3bDJ4TU5GYVpHNmg2YStVbTRuaWF0cmQ2V2hkbC9hTktLZk5FaDlyMkl6bVdtRnhyZzRNUGFTR1RpWW1JV0o2eXF0a09LMHJIdFZGOE0xU2psZGVaZy9DSEMwYVptSG0xVzIzK0YxZHM2N1cydkxFYjlsU0tpbDd5dHU5K0VXdllubUtXaVpnWjBTcDc0MWRuR3k0Y0ROV0tiNWdkRGdpV1RlcWdXSGZGOVBrWncxdTkxRTEzSmlLT0o1WW4vdG9yVEs5a3U2eHU5T2FGOFE4ODZ0NUVoemJMU3B1SVRvbG81MFB1OXdUZFZxQUw4TStDN0JBQUFBQUFBQUFBQUFBQTRDNlpHNlBQcW1ibDRnWUs3TlJTSnEyU25YMVk1OVJ1Wm5sWHVjaWVIUjdMdFh4KzJ0RGc0Rm9aTXloRVNrUXN4N2ZRaXBlUDBENi92K1pNZ1czekdHMG43OXIwcTBEUGJieHFlaTVTR1hLdEpESE1WYnhpcExiQkFaZGVNR1JVMWNuVjF0N25PdnpuaXRjUDEyamx6TlRPdGJmRThUUWdXTFo5bkp1OTI2bDg2NGpORmMxOEo1OE8wR3hQTVovS3MvQ2t2bkhoWVYwaFd2RytoNXVLQnQyVU54anltVWlsN2xxYWEyVDV4YkdHTGo2U1VTM2w5ZzVCR3F6K0J2OHR5QTRCQUFBQUFBQUFBQUFBQU82ZWNXMFU2KzkzRmJaUDVWdTNKcHZlNyt1aWt0WkdYQVlyLy81eDNiZzJpbDRCdFduZjlQM1ZXNUt2TDRYNFRtK1hkM28zT3Q5bVdxV05pRXdzRWRHajdaWHRQS1gzLzFMeFhveCsyOWphWU8rcldJTlVSSE42cVlsb1M1SjU0Um5kc2hIYUtSMGJLSFlrb2wxcFpxZnNVQ1ZsdGp6bzFtdHQrZXJMeGljN0tjVU04VVRaMVd5VXI4UkZkajJsVXpRVVBxeUpOOFlWTnp5LzZEMUJzdGJ1NGxrSGF4bzgrbVpQVmFXWllndXNSQlJYWWlXaTdTa21MNlZZSVdIR3Q1VVBDWlUxOWpic2FpemNtZnpybDg2cVlROWtXb2pJUjgzTTduRzkyTEhVd0MyT05YVDFsWDU0RDJZMGhmOHVaSWNBQUFBQUFBQUFBQUFBQUhmSkErRnltWWh5YTFoaDkwaU81WXRZdytNZEZPNksydUsyQ2hQM1JhekJVeW15bDdzRmFFUmp3K1dORDFtSFNpb2lJb08xTnZEcjRpTTU4YmlIeDdYQjgzWHNkeGNOczZMVnZtb1J5OVBjNHpWVkpqN1U5ZWFTQWwrMWFOOEU5MkN0U0NpZS9EWFpwTGZ5bmJ6ckRNSXdSRVFXcnM3c3JMdlN6RnNkUWxBbmV4cS80bk9SeWdOWmxsY1BYRThXWngzU0NmT3BqbS9yM2ZoNTF5V1ZzL2M2MUVGdVNqUnRTalFSMGJnMjhwL0h1RFY1S3NCL0RySkRBQUFBQUFBQUFBQUFBSUM3NUtOK0xpNkxpeGZVblhRMHF0NktmVzhmMWIxOTlQcmtwYW5QZVJGUmlZRTdtdFB3U29kMkJodEhSSmRMYkZ1UzZxUjBXamt6TEZUMjdqRzlpNHhtUml1SmFNVWx3OVV5ZHRVb3JXTzlZRE8xOGFpZDd6UzVuSDNsanhxNW1KNnNXN2tvcEpXTFlnMDVOWnlZb1h1Q3BIMENaUnNmY09QNEJ0WjZySS9qaVNleVQrd3FFVEhoSGhKaGl0VFhEOWNzdldDOE10V3JoVmJFTlB2R08zcEo0cC8ySktMZk15MHpEdFk4MDFuNWY5MVZ3bXU1cVFjSCtDOUFkZ2dBQUFBQUFBQUFBQUFBY0pmSUpjelpLWjcyM2ExSnBrOU82UTg4NHU1NnJUU3d5c1FOMlZUeFZpLzF1TFlLZTdjQUZ4RVJKWlRhSHRsUjJaeXI3RTYzN0U2M09MYTA5UkN2R3VXNkp0N1lQMWo2OVRtamphTWY0dlQ5Z3FTVE96UThXMmw5S3k0WnR5U1poTzE3dzJTdmRsZXZ2R3g4NDNCTmhZbi9jWVRXVzFWblVjRDJucEpIMmlzMlh6VzlkMHhIUk44TjEvUUpsSWtZRWpGTXRabGJjRnJ2SWhNSjg2WTJhSCttZWVydTZqZDZxVi9xcWhKYXhBeUpKUXdSSGN5eUVKRmNUQW9Kdy9KMHRhemhTVkFkdWNpWUlJMjRuYWVFaUw0OGF4Q2lUV0VYQU9yRFp3TUFBQUFBQUFBQUFBQUE0QzVoaUZxNWlmVFhxZ2MxY29hSXZGVWlEMlZ0OWlZVDFiYjdxV3RibEJLU2lSa2k2aFVvelh6ZXkybkFkUW1tVUsyNGI1RFUzdEw5cC9KSUg4bUtFVnJIYmxJUm83TnlVaEdUWE02V0dVMlpWYXlGcFc4bmFJV3l1OC9QNkkwTkZUUW1sckgyN1Nvem42ZmppQ2l4ekJha0VSTVJ5NUdWb3gvdTFUN2RxWUVBY3QxbzE5V2p0R1liT1MxL3FKQXdLeStiT0o1bWRGY3BKQTJYL2YyY2FDclFjemJPdWYxaXNTMnBuQ1VpQzBzR0sxOXQ0VHV1TEd0d0JFZWpXc3AyakhjbklwYW5YV2xtSXJMeS9KRWN5NERnR3krVUNQQWZoT3dRQUFBQUFBQUFBQUFBQU9EdWVmdW83cnNMUnNlV3pxdWNBN0E1UjNSemp0VE9XVG94UXZIVGZhNUVKQmN6UVJveFQxU2s1MXpsakZMQ0VORjM1NDFqd21XUHRMOWVwT2loWUN3MlhvajNIUG1TeURqTGg0aE9GMWo3cnl0L3E3ZExCNi9hakdEaEdVT0ZpWk9Lbk00Z0swZjJoUmhuUnF0bVJxdUl5UFByWXFIbDJVaWxpQ0dGbUZsM3hkVFl3dzRPbGZtcjY0d3JFek5UT2lnWHh1cC9TVEpQN3FDb2Y0cUY1WDlOTlV0RU5MRzk4eXFQS3k4WjFGSkdiK1duN2FzeXM3UnBqT3V1aCtxc1ZyajJpbWxqb3VuWGNXNk96Mkt2aWR5WFlUWnpSRVQvdTJKYWNzNndmNEs3UXNLY3pMdGVvS20zRVJFbGxObStPcXUzTjRvWTV1VnVxc1llRU9EZkI5a2hBQUFBQUFBQUFBQUFBTURkODFvUDlSUFhWZ2Y4TmRuMDZXbkQvZ2x1V25sdHZsVnQ1b2IvWFBsbVQ5V0RiV3B6TlU5bG5leXR6TUFGZlZmeXc3MWFZZjIvK3J5VjRoSWoyK0FoSWpLei9ETjdxanQ0U2Q3cVhTY1BlekJjL3ZNWU42Zk9jNDdvemhWWnFIRWZIdGZuNlJxOUZoSHRlc2pOUDh3NUFud21VckVvVnY5am5LSEI3SEJYbXJuU3hJOEpsL3VvNjhTZnhYcDJkYnhwVExoOFE0SnBlcFJxMnY2YWUzK3VPUHlvdTJPMzQ3bFdJaHJhUXRaZ1JlT1BGNDNqd3VYTEx4a25SU2oyWjFvbTc2eWEwRTRoekdMcTZGUys5VlQrOVRKTU1VUElEdUUvQmRraEFBQUFBQUFBQUFBQUFNRGR3Qk9WR1RpVmhBblYxc1pkSGtveEVRVnBKQjZLMnF5cjNDUVMydTE5aUtqVXdIbXFSQTNQNzBtVVhjM3R5ekFMMjVFK1VuOFhKcjYwM25TZjE3eHhXSmRSWlRzNTJVUGE2SGpYelIvZzBuU0h5MDk3Zkh2Qk9EZEdGenZGczBYZFNzZnh2MWFlS2JCRytranJuOVhhWFRLd2hleFFsdVZ5aWJXVHQzT0hWWmVOUlBSY3BITXl1dUNNWGlGaHhyU1diMGd3UmZ0TGR6L2t0dktTMFZNbDNwUm9PcGh0K2FDZmk1OURnZVBGWXR2OFU3cHZobDVmaURHdXhMWXJ6WHpvTWZmbGw0d3lFZlA5Y00yQTlSVXR0R0xkREIvN1dXVW1yc1hTMGlrZGxkOE8wOWdibVJ1L0o0Qi9GV1NIQUFBQUFBQUFBQUFBQUFCM1E1V0o5L3UycEg1N3hJcFNwNWJaaDJ0bUg2NXhiQ2w5MmNkTjBYQ0t0VFBOdkRPdE5qdGNOOW8xVkN1cE1wdHJMSnhHNWp3SjZjWkU0emZuRGRPamxKVm0raTNWWEdiaXhBdzkzcUhoK3NYbTBNcEZVenNwUGo2aCsrR0M0YnZoMTFkWVBKSmpPWkpqbVJHdDhsUFhtd2lWaUlpZTZxZzhsR1g1TWM2NFpHaWQ3TEJBeiszTHNMVFFpb2FGMXFsV3ZGeGkvZmE4OGZVZWF1VzFnc0plQWRKZUFWS2VhUDVwZmFHZSsyS3d4ckYvaFpIYmttUU9jTkV2dnRiKzFoRmRleTlKdjZEYU5RNzdCTXBPUHU3UjNhL08xZVVpUmlnMGJHd2hSb0QvQW1TSEFBQUFBQUFBQUFBQUFBQjNnMGJPeEV6eXNPK1dHTGhYRDFRYmJiUmlwTmJqMnJLQ0ZTYnVpVjFWRVo3U1R3YW94UTRsYnhwNW8ybld4QWpGVzczVXduYWdScVMzOFVTVVVzRjI5WFhPN1lSMUZyKzdZTFF2dURnOFZIWTcyU0VSK2FqRjA3dXF2anBybU54QjBTZFFSa1I2Sy8vQy9tcC90ZWlkM3VyR3pob1RMbGRMbVhVSjV2bjllUmZaOVVkYkZtZGdlWm9XNVZ4bGVTelg2aUpqWmthclR1UlpIZHUzcDVqaVMyeWZESEJSUyt1Y01LaUZiRUN3N0llTHhsZTdxVUpkeFhzenpQc3l6Q3RHYWgzN09BV0hBQ0JBZGdnQUFBQUFBQUFBQUFBQWNEZUlHZW9WVUp0WEhjd3l2N0MvV3N3dzYwZHJMeFRidXZzeFhYMmxRb3EyYmF6YjZDMlZINTdRL3pCY0crb3F2dEdvNUNabjJubGUvMjkvRng4SkVWMHB0WFgxcmIzV3oxZE5JVnB4cndEcHUzMWNpdldjbjFya28yWThsU0lQaGFnNUJYWlZaczVWM2tENUlNZFRrWUVUTXNJdFNhYkhkbFNmZk56ZFZ5MStmR2RWU2ptN2ZieGJnMmNKMUZMbXdUYnlkVmRNR3hKTnoxNmJudFRLOGNzdUdwVVM1cGxPem5IbUkrMFVXcG5JWFZGblFKN280eE42VDZWb2VwY0cxaU44djUvTG9BM2xIeHpYclJybEd1NHVidXNobmhUUndQS0tBT0NrMGM4dEFBQUFBQUFBQUFBQUFBRGNjY1Y2ZHViQm1oR2JLMXU1U1U0LzRWRmtZTjgvcmh1OHNjTGo2K0tvMVdYVDlsVW5WN0JiSDNUTnJHUTdyeXA3ODdBdVg4ZmUxUGlSUGxLdFhIUTg5M3A5M3BKemhrbS9WUkxSc0ZEWnBBNktJYUd5VHQ3U0FCZHhjNEpEanFmUTcwcy9QYTEzYWsrdlpJZHNMRitYWUNRaVY3bG83V2pYVWlNN2JGUEYySzBWTzFMTkg5N2pNcXFsdkpFaGF3bEozdkk0bzcxbDgxVnpnWjZiRktId1VEcUhGNTVLMGVRT3pzbmYraXVtaThXMjJUMVVqcFdMZHZjRVNmc0hTOWNubUZJcWJLM2NKTCtPYzVNMFk0bEhBRUIyQ0FBQUFBQUFBQUFBQUFCd041UVp1YmVPNk1LWGxTMjlZSHkzai9yQW8yNSthdEdqN1pYbHIzaWZmc0pqOFdCTlIyL0p3U3pMdEwzVndWcngyU2tlejNkUmZubE8zK3FIc2xHYks0N2tXSm9ZbWVPcFVNK2RMYlJ1VHpFZHlyTGMzMXEySTgxa1lYbmhhSElGMjhxOVR2MWlzWjQ5bVcvOTZZcng0NU82cHU4NXE1cXRzZkFzVjd0cjQzaURsV0x5TEZHcnk4NFVXRnU2MXRZNzlnMlV2ZFJWbFZUTzdrNjNqRzBqbjlPcjBkbEs3WWEwa00vcHBmN2YvYlh6aVBKRW41M1JpeGlhRVgzamM0bElaK0hmUHFZTGN4Vy8xSzJCb2tQQmF6M1VMRS96VHVpSktOd2RFekVDTkFzK0tnQUFBQUFBQUFBQUFBQUFkOFB4UE92blovUkRRMldmRDNUcDZDMDluRzFaZThYVTNVOGE3UytKOUpGMDg1VytTRVJFNVVaT0tMejdiS0RtdVVqbGt2UEdnMW1XOWg1aWc1V1BMYkJtVnJORXRDUFZkTEhZV3FqblNvM3Nxc3VtWlhFbUsxZWJGQTRJa1gwMjBHVkRnbW54V2NNYlBkV1pWV3laa2V2dXEvd2owL0wxT1gxT0RaZFJ4ZW9zdFoxYnVZbmY2ZTJpbFRHNU5WeUQ5M3d3eTBKRTBmNjFhY0xlREl1VjQ1UEwyZTUra3BValhTTzhKRVIwSXMveXlVbkQzZ3l6cjBxa2xqSGJrczFqdDFYTzZhWHU0WDk5UVVHT0o0T1ZkeHI4alo1cUlRVWtvcjBaNXZnUzI2aVdza0FYa2YzMkJGSXh5Y1hPSllOWHlteFNFWDNTMzhYeFVKR0JZNGpFMThxbVJyYVVkL09WU2tURUU2SGtFS0Naa0IwQ0FBQUFBQUFBQUFBQUFOd05EN1NXeDAvMWF1dFJXd0tZcitOU0s5aU5pVVl6U3dvSmRmZVQ5Z21ROVFtUzlnNjRIcm0xZHBkOE5VUWpiQmZwdVNHYktvaEl4RkJzb1RXbm1oUEtGZ05kUklFYVVaQkdIS0FSQmJtSXZWVWlJbnFudDh2Y0dCM0wwOFVpS3hHTmFDbGpHQ2FsZ20zdktSblZVdGJPVTlKQ0syN2hLZzdTaUltb1Y2QjBRNExwb1YrcjJ0UXRUeXczY1JzU1RYNXEwWUJnbWIxUnhOQWJQZFZ6KzZvclRmejNGdzFyTGh0akMyMXlNYjNTVFRXM3Ixb3VaaGFjTm54Mld2ZGJxam5LUnpLK25XSndpQ3pLVjNLbGxPMitwdXlHcjJoM3VzWHRxMktueG9rUmlwL3VjM1ZxN09rdnZmcXNsNWloaThXMlJiRjZWeGxqdE5HR1JGT1ltMWg2Ylc1U2h1ams0eDZZcVJUZ3BpQTdCQUFBQUFBQUFBQUFBQUM0Uyt6Qm9SQ0pUWXhRV0ZqK1hKSHRSSzdsV0s3MXgwdUd6ODd3REZFSGI4bHprY3JwVVhWbTQvUlZpODVPOGZSVmkzeFVvbnBsZU03ZTY2djJVVE5mblRVVTZMazNlcXI2Qjh1SUtQRVpyd1k3Zno1UVk3THhKM0l0djJmV0tmaFRTSmhvZitubmc2N1g5bzF1SmIvOHRGZGJEL0dVM1ZVYkUwd3NUeDVLMGF4bzFTdmRWWUV1dFk4MnQ2OTZZb1Q4ODlPR241Tk03eHpWaVJuNjQxR1AxdTdpMlQyYU5SbHBmVjE4Rzg0eWhKdHlrek1iRTB4Q1pXRXJkOGszUXpXT2ZSQWNBdHdzWkljQUFBQUFBQUFBQUFBQUFIOFptWmpwSFNEdEhTQ2QxWU00bmk0V1c0OWtXNC9rV05vMHRENWZGNStiK0svKzgxMVV6M2RwZEMxQVIzNXEwZVl4YnMwY1ZvZy9wM1JRNkN6OEkrMFVEN1NXS3lUT0FWMjR1K1RIRWRvdkJtczJKNWs0bnU0SmtoTFJKd05jbW4venpSZnFLcmErN3N2eHpZMEp4Y3oxU1UwQm9EN0dway8vcSs4QkFBQUFBQUFBQUFBQUFBQUFBUDU2eU5ZQkFBQUFBQUFBQUFBQUFBQUFnSkFkQWdBQUFBQUFBQUFBQUFBQUFFQXRaSWNBQUFBQUFBQUFBQUFBQUFBQVFNZ09BUUFBQUFBQUFBQUFBQUFBQUtBV3NrTUFBQUFBQUFBQUFBQUFBQUFBSUdTSEFBQUFBQUFBQUFBQUFBQUFBRkFMMlNFQUFBQUFBQUFBQUFBQUFBQUFFTEpEQUFBQUFBQUFBQUFBQUFBQUFLaUY3QkFBQUFBQUFBQUFBQUFBQUFBQWlJZ2tmL1VOM0RIWnh0SUNjMVZybGErbnpLV3hQbnJXYkdRdG5qSVhoaGpIOXFQbFNSNFNWVWR0OE8zY3dHOUZGNnc4Tzg2dnU3MmwwRnoxVzlINXdWNGRXcWw4Ym1ma3Y2YzhVMFdhdnFpbmV5dTVTSHBySTVnNTY3NlN5NkVxNzg2YTIzcnpUZmlsNE16bmFidFdkSDdHNllkcllNMDFOck92WEh2TEk1ZGFhbUtyMGdkNnRGZUtaWTd0VnQ2MnJlQnNmOC8yZm5MWG14b3d4MVRtSmRVNGpYWlR5aXk2WDR2T2p2ZnI0U1pWM2ZJZ3R5bTJNcjI3VzVqVDU4dEpqcWtzdGpLaml6YWtaYjNQUmFxKzZGSk56Z0NQZGsxOGl1dGJrckZmSVpZK0d6TG9oajNqcXJQUFZLYU44NHR1Y1B6ZlMrT0x6VldUQXZzMi85Si9obktMcnBvMWhTcTluTnFMelZVWnh0Sk9taUNWV0Y3L3JQanFuRVJkL2lqZkx1cUdqalpUcGRWd3RQeHFQL2MySGcyOW54Sno5Ykh5cFB0OHV6aDk1SE5NWmZtbXl1NnVZV0lHWDBZQkFBQUFBQUFBZ0grYmNoTzM5b29wdWN4V1l1REtURHpQLzlVM0JQOGNCeDl6LzZ0dkFlQVcvVXV5UXlOckdYNTZRYmF4Ykg2N1IxNE51N2V4YnU4a2JmNGg2MkQrMEc4Y3d4VWJ6NzU0ZWJXUFhIdWcxNXpHVG1SNUx0MVFuS1F2dUtvcmVNQzNheHUxWC8wK1gyYnMxZGxNanRsaG1yN28xU3RyMTBSTysvT3l3NjJGWi9PTTVjM3BPVDEwNkozOXovNk9vdk96RXRZbEQxb1lwUEFnb3JOVkdTelBOZFpad29pNnVZWTVOYWJyaXg4OS84MXJMVWQxYnZ0blpZY2xscHJMTlRsNnp1TFl5Qk0vOXV5WFJlYXFQVDFuKzh2ZGlNakVXVzBjMi9SUUtvbE01RkNuKzNQKzZkY1MxMzhSTWZuNUZvTWR1eDBxUzN3eTdzZnBvVU1YdHAvWS9QczhVNWsrNU5UOC93dTc5Nk8yRHpYZDg0L1MrTVNhZk1lV1NHMUlmODkyUlBSOTlvRjVLZHU3dVlaMWtiWm8vcVh2b0JNVktVTlB6Wi9kNnI3MzI0eHZvdHVMbDllY3FFaUpIL0JwL1VOVEx5M0xNMVlrREd6Z1VCTyt6ZnJkVmFKcVRuYTR2L1R5M0tRdFBkeGFOWmdkTHNzNmRLWXk3ZTVraDVWV1E0YXh1TFhLVnlOUk9oMzZLUFhYSDdJT0drYXVkR3JmWG5UKzFTdHJUL1o5UDFJYlVuL0FMWVd4QzlKMkpnejhUSzEwemc1NTRwMCttd3d4RGY0MVNETVVQWHIrbTk5N3ZxbVZLRHZWK3k3RjdLc2JOK1dmMmhuOTJtQ3ZDTWYySDdNT0xVcmY3ZlIzOVdKMVZoZnRYL043Q0FBQUFBQUFBQUJ3UjFTWXVkbUhkS3N1RzRuSVJVcitMbUkvdGFqcEw4MERBUHc3L0V1eXcwWHB1N09OWmU1UzlaeXJtMXdrOHFuQkErMkhkRGFUVENTVzFhdU5FNHA3aE8xblF3YTltL1RMd2RLRWx1cmFrSytGMHZQRDVHMzdTaTdYMkV4Vk5rT2wxV0RqYTdPbEdxdmhnN1lQbmFsTUx6UlhPZzVZWWRVWldldU9vdlAybHF1NkFpSTZYNTBwRjllNWVuK1BkbmVxTXV5SHJBTXg1Y2xORjZ0Wk9KdU5aNTl0TWVoUHJRb2FjZm96QTJ0dTdLaFdvaXdjOXExVFk3NjVrb2g4YnJJKzcweGwrcDdpaTA2TjBXNnRSdmxFTm5NRWhwaXhmdEV6RS80Mzh2Um5lM3UrNFNkM25YQnV5UitsOFUyZjVaVFpiQ280cFpFb0p3ZjJjZXEydmZBY0VVMnExeTRvTWxlZnJreHQ4SkN2VFB0MXh2Nk9ta0JsUTNWajNWekRBaFh1UkxRcC8vU1dnak1oU2sraFBjTlErblJJLy82ZTdZeXM1WWVzZzBNOE8veDVnYzJCMGl2bnF6TWJPL3BzOEtDZmNvOFJVZFBaMi9haWMzK1V4dmQyRDk5VEhPZlkzdHM5UEZHWEgxdVpQc3lyMDdxOGs0NkhGQ0xwWTRHOTc4UVQvR1YyRkoyL1VKVlphSzRxTmxjWG1Dc3pqQ1ZWVmdNUkxZcVk5RUtMSVgvMjFiL1BPamdyWVoxamk0Zk1KWGZJMTdHVjZmRTF1ZlpHaFVqYXhzV1BpUEpORmZkZFhyZ3FjdHBZdjI3Mm8zdEs0amJsbjNvMTdON0JYaEVXem5xbU1xT2ZSNXNHTDNlc1BHbHU4cFpURmFtN2U3dzIwRE9pd1Q0QUFBQUFBQUFBQUg5emwwcHM0N1pWRnVyWjU3b29uKzJzaXZMOWwvd2pIUUNnT2Y0TmYvSXVWR2QrbnJZN1NodTZQWHJHZzJjWHZ4ei9FMFBNMDhFRGhPRFE1L2ZwczFxT3FsL09OVC90dDI4emYzZHNHUjI3MEw1ZFBPeTdLelY1NlliaVlkNmR2R1VhSDdtcnY5dzFTT0VScFBBTVZYa1MwY0swWFR1TEw5Uy9tVWZQZitQVThsWEd2cTh5OWptMkhPdnpidjBpdkZ2V1JkdmllTi8zbXVqd1FmTFdCV2s3NzlUbEdyTzEyNnUyZW5XSFArVWQrem4vTkVQTVU4SDk2NStTYjY0Z0lqZXBTbWN6TmVjU0lvWlJpZVhucWpMcVA4NjBGb09ibngwUzBmTXRCcWNiaXI3Si9QMjVTeXQyUk05OExLQjNUN2RXalhXT3JVemZYM3BaMkxad1ZnTnJUZEVYeGxhbVB4WGMzOFp6bFZZREVTbkZVcmxJYW1RdFd3dlBoaXE5M0tVdW1jWlN4MEY4WlZxbFdIYXVLdVBSODkrNFNsVU41cmdhcVdKVzRnYW5ScGJucXF5R05aSFRIZzdvS2JSRXVZYmFhMlM3eGJ3cmJLek5peW0xMUJ3dFQvTGEvNExUQ0MxVjNtZjZmZGo4bDlPWVBTVngzMmNldE85eXhCR1J2UmF6bDF2ckRYbW5IdkR0R3Q1UVZhNGcyMWo2VXZ4UFdva3l6MVMrSU8wM3gwTXZodzVma3JsZkpaWW42Zk1YcE5VcHJIU1hxZ2Q0dFZ1U3NiK3hZU3VzQmdOcm1YTjFVNE5ISXpTQmp3ZjJhL0JRYkdYNi9wTEw5dDFrZllHT05jOUwyVzV2YWEzMmVTVGdEc1NXRjZveUY2WHY4WkZwUlF5VGF5cWZHTkNub3lZNFJPWFpTUk5rNVcyUG5mKzJsM3Y0ckpZamIrcHJheVhtYXBhdXo1R2haODNDVkxvS2grOUpLRVJTNFdzS1NySHN0WmIzQ1kxbks5TlBWNlVSMGE3aUM5OWsvbUh2N0NWeldSLzFJaEg1S2R5bXR4ajZlc0w2RWQ2ZGhPOGxGSnFybnIrOE1rb2Ira0diY1VUMGV1S0dsVG5IOXZaNHZhOURmTWp4M0k2aTg5OW0vbjZzUEVrdFZ2eGYySWgyTG9HMy9lWUFBQUFBQUFBQUFQNEM1U1p1MFBweWQ2WG83QlRQZGg3L2huK2hBd0RjbEgvOEg3NGFtM0hLeGUvRkRMT3M4MVF2bVdabjlHdWpZeGUrRkwrbXNieks3di9DUmt3TTdIMmdOR0dZVjBkN1k1cStxTkptNk9ZYXBwTElpS2lWeW5kdGwrY2JQSDFoeEdOejI0eDFiSG5tMG5JamExa1hOZDNlRWxlZC9jeWw1ZlBhVGhqdTNkR3haeXUxNzIwOHNiTlNTL1d5N0VOTmRMaFFsWFVITDljWVlkcE11MnhqNll1WDF4d291eEtoQ2ZxdTQ1TTkzRnJXUHlYWFdFRkV6MTFhOFJ5dGFNNGwycWo5THZiL1JOaTI1NjlDUE56OCsrU0lLN2ZvMVdMNXArMGZNWFBXVjhOR0VGSFRaVzFMc3c3WXM4TVZPVWZ0SlZ5cmNvNnV5amtxYkgvUWR2enJMZS83dGZCY2xkVlFaVFZFSEo3dE5NajI2Sm4yMzdTOVBXYmJTeGcvU3RtV1ppaGVIVG5OM3ZPVksydmxJc25uN1I4VGRxL1U1RWJITkpVTkUxR0ZWVDh2ZFhzdjk5WmpmYnM3SFZxYkYrT1lNTjJPaGUwbk9rN0U2dmY3aTQ4SDliUGY1NHlFLzFsNW0xd3NuWi82Vy8xelh3a2JibUt0WTg5K0tXVkVNZjArTERSWHJzODd2aWhpa29RUkN6K1VNV2NXWnh2TGR2ZDR6VS91L2s3U3oxOTNmQ0pBZm4wMjhQanFuR1haaHh1N01RTnIxaEhUV0lkUlBsMEdlVVpzS3poTFJLZktVNG5DNWZXbEFBQWdBRWxFUVZSb1UvNnBvMlZYVzd2NDVockxQMC9mWmU5cDVWaWVlTWVXRWQ2ZDcwaDIrSGI0bVBmYWpHV0lXWnNYTSszU3l0ZGEzZGZPeFY4NHhCUGYzaVh3dmFSZlRsZWtyb3g4dHY0VXBrYldjcWdzVWZoTklLTGo1Y2w1cG9wUXBkZTRjMTltRzh1Y092Yy84WkhqN2dqdnpsdTcvNStRSGM1cGZUL0xjd3hEUDJRZEVyTEQ5OXVNZDVwZDltSjFGaEd4UERzOWRPaUtuQ1BISzVLSGVuV3NzUm5IbmYyUzQybDkxeGVGQXU0M1d0Ky91ZURNRXhlL1A5bDNycjF1dU9meDkvTk01ZDV5emR1dHg3elFZa2hqQVRrQUFBQUFBQUFBd04vZjlQM1ZQTkd4U1I3K2F2eC9Bd0QraS83WjJhR1Z0MDA4LzEycXZ2amJqazlHYUFLRklyYWQwYThOUC8zcGkvR3JSUXd6M2krNnNYTURGZTRYcWpQZlMvb2xUT2sxM3IrSDhFLzgxeFBYbjZsTXYzRFBQTWVWN1JvVW92UVNOcktOcFRPdXJKc1Qvc0JJNzBnVForMmdDUkxhVitZYzhaTzd2Umc2YkpCWGUzdmpueUhYVkRIbjZzOU5kTEJ3dGp0NE9TdHZ5ek5WRWxHNVZVZEVlYVlLRzg5cHhBcjdBbkk4OFN1eWo3eVY5TE9adGIwZFBtWjJxL3VrVE1PL1pnWG1TcUZrMEUzU3JCbGNQV1dhSm82T1AvdlZrZktyem5mTHNVUTA4dlJuSWtaRVJHZjZmU0JpUkJHSFp3dFIzMWNkbm1qMmM5Y3hOWGhnZ0tJMjJTcTFWQy9OT2lCc2Y1MjV6MVdxZWkrOFRxaDhvRFIrZDNHY2pCSGJXNzdNMkJ0Ym1TNXNsMWhxTEp5dFkrV2I5cU9GNWlxR0dQdVVubDFkdzBRa0VqRk5WYVM5bDdTbHpLemZFejFGK0JRNE9seVdXR2l1dXJYSGJMN0wxVG5Mc2c2TEdmR3Vvb3U3cUhaR1dSdlBXamliUWlRVk1hSUovdEVQblY5U1lkSC9GajJyaGRJengxaTJLdWRZaGRXNHVzdXpJaExsbVNwTXZHVm0yTWlCbmhHRjVxcTQ2cHo3enl3NjJPc3QxMnRUKzNiVUJwY09YOXJZMWRzZGZ0MVZvanJkNzRQR09od3R1L3JHMVkzMjNTOHo5aExSZzM3ZDFrZTk2TGhLNG9SelM4NVVwbVVPK2ZJT3ZaWHJKQTQvZlNjTU1SKzFmYWlkaS84TGwxY1BPalYvYTdkWG5Eb1VXYW9mT3ZlVmZmZTF4UFhDcCtianRnL1hPQlRzL2xaMGZtL0pwUS9iUHVRcHZiNlVZN0RTdzNHb1VXYytiNm55NmR6UWNva0NNWW1JaU9YNUlJVkgxcEF2RlNLcHptWWFlSEplb2k3L2xiRGh4OHVUZGxoMEZWWjlxVlhuTGRPazZJdGVqRit6K2RvTis4aTBjOXVNZmRpL2gxd2tGV29UVS9WRm03dTkzTVN6QXdBQUFBQUFBQUQ4RFozTXMvNlNaRjQ1MGhYQklRRDhaLzJEczBNYnowNk5XM0dnN01veklZTWNTd3pkcEtvZDBiT0ducHEvTUczMy9UNVJUWXd3MmlmcUFkK3VMMTM1cVo5SE8xKzVkbVhPa1pqeTVNVVJrOE5VM3MyL2piZVNOdjlSZXVXOU5tUGZjeWhEUEY2ZS9GTDhtcWVEQjN6VGNjcXRQbDl6M2VVNVM1TjFoWTVsY0lOT3ppT2lLVUgzTE8zMEZCRmxHRXFteDY4K1VwYll5NzMxdHgyZmJPOFMwTVJRK2FaeUl2cXd6Zmo2dFZhM1lLaDN4eENWcDFQamxacmNtUExra1Q2UlBuS3RzT3lpcnU2aWpNdXlENzFlYjVwUXdlZnRIM01NbGh4TkR1cHJuK1AwU2sydWtCM3VMWW1McTg0V2lxNGNPMWRhRGJ1TDQyUWlDUkdOOG9rMGpGeVpyQy9NTkpZSVI1ZG1Ic2cxbGMxck44SGVmMzdLRHBsSU1xdlZLR0UzUk9IMVU1ZHBqZ05XV0hYMlpUVjFWdU81eW94elZabFRndTVwNCtKblg1WFRubGRaT0p0UzdMelk1NTFsNGF6VExxL2tpT3ZuM21aL3orc2g2TmNaKzkrOHV2RjgvM21oU2k4aW10NWk2QkN2RGkxVlBrVFV6NlBOb29pSk1SWEpadGFtRk10bUoyeFFNTElQMjQwbklqKzU2L3FvNmU4bGJ6RnkxcHRiQ2JOeC9UemJsTi83QXhFdFR0LzdVY3EySTczZjZhUU5GamNaeDk1Wng4dVR5Nnc2SXJwWWxTVUV1c242QWlMcXBBa1cvdHBNQ3V6cktYTjVQMm1icXQ1cWw4RUtqK1JCQzRsb1EvN0p1VWxiZGtUUGJPY1M0Q0pXT0syWm1tMHMzVnR5NlNIL0hxSFh2dGJRdEIrekQ3Nlh0TVdwa1NPZWlCNDUvNDJFRVFsVG5tWU8rWkluWHZocEVwR1lFWHRLMVo1eWphL2NsZU5wVi9IRnRYa3h3cm03ZXJ6bWVFc0Zwb3JqRmNrSURnRUFBQUFBQUFEZ0gyZkZKWU8vV2pTNWcrS3Z2aEVBZ0wvTVB6VTd0SERXaDg0dCthTTAvajZmTGw5RVRIUTY2aWQzL1MxNkZzdHpRbUJUWDRWVmY2dzhpWWlHZUhVd3NKYlRsYWsybm5zbjZaY09ta0IvaGR1T292Tmh5bWJGaDd1TDQ3WVd4SDdhN3RGSWJVaTF6ZkJIeVpXeC90MFpZajVPM1U1RTFUWlQvVFhZM21oMXY5TS8vVzlUcFUyL3RmQnNFeDJTOUFWMzhISkJDbzgxa2RPSTZJL1MrTFY1eHhkSFRQYVFxc1BVUGp6eFN6TVB2SmU4aFNGbVVjU2thUzBHM2JCMk05OVU2U0pSM0pIZ2tJaWNFanZCMHF3RE1lWEpyNFRkYTQvNmRNWTYyYUdONXl5YzdZMVdvMlVPcThSWk9PdUN0SjMxbDI5c0FzdnpieWY5NGk1VnZ4ZzZ6T21Rc0M2ZzNIRjgxdW9ycTgzRlZHS1pqSkhhZDRsSUpwYktHWW05eGN4WmJUenJtTUVrNlFxZmpsdG1ZTTBTUml3VFNmSk1sZDR5elpyY1k2dHpqenBlMXpCeUpSR1plYXZqQW5pM2FXbldnWU9sVnpiWHJZMWJsWFBzWW5XV2wweHp1U2JYc1QzTlVDaGh4TUdLMnRLMzgxV1o5UXRrZzR0ZUpTSVRhK1dKOTluL291T2hqa2RxWThoN3ZUdlpwd0oyREVlZE9CMFNNWXo5TjFCRUlvVklSRVFTa1lpSVpDS0pRaVN0dEJvS3pTV09wK2hZRTB2OFZaM3o1OFUrditndCt6QmxtL0FIUnpBejRYL0N4cUtJU1JQOGV3bzF1eU84STRkN2Q2ci9xUkV6b2lDRkJ4RUo1Ym5lTW0yUXdvTnVXeS8zOExsdHhqazFsbHQxODFLMlQvRHYyVWtiVEVSQ2dyZ3FjbHFWMWVBamQvV1ZhOTJrS3Z1aWpFbTZ3dEd4QzJXTVdNcUloYmZuK0pjdFdWL1l6TCtpQUFBQUFBQUFBQUIvSDJhV05pZVpYKzZxRk4yOXI1MERBUHp0L0ZPelE0WmhNZ3dsdzd3NkhTaTk0dmY3Uy9VN1RBbnF0eWhpa3M1aFRqOUhPYWJ5OTVKK3NlOEsyNzR5clpWamhXMWhrYk5pUy9YaTlMMzFUNThRMEROUTRWNWdybndoZnVWb242aVh3NFlSMFl3cjZ6YmtuL3hkL2laTC9KR3lSS1ZZdHIva2t1TlpSdFpxNVcwdmh3MTNvenVaSFdZWVNpWmYrTzRPRHRnMFY2bnE0WUNlUkZScTFhM05PMzZmYnhjaHlYamg4cW8xdWNlSTZPR0Fudm1taXJsSlcrdWYrMHJvY0crNTFyNWJiSzRXTTZKNUtkdWJjOTJ4ZnQzclQ4anBwTVJjZmF3OGFaeC9veFBWTnViVnNCR09zVWVsMVhDemxacFd6dnFBVDFTZ3dxUFVVcU9WS2h3VElCdkhFcEhqbktVallqKzMvMmJhT0k0amJzREpqeDJHWW9ub3FNUDhxMGtERi9wZWUyOERQTnRGdUFUT2FEbWk5Y0ZaVHdYM2Z6dDh6QzhGWjlRUytjTm5sendXMFB0ZTcwNUV0Sy9rOHZyOEUwSi9JMnR4bGQreDM3ZDBRL0hKeWxTbnhxZEQrbGV6UmgrWjlvWExxMUwwaGVGcVA2RTlRWmNYcHZLeUwzcjNaSEQvd1o0UkRRNjdJSDJYbWJXK0YvNWdnMGY5cjAwUDIrVFNqMlhhdmM4NjdrOE5IcmlrWTFOejBtN0lQMmxmdXRKUjEyTnZPN1VJS2V6dFdCbjVuSkcxRU5FYmlSdjNsTVR0aUo0WnF2UW1vaHJXMk9ub20wOEhEZml3M1hnUmlXNFl0enZhWG5TdTJGeHQzeFdXTmQyWWY4cFRxcTU5RU5kUVlVM1FCblhXQkhmV0JBdmJqMS84WHN3d3F5T25GWnFyNXFWczcrL1I3dEhBWHZhZUhUVkJQMllmdXFMTHF6OUlUSi8zZk9YYXpmbW5pZWo1U3lzSGVMVVgycS9VNU1iWDVEN1RTTmt1QUFBQUFBQUFBTURmMXJsQ2k5N0s5d3VXL2RVM0FnRHdWL3FuWm9kU1JySzErNnNCQ25mdi9TOUV1N1VjNFIzcGVQU2psRzFDZ1ZGak9tdUNML2IveEw2N0tmL2tkMWtIRHZaNnk1NXpDSXVmNVpzcTVxVnVGOWJ3TTdJV0tTT1Jpc1JFMU51OXRidFU5Y2k1SlJJU3Y5OW1YTHFoNUdqWjFRMzVKOThOSDl2Vk5iVFg4Ymx1VXRXbC92Tzk2cTdQTnpOaDNmZFpCMlNOTFA1M3l6cHJRdmIybk4xRWg4L1NkZ29Mdk5sMU8vYU8rVllYUVh5NzlaakhBbnZYYnkrMzZsVmlPY3R6bS9OUEMwdmNDUzlOSnBKSUdMR1ZZNjI4elNsTHNQRnNsZFVndk9FYjZ1b1c2cGdkRGp2MXFZaHgvaEZQajErOXAvaFNoQ2JvOWd2RmJwWkNMSHU5NVgzeDFUazlZdDU3dnNXUVR4em1JQld5UUpuRHhLRzVRNzYyYjc4Yy8xT3l2bUJmenpmc0xSUE9MWkdMcFd1N1BOL2doU1lIOW5WcWVjaS9oN0FScVEwUll0MUNjNVU5T3pSd1ZtVzlhVER2bEIreURxN0tPVXBFZmQzYmZOcHVBaEg5VVhwRnlBNU5uRFcyTW1PQy8vVUlxcWRiSzN2MXA1TlZ1VWYxckZtNCtTYjR5TFR2aG85bGVYWis2bSt0MU42UEJUaS9Dc0doc2lzeDVjbCs4cVptUE9XSjcrWGVhbVBYQnI1MjhHY0lWTGdMN3lTbUlwbUlQR1V1N2xLMXA4eUZJKzZ4Z041ZlpPeEowT1d0NlRLdE9UVzRCdGE4cmZDY3EwUzVOT3ZBcVlwVUMyZFRpbVZDTGFCS0xGK1l0b3VJV0o0emM5YTN3OGZVenc0ZEY4NDhXNVZoNDloZTdxMzFOcE5RMktvV3k0aEl6OVg1eW9XVloyY2xyRk9KNVk3cmt1bzVjNVhWME4ranJhOWNPODQvK21SbDZtOUZGMDVWcGdrck9Hb2s4b2NEZXI1ZmQrRlBBQUFBQUFBQUFJQy92eElEUjBTK1dPa1FBUDdiL3FuWklSR0ZxLzFNbkZVb3I1blQrbjU3dTVHMWZKU3l6VVY4RXhOUzU1dXFZaXZUaFdXOTdIamlvMXhieFBSNVR3aGpXaDZjOFduN1Ird1RZNmJxaTg1V1pSQlI5NWgzaFpZeHZsM2ZiRDE2enRWTktmcWl4UkdUbllKRFlYcE1JcExlaVFYQUNzeVY1UllkRWIzVitnR2UrRHhUZVJPZDcvZU5HdWpWUGsxZkpPeUdxMzJMTE5VbTFucHJselp3NWdiYk4zVjlpWWcrVHZuMTg3VGRhWU8vY0plcWo1UWxqanp6K1padXJ3N3g2dkJsK3I2M2tqWnA2b1pZQ1FNWGNEemY0R2lPRm1mc21aLzZtMk51UVVUai9Yc0k0WkNWdHdrcnNSSFJqSllqZHhWZi9EQmw2L3FvRnhzWnJHR0wwbmM3VHV3cC9GNDFZVVgya2IzRmNjSjJpYVhHM3Q1Qkd6VElNK0xMakwwZE5JR1Ryb1Y4VnJMWjV5eDlKbTc1enVJTGprTVpXU3ZMYzM2L1g3OWhQV3RoaUJ4YmlHaUVUK2ZWa2RPRTNIZG15NUdUNmlXSWpkSGJUQzUvV25ZWTVkcGl1RmNuSWdwUmViYlRCQVRJM1hjV1h4QStJekhsU1JiTzF0K3pyZE1wOTV6NE1MSGVwS0RDbktWZSsxK29mNG05UFdkM3Z4YUFlY3Uxd2ljOXJqcjc5OUw0SjRQdjhaZTdPUS9GV1ZmbUhIR1JLSjZ2TjRjdFIxeVZ4VUJFYjE3ZGxLRExuUmpRWjM2N1J4cDhyaTVIMy9LVnV6b0d1bmZFbG9Jek5UYWo4R3ZBOHR4dlBXWUZLendYUlV3S1ZIcThjM1h6dmFjL085cm5uY1lXQ013d2xKeXJ5aUNpWWFjV2NNUzkxMmJjM2g2elQxYWtERGsxLzd1T1U0UTZhVHRoaWRNUjNwM3JqK1A0OStlTDlOMDZtM2xIOUV4N2kxb2lKeUtkcllIUCtPTkJmUmRIVExidkxzMDZZSy9hM0ZWOFVTNlNKQTVjZ05VTkFRQUFBQUFBQU9DZnptRGxpVWd0UVhZSUFQOXAvK0Rzc0RGVk5pTVJhY1EzbUtmeFpFVktwcUZVMkw1WWswVkVtL0pQMmVjTWZEaWdSdzFyYW1LaHVOWnEzM1ZSTDJva2NndkhQbmQ1UlV1bDkvTElaM09NWmQ5bkhlempIajdJSzJMb3FmbmZkSHpTc1FDdWR1N0tScFpndkNtZnBlMzhJZXZncloxN3FmOTh4N3EzTzRnbmZsM2VpYUZlSGR5bGFpSVNpcENFZVJIMXJJbUlYQ1IxUWl4Vjh6SXRJMnUxTC9abTkzeUx3VUpObGM1bXNtZUhmZHpEQjNpMi83WHczSVhxekNodGFQUHZmR25XZ2VaM0pxSmZDazdicXg0NWgyVVJHV0tXZFo3YSsvajdMOGF2NmFnSmp0U0dFSkdadFJHUjhMczBzK1hJSjRMNjFUNFhaM2svZVd1aUx2K2JqbE5hT3F3TXh4SDNXdUxHRWt2Vm92YVRmR1MxVTVVS1MrSVJVWmF4clByYWZLZHgxZGxyODJMRUpKb1kySWVJVGxhbVNMTEV3b1o5dENxYlVTUDlzN0xESG02dDNnNGZZOThkNWR0bGVmYWhERU5KbU1wN1hkNEpDU01lN3RYUjZSUURaNDNVaGppdENqay9kYnVaczc3ZjVpSEh4b1NhM0U5U2Q3QU5yVG81cytYSVhjVVg1NmYrOW5XSHg1ME9mWmE2TTg5VS9rSGI4ZlkzUmtUSHlwUG1wKzQ0VzVVaFRCV2JvTXNkNEJIUllMVDJwL282WTc5U0xET3lsam10SDVpUnNHN0l5Zms3b21lMWMvR2ZHVGJTVmFJMDJDd05abS9IeTVOZmlGK1pxaThXZHA4SkdUQXhzRyswV3hnUjlYWVBEMU41cjhvOTVwZ2QxdGlNSzNLTzlIRVByMTkwYU9Lc1NuSERFMjZVV21zT2xpYjR5VjFkcGFveWh6amNMc2RZdHIvMHNuMDNTWmR2M3o1VWx2QkQxc0c1YmNiWjc3L1FYUFZaMnM0ZXJxMGM1ejRGQUFBQUFBQUFBQUFBZ0grRWYyRjJtRmlUUjBRQmlxWm1MQ1NpbjNKak5oZWNFYmFGV1NWZnZmSS8rOUVIL0xwV1dneUIxeFphYTlCWXYyNVZWc09JTTUvNXlyVGJ1czlRaStWcXBUeXUvM3lHZUF2SFh0VVhqRDZ6OEkvZWMwS1ZYa0ovTTJlOVU5bmg4eUZENy9mcDJ1Q2hZK1ZYRjZUdC9LRHQrRzdhaHBjNmEvcWhib0dKc3hhYnEwS1VYcXR6am1VWlN4ZEZUQkxhZHhWZGlOU0dDQXNjVnJNR21VZ2lhenlMYlVLbDFVQkViakoxY3pyL1g5aTlSOG9TUDBuWnNibmJLODIvUk9xZ1JVN3JIUWI4MGRSc2xudDZ6clpQdittMENKK0h6T1hIemxOSG52bjhpWXRMai9lWjZ5SlJXRGlXaU9RaUNSSFpwMTI5V0ozMWYzRnIwdzBsRzdxK09LeGV3TGExMnl2RFRuMDZPM0hEd3ZZVG0xaStjVy9KcFlObENRcXhWTWdPZHhYRjdTK0pGdzRKdWF5RnMxWlpEVnJKblZ4ZnN3bVRBdnNzeno3MGRlYSsxMXZkdDczdzNDaWZTSitHSmc0TlVMaVA4K3Z1MlBKbCtoNk9hS3hmTjJIdVRZRmI0N2ZkMnozODRZQ2V5N01QVGZEdjJjK2pqYjA5cGp6NXM3UmQzVjNEWm9hTmRPeGZhdEdkcWtpOXg2T2RoYmNkS1V2YzBYMVdwRFprVytHNUJpc2RoWGxCVS9SRnd0Rk9tcUJEdloxWFFMd0Yyd3JQWGE3SmVTWmswUExzUXgwMXdkdTd6N2ozOUdkN2l1T0VyeGRNRFI3WTJJa2NjZDR5MTZuQmd5cXQrZ1ZwTzU4S0hpQmswb0tYUW9mUFNsaDN0T3hxZjg5MlFzc25xVHRLTFRVL2QzMjUvbERsRm4xanZ3eW5LbEpIeHk1OEpLQ1huOXkxeUZ4VnY4UCtrdmpEWmRmWDRCVCtadFpYYXFsWmtySHZtNncvakt6bG9uc1dza01BQUFBQUFBQUFBQUNBZjV4L1NYYVlwQ3RjbHhmakkzZFZpS1RmWmYwdUlsRjN0NVpObjdLMDAxTmZkcGhzNFd3YWlYSngrdDYzazM0dUhQWU55M1B5YS9sV2dhVWlRaHZZeEFqNTVvcHhzVjlWMnZTLzkzclR6RnRqeXBQVERFV1RBdnNJeFRjYm8xNjY3OHpDTWJHTER2UjZTNWkvMU1LekloS0o2NjNTZHd2YXV2aTFkZkVUU3YzNkhmL29RZjl1cjdlOFR6Z2sxQXhGYWtNR2UwWGMvb1Z1Nkl2MFBiOFVuSGt5Nko0WFE0ZS9rN1I1a0ZmRUtKOUlJcnBVazNPMkttTnVtM0ZDdHhxcldWakw3V1JGeWsrNU1jMGNQRkRoL2s3NGc1VTJQUkY1U3B1VkhRNzM3aFNwRFFsWCsvSEVPd1pSZDlNQXovYlBoZ3pjVjNJNXkxamFRUk5rNUN4RXBMeTIzbUdodVdweHh1N3ZNdzlaZVJzUmpULzdWUk5EVGI2NHRFZm0vbGt0UjQzMDZWeS9LTzJOVnFNZHkvNCtidnZReTJIREhUdWNxa2dqb25icXU3VDZZMCszVnRGdUxaZG5IOG5RbDVnNDYvUzZ4WVVOWW5udXhmalZ3dlMvejhhdCtLSHowMkpHbEcrdWNKT29UbGFrMk9zMTYxdlE3dEhEWlFtUFgxaDZ1TTg3TFpTZVJKUlFremZoL05mdU12V3FMdE9jUG1YRHZUdm1EL3RHSVpKK25yN3JTRm1pMEJpdThuazVkSmlONXlUMVBwTExjZzZyUlRJaGtmV3ROeTNxTGJCdzFybkptM3U1dDQ1MkMxdWVmVWlZYWZsTXZ3L0NWTjVHMWxKa3FTNHlWeFdicTRzdFZZWG1xaFBsS1VRMDVOVDhJbk5WZ2JseWZkVDBBNzNtRU5HeTdFUDFSMzRxdVAvWEdmdGV2ckxtWk4vM1ZXTDU3Nlh4WDJmc2Z5cTRmeS8zMXZVN2wxbHJBaFJ1QnRaUy85Qkk3OGcxWGFaSlJlSUh6aTR1YUNnN25Cb3lvTEU1U3dWeDFka3Jzdy8vWEhER3pGazdhWUpmYXptcWlkZ2JBQUFBQUFBQUFBQUFBUDYyL2lYWm9Wd3NXWmkrVzloV2llVUxJeWEyVlBuYzhLeWxtUWMvUy8vdFpOOFBoTjEwUThuOVp4Yk9iL2ZJT1Avb0RFTkppYmttN0ZySllIMDg4Y05PZlpwaEtIR1Zxam9lbmlQa1FGNHl6WlNnZTRRTy9UemFMTzMwNURPWGxtL01QL1ZTNkRBaU10ak1qVTBZZU10aXlwTXZWR2VPRDNEK0gvMlcvRE54MWRsT2pmM2MyL1IyRDc4ajF6MWVucnk5NkJ3UnJjdzU4b2gvei90OXU0NDcrNldWWnhlMXJ5MDYvQ1JsdTB3a3NiK05TcHZlVmFJa29peERtYjNjODRiYXUvaS9FLzVncWFYR1JhSm9aczBpUTB4TW4vZHVOcUE5VnA2a2RwaEFWYzgydktaajg4MXJPK0dqdGc4Sk5WNUNWQ01YU2MyYzllMmt6U3V5anhEUjY2MUd4VlZuRjVtclZrWStKNXh5b2lLNXdtcTR6NmVMc1B0KzhwWjBROG1Mb1VQZlRmcmxrZk5MV3F0OVR2ZjlzRG0vUDl1THp1VVl5N1VTaGM1bS9qcHpuMGFpN08vUjdqWWZwL2srYVR0aDJPbFA5NWRlSHUwVDFkL0RlYkZESjNyVy9IVGNzcjNGbDd6bEdpTGFWblRXZU5HeXJQUFUrMk8vcUswZWxydTNVZnMxZUs2ZjNQV255T2RIeDM1eGYrem5XN3ZOS0xYVVREaS94TXpaZGtYL1g2dDZuMzExUTdQamR0UUd0MUw3RGprMWY2Qm4rMC9hVFhBOHRLM3dySy9jMVo1ODM3NTVLZHRUOWNXZnRIdWt3cXEzTi80dkwrYWJ6RCtFRlJBZFNSbUpVS2phM1MzTVQrNGFvdkJzWW1TRlNMcWs0eE1QeEg3eHpLWGxMNGNPbjN4aGFZUW1ZR0g3aWZWN3BodUtLNjJHMWlyZlN6VTU5WStLR1pHTFJFRkVvUXJQbUlyaytoMzBOa3V1dzdxcVFqV3dvMEVuNTRsSU5OS244M010QnRjdnBRVUFBQUFBQUFBQUFBQ0FmNHAvU1hZWXF2VEtHN3JFd3JFODhUNXlqWWhFcTNPUEJTbmM3L0ZvT3pWNFlIUkROWWc2bSttTGpOMWR0QzJFb2lVaUNsVjZCaXM5bjQ5ZjFWa2Jjcm95bFlpYUtGNWtpT250RnQ1UzZkTlc0OTlXN2Q5YTVkdFM3UnVzckRNZDZNVEFQdTFjQXJxNjFpNjhwK1BNOXVJenUycWI0WWZzUTBGeWo4Y0NlOVBOVzVyMUJ4RU44ZXpnMUw2bDhHejlhaXBKSy9IdFo0ZngxVGxUTHYyWVdKUG5MbFcvMWZxQjUwSUdpUm54WXhlK3VWU1RzNlg3SzhJRWpIdEs0bllVblg4NWJKamZ0U2tySzYwR1Y0bUtpQjRON0hXejB4aVdXR3E4cEM1T2pTelAyM2hXS0Z4ek9uUUxsWjJQbkY5eXM2YzBUWWhoQkRyV0pNd2dLcFMwUGhIVWQxYkxVU0ZLcjhjdmZxOFV5MXFyZllWdWM2NXVLcmZxWHcyN1Y5alZTSlFNTVpNQys0NzM3L0ZUN2pGdm1Xc3pnK2NyTlhrZnAvd3FiUHZMM2RaMGVTN1hYUDVWeHI0WHc0YjV5OTN5VEJYdkoyKzlYSjNUeTczVlIyMGZFb3BCYjVtUnRaeXVUTHRVblgyNUp2ZTFsaU5EbEY0K2NxMkxSS0d6bVVRTXcvSmMvWi9Ga2c1UENDOG5vU1p2OHNYdnNvM2xXN3EvOGtYNkhqMXIvcWp0dzJQUEx1NTM0c01uQXZ1N1NPUktzWFNZVjhjbW5ucUFaL3Mxa2M5TmlmdHh3TW1QOWF4WkxaYnZpbjZ0d1hxN3hpakZzb2NDZXJ4emRiTmFMSGVzNEd5UWxiY0pxZDR0V0o5LzZsN3Z6cU45b3RibVhTKzY3YVFKZmp5b3I3ZE02eWQzOVpWcmZlV3V2bkpYSDVuMjljUU5QMlFkM04zajlXWU9QdFNyNDl2aFkrYWxiTjllZUw2VjJudDc5RXlubC9hZ1g3ZHVybUVIU3E4UTBacmNtSVVSajQ3MjdkTFlhRzAxQWYvTE8ySG1yT242NHFQbFNVOEYxOGIvLzh1TCtWOWVVeFhEYzFyZi8zVHdRUHVVeUY5azdNa3lsQ3hvLzVoQ0pMMmRWd2NBQUFBQUFBQUFBQUFBZDltLzUvKzU3blhudEZ5V2RVakhHdVA2ejEvUzhZa0crODlMM1Y1bTBjMXI5N0M5UmNTSWxrYysyek5tN3BMTWZaZXFjNGlvZXlOTEJncVdSejdqMUZKdE01UmJEYUVPMVlyMjRKQ0lTczNWMm5wUnpZbUtsTGxKVzJhMUhOVzhwNnpqWkVYS3I0WG5pT2kxeEhYYnVzMXd6S3ZXZDUwKzNLdlRMWXg1UXlFcVQ0N241cmQ3NUptUWdXcXhQTFl5ZmZLRjc0b3MxY3M3UHkxY01jTlFNdTNTeW1DRng5dXRyNGN4WlJhZGwxeHpDNWV6OFd5dXNhS1ROc2lwZmVESmoyLzdVYTdiMy9OTmpjUGJFOXlwaFNGTHpUVnFTVzJXMDJCQm1KQkx4VmFtai9hTnFuOUlJWkkrRnpLNHNjRjU0dE1OSlNGS0QzdkxySllqbndydWIrWnNDcEZVeUc1WDVCeitJbVBQL1g1ZC9lVnVZODR1emplVjkzWUxYNTE3ck54cStLbkx0T1kvQ0UrOGtiV1lXZHVDdEoyWGEzSjBOdlBLbkNNcmM0NElwWEt2aEE1UHJNa2JjM2F4a2JWMmRRM2RVWFIrNG9YdlZrWSs2MVR6MThjOW5PVzU3ekwvZURmNUZ5K3B5NzZlczd1NWhuMlJ2b2VJK251MC9iM25tNU12ZlBkK3lwWlpMVWYrWDlpSUcwYWJXcWt5V09HZWFTd2xvczZhWUN2ZjhDSjhUWmdaTmpLaE9tOWU2dmFCbnUzN09peWQ2TVRLMng0OTk2MmJWUFZkcHlmbE43OXM1OHVodzhmNGRYTnFmTkN2KzROMTEzMjhOUlZXZlo2eFF2Z0JLVVh5VW9zdVFGN25WOWRmN3VZdmQzdno2c1pRcGRmNnZCTmVNaGVuT2t0SEhWd0NlZUl2Vm1kWFd2VXpFdjQzMXErYlZxb2lvb2tCZmQ1cDg2QzkyN3E4NC9OU3RqdWUrSHFyMFk0VHpLYm9Dbi9LalZrVU1lazJYeDBBQUFBQUFBQUFBQUFBM0dYLzdPeFF6REJFWkdadFR1MTYxbnhGbC91d2YwK245bHhqT1JGSkdKSE9adnFsSVBicDRBRlIybEFpTXZNMm9aUXdWT2wxdFBlN1JlYktaZG1IaDNwMTlKWnJHN3MwUjF5NnZpVGRXSnltTDA0ekZDWFZGRnpWRitTWnlwOE9IdkJOeHluMSt5Zlc1RjNWRmR6cjdaem5uYXBJSmFMN2ZidmU3TE9YbUt1Zml2dlJYKzYyclBNekU4NHZ1ZWZrUnd2YVAvb241WVdPdEJMVmhYdm0yWGNsSXBGS0l0OGY5V1lQdDVaRWxHMHNmU0QyaXlxcmNXUFBsNFFaTzRtbzFGS1RwQy9vNGRicUZpNjNQdStFbmpVNVJyQ0NwNEw3Q3dHSmhiTitmbTI2MnZvS1RCVk5ySmtuUkZuejJrNklkZ3U3cVZSajVPblBSTmNxNnJoNmhZK09zbzJsaWJyOEtOY1c5UThwUkZLRlNDYmtVcThuYkNpMlZPOHN1bURsYk1POE93M3lqQWhVdU9zYW1UbzFSVis0TXVkSURXdGFrWE40U2ViK2Fwc3hkZkFpdVZoU3pScUY2a2IvdWt2MEhTNjdxaEJKdTdxMnlEZFhKTlRrTHVuNHhOVGdnVzlmL1hsVjd0SG1QM0sxelJCMmNLYVJ0UkRSQjhsYnZXU2FBVjd0T211Q08ydENPbXFDMm1uODk1ZkVUNDFiWm1BdHF5T2Z2ZDgzNnFtNFpkc0t6L1kvK2ZIeXpsT0ZUNWtncGp4NVZzSzZ5elU1STd3N0wrLzhqSWVzVGtWcFY5ZlE0MzNudm5KbDdmelUzMzdNUGp3cmJOVGpRWDA5WmM1VnB4VlcvYy81cDFmbkhvMnJ6dFpLbE8rR2p6MVhsYjY3T083ZTB3czZhb0llRHVnNXhyZGJnNU9kbWxrckVURk1uWVV3dis3NCtNVEFQbzdCb1kzbnFHNGZoaGh2dWVhbjNKZ3NZK21tcmkvWHY2V212VkozSGNwYkkweCs2M2p6bFZiREQ5a0h2OHJZYTJBdDc0US9HS2IwZmkxeGZaK1lEeDRMN0QwamJFU0U1dnB5cmRzS3o1MnFTRjBmTlQzSFdQN0cxWTBlTXBmWHJuMWZnU2ZleXJGNWxvbzNyMjQ4WFpHMnBzczBFWWxpeXBQODVXNVNSdUl0MTVvNUd4RnBwQXJIYjBVSVpjUWlZdXlWdmhiTzZ2aEJTelVVQmlzOUpJell4ck8zOCtvQUFBQUFBQUFBQUFBQTRDNzdaMmVIVWtZU3B2TCtwZkNNdTFUbGNpREJoR1lBQUNBQVNVUkJWSzFFeWNyWjlwWmNzbkMyVVQ1ZGFtekdqMUorcmJBYTlLeXB3RlI1dWpJdFNPRWgxT2RkNnY5SmlxRm9Yc3AyRVNQNktmZVlxMVFsL0FmY1I2NTVJSFloRVQwYk1xaUpTK3R0NWk1SDMrYUlJeUpQbWFhREp2QkJ2Mjd0WFFMc2E4c3R5ZGkvcitTU2kwU2hrc2d0bk8zM2tuaWUrTWV2cmY5bmQ3SWkxVi91RnUzV1ZJRmpmVVhtNm9mT2ZabGpMTi9WWTlaQXo0aGZ1ODk0OXRMeUIyTVhCeWs4Zk9SYUl0cVVkK3A4Vlpid24zMmVlSmJuT0o2emNqWUx6OTduRTlXdjhmcXFteFdsRFQxL3o4Y01NVUlPT3VuQ2QwWG02dFZkbm5PWHF1ODl2Y0JUNXFJUks0NVhwRmc0MjMyK2tVMFB0VDd2eExyOEU2NFNwVnFzVUlwbFBNK25HNHNQbHlhS1NQUkV2ZmYyZFBDQWJxNWh3dHl6anRsaHRyRjBkdUpHdFZndUYwbDFySGw3NFRtVldGNS9BVHk3U0cxSXBEYWs2UnZMTVpiWlp4d1ZEUGZ1NUMycnpaVXJiUHF0QmJIMlF4dnlUaDRwVDFTSXBCS1IyR0N6N0M2K2FPUFpFZDROUFB1WEhTYWZxOHA4UDNuTHh2eFQyY2F5bDBLSEJTczhkNWZFUFIyM2pPVzVLTmNXUTcwNkhDdFA2dVhlU3BqdmtTT3U0K0UzRGF6NSs2d0RSS1FXSzFxcGZhSzBvVkhhVUUrcFM2UTI1TnZNMzQwMmk3cHVBV1d5dm1CTHdabHgvdEZTUnVJcmMvV1h1eTFNMngxZmsvdExRV3luR3oyNEk2MUU5YUJ2dDlacXZ5NnVJWjAxSVk1Rm1kVTJ3K3NKRzM3TVB1UXFWZjNhZmNaZ3J3Z2lXaHYxL013cjYzN01QdFQveEx4blF3YStGejcyVEZYYW92UTl4OHF1ZXNoY2xuV2VPaW13YjRNWGNwZXExM1o1ZmtwUXYxa0o2OTVLMmpRM2VjdG8zeTRySTUrVmlTU0pOZm1IeXhKM2xWdzhWcFprNDFrdm1XWk82L3VudHhnbXhGRkh5aEsveXRpM3IrUnlmTktXdVVsYkF1VHVmVDNiZE5ZRVIybERnNVVlODlOK1V6RFNuY1VYaU1oUFZ1YzdBU3F4ZkxCWHhPYjgwK2VxTXpSaVpabFZsMjRvN2w3M0l5bGh4TjkzZWpwWTZUa3ZaZnV3MC9OLyszLzJ6ak13aXVwcjQyZTI3MlozVXphOWtVcDZBaW4wM250UnFvaUFvb2lBVkVVRmJJZ2dBb3JTVktRSVNBY1JwTmNRV2hxazk5NlRUZGxzTHpQemZoaFlObHRDRXZDditON2ZwNTB6OTk2NU16dDNBL1BNZVU3TWloZVZsdnBNbExobWRzclBYRHJ6Um4wbUFEaXloQVFRY1ExNVJ5dnZIYTE4b01EVi9VVkJQNFRNOUxkeUJvQUI5a0dMMHZjZnFyaHpxT0pPakkzUFJLZVl4VDdEOHVRMXl6TVA5ckhyVEtVNXBrbkxLMVFOZTh0aTA2VmxsU3FKMDVVRk1wMEtBTktrWmE1c1d5ZTJkWXlOOStucXhKRU9FVzRjRzJwcDZ5bFUxS1pKeXpEQWpsWGVaMkIwVjQ0dEFQaHdIUUZnZWViaGJrOU1uZ3NWdFhjYThsNXhpZmxuTHgwQ2dVQWdFQWdFQW9GQUlCQUlCQUtCUUNBNndNdXRIUUxBenRBNVN6TVAvbEI4Qlg5aVY0Z0I1c3F4L2JUekt4T2RvMGdnRDFmZXI5ZElBWUNPMFlNRWJsdWVtRVp5NlN3Qm5iTXUvd3dBMkRCNWF6dFBvdUlOV25tVld0TE54bmVVWTJ0YWw0REIzUno4bWp2WExrTG82YzZ4TTIxZ3plUmVyOCtrUHJOb0RGK2U0eUx2YVJOYitoWlNUcFZ2dVBjeGVrRGZPbHBTTi9qKzE4VUs4WStoYnd3UUJRTkFIN3ZPaVgzWEhxdDg4RWQxVXA2OGlrTmpIcTY4WjZsN0t3YVlIWU9hdkk3RUYyYjhKdEVwZjQ5OGI1eFRwQkxYM0d2TXAwb1NpbGlDMWY0VHpPcG5odGl6QlhjYWNyVUVUZ0pKUlJnWXZhdDFwNC84eG9ZTFBQVE5xRXhCZDg3aktwVThCdXQycnpVT3JNZUdxTTVzNjZ2aURNV1RqRDEzanQzNndDbDhFei9TMWlHQm5QbG9GNHZHRU5EWlVseDlzakxCbXNuejVqMU51bHJxTTdMN2t6VEtER201b1hhb0lyUy9sVDh0QzhlbU1kLzJITERjWjRRK2NySXEvbERGM1R4NVRhR2lsZ1NTaVRHR09vVDhFajYzcjEwQUFDenlIaWJSS3E2STA4L1dQdHhSY20xandWOThCdWN0ai83ckE2ZlNnRGJjTVJ3RExNcmFLMUxvRlNCd29jSFRhb0kvaHJ5eExQUFEzdkpZS2t0TUQ1L09mc1VsWm12d1RDby83RmpVb3NVWkJ3NlUzNG14OGRrUk9ydGRsK1hYaUxkTmd6b1M3Mzl2WFk2c0t0cmFlMytYZDcxNURsU2NCclR2UTJZT2NRaGRtTFkvcmlFSEovSFYyY2Z6NURXTHZJZCs2RFAybWNsblEreERrL3ArZGFUeS9yY0Y1enBiT2FzSmJVVHNKNlhLZXVxdUdHd2ZNczIxK3dUbmFFTkJ0NzhvcUw4b3FGZ3BQbDJWZUxZMitVRmp3ZkhLQjhmaHdSci9pUkZDejJNVkR3Z2crQXpPS3YveGprL0tjQnBTclpac0s3cEtBSUVCRmlKdys4Qm50R21iVlg3aldUVEdaemtudHhTZTN4dzhvMTFYcjhOdzZhdzdqYmtOR3BtQXdWM3BPOGFaYlMzVktSZWw3OHVUMXd4M0NGL2lQYnkvS0VqZjJJVnRjeUpxOGYzRy9JMEY1eTdXcGI3aUhLUEN0YVBqTjZrSjNTL2hqNysrN1dGdk1ERDZnclQ5K2ZKYVo3WjFWNkZYcEkxWHBMVlhwTkRiaVMwRWdEYzkrODlMM1pNc0taNWc0clBhckZOK2xuT1NobUZDQm05bjJHeHJKZzhBWm5uMHZWbWZkYW82NFZERkhhb1ptOGJzWmV2L1JlZFg5UjMva1V1SFFDQVFDQVFDZ1VBZ0VBZ0VBb0ZBSUJDSURvRHA1SVgvOUJ6K1lRZ2dERFVZQUZpZGZmd05qNzZHbm9mVmFvblA5YVdiZzJmTTd6UzR2ZVBqSkVIRE1MUHFZRUpUWWY5N1g1MkxXVUdsYXJXZHZXV3hqbXpoYU1jdXJiVFJranFjSkVtU0pJQWtTWklTNUdnWXphaiszQXVrVEZYZnJGV0dDSjdXSmlTQTBCRTRxNTFGem5DUzBKSTRRUkpjT3F0ZHFxb2VFa2hLdHFReTlnd3BWb3FEYjM3NFJjQ3Jac1VoUFgzdmZwa2tLYVlrNTg1ODUyOENwdzZ4RHdVQWlWWlJwNUY2Y08xYThUZ2xnRkRpV2lXdUlVakNnUzAwT29WTWFjWHJqM2I0OHB6Q0JCN1JOajU5N1B6MTVxNUdxQW50RlhINjZhckVnZmJCcjF2STB2czNjTGJtWWI2ODVuM3ZZWFNNWnJwWHJKRXFjTFVuMTc1VUthWmpkTE01WjZQaXY1WGo2bHM5VjV2dUlvQWdTSktCMFRjVy9KVWpxeHp1RURiRVB0U3VEYjZYelRyRmc2YkNoNUtTcFQ3RDlZbWJSaXU5WTV5cVRoenIxTVgwMW1vTEJ5cmk1cVh1U2U2N0xwRHZZcW5OMHN5RFA1VmNWNHpjWXhna2dUUzhrYkpsVlNSSkJCbTRrcHFTTDYveHMzSUNnTzhLTDNhMzllMWw2Mis0dDBMVmlHRmdWQmxSZjZ4WmozNitXWjk1SW1xeFBwWHdoZkE4bHc2QlFDQVFDQVFDZ1VBZ0VBZ0U0bi9BNFV6bHpMK2FNOSt5NzJ4SC82Zm5na0FnRVA4WVNEdEVJQ3pTaXU2TFFDQVFDQVFDZ1VBZ0VBZ0VBb0ZBSVA1aklPMFFnVUFnL2d1ZXBRakUzNGZaUkRvRUFvRkFJQkFJQkFLQlFDQVFDQVFDZ1VBZ0VJai9La2dhUVNBUUNBUUNnVUFnRUFnRUFvRkFJQkFJQkFLQlFDQVFnTFJEQkFLQlFDQVFDQVFDZ1VBZ0VBZ0VBb0ZBSUJBSUJBTHhHS1FkSWhBSUJBS0JRQ0FRQ0FRQ2dVQWdFQWdFQW9GQUlCQUlRTm9oQW9GQUlCQUlCQUtCUUNBUUNBUUNnVUFnRUFnRUFvRjRETklPRVFnRUFvRkFJQkFJQkFLQlFDQVFDQVFDZ1VBZ0VBZ0VJTzBRZ1VBZ0VBZ0VBb0ZBSUJBSUJBS0JRQ0FRQ0FRQ2dVQThodkZQVCtERmMxV2NuaVd0N0NQcTNGWG8xWUh1QkJCbnFoOUdXbnQxNG9vNk5vRmlwVml1VTRsWUFtZTJkYnM2eHRablg2aExlZDJ0ZDRqQXZXT0gvcGNnMDZuS1ZZMk9MSUVkaS84L09Oelptb2RhRW4vRk9Wb2ZxVlpMenRZa0Q3SVA4ZVU1dG1XRXkrSzBCNDM1czl6N2VuTHRxVWlldk5yZnl2bHZtL0lMUUV2cTFMaU96K0M4a05FNmZOTzJsd2FOTEVGU0dDSHNaT2xBOFUyRk9mTEtTYzdkdUhUVzN6b1RQUjlsSDlsZGVpdSt6eGMrUE1mVDFVbDNHM1BYQjA1aFlQVC96ZEVwMnJoa3NtU1ZIQnJUbStkZ2FTOFRvL3RaT2JYcjBIY2I4MXc1dGw1UDd2eDI4YkM1T0Y5V004d2h6SnJKNjBEM2Y0cjA1ckxiamJtakhTTThPM1RXbG1qUXlKcHhsZW1WckZWTGlwVGlNSUU3ajg0Mk81a3NXZVVvcHk1VzV2WmFva2hSZDZ6cXdUS2ZFVXlzVFgvRWZ5NjkzdHUyODh2K2x3V0JRQ0FRQ0FRQ2dVQWcvaU5nTkF4akFvMkJZVXp5bjU3THl3c0dHRWxxZ2RDU3BCWkk0cCtlRGdLQlFQelgrSzlwaDcrVTNsaVNjWENFUS9pOFRnTTdOc0tKeXZqWktUK1BkSWc0R2IyNEE5MXZOK1NNaWQrc0pYVy9ocjg5M2ExbnUvcmVhOHJmV25TcGoxM0FTL0dFOTFERm5YSlY0MHJmTWFhN3J0ZG5Ua3ZlOWtYQXF4LzRqRGJiOTN4dFNrSlRRWHVQR014M20remEzVFQrZmRGRm1VNWxxQjBXeUdzV1p4ellIekhQckhhb3dOWGpFN2U4NHR4dGZxZkJWT1JNZGRMZXN0algzSHBUbXpmRW1XTVNOcy8xN1A5MTRGU3pEL1FQVjl5VDRhcTJ6NXlHWVc5NURBQ0FsT2JTNitMTXRuZlVNOVErSkZUb1lSalpWSEJoYmQ3cDJxRTdubDgrYk9OTmU3VHlYcW1xb1dPSG1PbldoeElMN3pjVlRFcmEra1BJRzNNOUJ4ZzIwSkU0SmRjZHJyejdVOG4xb2ZaaHB0cGhxclNzV0ZIWDlvUFNNR3lNWTlkbk5sTVRPZ1d1SmtnU0FBNVZ4SjJ2VGNtUWxoK0pYQ0JrdkdBOTdIbVdETVdxN0dOWnNzcXNBUnZON2wyZWVVakVFaHpvOG03YnAxU3FGQTkvc0hHNFEraUpxSTc4M1AxV0h2ZFR5ZldFUGwrMm9oMlNRTzRydTkyQndlZDQ5SHV4UzBiUHRwSXJ2NVhIUlZwN2RVQTdiTklxaXBTMWZqd25BWU5ydEd0dC9oOC9sVnhYak54akZEOVRrN3c0NDhDOTNwOUhDRDFOQnp4Wm5mQk53Ym5NQVJ1dHVPM1FEbzlYeFgrUmU0cU5NWmY0REg5bTQwZk5KVXN5RGs1MTdiRTM0cDIySHdLQlFDQVFDQVFDZ1VBZ0VDOFdqTWJDNkZacTRIS1lULzhEaVAyalUzclowVjg5SEZmVENBV0p5MGxDKzg5T0NZRkFJUDR6L0hlMFE1d2tQc3M1dWFYb2dndmJab3BydDNPMUtXYWJEUlFGMlRLdFdobG5zbXYzSDRvdlg2aEwrYXYyMFdqSEx1MmFRNEdpZHZyRDdTd2F3NGJCWFo1MXFJdDFweUMrYTl1NzYwZ2NBRmkwdi8xTE9WK2JjcnpxUVFjNkx2SWFGbW50UlYzdDNhVTNIelFWTkdubDZ3T250bmVjSytLMG4wcXV0N2ZYQk9lb3lhN2Q0NXNLcTlWTmh2RkdyVXlKYS8rc1NkWkhzbVZWQUpEY1hNeW1NdzFiOXJNTHRHSHlUbFVuM21uSUcrMFFxWS9ueUtyNERJN1BrM1N1M25iK2Izc08rTG4weGpWeDVzL2hiL1d5OVRlYXlacWNFeldhWm5iYnZpa05vU05Ja3RJTzd6Zm1yOGs1WWJZWkFRUUEwQ3pZQ051eHJFS0ZIbXBDUzUwYUFOUnFKQUNRTGkybk5EWmJKdTlpWGVySnFnVFR2aTRjbTMwUjh5eE5yKzAzN1o2eTJOc05PVzA1WlZNR2lZSXA3VEJmWGdNQXdRSTN3NzBseXZvdXNaOTg1RGZXcks2bTUwQjUzTjZ5V05PNEFsY3pNTHJwd21GZ3RPcWgyOXMxejROZDM1djVjT2RmdFk5R3gyKzYyWE0xSFh0aHJzN1B1V1NvRWU0MjVyM3FFcE10cThKSm5BcTZzRzA0ZEtZQzExQS9JRnBDSjlaSXFWMThCb2REZTN6L2F3aXRwWi9FYmpZKzUydFR0aFJkOE9JYXB6TmFNN2lEN1VNNk1GV2phUzlJMzllQmpwUjIrSnhMeGpRdXg5VW5xeEtEQmU3ZGJYeWZPWWMvYTVJZlNvcXIxWkphZFhPVnVxbElXU2ZSS2dCZ2MvQU0vWnNIZnlzNFNWUzEvTG1qbU9RUzgzUEo5VzhLejQ1d0RPY3pqRVZIQmtZM3pPdjl2ZUl1QUhRUmRrcVNGTFhsb0NFQ2QvMmRnMEFnRUFnRUFvRkFJQkNJRndMR3NxY3hCQUJ3T2FmeHA2U2lzbWFOV0tHcmttcis2WG05M05qekdJNVdUQjlienR1Ump1TUNiREdtTGFtVEV0b0dsSWFJUUNBUXo4OS9SRHVzVWplOW1mTExyZm9zNnZPY2xGOHN0YnpkYTAyVXRYY3JRMkdBYlFpY051dlJMcW0ySFlsbGxGNDFQbUZ6bzBaK1BPcDlENDdkOFBodkppUnN1ZEQ5UTUrMjJXWUNnSTdBQVlEMTk1c2w1c21yejlZOHRMUlhnYXN4d013NlJrNTJlWnoyUjhkb1oyS1dqa3Y0Ym12UkpUbXUyUnJ5T3RiK042VWU5ZnZhbFcxRGZiNHNUazl2TG52VHM3K041V1F2Qm8wT0FKc0svanBYYTJieTA1SzNHVVcyRmwzYVduVEpNRUo5Ky92S1lqazA1aHZ1ajdNTUNTQlNwV1VSUWcvOUtiQm96TzlEWnZhMDlWdVEvdHRyeWR2VCtxODN6VEdhNEJ6VnhnU3ZwWmtIZnltNVNYMmUxMm5RdkU2RHpEWmJrTDV2ZjFtY2JPVHVWb1lxVW9oNzN2bmNNRExvL3RmVWh4bHV2WWZhaDdoeWJCT2JpcXJWa2pGT2oyWHZPdzI1OVZxNXBRSGJkZFArRWIwVXQvQnZyOTUzdjJEU21EZDdmR0xwUUR6RzQ5dXBVRkZEcFpBYTdyM1hrS2NtdEY3UGNnbitObWo2dDBIVFRlUDJsK2N2OVI2eHluOTg2OTNiQW9mR1BCeTU0STFIdXdLc1hGNmdjUGhDbGt4Q1UyR3pUam5VUG5USWcvVU5HaGtWM0J3OG8xUXBOcnpQOVNLNm9iN1ZyRk85L25CSEs0T3Z6ajV1R2d3U3VDWDFXZHV1U1ZwaWprZS9kUUZUMnRoNFZjNHh2VWo4bkV1R01xUTFqQkFrb1NLME9iSXErOHZ6VzUvR3pSNmZQSlFVYnk2ODRNZ1MwakNzWE5Yd21tdXZVSUdISjA4VUpuRFhrcnJweWR0NzJQb3Y5eG5acnEreVR0Mk13MU5QR2ptdUJnQ3hSbW9vMTNGb1RCc21Ed0RLVkEzQk56OXNaYlRJMjZ0TWc2NXMyL3hCbTZuUFRWckZ2dkxiQVBCeDl0RTJ6akM1NzdwQXZrdWJUd2lCUUNBUUNBUUNnVUFnRUsyQzBVaW1FNTNCdVZUUXRQaGlTWTVZK1U5UDZMK0RXS0VUSzNTWmRjcHp1WTErZHB5MUE5Mm5oZG9EeHNXMHRTU2gvcWRuOTFJU1Y2NWgwckh1TGgxL3BiaElndHR4TUd2MjA2ZHE1VkljSjZHVDhNVS84ZFlTNUcvcHFwRStMRmYrOHc1T2tIQW9VNWxTcTlzMFVOREdMZ1ZOT2c4Qm5VVTNmaWkwUFZrUjRjam80LzQvS3NhRVFQeDkvQmUwd3lNVjk1ZGxIWlRyTkp1RFo0eDFNbU5SV0thc1g1SnhNRTFhOXA3WGtOQW5kcUR6MC9ZZXI0cTNOQ1pPRWdzejlpL00yRzkyYjNMZnRVWm1kL0ZOaGE4a2ZkK29rZThPbnp2S01RSUFUa2N2SFIyL3FmKzlkVWNqRjVvbXJwbEZTK0FBd1B6Nzh3NFhldzlmN0czUjZZNS9ZVzZFMFBOTzcwOWJIMFRJNEoyT1hqTHN3WWJkcFRmR09YVWRZaC9hM21udzZDeTkzK1kzK1djTEZYV0x2SWM5MDRGelUvRDB6enBQTkl6TVRkMnR4RFdIdXI2bmo2UTBsODVOM2IwdVlNb3doeGF6OHJWeXlwRlYzMjNNbStuV1cxOVlMbHRhSmRPcHdnWEdkb0pUWFh1R0NUeWJkVXBUNFpBcVVLZFBBV3lkSnEzQ0tGS3VhbERoeGhZS0VwMVNuNVpuQ0pmT2N1UFlQcG0vUStZVHY4cWZTcTV0TGJxVTFHY3RsOEVHQUQ2ZGJjOFNUSEh0TWZQUnJueDV0ZDZjY0VMQ2QvVmFxZG1KdGZlbXRWU0FVSWxyQ3VSMXN6MzZ0dkxkNFNSUnJtNEFnQ3g1bFFOYklNTlZsT21yRFlQSFozQXUxNmNCUUQ5UmtLWHUxSUxkWDI3UituSmQvcGwxK1dmTTdrcm84MldJd0wwVm05eUVwa0lBMkZaOFdaK1I3TXR6d2tuaWk5eFQxT1pTbnhFdnhMLzBPWmZNcWVvRVBvTXp3akhpdG5BTlRoSy9sdDNjV25RcDB0cHJqa2UvbGI1akFXQnE4bzkyVEt1ZFlXOENnTitONWFZanJQSWJ2OXgzbEZGd2Z0cmUyL1U1NlFNMm1MYlgveXRQUitJNmM3SXhUcElBb0NGMUtuT1dJSVppR0l2R3NHbHpUVVRURk5JT0w1bnVOdjdVSkNua092Vys4bGdQanQwNDU2aG5Uc09XeFYvbFAvN1R6aE14d0E1VXhNMUwzYlBDZDdSZVZDT0JET0s3ZlpwejRrRmovcDZJdDAxL0paUzQ1a1o5RmdCa1NNc3BGYjlDMWVqRnRYOGw2ZnRTWmIxUjQzNTNXMmkwSXh6Q1QwVXYwVzlPY0k2YTVHTEdydGtTUElOODY1MGwxMlE2MVpjQmszcmErTFd4ZTRkci9TSVFDQVFDZ1VBZ0VBZ0V3aFJLT1B3cXR2elRtK1VrS20vNHQ1SGZvSnArTXY5VVZzUGU4YjVjdGpPb3E0RDQvNVhXMmYyM2huSXBYckhnc2EzVTJydXlyKzdLcjArMzdlM1dWaEZMcmlXbm5wSFljckhrV1NKVFNheU5JL1E2Mk5ETGpYbHlnbzArK01GTjJlbGMxYjJaZGwwZFg3REwwZlVTemJ4THpVdWllVzBYL0N4QncyQmZtdXBXbVdhZ0oydTBiNXZLeWt6L3M5blBsdjc3V0d1aitPSnIwdmVqZUVnN1JQd0hlTG0xd3d4cCtZZlpSMjZJTXoyNW9qOWpsbnR3UkRaTUx0dmdnVFVKNU83U202dHlqblBwek5QUlM0WTdoT3QzZGJkdDhTQzFVdFYwUlp6V1JkakpiRWtxSTZ6b1R6VVNFc2dkeFZkWDU1d0FnQU5kM24zRkplYngrRGErcDZPWHZQWnd4Nmo0YjlkMm5yVEFlNGlodDE2aXBHakVBK09pWlJwQ0J3Qmo0amZSTENROHpmSG9aemJ2NnAvQ2xtbDFObVpGWEVOT0I0UkRRODdWUGt5VGxnMFdoU1JJQ2kyMThlTTVVY2x3ZXRXMlZDbGVtbkhvWS85eEl4MGlWSVJXWHlSeVQ5a3RaN2JOQXEraEErMkRUQ3RIUHBRVUE4RFJxZ2NucXhPcENKVkx0N3YwMXY3eXVGWW0yZFhhODByM2ovV2JsK3BTTDlXbHR2RUVqV3dWcHladGU5aGNiTFpsZU96SFJwR2V0djdYZWp3T01qR0cxNVBUcDlRc0Q2N0lTTEZyMHNoRlRMNStVMEdvZVNZbEd6dDIwMW9pVFZwT0FOSGR0alVIU0tQMHFjNDNWbEFmMWdWTWVkOTcySlc2ZEFEd3Y3NUNiMFRwZC8ycDlPVm41ZmlvMzllVUUrT0o2UGROQjUrYXRHMkNjNVJwcGNaTHRhazdTNjVSbjJNYnNvenl6L1JRNis1QXhSMUwyV052ZHhyNG9tb2ZkbmpKa0VDZXJrNGE2OWlWUTJONjh4eHExTTE3eTJKZmQrdmp5UlVWSzhSVUd3MmhVeEc2YXJXRWFsK25iczZXVmZsYU9UQ3h4Ny96Tkl4R2tFUlJ5NXFSS2x4RHc3Q0NsZ29jajg3MjVqMjFNUDBnNjNBckpzTzk3M3hwTnA0N2NKTTd4MDYvZWFUaXZxVzNNZlIwdG5LKzIvc3owM2lIbDh4RTU2aUpCakxoUjlsSEFHQnp5SXkyRk1Kc0hReXd0UUdUQXZrdTg5UDJEYnkvL2xTVThaMVpvMm1lbExSVnY3a2k2M2NxamZLcmdNbFMzZE9rOXJNMXlSZnJVcjhNbUdTNGJEMjRkb1pEQlZpNUdOWnpiUVVscnBIcFZBNXNJYlZaclpaOFgzUXhYT0M1ekdkRVc5WXlBb0ZBSUJBSUJBS0JRQ0JlTERTbUVHTnc1djlWdEN2UitNMVh4Ti9COGN5R2g5V0srM05EcmRuT21Mb1NTTjAvUFNPTFhDaFVIODVxbitrZEFPd2JaVTJ6SU9ycENGSm5JRTZUSklhVFlFbXV2bGlrVnV2TTdCdmh3OTZmcnZ6Z3BteVFweG1kejBOSWozUmlUampWZEtYWWZGcG4ycHYySzd0YnJiZ2gvZW1SWWw0WEhnQWsxV2hQWkt2RytiUDF3bUdGREY4VGE5RWpyWFg2ZVRKbmh6NTllL3RramhvQVpvUnc3bFZxUnh4cmJLVWpoNEhWTERRdTFtUEVwa0g4N3I4MUxMOGhHK0hEZnFaeVdpTW5IdFpvMyszS2pTdlg0Q2J2MjVkTDhWdWx4dEoxUDA4V3FtK0tlTGw0aWJYRGVvMXMySU52SkZybEFxK2huL2xQcEdGWTVPM1ZRWHkzbzVFTFdEUW1BTndRWjM2UmR6cStxV0NrUThTT3NEbE9UeDZuVXN4Mjd6dmJ2YTkrODN4dHloVngyaVRYYnN1OFI3WjlEcFhxeG5kVDkxNFZwN3V3YlE1MWZhOUhTejJ5cjEzQW5WNXJwaWZ2V0psOTVIalZnMjFoczhNRmordHY4ZWtjMDd5dVRHbEZwYnF4cTdXWGxZblkwNmlWSlVtS1gvanZpNHJRMGdCWXoxSGF5cGx0UGNtbG05bGR1YkxxOHkxTHJBMFFCWnJxV0ZwUzkxWHVHUUM0VnA5eHJUN0Qwb0hXK0UvODJHK3NZZVNUbk9OWHhSbWZkcDc0cVVFYTRwMkczSVhwKzkvMDZMOHRkSmJaY1Ryem5SZDREVFdNL0ZHZFZLRnFtT3ZaMzVKa1MyR29nZ0RBWUZISTV3R3ZVSjhidGZKTGRXbDk3UUwwMlU2NXN1cms1dUtKenRGc0dtTnIwZVUvYTVLTVJnc1Z1RzhJbkdZWTJWSjQvblpEN21tRFpDTUFXSkYxeUtpalBsK1d5bEwxdXI2VWlwK0tXdHhQRkFnQUdiTHlZUTVoK3ZaU25jcUoxZUw5bHc3ZnRCVHZwdTA1V0g3WE1FSUNDUUR2cHU2ZG4ycW1yRjNCb0MxT2JLR0lhYlU1ZUlaRXAvd3k5OVJJaDRnaERxRTZBbCtaZllSTFoxMnZ6NnpYU1B1SkFzTUVIZ0FRVzUrZEppMmI1ZEZIZjZ1SVdJOWZIYUpoMkREN3NPdmlUQ3Bua1ZJVFJ6bEcwREdhSDgrcHM1Vkxhbk9wL3JqaFFzOFN2bGkvdVNGd210RUYxN00wOCtCUEpkY2Y5UDdDejhySmJJTVhTOGVXektXNjFBcFZnK2VUaExCUHNvOWlHUFpWd0t1cmNrNGNxcmhqMkVVdmFXOG9PTHVoNEd6bWdJMWVCa25TRHlVbFF4K1lTVEdNaVd1Uloyd292K2xaNmoyQzN6Szc3bUpkU2tKVDRmeE9nKzFaUXRPNFVmY0lvY2RuL2srWHFvYlVyY2s1TWRJaFlvQkJ2cWtkeTJJeDJnNHZHVDFKa3FKdFJWZDcyL24zc1BIVFY0VTBoVVdqNjZYaU93MjU5Vm9aQUR5U2xBREF6ZnFzWEhrVkFJUUpQQ2h0ZFlaYmJ4R0wvM25PYWROZk5nK09YZTdBVFFCd3VQTGVaemtuLzR4WkZzaDM1ZE01UnZtWHBVcnh4YnJVU1M3ZHZGcm1zcHZTb0pHZHFrN1VrcmlXd05Xa1ZxRlR5M0MxVEtkcTFNb2J0TEo2cmJ4YTFkU29sYnR4N0hJSGZrc0o0YXV5ajBsMXluV0JrMGZGYjBwc2VuYXh3My9iNnlrSUJBS0JRQ0FRQ0FRQzhYS0QwUW02N2NtTWVpUWMvaS9KYjFDTk9KaDE5ODBRTGMyV2hkZTFvY2MvUTZaWTkzdG11N1hEUFNPRk5Pd0ZQQ0dlOVZlelJFMllsY2lzbU5pK05PVytOR056WGJtV2ZDT0V1MmNVYzBZd2gwbUgwN25xajdyekJHd2FBSHp6UUJGZ1M1dlFtV1BIb1MyTzV2MlJwL3J5am54MkdKZE54ejY4S2JQaFlOdUdQbjF3MUt3bVQrYTJPSEdDQktXT3BHUEFZVHpqMVBnczBHdUhLaDM1Ujc0NnpJSFIxWkdaWGE4YjdtMCt6NjlhVHR5dDBPcGRxV3JsK0s1SEZpKzd0elc5dXl0ajNWM3owbWFBSFgxcTBPTVVqdk9GYWdBWTVjTU8rVlVzVVJ1cnNLZHkxYWR5amVWVjFYSkhoaVhoRjRINFYvSVNhNGNpRnY5bzVDSXJCcXVyMEl1S2JBeWFQdVBoenVuSk85NzNIdloxL3ArM0czS0NCRzUveEN3ZFpoLzJyTUZBcGxNQ2dCV3RUU25KVkhySGQwVVh0eFJlVU9CcUd5WnZwZCtZU25YVHFTZXBiSVlzOUJyNlJkNnBSRWxSajdqUHhqcEZMdmNaMWMzR0o1RHY4bWZNTXFPV014N3VPRjJkdUR0OHJtSEdEOFUxY2NiWWhNMmM1eEQ1VEpIcFZJNVgzdXRyRjNDcCs4cTI5NnBXUzM1Nmtzc0ZBQ01kdTNTejhUSGI4bERGSFNOVkk3WGZlbE41NXZPY1U2blMwZzk4UnVsZEJBZmMrN3FmS09ETHpxOGFObk45SXN0Um5LOU5PVldWc0NGd1dvVFFzMW1udUZxWE1kRWxHZ1BzcS93elZIVTMwK0plSzMzSDJqQjVrZFpla2RaZStxQ0swTzRydXgwcWNOOGNQS1B0RndFQWJGaFcrc0taU1pLaTdjVlgrdG9GNkNOM0cvSzJGMTlaNlR2R25pWDRyY3M4MCs2MlRLdEI5c0dHa2Q4cWJyTm9ES09ncVJIaUcrNTkrdGtGVXNtYXA2c1ROd1cveHNZWUFOQ1o3MExKejlWcUNkV0FRcVpUKy9JZTM5WFBlZE5TdTNDU0pJQlk1VC8rbVdsTVY4WHA5eHJ6S0dWUndPRE83elQ0bWpnREFGNTM3elBST2FwQzFiZ3krNGdyeCtadzVUMEEyQll5aTdvM2xtWWVUSk9XcmZHZjZNeHVJWG02Yyswb0ZmT24wdXZseWdZcXlHTXdLYmRWQUhna0tmNjI0THkrL1FlK28wUXNRWmpBZzJOZ3Rab29LVnFmOStmdWlMbDZlMUk5YWRKeXc1dFRSK0pmNXA2ZTEybXdXOHNicndPOGtDV3p2ZWlxUG5pbklmZHc1YjNOd1RNYzJkWTd3bWI5R1BvR0ZaK1ErSjA5azc4NzRtMEFjTC82L21mK0U5L3VOSkRkMHYremg2MWY1WkFXbFVHWFp4NjYxNWgzdC9mVE9wcUxNdy9vcjdBaDg3MkdHQ25vdFJwSlFsUGhteDc5alJKOHFiaFI5eUNCVzVEZ2FaMUxtVTYxSnVkRUR6dS9SZDdEekY0Tkl6cThaQ2lhdElxWkQzY1NRTnhweVBPOHRyaVZBeG42dldBK053QUFJQUJKUkVGVWhYNlpkL3AyUTQ1KzE3TE1nOVNIemNFenByaDBGN0g0QUREQ0lXS1lRNWpwY3FCak5PcHlVVFZjSFZoQ282dlhYc3BVRGU5bi9FWjladEVZUERxTFNhUFhxYVdCZkpkZ2didS9sYk1OZ3lkazh1eVlWZ3BjWTBWbi8xbVRmTGp5M25DSDhNSDJJWTFhK1dpSExzODhSSmpRT0ZFYmdVQWdFQWdFQW9GQUlCQWRCcWZaU0ZUNG5EUG1TNmdnL2o0U0srVTdFMnZmNys2TUt4di90YW1IeTd0WkxlOW01aFhxTi82Uy9KNnBlalRiTHRUaEJUdDhHdkZhRUhmUEtHRWJHajdHYWR0aklYWnlJS2RaUTU3T1ZiL2JsZWN1b0FQQWptUmxtQVB6dys1V2NnMHAxNURmRGhUb0NORGljQ1pQZGF0VXMzMm9RTURFWkJxU1JRY1dIUXNTTVNSTEhBMUhqcS9TOWpyWThFb0E1N0NKLzJjckhNMVdOU2lKdFgyc0FDQlF4RGcyM3NhMGpWUkQ5UCs5RVFCVzkzcnM5bFNySUw2OEsydGwySUltM05LdWNYNXN2WFo0S0ZQVng1M3BiRVZMbkNYQ2lSYmFZZUR1K2xtaDNJOTdHSHVZSWVFUThkTHhFbXVIQU5ESHJyUGg1akNIc0VrdU1VY3I3MStvUzNGZ0MxYjVqeDlxSCtiSWJ0T1BvQlJYQVFDVFJwZnBMTDU2d0tFekdSZ2RBSnAxaW01eG41VXE2KzFaZ3ZXQlV4Wm5IRmlTY2JDVndXbEF1OVI5NWNmWlI4L1dKQ2MwRmFUMCs5cnNBKzRHclJ3QTdFeFVEUUJRRXpvQVlOUC8zcjhaYmFGR0xmbW00SngrMDVGdGJVa0llY2R6NEhTM1hvWVJJeU0rU2hQOXJ1aGlpTUJ0ZGVjSmxMT2lpdERpSk83T3R0WHJjS1pVcVp2bXArOFo0OWgxa2ZkUUFGaWFjZWh3NWIwcjdJOXdJRy9WWjNIcHJNc3QzVVNWdUZaTDZoWjVEN01CNDEvdGk3VXBjbHpWQWM5VkRMQUhUUVdaMGdxcW9DWUEzS2pQck5jOC90c1RMeWtFZ01NVjkvU0dvalBkZTFNM0QwV2xxbW1uZ1o0RUFIbXlHaDJKR3dWcjFjMUdvbWxQVy8rZXR2NEFVS3dVbjY1T25PUWNZK2hadXF2ME9nYllBUHVuaVZ3TldobDFzNzNZbTNhbDd4akQwekZMczA1eHJ6SFBNSklvS1FLQUtPdE9BRkNwYXFSSzA1MnVTdXhqMS9tWk9YK3IvTWF2OGhzUEFPc0RwMmlJeDMvRkRkKzBHaUFLRHVRL2xhYWMyZFkyVEo2UjAyTmFjOW1GdXBReDhadi82cmJDS1AzcnE3elQ0NTI3VWdvUVRoSnpVbjQ1V1JXZkthczRFZFdhenRRV25uL0pwRXJMOUNtNUJCQkxNdy82V1RtT2M0cXNWa3VFREU2VFR0R29rUU9BQ3RkS01UWGxQa3FRQklOR04zcmJJRTlSZmFrdXplaWd0ZXBtRmFHOWEvQk4xYW1ibTdSeUtnTnlzSDB3KzRXK3N0QmhPcnhrS0NWNFRzclB4VXB4c01COXBjL29Wbzd5YnZwZXc4MDlFZThvY1EwQXJNdzZjcUV1NWMrWVpWNWNCd0NRNHNxdzJJL2VkTy8vWmVDck5LQzF5dzcwVEUxU3JicFp2L2xRVWdJQVJ5cnZpNTc4OGtkYWU3WHk2N2NoY05yQ0oyYkNPYkxxcnJjL21lN1c2d09UazZyWHlPYW43WFZnQzNhR3pRRUFTNm11Q0FRQ2dVQWdFQWdFQW9INCs2QXgrSHNUcXhWYUUwTkR4Ti9QMWdkVmk3bzUwWmhDUW1QbTllai9BRWsxMmc5dVNIOFlMR2k3eFBqbEhibS9MVzFhTUZmL05DMnJYdGZqd0xPdmp3MmJWakwvR1c1SkFGQWh4YjEyaVUzakM2NUlGMXlSQXNDbnZmaWY5amJ6M0Z1cEl3SEFxcDB5eGM2SENnNERaZ1NiZjRrY0FIQVNwdjNabkZxbld4akorNmo3NCtNRzJ6T2JGanVhYlY4cEk0Si9GUytONFgzV2kyKzJBZVBKNDUvU1p2eFdxV2JyRUFHVnFtamEwcHFOK2RtKzNMSUxBdkhTYTRkNkhqUVZIQ3kvYzZJNlhxSlZCUEJkM3ZVYzdNS3hlUzk5MzZtcWhEOWlsclpsaEhxTkhBQVdwdTlmbUc2eEl0ZlA0Vys5N3RhYktqWDNtbXN2R2E1YTVUZmVtc2tiNnZDTXZFWU1zRTVjMGUxZWE0NVUzSGRrQ3kxbHhwUXJHN2gwbHBCcFpxK0cwQUlBcjgxcGtjOUppVXI4ZHVxdlJzRndnY2NpNzJGaFF2ZmFvVHVvYXo0MllYTXJnN2h4N2JyYnRGWUREd0NzNkd3dnJ2MitpSG42a213bGlub0FjT0dZZVZXRVFvR3JweWI5eUFENjU1MWZLVlRVeGRabkg2Njh0OFovWXFTMVY0ODduOWt3ZWFuOTF0dXpXaFRJWFpaNWFGZkpOUlptNW00L1ZaMUVKZlNzeno5cjZZaEQ3RU5pVE1RZURJT3oxY203U3E5VE9nMEE3Q3U3VFgvaWVrb1ppbjZSZDFyZmZvcHJkd2I5NmQrU1FrWHRtcHdUaGdPcWNDMEJoRkZRaVdzTWhaQWI0c3h2Qy8raVBwY3E2d0hnMWVRZjZJQlJCb21MdklidExZdWQ1dHJEbGYyNFM1YXNzbEVyOStDSy9yNmJ0bDBrUzRwZDJEWlV4Y29zV1FVQXlIVXFBWU16eThBOStKbE1TOTVXK0tSaUg1L09MaDc4UGZYNWo1cWtGWm0vNjV0dENuNXR0c213Y3p6NjFXcWF2OGc5OVdyUzFyTXh5d3g5SnJOa2xUK1gzSHkzMHlBTm9YMDdiYy9KcXZnaDlxSDd1N3o3ZkdjTVZDN1hjeTZaMWRuSC9aOW9xd3FkSmwxYURnRCtONVpUQ1hCNTh1bzlaYmYwZDkydHUxbjZJbzVHbkt4TStMTTYyU2lvSm5RNGliL3hhSmRoaENBSktwTFpmNE1qdXgzdmZMV084NVVGT3JMRmY1bSt5ajN6VGY1VFlYVmR3T1I1blFhWjdkdXhKVU41NnI2YnVwZXljblZrQ1NhN2RtOWxob3VlSlBaUlVGbW5La0liMTVoTEpidmJNcTFFTEQ0QnhIVFhubHVLTG1US0t2WjNtZGVXMWFIQTFhZXJrNndaM0owbDErNDM1bXNJSFpmT29weEZlWFQycG9LL0tORmFUV2hYK1k5dlJUdGswdWg2cVpKTFp3Q0FCamZ6WFF1WkhBYU45bVBJckwxbHNjK2NHMFUvdTREZUxWL0hRU0FRQ0FRQ2dVQWdFQWhFaDhIb2ZEcWR0anU1OXArZXlQOVRDaHZWNS9NbFE3MnQ2UERmMUE0SkVtTEx0RCtuS0g4WTBpYnRzRTVCckw4djcyeEhueDdNQllBZ0VkMWRRT3NrcFA4MXllSXpXRDFVd2h6VnhUQytKMDFwemNJQVFLWWxBRURJd2o3cDhWUWEvREZaNFd4Rm14endOT2Vocjd2NXFWTGFvWkRkamplenJ4VnJFcXQxSWk2TmI3bUc0UHRYcFplSzFKTURPVnNHUFgxUVRNUEFVaGNlRXdDQWlXR3RqRW54YTZxU0JJaDBlbnc2VWZ2cTA4VXRIczc4bUtUWW5xelFiMzdTay8rWk9kRVVnZmlYOHhKcmgzSmNmYU0rODBKdHlzWGExQ3AxRXdBTXN3OWI0RDEwb0Nob2MrR0ZaY21INkJodHJrZi9FNVVKUmgwbnVjWjRjRVJHd1dwMUV3Qzg3VG5BbVczR29qQ3VNZWVHT05PYThUUlJ5YkRHM2pQclZGRmdnRTEzNjJscHI1clFGaW5xUWdYdTFOTmswNzFVa2xaYkR2VDhOR3JrcDAyc0xCVzRlaEVNb3dHTlNuUjdJUWFxS2MybDQ1MmpqbFRlMTBlS2xXSUFTR3dxTXBJRUFHQzBZNWNldG42VnFpWXFmUzA2YmcwVkgrOFUrWkhmbUkremorYkphNzRMZnQxSU9BUUFTcTVnbXVUSk5Xcmw1MnNmQWNESnF2Z3JEQzZEWnR4QWpldmt1RXJBNEJocGh6aEowREhhVjRHVHZ3cWNUSG1XOXIyN2RuK1hlZU9jSXFrR1B4WmRYcGw5Skh2QVJ0UEpVUFN4NjJ4a0ZUc3VZVXV4c2phMVg0dGFkUDN2ZldXNEtXQnlBL2d1MUdjNXJpNVUxUHJ6bkpnME9nQW9kT3J4aWQreGFQVFYvaE9XWkJ5NDI1Z25ZSEF6WlJVQU1NYXBLOVhsaGQrMDdZSUE0blpEdGw2elRHa3U5ZUxhVDNDT0h1c1VTZm1hdHBINFBsOGFSWDZQZk0rTDY5RFp5dGxVTERSbHBlK1lVcVY0YjFuc2xzSUxxLzBuNk9PZHJaeFg1eHp2YnV2elNmYnhXL1ZaMDl4Ni9oUTJoMmxPYjI0dno3bGtVcVZsVjhYcEo2SVdyOGs5QVFBOEJ1dEd6MVdVd2pmaXdUZE1qTDRsZU1hVzRCa0FNQ3IrV3hGTGNLREx1d0N3dGVoU0Q5dW5NcVNXeEFGZ2xmLzREMzJORTlUbXArMjkzWkNUM3YvcGpmZDI2cStGaWxyVGVvZlB6eHIvQ2NRVGYzbXEzdUVRKzVBQm9pQUNTQnBnQU5EZDF1TGJCaDFiTWpoSnZKL3gyKytWZDBjN2RrbHNLcExwVkVtUzFzcis0ZVpxaUorc2lwZnFsQUF3TjJVM1RoSm51eTMzNElnMkI4OXc0OXF0emo0Ky9NSEcyRjZyTGFYaEZpbnFxQ01PdmY4TkFjU25uVis1Mk8zRGU0MTVnKyt2M3hFNmE2cHJpOFgxUmU2cGJ3ck9qWEFJTnhyRTdCOEZmU25RQnEwWnF3MG14amdadGNTYjYvQm15aSt0bkM4RkNhUVMxNnp4bjRpMFF3UUNnVUFnRUFnRUFvRjRVV0IwVHJWTWs5ZlE3b0oyaUJmRnBmeW1rWDdXN1hqazlGSVI0OHdNZDJBY3pGU3Y3MDlhTVo5dGh2bDdwbEpMa0hQREg3LzlmSFA2WTNNNE93NnRRZldNMUZnM0FjMndpNTVOOFFycXdBcnRZL0h2eTc1UE0vYjJwQ2tEUlF6RGlDVWFsQ1NWM2ZqTWxubytqV3ZOZHhRQXZrdFEvUFJJMGRlZHVXK1U4TVY2aGNvMDVJNkhDc09Jam9RdWpzejNvNHp0N2lobW5aY1ltWm9pRUM4TEw3RjJ1Q2JueEs2U2F6U2c5UloxWHVFN2VyeHpwQ3ZiTmx0V05lVCtodmltQWhyUUNKTGNWSERCc0FzQkJBQkVXWHVaYW9jRjhsb0ErTVJ2Z3BNNWo5TTFPZW9iNGt3amswT3FobGJic3pwbXVmZXhZMW44dVh6UVZFZ0FFV0pRRDh3UUZhRURBTjcveXJPMGk3RFRuZDZmL2c4T2RMb21NYkdweGFOOHlpSHdmbFBCL1Naak8zZ3ZubjBQV3o4L0s2ZERYUmNJR0d3TmdiK1Q5cXNQMTJGM3hOdGx5dnBkSmRkNzJmb1B0QThlY24vOXR0RFpnVTgwTmdEUUVUaFZJY3hvd0owbDF4UzRlcG4zeU8wbFZ6LzBHN1BNZTZSUmc5a3BQeDJyZkRCSUZHd1VsK0ZxOW90UWxRd1JhNlFPckdja2VFVmJlMGMvU1VoYW4zODJvYWx3UStCVVNwZktrVlZmcUV2OXZldDczanlIS0J2dkRGbTVqaUQ2MkhhZTVkR1hLaE9vNTRYY3RMZnJjL1JKbHBZb1U3VjRzU3RaVXRLa1ZReCtjakd2MTJmRzJQb0N3QlZ4Mm9QR3A5ODFWU2R2UytGNXF5ZEpnVDVXamlLbXdEQXhybDEwNG9xUytyYlFrNzRQZWIyTHNOT2JIdjBCb0Z6VmtOWmNCZ0JiZ2wrZmt2eGpuenRyU1NCWCswLzR4RzljeHc3M3dnbXdjcDdzMm4yVVl3U2xIZW9JbkluUkk2MjlTcFQxQUdERDVEMXFMcUU4amFVNkpZWmhENW9LcUxxR2JPenB6MFd6VmtXbGFSWXFhdTgwNWhxT1g2Q29rZUxLQXhWeCtraWh3dnhMa1R1THIvSmJKdGdsUzRvQllFL1pMWHVXMERSdXlnS3ZvZnJQK25xSHd4ekNwejM4Y1Z2SXJQWUtWODljTWxwU04vUGhyajlya3Z2YUJSem9Pai8wNWtlSmtxSytkOWUyNnlnQThFUFJaUzZkcGNRMUgvdU5XNXA1YVBDOTlYL0dMQS9rdXl6ekhtbk40Q3AwR3JQQzRaMkczUG5wZS9MbGp5L21YTS8rcjduMWpySHhwcHlIdlhrT2U4dHZHMnFIVXAzeTE3SmJ2V3o5RFpNTzFiZ09BQXhyZGw2b1RhbFZTL1NiR0dDeERkbGY1SjR5UExTZmxkTU10OTdVYjRWNDJNNW5uaURsZmRyZXk0SkFJQkFJQkFLQlFDQVFpRmJBZ1prdFJzTGhQMGxaczVxR1lUakcrTmVXUEh4T1pvVnlsdCtRSGNsU3ZSWCtiRCtrMzlKVlBDWTJNOFM0NVVlM3BKZUtOQnlHUlhsTnJpVy82TU5mMWROTTJsem1XeUtxM21Hbm5XYXNTZ2tnNlZpYlZMdDZKUUVBR3g3SU55ZklMYlhKZmR2ZXllcnhvOGdUT2FvSFZkcFdoajZicjE1NVN4cGdSejg1d1laTk45Tnc1MFBsa212TjVyckN0L0ZtcHNHZ2dYelpZMHV3WFNtS1JwV3hGdWdtb00wSTRZQTVacDJYbUkwakVQOStYbUx0OFBQT0U4T0ZucU1kSWh6WVF1cEo5RmQ1ZjJ3cVBHL0xzRG9TdVZDZkFVWkJBUEZ4OXRFZmk2NzBGUVZHMlJqYndlRWtFUzhwY0dRSnpRcUhsTndDQUxZTVkrMVFySkd1eWpuV3hnbVBkSXhvUlR1OFVQc0lBQWJhRzh0VUZIS2Rtbkw0Yk9PeFhoWXVkdnZRY0ZPaVZRVGMvSUNPMFFvR2JXa2xTV3VpYzVSRXF4Z1J2OUdKSlR3ZHZkU0t6cmJpc2xQNnJjZUExQkI0dHJ4cVRQeW1xejAvMXFmV1VWbWJSdHFoQWxmdkxMbG1SZWVzOEIxZHE1SHVLcjQyejNPUTRSVisyRng4b2pKaG9uTjBzSW1ncThEVkJ5dnVIcStLcHpZcHo5SlpqMzR5OGl3TnZQbjA3SXdVckxpR1hQdkw4NDNHcEFITktLakVOVDFzL2N4ZWhHNDJQZ3U4aHJLZTVFb2VySWp6NWpsUWhSdG51dldaNmRiSDB0VjdJVGZ0NklSTmJSeEJqNWJRc1duTUg0c3Y5N1lMMEJDNkhGblZVdThSQUhCTm5MbTkrSXBSNDIwR2tRR2lvTjBSYzM4T2Y4dnNzSmRxVXc1VTNOa1U5SnF6Qlo5Yks1TnNYU2JHZU50ellJV3FjVlBoWDN2TFlpbDdUMCt1aUNvRDJVWFlhWVdQc1lyOEQ4S21NWGNiblB2MjRtcy9GbDhxR0xTRlNwVjI1OWpOVDl0THliVE5XaVVHMkt2Tlc2bVdrVUt2UDJPV1VaK2x1QklBckpuY0RHbUZvVWNvQU5ScHBFcGNZeGlzMVRTSHRkU2JLYjRydW1oMmhrWVZCOXVMRzhlR2lkR25QdHdXMSt2VFZ0SmhPN0JrR0JpOVFTc2JMQW81R3JXUStqMkpzZkg1SWVTTlZpWXo1UDRHbzhqcDZxUTBhZGxjejRHN1MyK0VDanpPUkM4ZC9tRGpoZG9VNnUyRXR6d0dXQnFLQU1LQlpmMld4OEFtcmZ5YmduTnpQUHBIQ0QzMWV4ZDZEVnVlZVNpMlBydWZLSkNLZkozL3AxZ2pQUmE1cU1VNUVpb0FFQmpVTkwxVm4yMVluQklETEVOYVVhUm84Vy8wd2ZZaE05eDZ0M0thUmpCb1ZKbFBpOFhBRVFnRUFvRkFJQkFJQkFMUlhraU1tZGRnWHB4QS9HOG9sV2dBQUtNeFNYUEZQdjREekFqbWZod3IzNU9xZktaMm1GaXRUYW5UdlJYT3RlR1lFZEw2ZXpJdlR6SE9LZFJqL1gwSGZYZVZXdUMyTFF1bVdvNER3QUFQcHBlNTJvRi81cXVyNVlUZVI3UlJSU3k1Sm5YajAwUHM2VWsxWnI3WmxEcmQ2K2NrZGx6YTJWZHQ3YmptTXg4SWtzUkptQlhLRlQwdC9nZ3lEZmx6aWpMR2hkbW5wYmZxbFdKTjVoTkwwam9Gc2VHK3ZLY3I4MTZsMXJETlh3WHFEbDhvQk9KZnkwdXNIUW9aUE1xaVVFTm85NWZIcmNzN1U2dHBudUxhZlV2UURDTzFRNEdyNTZUOGNyWW1lWUFvNkVUVSt6d1RCZTVhZllaRXEyaWxEbGFqVmdZQWRtenp5dDhIUHFNKzhCM1R5bFMvSzdyUVNqazlLdU5rWC9sdEZvMHgzTjU4RlRvWnJnWUFLOFovVFRzMFluSG1nV2FkRWdCQ2JxNWM3alBxTGMvK2JITUtZcVc2OFpXRXJVMDYrWlVlSDZsSmJWeERib0dpWm9aYkx5cjc1MGpYaGFQak40MVAySHl0eHllVVphaUd4R2xBTThxVCs3bmtacjFHdXRoN3VBMlR0OXAvM1BHcUI1L21uTmdjUElQYUs5T3A1cWIreW1Pd3ZnbWFablIwc1VaS0FqbldxY3RRK3pBbHJsbVI5ZnNyenRHRDdVTXIxWTNyOHM1TWRJNm1CRHc5YWtMSHBqRU1uLzR2OWg3MmEzbHNIMXQvRzRhVi9veTJGbDJhNEJ6WjNhYUZVcmk5cElXb0Z0dVFreUlwMFc5NmNrUS9sZHlnUHU4cXVlN0lGdXdvdm1yMndvWUozUWUweko1OHpwdjJZdmVWZEFzK2lucCtLcjF4b3VxQmZyT25yZjlmM1ZaTVNmNnh6OTB2dXdnN3NXaU0wWTVkQVdCZHdLVFAvSithcVg2VWZYUlAyYTMwL2hzY242U3lNV2gwRG8zNWluTTBUaEphRTNuamNsMnFrTUdkN2RHWFppNFAwcXdDWGFGcTNGeDRmay9aTFEyaEcySWZxaVB4bS9WWkFQQzI1OEFjZWRXTzRxdFRrN2NmN0RyLzN5UFZHMXFuam5TTVdKVnpMTDZwa0VyUURPSzczdXY5T2JYTDBMUFVpQUo1TlFEWXN3VGhRczl3b2NkQ3IyRzliUDJwWGZQVDloNnF1UHRsNTFkZmNZbWhJa21Tb20veXp4VXA2cng1RG9hRFBPcjN0U3U3aFVCTGZWbXh2ZFlFV3JtWXh0dDRkbndHNS9ldUMwYkdmMXVpcUxPa0hYWnN5V0NBN2VzeVQ4VGs2MzlHck9oc1F3SFBGS01YNGpTRTlyUGM0ejFzL1dKc3ZIZVgzZ0NBU0d1ditENWZlUE1jbExpbVJ0TmNvNWJVcXB0ck5aSnF0ZVJ1UXg0QURMNi92a1l0cVZJMy9kNzFQY3IzOVpmU0c2WUhtdVBSNzRlaVM0c3k5dC9yL1RtUHpyNGlUditoNlBJY2ozNUc3d3JJZEdvQTRCdjg4bThJbWpxLzAyRDk1dnkwdlFjcjdoWU4ydkk4RlVtcFphSTJWeU1UZ1VBZ0VBZ0VBb0ZBSUJBZGcwbW5WMG8xLy9Rcy9sOVRJOWNDQUlZeC9xdCtrZlk4MmpBdjFya0NkWGE5TGxEVTJrUCtINUlVQVBCZXBIbFR6VnVsMmxaMEw3blc0dlVybHVBcUhha3ZBYlAwdXZSeWtWcS9WNlloL3lyUWhQemE0blhua3hOc1RLZGEzRXdBd0pkOStkSE9acDdqSlZVMzFDa0l2Uy9ycG5oNXRadzRPczdtYUxiU3RIR05uSmh3c2tsTHdGL2pyWDFzek5lWDBiTTBtaHZxOFBTSTVWTDg1eFRsQUEvVzEvMWJTQUR2WEd6V2E0ZGYzSkd4NkxDOEcyL1NIeTJ5Q1Z2M0xHMTlHZ2pFdjVhWFdEc0VnQWFOYkhmWnJWMGxWNnZWa2lDQjI0NndPYU1jSTQ1VjNpOVExSDNzTjVacWs5SmNPajl0NzZQbWtqYzkrbjhYTXNOc0FiTWZDeThEd0RUWEhwWU9WS2VWQVlBOTA3eDJ5S0l4K1F6eldja1VqR2Y1VzY3Sk9TSFJLdDV3NytOZ0lmRlJnVk9XZ3gxL092eTNVcUZxWEo1NTZFamt3ZzZQb01RMUM5UDNINnQ4TU5JaFlybnZxSlZaaDFkay9iNjU4UHhLdnpGdmV2UTN0QVFrZ1J4NmYwT1JvczZheVF1OStiR1cxRkdpeUt3bnRlNzYySFhlR1RaN2J1cnVJNVgzRjNvTnBXb0JHcFdLTEZhS3Y4ci9ROFFTZk9nN0JnQTh1ZmFmZDM3bDQreWovbFl1NzNZYXBDRzByei9jbVNXdE9ORGxYWGVPOFhzMzJiSXFBQmpoRVA2R2U5OG1yV0pGMXU5UjFqNXpQUG9CUUpHODduemRvNjhEcDNiaWlxaVNoRHRLcm00dHVuUTJabGxYb1pkK2hNSDJvVXN6RDJrSjNWOHhLNmlKYlM0OER3QWYrNDBMRWJnYkhrdkU0dFBncVNSMnNUWmxSNGtaZFZCTDRDU1FSUXJWSnpuSHpib0J2T25SMzBnN2ZNNmJ0cGV0bjZVQ2Izck8xVDQwNmVWL3ZjY25FeE8vdTFXZjFVOFVLR0x4cVptd0RCUStxbndqajg0Mm5kNXY1WEVMMHZlWlBaWlI4cG1lMnFFN0RNZkprbFYrWDNqaFNPVURMYWtiN2hDK3luOTh0TFgzMHN5RGxIWUlBQnVEcHRXb20wOVd4USs2OS9YaHlBVStQTWZXejdIRGRIakpCUEpkZ2dSdVd3b3ZLSFRxTHNKT1NrS2JKTTZrZGpWcTVUaVExNTlzQWtCZlVXZnFGeTlUV2dFQUlRSjNHdEJJa2h4eWYvMDB0NTQ3UTJkVG9wcU94R2MrMmlYUktYdlpkdDVZY1BabzVZTUFnVXVlb2xxdkhiN3AzbitnS05pVEt6TFNZcWt2aTJ0eUw4M3pIRFRNSWN5bzJHZXlwTGpjd01aV2pXc0JJRnRhK1dkTk1nQ3NENXdpMFNuL3JFbldpNXFHZEhqSnVMYXNYMXVqYVQ1Y2NhK1Z5MnNrVHEvTE81TXZyLzA2Y0dxajlxbGJ4Y0dLdUczRlY2a0tpQzJ1QnNZQUFEYU5FVzNqN2N5MjlqUnh4amFFUTJQK0dQckd1SVF0YzFOM0wvSWE5dnJEbmNFQzEwMUJyeGsxSzFQV0E0QWIyK0xiZjczcy9QZVgzNDVyekIzcEVOSEs0VnJIbXNHMVZEY1JnVUFnRUFnRUFvRkFJQkNJbHhTU0pBSGd2eW9jVWt3SjVKd3JVQi9JVUs3cko3RFVwbEtHSDg5V0QvQmtSVGlZZjliWDFZbXhhYURGN2lPUE4xbmFOZUJ3bytHbWw1QVc0Zmo0d1pGQ1MrWTA0RnFjakhCczhVaVdhNjQwWTBLVmxvNUJrQVg1VTZZbEJPeW52V0pjbUZNQ09hOEdzRTIxUXcxT1R2cWpxVXlLN3gwbDdPTnU3RVAyUXJEbDBOYjBGQWlZeGdrTXlMTVU4Wi9rNWRZT1U2V2xuK2VlRE9TN2ZCTTQ3VlhYR09xUmNWeGozdTdTR3lLVzFUVFhIbXZ6enV3c3ZzYWxzN2FIenFiVUhWTXUxS1ZjcTg4STRyc09kekNmOHdjQWRXcUprTUZsV1hiUmZCNE9WdHo1dWZTR0hZdi9SZWRKbHRwSWRFb0FFREtOdGNObW5lS24waHZ1Ykx2cGJqMHRkUDNidVNiT21KUHlzMWdqclZJM3ViRE4rMGEyenFXNjFBK3pEdWZKYXdhTFF2WjNtY2RuY0dKN3JUbFljZWV6bkpOTE1nN3VMTG4yVmNEazBZNWRxTVlZWUQxdC9IMjRqZ0VDbHdBckZ6K2VrNCtWa3dlM2hVTHdtbHV2UUw1cnBQVmp1VTVHcUxrdFMwVytsN1pYZ2FzM0JFNjFaVDVPWTFyc1BUeTV1WGhaNXNGcWRXT0NwT2lHT1BQenpxKys2dExOZExhWnNuSUE2R1F1UVdwVDhHdXhjZG1qNGpjZWozei9RbDNLMXFKTFlvMDBUT0JScTI1aFVpRmk4WTlIdlQ4NmZ0T0V4Ty8yUkx3alpIQjJGbC9yWnVOcnBJSlFKMks0K1hYZ2xLOERweGkxcWRmSUl1TldPYkdzMVlRV0EreFM5NDhzV2UvK0craHM1Und1OENoUzFNWFdaMytXYytLTEFJdjN2Q1YyaDgrbEx2NzErb3oxK1dlUFJTMnlaVmdCd0cvbHQ0OVVQampmYlFYVmJHOVo3TytWZC9XOTdqWG1iUzQ4Zjc0MkJRQ0cyWWV0N2p3aDJ0cll1eGdBYUVEYjMrVWRONDdORDBXWHU4Vjk5bFhBNUxjOUJ4aG1yTDZRRmZlY1MyYTEzNFFaRDdjek1QcEhmbVBqbXdvK3pEcE14V3ZVelRRTWV5OTlyNzdsdmQ2ZjJ6SVpWTWFxSFl0UENlR0hJeGVlcWs3TWtsVWtOaFZkcUUyNVdKdnF3M09jNXRwalFmbytETEErb29EajBZdEdPSVJqQm5tbFlVS1BNS0VaRjFOTG1HMy9ZL0hsbzVYM2pZS0hLKzhkcm13aDVobjVHRk4wZU1rWWtTV3RlQ3YxbDdhZnlPK1Y5NGM3aEk5eDdHcFlEekpNNERIVHZiY0RTK2pNdG5aaUM1M1kxazVzYTBlVzhJT3N3eitWWEQvZjdZTTJEajdFUG5TVi8vaDFlV2ZPVkNmN1dqbWNpVm5HTmZIWHpaVlhBVUNnd01XME93bGtucnhtaEgwNEhhTWZycml2MXc1VHBXVVBKY1dUWGJxWlp0aGJncy9nQ0JqY0NtVWo5UWR4VGM3Slk1RUxmWGlPRmFyR3ozTlBwVFdYOWJEMVhSc3c2WGxTR3hFSUJBS0JRQ0FRQ0FRQ2dVQzhjTWI2c1RnTU9KaWhYdHZYb3ZpM1BWbWhKY2hsTWNaWmNRVk51dUltWXB3L2h5Qkp0V1Vyb3JWOStZNDgyclZpVGFRenc1YlRRak03TXM3YWdVc0RnS2xuSlFDd09QcHBUY1JMUmVwekJXcWxqbHpUeThxU0tFaVIxNmdyYk1LN3V6Q3R6TW1LQUNEVmtEYnNwOGNkNDhzZTRHSCtpY2VpcTlKN2xkcGxNVHpUc280QXNEOWRPY2FYTGJMZ1l0cEc1bmZsT3ZKb3QwcTFSdkVTQ2Y3VEk4WHpqSXhBL0F0NXViWERBYUxnV3oxWFI5bDRHU2FhZkI4eW8xTFZzRFRqMExyOE0zVnFhWDlSMFBiUVdaYnloOHBWRGUrbDdnT0FkWUdURFFjeFJFZmlKY3I2VmdweFBRKzdTMjh1empoQXgraTd3OTlxUmZJcGxOY0JnQVBMK00vQTNjYTh6M0pPTHZjWjlYZk1yWFVVaEFZQTlwWEZwa25MUkN6QnFlakZIVkJCamxYZTMxWjhKVkZTeEtJeFZ2bU4vOGh2TEtYVFlJRE5kT3N6d1NscWJkNGZPNHF2VFU3NllZNUh2KzJoczZsZXV5UG1HbzNUckZNMGFCV0czNUZlT0FRQXNicFphUERVZTJ2UnBadjFXUVB0ZzkvMGJDRW43d2wvdTFyVnRMSGdMd0JZNkRYMFE5L1JadWQ4b1RhVmp0R2piWHhNZDlrd2VSZTZmemcrWVV0MDNCbzZScC91Mm5PdTU0QnU1bHIyc3ZXLzBPMkQxeDV1N3hiM3FiK1ZjNDJtK1dCWDg1bHpyU1BXU0Y5TjJ0cW9VUnp0dXNpYXdlMTNiOTJvaEc5UFJTMmhFaC8vaGV3c3VYYW1KdmtqMzdGWHhlbmZGcDZ2MThwL0NKMXBhZW1aSlVMb1NTbEdwY3A2QUlpMjluRm1Xd1BBemZvc0RJUGVkcDJwWmxmRjZZYTlUbFlubks5TjZTOEsrc3gvb3FVU2toUTBvRzBJbkJaZzVmcEIxdUZsbVFkL0tiMStOSEtSbjlYamVzalBzK0pleUpLaDZuMkdDenhUcGFXUjFwMUdPRVRvYTd0YThpd3RWelU4YUNxZ1BKbkxWUTNYeFJtWHhlblh4UmtiOHMvMXR2TjNaQXZsdUhxMS93Ukh0dkREckNObENyRlNwOEdlWlVqYkFYNE1lZVBib09uUGJHYk41SjZ1U1RTTnY1QWwwMWNVZURMeS9WWWErTjFZYnJpNXlHdlllT2Nvb3pZVG5LTW5PRWUzOTlDbU5HcmxsRnhIQXNtbHNjVWFtVkdXSkFBOGxKUmFNM21tOGZ1TitTdXpqL0RvN0F2ZFBoanVFSHE2T3JGQU1kR1g1d2dBOFkwRjcyZjhGaUp3TjZ1T1c4S2I2NUFscTZEZVJjaVVsaE1rQ1FEakU3K3JWRFgwdFBIZlYzNjdRYXY0cmN1ODV6L21VRGVpQUFBZ0FFbEVRVlJyQkFLQlFDQVFDQVFDZ1VBZ0VDOEtBWXMyMG9kZEpTUEVDdU1xUDNwdWwydkRIQmdqZll6MXR2MXBxcS92eTlrdGJjVUlFdE1TSkl1T1lRWVpteVJnR3B5OE50VzJ2MmVMbDU1N3VETGRCWFFBWU5PTW55UEZsV3RwR1BDWTJPNVV4ZWFCclNVNUhFaFhBY0E0ZjRzdlFEZXF5RUM3cDA4T0dUVE14bHlDMzc1MDVhK3B5cUZlclBYOXpjaW9PQWx6THpRUDhtSmRtbXo4aktWZHVQTE4yN0JsTitpK3ZDTTN1d3VCZUhsNXViVkRBSWd4RUdaSUlPT2JDZytVeDhVMjVKQkEyakg1MjBKbWozWHFhcWx2dFZveVB2RzdHbzFrcnVmQUVaWU4zMDVVSmloeFRidlNidHFDSEZjdnpUaDBzQ0tPanRIM1JyemR5Z1R1TitiZnFNOTBabHViS2czM0cvTUJZT3dUOGFBdGFFbWRHdGNCZ0J6WEFBQk9FaktkeXFnTkFXYUNGSHB6d3ZpbUFnQklrNWIxc2V2OGMvaGNleVpmMzRWeUk5UVFPdE5CZUF5V29WQlVvS2hMbFpiTmRPdjlvZDlZWHhOOVY4RGdiZ3lhUHNPdDk1S01BNis1OXRMUHJWQmVWNmlzTFpEWEZpaHFjcVJWMmZLcUNsWERteDc5dDRYT01wMXdsclFpVzFhbFR5bzlWbm4vNCt5alRpenJQZUh2NkdkQ0FubFRuUFZEOGVYYkRUbU9MS0VVViswc3VhNG10QXU5aHZsYk9SdU9WcStSWFJkbjlyYnpOeTJHVjY1cU9GZnp5SmJKdmQ3ajQwbEpQeVJLaW5Ma2xjV0sya2pyVG1idFBRUDRMbU9kdXY1U2VqTytxWUNPMFQvUE96WEVQclNIalY4UTMxWEVNdStPYXdnQnhJbksrRSt5ajlkcW12ZEd2RTNwWVljajM1djVhRmZrN1ZXci9NY3Y2RFRFYkxYSUY4TDI0cXUwWjhsTEQ1dExqQ0pISys5OWtIbDRsR1BFbXM0VEZuc1BINTJ3cVVtbklFbjRHNFFxWXo3eUhUdlNJV0t3ZllqcHJpSjVIUUF3YVMxK0RPZDQ5QnRvSDd3NC9RQ2J4dkMxZW5wbmRtREY2WGtoU3dZQUVwb0tNMlFWTktCTlQ5N3hvZStZZVo0RDdWcTlZWDRwdVE0QVUxMTZ6SHkwNjJSVnZKREJIZUlRK2wzd2pPRU9FVFpNM3V5VW54S2JpZ0RnSGM5QjNXeDhGNlR0Zi8zUnpxNkZGMlo1OUpuczBsMmZtUHY4OEJrY1ByUm1rL3RNbm5QSkFBQWRzRmFzZXJXa1RrVm9EZStFOTcySFBjK0VLUlM0QmdBd0F6UGhKcTNpcDlMclc0c3VLbkROYXY4SjNseUhGVm0vOTRyN1lycGJ6NlhlSTRJRmJsUXpxVTU1c3o1cnROUGpQdzA0U1FCQWdhSm1ldksyTXpYSlBEcWJzdWIreUcvYytkcVV0MUordWRKakpSTmpVS21LL2p5bmRrMHl5c1pyYjFsc2liSytSQ25HQUhQajJGYXFHek9sNVQrR3Z2R1d4NEJWMmNmMmxzYysvNlZBSUJBSUJBS0JRQ0FRQ0FRQzhXTFpNMUlvWUxYMlV2N042WFpWY3R6c3N6Y3JKaVpaMHVKNTdORXMxWXh6a3N5M1JGN1dUeDltcHRkcHUreHJNRGZBVXpRNG1WS25rMm1JM200c2dvU1R1YXIrbnF3Z08vcXZxYXFsMFZhVXhHaEtrNHJjOFVqQm9tTnZoSnIzT2xMcFNLV090SGxXc21DMW5GaCtYZXBzUlRzdzJwcHU3bFRyRlRnSjRNSjdycVREVmhqdXpUNDEwWHlHQU9QYm1yL3BvQWpFMzgxTHJ4MENRSm1xL201RGJteER6b1hhbEdxMWhNcFFXZVE5Ykt4VDExYnltVkthUzZjbmJ5dFdpb2M3aEc4SmZscGw2azVEN2p0cHY3cXdiVVFzQVkvT3F0Zklyb2t6cUlwZmxvWmFsMzltWGY2WmRzMzVYTzNENVJtSHlsUU5JcGJnWUpkMys0dUNEUGRHeEg2c0l3bHJCbzlMWjBsMXlreHBKUUhFZTE1RFRjZTUxNWp2d3JhSnNXbEhmc251MGx2TE13L3BOKzgyNWpsZWVjK29UVXB6cVdtUW9ubkVMNVFTZHE3bUlRQXM4eDc1UmNDck80cXZyc3crWXRSeVhkNlpkWG5HbCtWSzk0LzBtV0dmNXA3azBWaWpIQ05ZTk9iM2hSZGJtWE9vd09OSTVmMEx0U2xmQlU2VzY5UmRZbGNSUUFDQWlDVUlFYmhOY0k0SzRydjJzd3VrR3Y5WWRQbFNYU3Fmd2VFeDJCcENkNlV1blFSeXBudGZBSWh2S3B5YitpdVB6djQ5OGowcXl6TlZXbmE2S3VGNFZYeWhvdGFLemxudU0rcEQzOUZOT3NYSDJjZCtLYjM1UytuTmZxTEE4VTVSUSt4REtCRnhiZDVwTGFsNzY4bk4wS3hUQU1CRmNlcnA2b1JFU1JHbFVVMTE3WG16MTZvRDVYZlc1djR4TytYblJSa0hJcTI5WXF5OTMvY2ViczhTbENqcll4dXlMdFNtbks5TjBSQzZDYzVSNzNnT1BGK2JjcVk2NmRQNkU5U3dEbXlCSzl2V2dTVjBZQWw0ZERhTFJtZlRtQi83alJVd3VBUVFqeVNsRjJwVGZxKzhXNlNvQytTN0hJNWNvRmZRaDlpSDN1bjE2WXlITzFabkg5K1lmMjZjVTlSWXA2NEJmQmR2bnIxUnBjOE8zTFNHZkp4OXRMMWR2aSs4dENybldKakE0NWZ3dVJoZzFremUrVzRyTXFXVlN6SU9HamE3MjVRSEFLdXpqeHY2Tnk3ekdhbXZ2ZGRHRklRYUFHaFBCQnQ3bHNCUU9OeFk4TmZ0K213QmsxT3JicjdibUdmRDVMbHpqRjg3OHVMYW40bFpTam5CNm9NZFdIRjZubi9KQUVDbHVuSFdvMTE4QnZ0R2oxVmY1Zit4TnUvMHhvSnpVZFplSVFLM0NLRW5BNk92emo2dUJaMldJSFFrb1NWMDh6c04ybFp5MVp2bk1OUWhoRW1qejNidjIwOFVvTVoxcTNPT1owb3JGSVQyWE0yanNDZk9uMTJFblc3M1huMmcvTTdHZ25OTE1nNW15U3EvQzM2OUEyZHF5cStsdHc2VTMybGpZdzNSd2luak9aZE02OGRLbEJUdEtiMGxZTElaUUUrVUZHa0lYV0RMMXdVNmpCTFh6RTc1bVV0bjNxalBCQUJIbHBBQUlxNGg3MmpsdmFPVkR4UzR1cjhvNkllUW1kUVB5d0Q3b0VYcCt3OVYzRGxVY1NmR3htZWlVOHhpbjJISHFoNW9TZDM0SjBKMXBxd0NBSFlVWHdXQU45ejdETEFMVHBlV0VVQkVXM3UvMjJud3JwSnJvK00zL1JneSs1bzR3NHRyYjgwMFg2RGJFa1Bzdy9hV3hlNHR1NWtyci9iaTJYUHBMQmFONGNLMjJWUndQbDFhZnFJcUlVem8rVUl1Q3dLQlFDQVFDQVFDZ1VBZ0VJZ1hTT3ZDSVFEUU1IQ3prQzFIa0JCWHJqR001RFRxQUNDcFdsY3VmWnJJV0N3aHpIYS9WYXF0bHF0U3hUcXhFaitZaVIvTVZQVjFaOTZZYm5jOFc1WGJnQytMc2Vycnp0cjFTTG4wdXZUNGVQTzYyb29ielUwcThyMnVYQmNyODJkUnB5UUF3SmI5akxTRExRbHlpWnJjT1V4b2IwRWRMSmNSQU9BaE5IOGRXcWRKVFRDZXBUbFdTSWxER2ViemNCQ0lsNWVYV0RzVWE2UXpIKzFLbDViWGE2UlVKRVRnOXBiSGdDbXUzZjJmOWZDWEFPTGR0RDNGU3ZFVTErNC9oNzFwbUJibVorVmNvMjR1VXRUcEk5NDhoOVYrRS9xSkFpMk5Oa2dVUE5nK3RKWEQzYXpQdWlKT016ejY5dUtyWmFxR1FhTGdIV0d6UFUzY1VOMjVvaHZpVE9vekJsZ25ybWh1cDRHTHZZWWJOZE9TdW9TbXdqZmMrN1RMWURCYzRMSEFuQXpaUnZSaXpJbW94WWNxN2xMR25qRTJQaXQ5eDdTbHV3ZlhEZ0RZTkFhUHp2NnpPcmxkaDNaaUM3OEtuQ3hnY0RjSHYrYk90WXNRZWxMMTI0eXdabkt2MXorK2Vpd2F3NWZudU1oNzJrVG5LQUFJNXJzRzg5MitEcHpTMDlaL1hmNlp2YVd4bGVwR0FQRGtpdGI0VDlUbmJ3a1kzSU5kNWovMEdia2gvOXk1bW9leDlka0FNTC9UNE0zQk01SWtSUUY4bHdrdWoyME1iOVpuQWNEdCttd2ZudU1TN3hIam5DSzcyL3BTdnBlejNQdE9jZWwrb2pyK2ZNMmpxK0pNR29ZSkdaem91RTh6cGVVQTRNYXhtOWRwNEp2dUF3UDR6cFQ3N3NhZzZRV0syc1NtZ2d4cFJiNmlwbFJabnlFdHI5ZktLQjFsaEVNNG04WVlsN0RsUVZPQlZLZWtpcTd0REp2enVsdHZ3MnA4QU9ERGM0enI5ZW5wNnNRdGhSY09Wc1FkcklpakVyWWU5UDdjc0dCbmUyOWFJNnFHYkRNNnJpbWY1NTJpZEE0QVVCSGEvUld4dmUzOGowZStyMWMxaEF4ZWxWcGlWTzRPQUhoMDloODFTWWFSV1I1OXZhRk4ybUZzZmZZdlpUZnBHSGF4TnRXT3hiZFU4bzFQWjErcno2QytxVUMreXpkQjB5MmRqbUh1WnNkV25KN25XVEo2cGlWdEsxYUt0NFhPQ3VTN0hPd3lQOHQzM09IS2UvZWI4ditxU1pIaUtpV3VJVWlTVXRhcDM2NGRZYk5ITzNaOXhUbUtpVEdHUHZuR21RekdrY3I3elRvbEpaRis2ajlSUHo1MTY3N3UxdnRjN2NOaDloWkx3TGFYY0tISDBGYnZOME91aU5PVEpjVUFvQ0cwdmU2dTdmQ1NhVXQ5UGlzYWE5K1RqRG9CZ3p2S01XS3g5NGpuTzlmSGNPbXNPNDI1RFJxWmdNRmQ2VHZHbVcwdDFTa1hwZS9MazljTWR3aGY0ajNjOEpVUkY3Yk5pYWpGOXh2ek54YWN1MWlYK29wempBTFhmSlY3eHBacE5lcEpxZGZUVllrQUVHWHQ5VjNJekdocjcxOUtiMndwdXBDbnFOa2I4ZmFHd0NuRmlycUxkYWxkYjM4Q0FMUGR6UmYzYllYUmp1R09MQ0hsMkV4MXAyTzBZMUdMRm1jY09GQitKOGJHWjhjVHkyZ0VBb0ZBSUJBSUJBS0JRQ0FRL3cyVU9uTDBpU2JEaUk0Z0FXRE9CWW5oa3krQ2JOSHJ0Yk9TcXlVYUFKaDFYZ0lBQWhhR2t4RHR6RmdhYlJYdHdwQ29pVS9qWkoyRXRKa2hIRFlkK3ovMjdqdStxYXIvQS9qM3J1eWtiZExkMHIyZ1FNdmVJTWdHUVZDR0lqZ1JBY2NqenNlOWNPTENMY3FqZ1BwamlpQ0NvT3k5Q3hUYVVycjNiblp5MSsrUDFKQ21hV2xMc1JTKzc1ZVBUM0x1dWZlZXBBSFQrN25uZStiM1VIeHgwdno1U2ZPalBkM3ZjdjdmV2NzUDU2eEJTdkxWUVkxV2t6cFR4Z0ZBWTlNV25iWmNzZ1VxeVdrSmpkYWFPbDNHQVVDMFQzT3p3NVdwbG5QbG5Jd21LaXppcGt4YjAwczJBc0RwTW5iQkRuMHpENDVRUjlHQnMwTmZpVHBCRmNTSlhKS21YMjlOMUMyK25SM0xualVIQ2VULzlYeHNkK1g1ZTBPSHVHMEtrR29xUm44bGdHRGhXUnZQeWltSjYvd25qd2I0eEQ0WjFkVGxacXZBdXNZd0pKQXJrdVp0cnpnN0syU1F4LzViK2p3dGdzZ0tIQ2NLTkVGS0dxazhlYm8yenlxd2t3TGNsK05xMmlCdG5PczBwbFlMa2ZrNFZ3VHM3eFBUOUJweWJ0NU5tUGx1d3N4V24zcGUrSWdtdHM0SkhUSW5kSWlqeEI5SkVLNHhqNHFXN1J2MGttTUczbmovcE9WNWUrYUVEcDRXMUcrNGIrZUdVMVI3YUNKVzkzejBrcm5zeC95OWFjYml0eE9tQThCUFBSYmtXYXFjYy9obUJQYy9ZOGkvTTdDdng1Y3ZweVN6UXdiUERobHNGMWlyd0VwSTVvT0VtU242L0dHKzhjbWE4SWI1VTdUQ3YySGhWcXZBbWppYmpHSWtKRE5FRjgrSi9CQnR3bTMreVYwYkw2SkxFZVNkUVgzdkRPcDd4cEMvdHpKdFgxWDZuTkRCYnAraWxuNW9uWloxZjNCWjl3ZWIyTkZwU2VlN2wzU3VtOUVySTVsMXZaNElrZm5JNmc5alNtQ3ZLUTNXazJ1bXUwSUczQlV5d1BuMHhkakpMOFpPVGpVVW5Lck5ZUVV1WE83cnFPam8wWUtJa1FzaVJvb2dPdUw1WnA2eGRYL2luSzdtajR6VG94R2p0bFdjZmFCVDNjelh6dXFRTitMdjlOalRrU0FTUUN6ci9rREQ2clVsbzc0UVFSUkI5RGc1bXlMSXlhMTltUjcxOFk1Nk5XNXFNenZYY0daSGRuaVZmMlNhYzY3TzZoRDkyR1VrUWJSbzBjMW1LcmgxcVFpaWM5aHFXcjY2NStPaUtIVCtweXFwbS80K01SdDYveWZUVkJxakRCQkE2T1VkTWRnbndabUFmcGc0cTJ0ZXlNdHhVeHczdTh3TkcwNFQxT09wSzNkVlhwamduN3ltMTJQdlpmNytaZTVmZ1RMdjV4ci81RGRHUWpMZmRIL2c0YlBmKzBtOG5vK3BTN1Y3ZVVYdUgvaktWYndCQ0NHRUVFSUlJWVFROG1CZHV2VmtDZWR4VTBvWkJ3QkxUMWg4NVRhUEhaN29yZERKQ1d1RHZSMDNraHZ0ZFVHZm5SY0F3TXBkYm5Gd0xFUG9lTnhZemRJejl6ZFZzNVFYeFhBMU9TMWUxamVJN2gzSWROYlJrVjlYZFBkalpuU1dpUUNUMTFkZnF1RlhUZFJJS1FJQTNoaXMzSFRSOXVUZkJxMk12THZMNVd4dlphcGwvblk5UXhJckpuanAvaWxKeWdraTdiSjBvcFVUUHp4bUFvQytRVmVJTUhpUk1IUGl3VUo3LzJDSlc4MVNHeStlcStBK1BtWUdnS0doVjdqSTcxUmdFRDQ4Wm5ZOERsS1NTMjd4c0lhaXF3blJXTE1VM1lBSXpwVFYzbVBvd0VRUWJRSkhFNlRIQmUwUXVnN2hoN2FqWTBYT3JRTHRkYzRxc1BoNWF3VWpaNlZKU3Ria3FxWFo1dktXbHZORkNDR0VFRUlJSWZRdm9CU1JyKzhwZUcxM1FYc1BwRkVrQVJLSzRBU1I4MXlROHNxN3UwMUh1eUthaE5hZHEzV0MxVXpob2w2Q3ZVTGtEQzNhOFpmemx0bGI5T2NmOUkzVFhxdExHUS84b1YrUmFtbmR2cWZ2MHg0cDV1YjkyY3BaYnVFYTh0SThQd0I0WloveG8rT205YmZYUzd6MjV0dmZPMkplUGw0VDRGTDhNMWZQTDlodStIdUd6N0F3ejlsYitGY1ZZeUlsbjl5cWZtQnI3YnAwMjRQZDVkK00wVndlY0JrMzdPY3FNeXYrcDQvaTdhRXFRWVNYOWhrL1BtYW1TZmh4dk5lTXpwY0R4VmYzRzc4NmJRbFdrVG9aU1pGaWVxVlFhT1NEbEdUNlhGOW4zdWswL2JlYVBmbHM2YU4rQVBEak9jdmNiWHBCQkpJQU9VMElJb2dnQ2lJaGlzRCs4ekY5dkpmaW94RjFFZURPWE51cVZOdWJRNVd1MVZ3TERIekUxeFhQOWxXK1BVekZpMkJtQlU0QUFnaHZtZnVwLzg2eGoxbGJ2WCtXOW1JMVoyYkZ4WWRNZm5MeTRXVFA1YThXN2pDTWpaVGVGaVBwRnl4Sjl1OUlGL1FRd3MvclZTR0FhUHJDTGtMWEcvelFkblFkS3poMHpEcHQ3eUYwU0NxNjBWSWJUaGdjSW9RUVFnZ2hoTkJOYTFLOHo0WVo4YS9zeW45N1gySERyU3VueEF5UDFQVDQra3k1MmZQOHRxbWR0V3VueFgxNHFQanA3Ymt0UGZWRFBmMWZHUlo2eCtyMFkwV201dS8xNCsweFlWN1NoelpkU3Erc3R6TGNQZDE5UHhrYjhmR2g0c1g3Q21VMDhjM0VxS1ZIU2s0VXQrRElIYzdubzlUT0hLdWxORkpDRUluRlF4dXQ4OWswTDZucnhENlkvbHV0V3djbFF6eTJvMTdhMnN5UWVOemFtZ09GOXRFUmtzOUcxbnRweWY3MDJ0dTlwbTJzL2VLa1pVYUNUQ2NuZnpocjhWV1FxeVo0all5b0YwYjJDV0pXbkxQbTZZVzBTZzRBZkdUa3hHanBtME9VRFlORE4vZDJsZmNOWWpabDJuSnJlUXNuc2dMd0lsQUVNQ1JJS0NKSVNRNFBsd3pyZFBsY0k4S2xJOEk5cjNQa1FCRlhYa2dTQUo3ZmJTdzFDd0JRWkJRVzdtZzBvdDZXYmR1V2JWczhWSVhaSWVwWThQT0tFRUlJSVlRUVFnZ2hoQkJDN1lrbUlVQXBDVlF4UVdvbXpFc2FvNVZGKzhoaXRMTC9PMWZ4NWw0UDZTQkpBRVVBMlVpcTRxZWtROVFTcXJITlZ5ZFlMZW1ra1N5ZkhOM3ptN05zODVLbFRocko5RVJkdVpuTHE3VzdiUkpGME1scEh6a05BRWtCeXNrSjJydTcrYjZ4cDJEeHZzS1dUbTNzS0JRTW9iaUtHNjI3KzlQZHJ6cUZlbU9JNm8waHJRd2dQWHFxcnlJK2svcHl0SnB1OEtrYkhTSDlhNmJQeFNxK2R5QURBSnZ1OElueW9nS1U3dUhjeEdqcHhPaW1JcjBtZE5iUlYxeVZzTTBWTHNSYnV0R05ETE5EaEJCQ0NDR0VFRUlJSVlRUWFqZXYzeEw2OHJEUWhrRWZKNGhEd3pVQWhRRFFMMFIxcE5EWUxzTno4LzZCd2dkNytIZjFWL3luZjlBSEI0dWFzOHQvK2dmUkpQSDJ2a0pMZzdxbFpsWUFBTWZ5ZUVjS2pUMi9PYk51ZXR3Ynd6djFEMVZQK0RudDJyd0MxSlp5NS9zNkhreUthVFQ1NnhQSTlBbXN5MHNIQkxkQmhhbzFrejJ2TDlocW9XcUtleWFnT1QxdmpaQTBzeWRDSFJwbWh3Z2hoQkJDQ0NHRUVFSUlJZFJ1OXVUcXh4ZVppbzMyRWlNN0tkNUhLNmRIcjd5UVUyUExyN1h4SWdEQUUvMENQeGtiOGU3K29oZDM1clZpTmg3WllJWWlTUkFBUUFEUTlXZC9pU0x3VnpxK2xST2YveXQzeWVqd1VwUDdKRUtQQXBUTUk3MERzbXRzMzU0b2JialZhT2NCUVByUE9MS3FiWU9YcC81d2UvUWZGMnVhYzNDRUVFTFhBbWFIQ0NHRUVFSUlJWVFRUWdnaDFHNTJadXY3TER2cmVOd3pxSnUzak42ZG8zZnRzT3BNeGZSRTNmT0RnN3NIS0dhc3l6RGEzV2Z2T2NocGtpSUJBQ2lDQUFBRlE2b2tKQy9BcTdlRVBqY291R0gvUlFPQ0ZnMEljbTJwdEhDKzd4OEhnQWQ3K04vVlRkZllnQWtnY21wc2M1TDg1aVI1THR2NC9vR2k3WmZxMXRKN2JuQ3dnaUZmM3BsdjUwVUpSZGpyaDVNbWxuZU0zTmxpWm9YNXYyZDM4cEpNaXZjcE1iSkhyNC9abGdnaGRGUEI3QkFoaEJCQ0NDR0VFRUlJSVlTdVg1VVc3dFlWNTMrK0kzWktnbmIzZllrVGZ2SmN6UFBZdzkwUy9lVE9wNWNlN3dFQXFlV1dwVWVLOStUV0N5UDlGRXdYUDNtQjNuNnAydXJhWG12bEhROWlkYkpiSTcxYVBlQlZaeW9jRDZKOXBBdjdCQjRyTXY1OHRnSUFQaDRUMFNOSU9XOXoxdGt5czdlTTZxU1JKZ2NxQWFCUGlPcC9rNk03ZVVrNmFhU2R2Q1RPS1BISGxITE1EaEZDNk4rSDJTRkNDQ0dFRUVJSUlZUVFRZ2hkMTZ5Y09IMXR4cXFwc1ZNN2F4Tjg1Ujc3L0h5Mklsak5BTUJ0Y2Rvd0w4bi9UcGViV2I3SXdINTdvdXpiRTJXdVBlL3NvbDA3TFc1MWF1WFQyM005SHVxVlhmbHY3UzN3dUVsS2tSWFA5dVpGOEg3M2FPT2pyWnNaK2VHWUNJWWkvck10UndTSTBjcm05dkszc01LOXlYN3plZ1dvSkpmbkdzYnJaUEU2bVlVVDhtdnRCL0lNZWJXMnZGcDdYcTB0cGRUY3ZMY0hJWVJRVzhMc0VDR0VFRUlJSVlRUVFnZ2hoTnJOZDVPaVpuYjFkVHlXMHlSSmdQR0Z2bzZubTlPcjcxcC8wZkdZRTJEVytvc0RPcW4zNXhsdVQvQnBlSnkzOXhVNkhzUm9aV0Zla2hmK3ppc3hzcTBia3AwWDdZMnNmTWpSZGUyTmxVNTFtdGxWTnpuZTU4ZVU4b1A1UmdCWVBLSVRReEwvM1ZPUVUyUHJINnJLcjdYbjYyMmxSbmJKNlBDVHhhYXhxeTZVbTduV2pSWWhoRkRid3V3UUlZUVFRZ2dBQUFpYUlCbUNvSUdnUmZEOFMvSU5qQUFRQlR1SXJDaTA4dUlDUWdnaGhCQkNxSFV1bEZ1Y0N4eU9qL1VXUkhBK1BWZG1IaDZoaWRiS3ZqdFpCZ0M4Q1B2ekRPMDYyQmFZMXlzQUFLWWthTzk4UWVmSVJGUExMVXVQbExDQ3VQNUNsYlBiNGx2REZBeUp3U0ZDQ0YwL01EdEVDQ0dFME0yTUlDZzVRU2s0VXNhUXpPWFdkaDFUZTNHOGFsN2tTTjRxQ2hhUk40TjRoZnVJRVVJSUlZUVFRbGZ2dzBQRkh4NHFCb0FCb2FvSnNkNTJRWno0YzkyS2hpUUJ4eC91MWlOUTJUZEU5ZWdmMlkzTkJXd0NSY0M4M2dIdmp3cDNhd1NBeC9zRlB0STd3Tm40NmVIaUYzZm10OEhyK2NmR3RDb3BUVmFZMlNvTGQzYzNYNElnNXYrZXhRcnVMNkhjeFBvcUdOY1drb0F3TDJtc1ZoYWpsZjE4dHFMV3hyZmhxQkJDQ0YzUmRaY2RmcS9ZMGQ1RFFBZ2hoTkQxUWlveVVwRlJpdEpJSVNDR0MyWkVxZzBQVHBBU1Vob0FCRzNnekY5bXJObFNmTERTcnErMDExYmJPOHh0dkcwclZPRWZJUFVab091NktHNUdpTnhQRUhsZ3EwVE8yTjdqUWdnaGhCQkM2R1l4cTN0ZDVkTGV3VW9DNEZpUlNSQmgxSW9MRzJmR3orM3AzOFZQUG5WMWVwbXB1ZlB6cG5YUmpZalVrQVR4NlpIaVZXZktwM2JXK1NubzcwK1ZjUTNTdThGaG1rUS91WVZyNDNzSFB6MVM4dW1SRWdDWTN6dmczaVMvNzArVjdXc3dhWklpb01yQ2RmVlhMT2dURUtPVnhXaGxzVnBabEk5TVF0WGQwbm1xeEhTNEFIOHJRUWloZjlWMWx4MGloQkJDQ0RuWkNOWkdzSG93RjFQVlI1aU1IbXhVRWh2WkprY21LRGxJL0lDZ1hqajM3VmVadjVwNWE1c2N0a01yTUpjVm1NdE9WS2QvbnJuK3p0RGg3M1o3cEpQQ1h5UmxBbHVGRXhBUlFnZ2hoTkFOejhTS25BZ3NENndnc2p4d29zZ0p3UElpNi9pM0NDd1BuT0QrbEJPQTVZRVZCWmV0OE9ySTFnekFTMHJON3U3bm1IVzNjV2E4ajR5ZXVlN2k1b3pxU2dzM2NzWDVWVk5qNyt5aS9XTlc1ejdmbm0xaTdtR0lXakl4emp2UlR3RUFTOGRGQU1DdmFWVTdzL1U3cy9WV1RueWlYK0NhMU1ydGwycmQ5a3AvTkZrRStQbHNoV3Zqb2dGQjQyTzlHNTZDSkFqSElQK2EwOW5qR05hZnIvcnFlS256YVNlTjVKMlJZY1ZHOXVudHVZNldXZDE4KzRXcUhFbGhoTGVVSVFrQStHSjhKQUFJSWhUbzdmdnk5QmNyclpsVjFvdFYxclFLUzR2ZVJvUVFRbGNQczBPRUVFSUlkUXc4Q01lWnpCckNOTVNlU0Y1bFZWR0NBWWwvbWEzNjlnTXZuS3JKYUxNaDNrRFdGZXphVm5MNHN4NVAzaDAyaWlRa2dxMm92VWVFRUVJSUlZUlF5NWhZc2RvcVZsdUZhcHRRWlJHcnJVSzFWYWkwQ05VMnNkb2lWbG1GYXF0UVpSV3JMWUxlTHJidGd1ZXR5dzduOVE3UVNDa1RLOUFrTWVYLzB2K2MzZm5YbWZFUC9KYTVJcVhDeG9zejFtVjhNVDV5VFdwbFkwUDFrVkU3NW5UcEZhUjB0bng2cEdUVm1mTGpSU2JIMDdXcGxVLzBDN3ludTU5YmRqZ2lVaE9uayszSXFzMnF0cm0yZC9HVDN4cnAxZGhvQ1lER3RwNHJ1NXoya1FRc254enRKYVhtL0pwWlk2MHJQWHBuRiszdENWb1JvRkJ2UDVCbjBNcnA3Z0dLMTNZWHJEMWZlYW5LYXVORkFKZ2M3N001bzdyQkRNbVdlZU9nYWZIZTBtWjB2TXh4MStUZG0ydTlwRGZuV2hib092TDNUSi8ySGdLNmVWMTMyZUdENWxIdFBRU0VFRUlJWFM5TWhNMUVXTE9va290MGtaM2dBQ0NUTHFaRmFoRHIrZjdXWnVJWlhiV3RwdC9mODBxc2xXMDMyQnVOa2JQY2YrenRsTnJNOTdyTkp5VitncjI4dlVlRUVFSUlJWVRRWlVWR2ZuYytXMjBWcWkxaXBZV3Z0b3JWTnFIYUlsWlp4V3FyVUdydVlKVXp2R1hVTXdPRGp4ZVpDQUs2K2l1T0ZabkdyVXI3YTA2WHVUMERmanBUd1lzZ2lEQi9TM1lUUnpEYWhSNkJ5a0tEZlUxcTVmQUlyK1JBeGJ2N0MwdU1yTFBEZ1h6RHVUTHp6SzY2Ri8vT3k5ZmJuZTJMUjRRQndGdDdDOXdPdUhCTDluKzI1VFE4a1pRaUs1N3R6WXZnL2U1Ump5TnhYWlR4cGFHaEk2TzgvbmU2ZkV0R2RheFdsdWd2VC9SVHZMUXovNldkK1plcXJWWk9CSUM3dXVwK3ZpUFd4Z3ZueSt0Q3g2Y0dCQzBaSGY3THVZcTcxMmMyK3kxc0cwUzkvME1Jb1p2VWRaY2RJb1FRUWdnNUtVV3BVcFQ2QzE2OXVKaUR6SVZNdWhnQTBwaUNDTUUvaE5lMTdwZ2s0ME5Tc2huN244WGdzRGsreVZpVDVCVnpkOWdvZ2plS1BCWUxRZ2doaEJCQy81NFNrMUJzRklwTlFyR1JMellLQlVhdTJDalUvV05xKzJoUVRoTTBJVElVeVpEQVVFQ1RCRTBBUXdGREVnd0ZEQWtTa3FSSThaK25CRU1TTkFrTUNUUkZNRVRkTGd3Sk1ybzF1ZFBMUTBOOUZmUVQyM0lXRFFoeXRCd3BOSTVhZVQ2MXpPeE00bFFTTWtESkJLZ1lmeVV6TXNvTEFLWWthSHNIcXdLVVRLQ0ttYjQyWTlEeWMwY0xqWUlJMis1SkFGQTBQTXRIaDRxWFQ0NSthMFNuZXpkZWNyUTgwTU92ZjZocVcyYk4zbHozbFFodHZHampQY3o3NCtpNlJxUDlDaitGb2VIcTEyNEpCWUNSVVY3bUYvczVsakNzc25DTDl4VzZkanRXWkFLQXZpRXF4OU1aaWJyM1I0VWI3UHhIaDRxYjlkNDE3cFdCeXBmN0JyUm9sMS9PVzJadjBmODgwU3RPUzEzbDJSRkNxT1BDN0JBaGhCQkNIUUFqVXNQc1hVVVFMOUVsQUxCWGN1NHV5N0RXSElnZ0NjWjc2Y1cxaHlyUHRmMG9iMUFMVDM0MElXaWduRkpSbUIwaWhCQkNDS0ZyNEZ3RmwxN0ZaMVp6dVhxKzJGaVhGQllhcnpZZFZEQ0VWa2I0eUVnZkthbVZFejR5MGtkRzZPU2tqNVQwa1JOYUdla2pJN1V5d2tkT2FpUkUrMDR6Nnh1aWVxSi9VRWFsZGZXNUNtZDJDQUE2T2YzVEhiSCtTc1lSR2NwcDBtM0hua0hLN2dHS2NqTlhhbVJwa2poVVlHejZSQ3ZQbEQ4MU1IaE9rdDlQWnl1Mlg2cU4wOGsrSFJ0cHRBc0wvMmhxUm1PcjJUalI4Y1o2U2FuVEphWUxGWllMNVphVHhTYTNicGxWMWxJVGUydWtsNFFpRnZRSitIQjBoSjBYSnYyUzdxeTJpaEJDNkYrRzJTRkNDQ0dFT296K2JFSWVWYzRTdkptd0YxS1ZyWmg2U0ZCS0FQZ3NjLzIxR2VDTnljeGJ2OHZlL0ZUY1RKNnRBWkZ0eGg0SUlZUVFRZ2g1Vm5FTGR6MEFBQ0FBU1VSQlZHZ1VNcXY1dENvdXJZTE5xT2JUcS9pY1dyNTFod3BRa01QREdCOFpxWlVUV2pubEl5TjlwSVJXVGpveXdpQ2xlOHgyUGZ0cVFpUkZ3TlBiYzkybStma3BtWEV4M281b01MM1NVbXBrUzAyczQ5K3hXdGtydzBMZjJsdjR5cTc4NXE4SnlBbnc2Qi9aTysvdDh2TWRzWk4vU1Y4eEpVWWxJZWR1em5KYjZiQ3RuQ294alZsMTRVSzV4YlZFcWtlYjBxdm45dlRmZGsvbjRSR2FLZ3MzZFhYR25seDlncTlNSzZjUDVsOGhFRVVJSWRUbU1EdEVDQ0dFVUljaEU1bG9QaWlOTGdDQURMcW9GZG1oUUNrT1ZLVGttVXV2elFCdldGOWtybjh5ZGpwQktVU3V0cjNIZ2hCQ0NDR0VPZ1liRCtsVlhIb1ZsMUhGcDFkeTZkVmNSaVZuYU1tdGFEb1pFYXltZ2xWa2tJb01WbEVoYWlwSVNRYXJ5Q0FWRmFna3FSdG9SYnFEK1lhOFd0dm1qR3EzOXBVcDVUK2VMdmNZRGQ2ZTRBTUFObDVvZm5Eb3NEdEgvOWJlZ3BlSGh1NS9JTkZSeGZTN2syV3RIM3FUN0x5NC9aTDdieEJLaHRSSXFXSmp2WS9DMFVMajNKNyt3eU0wNlpYV2lUK25aVlpaQVdCRXBOY1g0eU1mMjVyeitkR1NhelJDaEJCQ0htRjJpQkJDQ0tHT0pPYWY3TENVZFArOXVqbG9Tckd6N01RMUdOY05ydEJTa1c3SVMxRG9XbnBoQWlHRUVFSUkzVHlLakh4S0dYK21uRDFWd3A0dTR6SnJtanVoTU1xTGpOZlJYWFIwcUlZT1VoSEJLaXBZU1VaNDNVU3J6UzA1V0dSaVBkUm85YlRhWUJ0SUxiTUlJcEFFc0lLNEtiMDF2MWkxbEwrU0hoeW1HUnltSGh5bTdoR29mR2xuL25zSGloeWJ2R1hVSzhOQ0grc2I2SGo2N0k1Y1IzQUlBTkUrTWtkRjAzOWhoQWdoaEZ4aGRvZ1FRZ2loamtUSHF4MFBURVRMaStvUURBQmtHQXJhZmxnM2dSeHpTWVJjSzJudllTQ0VFRUlJb2V1RUlFSkdOWGU2akR0ZHlxYVVjU2xsYkpuNXlrbVhUa2JFNmFnNEh6cEJ4OFQ1VVBFNktzYWJickNLMzAwbnQvWUtKVDNiU3JTUDlJUFI0Vk1TdEt3ZzdzNHhqSWpVL0gxdmwwOFBGNys1dDZER2VqbnJaVWhDU2pjNnIxTksxZjNBVkpLbWZuSldUcGdVcngwZjZ6MGtUQk9ua3prYTdieDRwTkI0cE5Eb1NBMFg5Z2w4ZW1Dd3Q0eksxOXMzcFZjdDdCTzRkRnpFZ1R4RHBZVURnTzRCQ2dBNDFXQjlSSVFRUXRjYVpvY0lJWVFRNmtob29LUWliU000QUxBU3JFeGttcjh2UVRJQWNOR1lmeTBIZU1NcU1KZFQvbExBNVE0UlFnZ2hoRzVXWmxZOFc4NmxsSEdueXV3cFpmeTVDczdNTmhVV01pUkVlVlB4V2pwT1N5Vm82VGdkSGVkRCs4cHZvRXFqMXlzQ0lFZ2xjUVIxenNaWXJXelJnS0FIZXZoTEtPSmNtZm0ralpkT0ZKc2U2dW4veWRpSVJRT0M3azMyKy9KWXlWZkhTaDJsUko4YUdQVE9yV0ZObjRVaXdQRGZ2azEwbUw4bHUwK3c4b0VlL3F3Z0hpb3c3c3F1M1oyalA1QnZNTE5DRnovNXAyTWpIdWpocjVLUVpsWjRiWGZCK3dlS0xKd1FxcEZPanZjNThHRFhPOWVrMnpoeGFMZ21vOUphYXNKZlFoQkM2TitHMlNGQ0NDR0VPaGdTNm01dUZjQkRWWjhtRUFRRkFDWFdxbXN6cmh0Y21hMWFRa3FiVzNZS0lZUVFRZ2pkRVBMMHdzRWkrNEY4KzhFaTlsdzUxM1FKVFI4cGtlUlBKL2t6eVFGMHNqL1RXWWNUQ3Y5dHY4Mk1Ud3BVTUNRUnJKYVVtdGdxQzBjUk1LT3I3NXdrMzFGUjNpUUIxVmJ1K2I4S1B6dGF6QWtBQU4rZExOdHhxZWJ6OFpFVDQzeGVIaHI2d3BEUVBUbjZPYjltWmxSYWY3dnFXcWJaMWRZRGVZWTFxWlg3OHd5dUZWbmZHeG4yN0tCZ0FERFkrYVZIU2o0NFdGU2dyNXQyZWMrR2k5dG5keGtRcWpvN1A4blJzaUtsL0NxSGdSQkNxQlV3TzBRSUlZVFF6VUlFSUFEd1B1ZldFUUhYT2tRSUlZUVF1dkh4SXB3cDQ1eDVZWUdocWR2MUlyeW9KSDhxMlYrUzVFOG4rZFBobXB0b2hjTHJVNzdlTmluZVJ3VElyckU5dmpYYjhRTWRIK3M5SnRxN3dzeDlmclRrazhQRnRiWjZOd1RtMXRwdit5VjlXTGptMVZ0Q2gwZG9Vc3ZOaFFiN2hndFZHeTYwelQyWFo4dmNXejQrWER3aTB1dVhjeFhmblN6VDF4K00wUzZNK0RIMXVVRWg5eVg3QmFpWVRlblZTdzRXdGNrd0VFSUl0UWhtaHdnaGhCQkNDQ0dFRUVJSTNid01ySGk0a0QxUWFEOVlZRDlhekJvYnFSREprTkJaUi9jSW9KTURKRW4rVkpJLzR5WEJHL1BhWHU5dnp6YW4yOGEwYXVMMXcyNk5qLzZSODhUV0hLSCtmWC96ZjgvYWZxbG1UV3FsbFd2MGRzQTl1Zm9SUDU3djVxKzRVR0Z1OWNpYnFjVEk5bG5XNkd1MGN1THJld3BlMzRPcjFDT0VVSHZDN0JBaGhCQkNDQ0dFRUVJSW9adExiaTEvb0lnOVdHQS9XTWllcStDRVJrSWxyWXdjR01JTUNwVU1DbVY2QlRCU25GaDQzV3RZVjlaZ0YxYWtWRFJuMzdObDF6dzRSQWdoMUNGZ2RvZ1FRZ2doaEJCQ0NDR0UwSTNQeklxNzh1eGJzMnpic3UwNXRZMnVaQjNsUlE0S2xRd09sUXdNa1hUV1lWcUlFRUlJM1hRd08wUUlJWVFRUWdnaGhCQkM2SWFWVnNWdHk3SnZ5N0x0SzdEYlBDV0dOQ2ttK1RPRFFwaEJvZElob1l5L2dteUhVU0tFRUVMb3VvSFpJVUlJSVlRUVFnZ2hoQkJDTnhRVEsrN010Vy9OdG0xdlpJcWhtb0grSVhXVEMvc0gwM0lhVnk1RUNDR0VVQjNNRGhGQ0NDR0VFRUlJSVlRUXVoRmNxT1MzWmR1MlhyTHVMMlR0RFJKREFpREpueG9iSlJzWEplMGZ6RkFZRnlLRUVFTElFOHdPRVVJSUlZVCtiYjRTcndwN2JWc2RUVXBLZUpIbnhIb1hoeWlDb2duS0p0amI2aXdJSVlRUVF1aTZkYnFNVzV0bVdaZHV1MVRqWVlxaHQ1UVlHUzRaRnkwYkd5VUp3SHFrQ0NHRUVMb1N6QTRSUWdnaGhKcUxJcWd2ZXk3U01LcDMwMWFtMUdRMjBYTjBRTitCdnQxVzUvOTlRWi9qdHVubi9xOE4wblhyc3UwZUUyOXA1bm5sbE5UQzJ6eHU4bUpVWlpNMjd5dzdPVzdmVTY3dFgvUmNkSC9FK0Q1L3pUMVQyOVE0RVVJSUlZUlF4NVZTeHExTnQ2NUxzMlo2aWd5VC9PbXhrWkp4MGJJQk9NVVFJWVFRUWkyQjJTRkNDQ0dFVUhNOUhudm5mUkhqQVNCVTdqZCszOU1HenR4WXp4SCt2WjZNbTM2bUpyTmhkdmgzNmZFN1FvWTlIWC9YNitlWHU3YjdTcndpbEVFYVJ1bkZLTlcwSWtpdTY2eU82S3dKajFlSGJTaytPT3ZJRzlmc1pTR0VFRUlJb1k3a1REbTNOczI2THQxNnNkbzlNdlNTRUNNakpPT2lwT09pcFRqRkVDR0VFRUt0ZzlraFFnZ2hoRkN6ZEpMN3Y5emxQaU5uK2FQNDBQUk9JN1lNK1dEQ3ZtZWM4V0ZQbi9oKzJpNS9saHpKTWhVMTNQZWh5TnZVak1MeG1DSkl1OENPRE9pdDUwek9EbDlsL2pvM2F0SnJpUSs0N1NpQVVHU3BWRE5LeDlPM3U4MExsdm02ZG1CSUNnQzZhQ0orNlBPaWEzdGZYUmNBZUtQcmd6VjJvMnQ3bFYyL0tPV3pxM3NuRUVJSUlZUlFPemhiWGpmTE1LTkJaT2dqSlNiRlNxY255RWRHU0hDS0lVSUlJWVN1RW1hSENDR0VFRUpYUmhIVXFuNnZLQ25abzZjK1hwYTFxWlkxelkyNnpUVStIQlBROTdYRUIrNDYvSnJIN1BDRnpuTkM1UFV5djc3YXpuMjFuWjFQVitSc2N6ejRPR05OdWlHdjBsNWJiSzBzdGxRVVc2dDRsNFVNSndZTmlsZDNhbmo4UUpuMnJyQ1JEZHZIQmZaM2F5bTBWR0IyaUJCQ0NDSFVnWnlycUZ2TE1MM0tQVEwwbGhLVFk2WFRFdVFqd3lVMFRqSkVDQ0dFVUJ2QjdCQWhoQkJDNk1yZTd2WndmMTNpSHlXSGwyVnRBb0JIVDMwa2d2aHcxS1RmQjc4L1lmOHpSdTRLS3hjbS9ubVBrcEpONnpUQ21SRTZUQWtkbXFiUHZhRFBkYTU5dUNKMzIzbDlkbVBINmZmM1hCTHFYUmJ5WXBUWkU5YnVLVDg5NWNBTHJ1MmY5bmhpZHZpWW9ic1ducXV0ZHpRQmhKYThib1FRUWdnaDFENXE3ZUxQNXkzZnBWaFN5amkzVFY0U1lsS3NkRnFDZkZTRWhNSElFQ0hQQ01mL3hQWWVCMElJZFVTWUhTS0VFRUlJWGNHQzZDbi9pWjJlYnlsNzhOZzd6c2JIVG4wc0pabDdJOFp0R2Z6QmhQM1BOSDBFQzI5N0ttN215MTN1TS9QV0gzTzJPaHJERllHZjlmaVBJSW9KMis1MlpvZFhQSTd6OFVkSmoyV1ppdjR2NzYrRGxlZFNhaktkUitqdUZhTmhGSWNxejlFRVZXU3BhT2FSRVVJSUlZVFFkV0pmZ2YzN0ZNdjZESnVGcTVkNmFDVEVwQmpwdEFUWjZFZ3BSb2JYT1U3Z2ZSVjQzYlU5QmFvWUFCQkY5OW02Q0NHRW1nUC9HNFlRUWdnaDFKVFo0V00vU243TXpGdnZPUGhpbFYzdnV1bVJFMHMwakhKS3lOQ0ZNVk92ZUp3bDZiOU02elRpNCtUSEQxU2N5VFFXQXNEblBSY3BLTm1EeDk4dHQ5VzBkRlJEL1pJWHhreE4xV2N2eTlvOGZQZGo5VTZVdEhDWVgvS0VmYzk4bi8xN1N3K0xFRUlJSVlUYVM0VkYvUEdjNWZzVXM5dHloaG9KTVRGYU9pMUJOaVpTS3FIYWIzeW9KWGlCRDFGTDJuc1VON1ZJYnlrQWlBTGIzZ05CQ0tFT0NiTkRoQkJDQ0tGR3ZkaDV6aXRkN21kRjd1N0RyNmZVWkxwdEZVQ1ljL1N0MXhJZitDaDk5ZFB4ZHpWOUtLdGdmK1RFQng4bVBjcUxBZ0RjRlRacWRFQ2ZyeTl0WEpYN1owdEhKU1Vsbi9kWVpCWHNzNDY4WVJQc01sSkNFSVJqU21Kdm40Umhmc2w1NWxJemJ4dW82K2EyWTRXdEpzT1kzOUxUSVlRUVFnaWhhMGNFMko1dC96N0Z2UG1TamExZlhYNVFDUE5Ra254NmdseUtrV0ZISXlINEVBMW1oKzBwd2xzS0FDQmlkb2dRUXEyQjJTRkNDQ0dFa0dlaGNyK1h1OXpIaVh4cWJmYmtrQ0dUUTRaNDdQYlMyVzlaMFgwUkdsZGY5RncwTFhTRTR6RkJ3SkZibHdHQWtwWUJ3S3p3MFhlRmpRS0FyU1dIMHZSNXpSellXMTNueHFzN0xUajU0UVY5RGdCOG1Qem8rS0FCTXc2OWVyVHEvRnZkNWdKQW1DSmcxeTFMRys3NFM5NWY5eDFiM015eklJUVFRZ2loYTZyUUtDdy9ZL25mV1hPZXZsNW02Q3NuN2ttVXorK2hpUGJHekxDakVnVnJkMzh2THlsVmE4T2FtZTFqVkxTWDRMTGlBMElJb1JiQjdCQWhoQkJDeUxNQ1MvbEhHYXYvTGoyK0pPblIreVBHTjlidDlkVGxUUitueEZxVmJyaENMbGhnTG5jOE9EamlLd0hFaGgxMmw1MmFldkFGQUpnY1BQangyRHUvei83ZFVaTDB0cUJCRDBYZWRxNDI2MHhONXZqQUFjUDllaDZwT3I4MmY1ZmI3Z21hc0ljaWIrTnd0UStFRUVJSW9ldkFpUkx1dmNQRzN6SnR2TXYzUGdKZ2VCanpVTEp5U2l3dVo5amhpWnhCS3ZlNXA3dnZGOGRLMjNzc042Tk9Hc25vS0MrUnJXenZnU0NFVUVlRjJTRkNDQ0dFVUtOZU9QdU44N0htMXpGdVd6Y09lbWVFZjA4aloybjZJRytlLytITjh6ODRuM294cW1GK3lSZjBPUmVOQmE3ZC9wc3dHd0IybHAzVXN5WUFpRkdGOU5GMjNsOXhKdDljQmdDcCttd0FTRkNIL2REM1JhdGdMN1NVdjlCNXRveVVQaGcxMGNDWlp4NStsU0NJajNzOHpvdkMvQk5MSEoxZGpROGNnTmtoUWdnaGhGRDdFa1Q0OWFMdDQyUEd3MFgxcWxZRUtjazVYV1VQSnl2Q05UalI4RVloOGl4bm5kdlRIN1BEZHJGb1FKQWdpc0NiMm5zZ0NDSFVVV0YyaUJCQ0NLRU9oZ0RDOGVBc25jdEFDeTZ2UkJFeE92QnQ5WGx0Z3QydFJVRkpSUkN2bUIyNmlWYUZyQjN3NW11cHk5OUpXOWx3NjR2bnZuVlVJcDBiTmFtUHR2TVhtUnMyRk81eGJyVUxuSUtTQWNBclhlNTNOdDUxK0xXTHhvS1BreCtQVUFSK203VXB6WkFuSVJtN1VHOWhENXFrQUlBVm1xcXQyaHh2WjI0aWdhQUkwdkVQVFZJVVFWQUVTVUZkQytsNFNsQWtRZER3ejFhQ3BBaVNJU2tGS1ZIUk1oVWxWek5TRFNXL3lzRWdoQkJDQ0hVVVpsWmNmdGI2eVhGVFR1M2xlN2xJQXNaRVNoN3Nycmd0UmtvUjdUbytkQTFRZ2pFcDBQZVIzdjVmSHk5cjc3SGNYSG9HS1IvdkZ3aGNqU2dLemVpT0VFTElBOHdPRVVMb1pzU0x3c2FTNHdtcTRFUjFhT3VPVUdpdHJtRk5maEsxdjlTck9mMS9MVGxoNWUyM0IvYVNVOWYxY3ZFaWlNNWN5bWxYeGZrMXhVZm1oQTRlNEJON2xZZHl0YmN5TFVXZjkyamtxS2E3WFlmK0tFdUpVdmducUlMYWF3RE9rcDdubU53VzdjaUkzanFJYU1PUmVFdlVSczRpZWlveDZ1YXB1SmtrVVZkNUtsanVDd0NEZkxzOUUzKzNzOE5uRjlmSktTa0FtRGxyRThmSk1oWDEvM3RlRFd1b3NodVdKQzJjRXo3Mm5iUlZHd3IzZFBPS25oOTllN0cxOHEzelA2NGU4THFWdDk5ejVBM1hIU21DQkFDM1FMRVYzcnE0OFNxUDRFcE9TZFNVVEVYSlZJeFVReWxVdEZSSlNWVzBYRTFMMWJSTVRjdlZsRnpGU0pXVTFJdFJhR21sVnFJS2tucTM0UUFRUWdnaGhLNjFJaU8vOUlUNXV4UkxqZTN5bDBZRlE5elhWZjVVWDV4b2VDTVRPWU5JcWI0WUg1bGZhOTl5c2FhOWgzT3prRkxFdW1teEhHZW5XSHpQRVVLbzlUQTdSQWloanVHMzBoTkYxbVo5OFkxVytvLzI3ZFowbjVPMU9iTlBmejNBSi9hdi9zKzNJcmc2cDg4ZmNlUWRJMmY5TkhIMjNMRGhWK3pQaThKekYzNnhDOXpVb040dFBkZFZzZ3VzaWJkYkJMdUZaMjA4NjNoZ0Zld20zbFp1TTVUYWE4dHN0V1UyZlpuZFVHcXJMYlhwSHdvYjlrN0NETmNqV0hqN2duTS9NQ1Q1U2VJOXpUOXZMV3VlZFB5ajJTR0RId3E3cGJFK3Y1WWUveVozNS95SVcybkN3L1VDRTI4cnMrbHJPRk81M1ZCcXE4MjNWR1dieStOVWdjOUVUVWd6RmgrcXZ1ald2N2RYWkRkTnA2WkhOZXpRV3lkcWNrcEhmNkdrcEUxMHl6YVhQNXI2NDJlSmM2SVUvb2VxTDFhelp1ZW1jZjdkQ1NEbW5QNzZ5Y2l4TDhaT2RyWWJPTXNwZmQ1UWJYelRBMmc3Vjg3cS9nVnlTaHFwRE1veUZqYW44NXRkNTFKRXZWVnJSZ1gwR1JYUXgvbDBlZllXYjRrS0FHcFlZOU9IT2xXVEFRQlB4OTgxSjN6c3l0dy9YMHY5SGdETzFsNGE4UGNqU2xwV3d4cERaSDQ5ZmVJdUdRdGZUZjNldVJkRDBnREFDdGRYelZJTGI3Znc5akxRUTB1bWJtb291VTZpMGtuVnZveEtKMUhwR0xXdlZPMG5VV3NabGE5VXJXTlVPb25haDVHVGdNc0VJWVFRUXFnOW5hdmdQamhpV3BObVpWM21QdmtyaUlVOWxRdDZ5bjJrK0YzbHhpZllTa2haOE1hWjhZdjNGYjY5cjlET1h4ZS95TnpBdEhMNmoxbnhZVjRTc0RYcjF6U0VFRUtOd2V3UUlZUTZocmN2YmpwdkxKS1NsLy9lWmdXZUZUbEYvUkRJek50bWhReHlab2NuYTNOUzlIa2VEOWhaSFhLbyt1S0xhV3RqbFlFTnQzYlRkT3J0RmVseHh6SmI3WjBubDlwNExrU21mZTdDLzNWVGQrcnZFOVAwNERlVm5pcXdWczBKSFp4bUxHN0dhNFZPTXExV29tcE96eXQ2TG0zMU43azdtK2hBQU9ITktMU01Tc3Nvb3hVQkRaUFVWelBXNTFvcWFJSUsrZXZ4NXB4UlJqRUZ0eTYxQzV3Z0NvK25ya2czRmIvWGVVWXJNb3lYMHRlNmpkeFhvaTZ4MWp3VE5XRmZWZG9UcWU2MUxsK1B2K09LMlNFbkNBSUlvbmlGMzFjcldlT3AycHhoaHhiLzNHUEJheGtiWEhOSy9kaGxIcFBPK2VkKytMWDQrT0ZCcjExeERHMGlqZ3MrdytTRzgzNWFRZDJpSFRzUnZsZjUzV2RTOEdDdFJGTnFyYkx3dG9lakprbEo1bWpWaGViczZMMXhyUFBUMWNNbmRzOHRuNzkxNGNmMzAzNTJkckFKZGk5R0tZTG9XT3l3YWZlRWozbXI2OXp0cGNmbW5makEyZWpJRkFIZ3prTXZIUnp4OWZNSjk1eXJ6VjViVVBjcGtwQ014N0tyTGZWOHpFUmVGSGxSNEVXUkUzaGVGSGhSNEVIZ1JaRVhlYUZ1a3lDSUFpOEtIQWgxSGVyK0VZMjgxY1Raakx6VndGbU12SzExWTlEekZyM0ZrbTBwYjdxYmxsSHFHTFdmVkIwbzlRNlg2NExsMmhDWlR5ZVpOa1NtRFd6ZWhHbUVFRUlJb1ZZUUFiWm0yVDg2YXR5ZFg2L2tRNndQOVZRZjFaeXVNZ2xPTmJ5SmlJS3RtR0owcnc0THZhZTc3eXU3Q241TnE3S3dXRWp6bWhnV29mbGxhb3hXVGhMMlVsRzgyc1VhL24yQ0NJZUw3QU5EcnFwVzA1bzA2K2xTN3FXQlNnWFRyTnZFLzg2eG42L2tIdXVsY0R3OVVHZy9YTWd1NnF0MDdIeXlsTjJWYTUrWHJGQkpydE5xU1VlTDJUNUJsMS9xNlRLdTJNaVBpMnJxYnVuR21Ga3hxNFlqQ0NKQlIxLy9SYVIzNXRwQzFYU2MxdjAvSndjTDdRUkI5QW1rYWJMUjEzQzhoQTFWVTRIS2V0ZXBySno0NHpsTHowQ21UeUJUYmhaVUVrSk9OL2RkNEFUeHoyeDdySStIOFZ6Uk03c05QZnladTd2SUhFOUxUWUtDQWJXa1BlK3RFVVRJMC9QZVV0SmI1djRPbkN4bFZRenA4V1dLQUdzdVdDTzhxWDVCekw4MTBtc09zME9FRU9vWXl1MzZSOEpIZk5ENUxtZkxrcXcvWGsxZlh6YjZDOWRjS203WDB6Nk13dmwwYytuSjl5Nzkzc1JoUDhuZTVySDlxYWp4SHJQRFFtdjE1T01mNTFrcWwzZC91STlQMUsySDNwNTI4clBmK3p5VnBBbHI3QlFDQ0c5ZC9CVUFWaFRzWDFHd3Z4bXZGYjdwL3NEc2tNSE42ZGxNN3liTVZOTXlKU1ZSMEZJbEtWWFFVaVVwVWRJeWIwYmh6U2lhbUhuNWU5bXB6M04yM0JjNmRFaXpaOVJSQkFFQWZsTE50bjdQM1gzeXl5OXlkdVJiS245TW5yZTNLdjE0VGJacno1TzFPUUR3M3FYZlhYK0NYZFRCa3dONk9SNUxTZWEzUG91MHRFSW5WZnRKMUc2aDNaRkJyM2VTNndDZ2lqVjIzZk44QzkrU3B2VDJpdHplOTduYmpuMDA0ZWlTclgyZmlWWUdPSDU4cjJXczk5ai9xOXkvTnhRZmV5NTY0cjhUSEFKQUxCZHloc21ONUFLaStaYlZUU1hvcTgyaysrc1NuNHFiNlh4YVpLMTQrOEtLNXV4b0Y5alJBWDM3YUJPK3lOeGdGemdBNEFSZVRrbnVqUmozNmNXMWpqNVJ5cEFpUytVVks2QStGSG5iNXoyZk5ISFdYV1VuM2toOE1GSVpGSzBLQ1ZYNGgyeSszZEdoMEZJKzY4anJPNFo5dkt6M3N4bkd2SlNhVE1mSHFVMXFscjRTTy9VcWorREt5TnNNbk1YRTI0eWMxY2hiOWF6VnlGdU5uTlhBV1UyOFRjOWFETHpGeUZtTm5NM0kyeXJzaGlxN3NkUmUyOHlEVjdHbUt0WjAwVnppY1d1NDNMZVRUQmNpOHdtVmF6dkp0V0Z5MzJDcGQ0aGNwMk9VYmZnQ0VVSUlJWFN6MlhMSjl2SSs0NW55ZXJuRndHRG1xYjdLU2JIUzYvNXlOTG9HUkVHd2x4T0NKZEpiOTlQVUdBc3JiRWlyMnB0ck9GdG1UaWt4bVRGSHZBcGFPYTFUMEw0S1puaUU1djVrdnhpdHpNWmFhTFpFRksrdmFpc2VzWUk0NDdmYXdhR1NSWDNxcnVFODhxZitoM09XZy9kb2V3Zld5eDVLVFVMVU4rVVBKU2srdmZYSzk4Nytmc24yODNucm9qNktabWFINnpPc1A1MjNPclBEUDdQc2J4ODJQZEZiNFVpZTl1WGJuOXRqbk5GWnBuSzU1Y0hHaTJ4cjMyQ2xoR2pEdndiL3lyR1BYVnY5d1MzcUovOTVEOTg0WU55Ulk5OS9qemJKcjJXcEJ5L0NqRTIxVzdOc2NWcnE3QU8rVGZTMDhlS3ExSHJyakpBRTNOOU43dGowZnhmY2x5Q1JVY1NNempMWGxsOHpyS2RLVzVCdHgydnBXWW4xanNDTGNNK1dXZ3FJckVkOG1mb1o0VE83akNkSzJieEhmUDJWbm1NOEVXRGF4bG81QStjZnJQY3lUYXk0Y0lmaCtYNktQb0hNMUY5cmpLeTRackpYckUrejNrYWpIU1p2cUhsbG9PcVZRVmY0YlhycENmUEJRdnU3dzlRUlhwU2pwdmZIeDh5ekVtWE83SERtcHBvOFBiOThuTmV3TUE4aGVsb2x0eWUvWmZkRDl3bGllZ1o0Q1BNNFFjdzNDQlpXN09Mci9ocXJMRUxNdHhVZVg4NXQ2MnI2QlRNYnBuaFlTSVVYeEZtLzE4NUpsR04yaUJCQzZGOXkzbENZWTZrQWdBcTdzZHl1LzZNc3hibnBaRzIybkpKc0t6dnIyci9DYmlpeDZmOG9TMUZSMHFHNkJFZmp3VUd2aHNxMHpqNFhqRVdkNURxVlkyVTEzcFpoS2tuV2hEdTNGbGlyQmg1NDNlTmcwbzBsazQ0dHliZFd2UjAvWTJaSWZ3RDRyYytpc1VmZkgzbjQzUitUNTQzM1QvSzQxL0s4dlJlTVJVOUdqaDFVUDM3YlZIcGlSY0grSlozdmpsRDR1ZTNTdmEwanFBV04xQVZ0MnBHYVMvZWUvaVpSSGZKY3pHMVVNNzdmVWdUcHVoS2JrcEt1N2ZYb2ZTbmZxaW1aaEtUL0tEdjlUZTVPMTNtaWpnRHA0NnpMOGEyWnQ4ME9HZVRNRGltQzlGZ0YxTVRaQVNCQXF2Rm1GQURBWFlQZmk3cHFPdTNvLy95ZjVXY0dhZU1jTFdwYTVySG5zWnFzNXkrc0h1dlgvZVc0Mjl0OEdOZWhGVGxiODgxbFVwSWhDU0xQWExhajlKaGRZRlcwM01oZHVlYm1menZQSHFCTFhGK3cyOW55WnRlNUQwZE5NbkhXNzdJMzB3VFYzVHQ2VzhtUnBnL0NFUFJIeVk4UlFLaG8rVHZkSG5FMG1ubnJ2b296cnQzMlY1eDUrOExLaFRGVFpXVGRGMjRsTFFNQUszKzE4dzdibG9xU3FwcXNvT3VSbnJkVTJveVZka01GYTZ5MEd5cFpZNFhOVU1FYXEreUdDcnV4MG02c3RCdXFXTE1BVFYySXliVlU1Rm9xUEE0cFJoa1lxd3lJVlFiR3FnSmpGQUh4cXVCV0RCSWhoQkJDTjVzRGhleWluZm9USlpldkNKTUVUSXFSL3JlL3FsY2dYbis3MlltY0VYaXpTS3RrbEhwV045OVozWm9LSjFCTHNUeFBDU2JCVmszelRTMGVmMTNoQmRpVWFaTzVUTzFhMEZQeHd6bkxvenYwQisvUnVlWkJJb0NOQjdZbEJXLzFkcEVtUGZkWFNhQ0pHV25OOGRnT3cvS3pMVmx6d2tYbXc3Nk8wT2pxR2V6Q3doMzZXQjlxZmcrNXMvR0wwWnFrLzFWdXpMQzFORHQ4WnBkaGE1WXQycHZLcU9JZjI2SC9jclNtMGZQYXhIbC82aVVVd1pBQUFIWWVCRkYwWkljR20vamdWcjFiZjUyY2RNc09OMmZhVjZSYWxNMExkMDJzT0Q1SzRwWWQvcFZqS3pPSnJ3NVN1QVdIaFViK2FERTdJVnJhV0hBSUFQc0wySHdEM3pBVmN4eUpGd2tBK0dxMGV1TDYyb0dycXRaTjl2YVk0YldPQ1BENVNiUGVManFuUEtaVmNnQ1E1SGM1Ykh2M0Z2WE0zMnBIcnE1K3ZMZDg4UkMxclA3Y3h3T0Y3TUlkQmdYVDNBVGF4SXF2RDFiMURHREtUUHp5YzlZeWsxQnFGa3BNUWw0dG4yL2dPUUVDRkdUZUFyL3JmNXBwZThIdkxnZ2hkRjFibHIvTFdiaHlUZEdSTlVYdXVjS2RKejUxYTFsWGZHUmQ4WkU0WmVEcG9XODdXcndacGE5RVhXQ3Qrclg0K0M5RmgwN3JjNStLR3Y5bS9KMEE4RzNlc2Yra3JncVcrb3dQU0w0dG9NY3R1Z1FqNy9rdW9kVkZoNTVJWFdYaTdWOTJ1LysrMENHT3hpUk4yTTUrLzczOStNZlRUaXg5UG1iaWM5RVRIWFVSblFxc1ZTK21yKzJ1RG5zai9rNjN4ZDdTamNVQU1FZ2IxOFNjeFhhMHR6SnR4cW5QUTJVKzV3MUZuWGMvMDV4ZHRCSlZ3YTFMWFZza0pMTXllVDVKRU02cGpTV2pQbmVtbUUrZVgvVk43azdYbG9BZEM5V012TUdCM1dWYlNpbUM4cE0yK2wyMlRjUW9BMktVbzVydWsyT3BtSFppYWJUUzczOUpEOThrYTh1bEdmTFNEUFhxQUEvVWRmdHQ4RHR6ajczM1R0cks5OU4vNWh1SmNnZjdkaCtvNi9wcjRkNDBRMTVQbjdwSWVQR0ZIMmVHM2ZwKzBvSWRwY2QwVWk4WktUbDJwUXFvck1odEx6MGFJdk5MMVdlbjZyTlRhN1BURExsNTV0S0dQUmVmWC9GVDd2WXNVNUhqcVpLU0E0Q2x0V1ZDcnlzYVNxNVJ5Q01iM0hiZ3BwSTFWZG9OVlhaam9hMHEzMUtWYjZrc3NGYmxXNm9LTEpVVmpTOHFhZVJ0cC9XNXAvVzVybzIrakNwT0ZSU2w4STlUQmNVb0ErS1VnVjFVSVczM2doQkNDQ0hVc1owbzRaN2JyWGVyVVBwZ2QvbHovWlZSYlhTVkhOMElSRUZnOWNEcUNWSUtKRTBBQlVRajhRNXFCZ0lJRURsUlpFV0JJMFh1Qm5nbmsvM3ArN3ZKdno5aldYN1c4bEQzSzE4WmFFTGNNZzkzU1RyOFBjUG5KWmU1MFRaZTVBVHcrcVRNOGRUT0F3RG9sdFl0RCtHWUZ0dmwrMHBudHJKaWdtWnF2RFRheDhQZmJGVVc0Y05qNW01KzlNek9udTg4QmdDZkJrVWdXMjNCRHNPbEdwNGhpWURQNnkxbVllUEZqNDZaUGpybXZoVElMV0hNYjFOOVBCN3FoVDNHcFNmTVEwS1piZE45SHR0aCtEYkY0cWNnWHgvY1ZOV2lOd2NybitxckJJQm5keHMrUFc1MjNmVHFJT1g4NUxwNWtFL3M2WC92bXdBQUlBQkpSRUZVTlB5VjQrSCtYWXFBMnYvNE4rZGx1cjA2dlUwUVJHSlppcFVtWVhxQ3ZNWXFBZ0JCaUY1U0VnQldwbHBGZ0Z2REpUbTE5YTVMU0draTZKKzRidlVGQ3dCWVdmam1kTjJ3NyswcWw5R0VJNFprQlJFQXV2b3hlKzcybWJheFZ0NGc0SHpuc0VsbzhJZk54b2tBc0xmQXZ2aVFoNWZRSjRnZUhTRUZnRjI1dHF3YS90bStTbWNpZUxLTUE0QWUvcGNqcW41QnpMRTUybGxiYWo4OWJnbFNVVS8zOFhDSjh1aHNiWUx1eXFsV2hWa0kvS0x1M1ZOS3lEY1BHR1UwRWFna3MydUZNQTMxZkQ5bEp3MFZycUU0UWR4YndMNjB6L2pqQkUxTTgrWlpPbGc0c2RaMitiM2dSUkVBTEx4WVlxcDNFN092bkxqS3RMNGRZWGFJRUVMWHRUZmk3bmd1K3JaTVUrbm9JKzkrMmUzK3NYN2RuWnNlU2xsbTRtMi85SHpVMlZKbTEvZmYvK3FIWFdaTkNleE5FeVFBUEJZeCtsYmZydC9sN3RwUmNlNnNJUjhBWXBUK0w4WGVmbmZJUU1jdU00UDdxeWpaK3VKalArYnYreTV2bHcram5PRGZJMnZFeDFxWHdxYzFyUG5KODZ0V0Z4MzJZWlRyZWowMnhtVU1qblVUZHc5OGFmcUpwZTlrYnY2MTVQaG5pZmM2WjZxeEl2ZEF5cmRHenZwcDE5bHV3ZUcvek1UWm1qa0FGUzBEQUY0VUhqbTdQRUNpMmRydjJkaWRUejhYUFhGNmNQK21kL3d5OTY4TkpjZWNUemVYbnZKbUZFTzA4YzEvNGJ3b0dEaUxtcnI4SmR2TTI5eUtrZjdSOStrQXFkZHZKU2NIYVdPZGVTUUpCQURZK0t1dFJlbjA3cVhmeC9sMWQyUzZSMm91SGEyK0JBQ0hhaTY2ZGF0aHpWT1BmeXlBdUs3WEUxNHVINWliVFlqY1QwTXJIVC9veG9KREFIZ3Q4UUVBZUMvdEo5ZkdFbXZWYTZuTFAwcDY3TTJ1RDVYWmFnRGdyOUxqVnp6am5RZGZhczdBQkJDY3dTRUFhQmdsQUpnNnpuMjRWMC9IS0hXTUVqemREbUVYdUh4clZiNjFzc0JTbFcrcHlyTlVGamlTUld1VjJWTzhXc0VhSzZvdkhuUlorNU1Bb3BOY0c2TUlpRkVHeHFrQ1k1U0JzWXFBY0lYdUpnblJFVUlJSWVSd29aSi9ZYTloYytibDd3ODBLYzVPVkx3MldCV2l3bThGeUROUnNJRmd1d0d5cnZaMVE3NkJydzVTL256ZStzcCt3N1I0cVNNTmNpSmFVdXp6L1Z2VXlrYnFKc1pxcWZ1NnlaM3h4dStaMXBSeS90bCtkYjgxN2N5MTc4bTNQOTFYUVJJRUFCd3VZcmRtMlJZa0s5VC9WRnlPMTlJSk9ucHNwSWU2TEorZk5BUEF5d05WVStPdWVkV1c5NCthZmpsdjdhU21sZ3l2VjhkMXcwWHJieGV0eThkNVdON2VYK25oNzJST0VPZjlhZmp4bktWUElMMXhxcmVVSXI0ZW96R3c0dUpEcG55OThQVVl0YVFsVTlLc3ZBZ0FQakxTVjFGM0xtbGJoMGF4eXlvckxYVS91OFR2NnhKaUtRV21SUUVpd0E5bnJRRHc1RTdEa3pzTnJudjFEMmIyejlJNkZqVmNsMkZ6dklIT3JYZkV5V1Ewd1ZEZ1NGNGRqVG9aK2NONFRZR1IvLzZNSlVSTk9uL2lTNDZhdUVicSt4d29ZSThWZTdndzlYQ3kzSkVkZm4vV1NoTHdjUExsWE56UlA4bS9Ya1RscXlDMzN1bXpNdFV5TzlGemdwNmpiMWJ4clJxWHYyV1ZERkh6SDM5SFBocjlUWG5QQVBvMWwyellYMG1XbVlWK0s2dCtHTzkxVzR5SFQyOUtPVmVnNXdIQUpvaGxabUhMSlJzQUZKdUVSLzUwbjJhNk5zMjZOcTNlVlpmRHM5MnJFSGNnbUIwaWhOQjFUVTNMMWJUOGtxa1VBRUpsUHQ0dUNVMHRadzZWYVYxYkt1MEdBT2drMXdaSzY3NG5hU1dxN3ByUWFTZVhldEh5SnlMSFRBbnMwOWM3eXZYNEdscHhkOGpBdTBNRzFyRG1kY1ZIVnhidVAxWjd5Yms3Si9MZjVlMVpuUGxicGQwd1dCdTNQT2xoMTlxblRrRlM3NTBEWG5nclkrT1NySzJqanJ3NzNMZkwwNUhqaC90MmVUZHo4LzZxakJkaUpuVlRoOWF3WnJlOXJBSUxBQWJPNnJhSkFHanpJQ3JvcjBlYjBRc0FvR3JNTnpLU29RaHllZExERVFvL3gxdGhFZXkxblB2NDNWaGRvanVyd0w2UXRpYkxYUFowMUxpWDRtNW5pR2I5MTFZRThldHU5M2RWWDY3WHloRDBySkJCcm4za3BHVEIyUi9LN1BxUE9zMXlOdnBJbEdwYS9uM2VIajFuSVFoNE5HSjBKNW11aVJORjdIelNZL3ZuaWZmT0RPbGZaS3YrTnZmdjl6STNMKzA2ZTNiSTROVkZoNy9PL1Z0QzBvNWJxRnl0TE5pZlpTN2YydmVaS0VXemJwZTdVU1Zvd2dBZ3BUYlRyWjBtTDkrSk9URm80QkRmcEY4TDk1NnF5WERyOWxYbXhuQkY0QmVaRzQ2T1hIYThPdTEwZzR5MkNWSlNFcXNPVGRSRWR2T0s3dW9WZWNsWStGVEs1NDExN3FLSkFJQktXM01YQzd5eFNVZzZXdUVmN2VtalcyYlhaNXBLTDVwS01vekZtZWJTaThhU0xFdTVvOEt3S3hIRVBFdGxucVZ5WitWNVo2T1VaQkxWSWNtYThKNWVFVW1hc0s3cVRsSVN2MndqaEJCQ042WkxOZnlyK3d5cjB5NWZteVFKbUI0dmZXdW91cTBxOGlHRWJqYkJLbXBoRDhXU1k2YlBUMXBlSEZDWDV6bmlIR2xML2w2Wmt5aHp4bGNOUGVneXFiSFF3Sit2NUMrZml4UDM1TnYvMjEvcG1DbjE2WEhUMWl6Ym83M2tvZW9ybjM3NUdVdWtGelU1OXBvSGg5K2ZzYnk0eCtpWVRoZXZyZmN5L2VRa0FlNk5BQ0NqaVlaVHlySnErSHUzMUI0cVlvZUhTOVpOOW5LRXRTUUJLeVpvR0JKV3BGb3lhN2p2eDJtYXVlYWY0NEFBY0sxdkhJbjFvZTV4Q2RYV3BGa3pxemtBMkp4cHk2em03dW9pNjE5L3ZiMUZPdzNPMVNxL1BHV3BNQXNySjJqR1JWMitiZjFpRGZkWHJpMVhMd0RBYnhkdEJ3b3E4d3k4WTBhanc1UTRxVE03ckh6Y0h3QXlxemsvQmVtTXQydXNvdTluWmYvdHIzUXRoZnAzam4xNHVNUTFQRDFSd29raUpQMnYwdGxpNFVRQWlQekc4elRaeC8rcVMwRFhUUFlhNHhKWFQxeFgwOUkzRFFDWXhuUGNSRi82MEQzYU96Ylczckd4NXAyaHFudTd1bWVXbng0enIwaXRxOU43dUlpZHZLRUdBUGJOMG40ejVuSTlNRUdFK2R2MUEwTVl0OTBqTkIzNEt3RmV6a0FJb1E2Z2tqVUN3S1JqSDdtMW42ak4wZjQ1ejYxUlExOE8zZzVYWi81WmZ1WTIvNTRoTW04QTJGcDJlbXZaNlNaT05FTFh4Y0JiWDgvWUVLTU1tQjdjYi9DQk44OGE4cFdVYktKL2p3a0J5YnRjTHBFM0ZLTUtmQ3h5MVA2cWpGMFY1NDlXWjUwZXV2aWhzT0hsZHVOL1l5YmRsL0x0K3VLakh2Y2FmZVJkdHhZSlNkZU0rYmFKRTdYQ3EzRlRzMHlsS3dzUFRBN28yZE03c21FSFRoQVdYL3hOUmpIMFA5TUUrL3ZFT0xjdXpkNytXZmFPcGs4aGdLQ1YxTjIxSkNPWjNRTmVmQ0JsMlFkWmYveGRlZjcvZWo3cXpGeFhGeDEyVGt1NmFDeHhhMG5TaEx0V2NHVkk2cjh4dDdtZTVlRXp5MzhwT25SWDhJQ3BRWDJjalFRUUgzYTUrNVgwZFYvbjdtUkk2c1dZeVUwUGRaZzJ3ZU5zeUVDWkJnQ0NwVDc3QnI1eXgvRlA1NTFabm11dUtMUFZEdlNKL2F2L2YvZFdwcTB0UGtxNjNPcjRXT1Rvc2Y3ZFk1V0JUWi91eGxCdE53QkFwRElvMjFUczJpNGpKVk5DaHRhd3hreGpvV3U3TjZNYTd0Y0RBR3BaSXdCY01oYnVLRDMyZXVweXgxWmZpUmNBMkFYVzhjbDU5c3lYcnlVKzZNMm92cm4wMnhWSEVpVFRQUjEvVjV3NkxFN2RLVXpoN3pyTDdZdk1EWTRISkpBVVFiTGk1YmhyWEdELzBZRjlCQkJPVktkZjladHhnL09YYVB3bG1vRStzYzRXQVlROGMrVkZjMm1tcVNURFdKcHBLc2swbCtaWktzVUc5enJiQlBaa2JjN0oycHpsK1hzY1M1YkdLNE42ZUlVbmUwVWthOEtTTk9HNGJpSkNDQ0YwQXlnMENxL3RONjVNTlhQQzVlL0drMktraTRlcU8rczY4Q1ZDaE5EMTRObCtpaEExK1lqTEduNFdWZ1FBdWFlcitCVm05eWxnanFDeHlpcENnOVhmNVF6UmNJMjlNQytxWjhEbFF3ZXJ5VjRCakhPT1k0Q1M3QlhBU0JwY1AzaGxuL0h0dys1RlFSMmtTendzcU9HY0crZHhVNHQ4bTJKZXNOM1FXVWQzODZQWHBGbVRmNmhxMktkaFk2SXZuWEovdlh1c1Y2UmFudmpMWUxDTGM1UGtTMGVxWFlNbGhpUldUUERxRlVBL3Q4Zlk0NGZLRndlb251cWpjSnVBbUt2bjl4ZllIZjlGY0RiK2RONUtrekF3NVBJQ2dSUXAybmxSQkhCNzN3VVIzampnK1ExMFkyYmRmK3VNOUtLY1dTOEFwSlN4anV6dzNjTW1MeW54K1VpMTI0elZSVHNOamdSUGJ4UGVPMktLOEtLbWQ1YTd2cHFuZHhvUEZOWVZWalhZeFdodllxS2ZOTnlMQ3ZlaUlqUmttSVlLcTU5KzFkcUV3VDlYeC92UVc2ZDVLeHBadGZHblZPdTlmOVF1N0tuNDlOYkxFMFBuZEpXNWZtSUxqZno2ZEZ2ZklLWi84QldtNVhXcUgxMnZtZXdkcHFsN2pYdnk3R1pPSEJkMStSZnRkV20yQ0creWR5Q2p0d25qMXRZNGZyQVZac0g1R3MwY0ZCbjUzeTVhSGZHekl4YjFWWkRicG50UDIxZ3JwVDI4b2c5SHFONFlvZ1NBUGl1cWV2alQzNDdWT0pMK0FTNGo1d1J4L25aOWpEZjk0TlVWSEw2dVlIYUlFRUlkUUxJbWJGV1BCYzNzM0UwZDZueWNvcy83TE9jS29aZGQ0RGlSVjlTL29uMnJiK0tza0VGVGcvckVxWUxlVFpqeFdzYUcrV2YvZDhWVGg4bDFGMjU1ZjNYaEVRQUlrZmtBd05MRTJZNU5FcEwrck9zYzE4N2J5OCt0THo3Nll1emtNSG05TDNCVW0xYjhFMFVSQUo2T0dtL2g3ZXRLanRrRTdwbW9DUTI3clM4K0tvQXdPM1NRYytsQlYwdTYzRDAvL05hbVQvUjZ4b1psK2J1ZFQzVVMxWWJlVDd5UXZ2cTBQdDlQY3ZtcjB0d3ozN3Z0Nk5yeVZOVDRwbGQvZkRWdVNyd3E4TW1vc1c3dDk0UU11cWYrRE1VbS9KZzh6MUdhdFRFaE1wL3QvWitkZGZLclczUmQ5bFJkQ0pCNkFjQlFYY0pRWGNLT2luT2JTazdhQk82UHNwU1NCalBZdkdqNVd3blRtam1NanVWQTVkbEJ2dDMyRFAvaVdOVUY0WjhwbUJLU1R2YU9EWlJwUDdtNEJnRHVpeGkvTUdhcU42TlMwWEp2aVlvRTBzeGJVMm95QWVDQ0lYZmkvbWZIQmZaL0wybUJrYk1NMENVQ3dJVi9WdFRycSszeWJQemR4Nm91ck1yZGZzV1JHRG5MZ3BncEpKQUNDSm5Hd2pNMW1XZHJzODdVWERxbnozS3VlaGdpOTgwY3Y5b3VzQWJPWXVETVVwSUprdWtBNEllY1A0cXRsVmM2QTNKSEFobWg4SXRRK0kzeTdlcHN0QXZjSlhOWmhxa2swMVNhWVNyT05KWm1ta3ZLN2ZVcXcvQ2ljTjVZZU41WStGUGhRVWRMdE1JL1dST2U3QldSN0JXV3JJblFNWjdYbDBVSUlZVFE5YW5DSXI1MTBMQXN4V0xqd1hrcGVHUzQ1TjFiMU1uK2VJVU5JZFFHdEhMeXNWNzFTakdaT05HeFlKdGJUNk5kZEM3bjVxYkw5eDRtY2oyY0pQOXl0TVlSUi8yYVVWZHB1Wk9LZXFpNzRxZlV1aXFMYW9aOHZKZmkvODQ3aXk0U2ovZFM3TWhoQVZnQUNOV1F3enBkRHNhV2pkVW9hQUlBdmpwdHpxcmhQN2psOHFXUDNmbjJaU21XTDBlcnZTUWtBQ3c3WXpsVTZHSFp2MVpJOUtYRE5lVHZkM3EvZDlpVTZFdWZ1TGRlY2F4M0RwdVdIRFZYUHU3bnRwZHJ4ZGVqeGV3enUrclNzdHRqWlNQRHBac3VlaGhicUpxZWw2ejQ0cVQ1NVgzR3IwOVpudWl0bUpza1UvL3pVL2p5bE9YTFUzVVQwUnc1M0s4WjF1Vm5MRE83eUFKY2lxT0dhU2lEWFp5MXVUWkNRekVVT05kUUZBRVdIekkyUENrdkFnSGdPa0dPYjE1eDN2KzdZRGxhekw0NlNPa1dIRHFPSUtVQkFENDZacTYwQ0RIZXpPdjdMNTg2VmtzdEhxcmtCR1dZaHJybGw2b3VPbnJiZE0rclFqcDVTY21QaHF2djNWSTdaV1BOcHFuZTBnWmxYWGZrMk9mK3FVLzBwVjhhVU84WDNoZjYxM3U2K0pCcGZicnQyWDZLMjJPYnVrTFZVQmNkNVZ6djhJMER4a0tEOFBMQXl3Vkl4NnlwbnRWRjlraXlBZ0JzVDlmRjFha1YzQjBiTDEvQ0tqY0wrd3RxQVVBbko0c1craGxzb3JlTWtOUEVwanU4U2NKREpPOGpJMzFrQUFBa2dJd21tak1OOThhQTMyd1FRcWdEQ0pQN2hzbDlXN0hqdlBBUjg4SkhHRG5yZlNuZlRBem9lVi9va0laOW5qeS82cHZjblpuRFAvUnVVQ24wdWVpSmpnZnZkNTc1YXR3VTEwMzNuZjdtZUczMnVXSDFaZzNTQkVVQU1UUEV3OUtBTkVITkRobnMybEpoTTY0dlBqclJ2MGZUYWRsVk1uSTJLY2xRQkttaVpaTURlNjB1UEp4bUxFNVFCYm4yRVVIOE9Ic2JDZVQ4OEpFZUQzSkduN2VoNUFxcjBLWFhuNDdtbUhMMFhzSmRyTWc1YXBieW9rZ1JWUGFJajU1SVhibS9PdjM0b0RkZHY3eXVLamo0UXZycVJGV282eEU0a2Y5Zi9sN1hsbUc2aEE4dWJmbmcwaGFQWTNneFp2SmprYU9iSG1jemFXakY1cjVQQVVDcHJkYTFqR3FHc2ZqWDB1Tzh5Rjh3RnVaYUs2dzhhK1p0emdtWEFSTE5qWm9kdnBlMktsaW1HeGMwWUdMUVFHZWpDR0t4dGZMVGkydGZQUHN0QU5UWURWMjlJZ2tnQ0NCWWtVc3o1TDEwN3RzSysrV3Zwd2JPUENhZ3J5UC9XNTY5NVkrU3VtWEVjMHpGeDZvdVBIemlmYUhCbmFFTkdUanpROGZleXpZVnA5UmttbmlMeHo3NWxySVNhMVdnVEt1VE1EcUpSZ0FoMjFUOFU5NzJkeTZzYklzM0E0RWpPZTZzQ3U2c0NuWnRyR1JOcDJxelQrdnpUdGZrbk5MblpsdmNmNU8vWkM2N1pDNWIvOC9hcUpGeXYwSGF1TUhhdUFIYTJGakZUVEdGRnlHRUVPcWdPQUdXbmpDOWNjQm9kRm5McVY4dzgvNHQ2a0VoSFhVZEk0UlFoNUJYeXdOQXFOcnpiZGI5ZzVuN3UxMWhucFBlSmo2eisvSnRqbFZXNGQ0L1dyT1l4YVFZcVd0Mk9DVlc1aTBqQUdCTGxxM2NMTXpvZkRrQk1yTGlzaFRMcEJoWm9KSUVnTDl6N1ljS0d6bG9DdzBLa1p5OFQrZEl5QXoydXBYbm5ES3FlVjRVM1JvQlFDTWhoNGRMSEZWWW45NWxGQUVteDBwVkV1S25WT3ZHaTFabzNQK3pkOS94VGRSdkhNQ2Z1K3lrYWRPOW9JTlZxTXhDV1dYdklYc0lnb29naXJoUVVYOEs0a0J4THdRRkVSd00yWHZKM251UFFxRXRuWFMzYWZhOCsvMXhwUzJsQlFyRlVQaThYNzVlM2wwdWw2ZEpTTlA3M1BmNXZ0TlNKV0w0SDArYTN0Mmo1M24rN1paRjZkZjdyVlhDOExJdmp4ai9PRy8rOTVwMStMckNjSTNvcHk0M3piLzRZaFBsamlUNzZpc1dqcWQyTlVwK1dZaVlrbGlybU1IR2EzN0tmaVZLK1dPcHNYcWh2K1pLUlhlK3dyNm11NmgvSGRta0Zzb0VyYU8ycGlUeGNYQThFUW1ESmhtR2FlSXJsb2pvNjJOR0IwZkNJTlJ1WWRKVkF6WEN6cjRLTnVlVzJFd1lKVm1tMytmVGtmTEVRc2ZIQjR6VER4bys2M0RUajN3bTJ6RmtyVGJjZzkwMjNOTzM0c2E1UkxReXppSm1xWE9JOURiN2xNdm1wUG5uaWs2R3BPbTVBZ3RmdkNyY0dwdm5MTjdTeUZmY01sRFNNa2h5K1FWdklrb3E1SHF0S09oVFMvcDlGelVSaVZqbXJWMzZMWW5XVlFNOUd2bmVwcTFwT1ZMMXpzMmwzbWtjenhEUmxRTEgzRE1sY3g2OTFMU0twMlQ2anlFN0JBQ29CZ3J0cHVBZHI5L2x6c2ZhZlJLcERpNjk1ZGVVblp1enp6NVhvOE05RitBcFVYbmVQRDVHeW9xSnFOenBEeDhxZXFmRlExejBOZnFkV24yWHBSLzU0UEt5MVMwbWxkN256OVQ5cHdxVHhvZDBxbGRCKzgwbDZZZFhWTkJ6dFppTmM3aEx5dm0rWGp6WllZSGRxSkVvZmFUcW5yNk4xbVNlU0RUbnROTFVMdDV0WGRZSnBValdMNkJabVdPK2MrbWYwbHVPdC92MDJScnRaaVZ0YisxWko4YXpYdkgyZUdQbXVxeFQ1WFlpdlUrWlZsMjhJZXZuYTl1SVNNS0tYd25yL2twWWQ1OXRMNzhaM210SzNRR3JNNDQvZTJidXhRNWZWdmtVbFE4Ymc4TTg3a1RaL3JwbHJMMitYN0hxZHVOVEQrU2VrNjNxekJCVHB0ZGx0cldnNDU1eXB1U2NsN2grWHVMNlc3Y3ZUcm56OE1UUVRVT0VCV0dFNGgzM2h5cmhMVkYxODJuWTdjYndSTDNUY2thWGZLWXcrWFJoOHBuQ3BDdkdyREt2eFRWenpyWDBuRVhwQjRuSVY2cHVxNm5iMXJ0ZWpHZTlKdTRoRCtLZk13QUFBTnliL1dtMmw3YnFyaFE0aTdjMDh4ZC8yazdkdTFhbHozZ0NBRlJXdk5ZcERCQXM5OVphR3RFZGV5Um1Hcm5TMmFIZ2c5YXF0NkxMOWtIUjJUaWRsUXQwRTRtWXNpbEs1SUx5eHpqKzk0cUgxbVVZK0xkMjNmUnpGZHA0cTRQS2JDU2llbDVpSVRzY1ZsKys1cXIxd3padVhjT2tXZ3YvU1l3YjNaYW5uUEdRc1M4MVU4NC9hNTVVNnVuU3lCaGhhbHQzR1VORTNjTmtIOGFvWG02cTlGTGM5SGVjdjRyZCsvUWRodkVWYzVNeTNnbzJUWC9UMzR6Skw5L1ZRSUtZWUduTUlPbXptd3EzSmRtT2pQWXFubmJYemhFUkNVTURwN1pWalg1Q1Zsc2pIcnRadCtxS3BYQ1NYK2tqOEVUZVN1WmNqbk5WbkRWTjcwZ3pjS2s2WjVxZVM5TnpoVmF1NEEyL01vODRwWTJiajRJZGM4dlVnQTE5UkpOYktsOW9yQ2c5L3ZKV2Nmbk84emtPWHlVNzYxVDVsMFFUa1Z4RXhXRnRhVmF1NUhXM09IaWVibnJGelE3K1lKcjllRWJSbFQ2dk4xZTJESlFvYmt4NHVTTE9TRVJ1VWxZcVlvUmVyTTgzVXF5NVltbS9wR0JoWDQ5K2RlNXFrcEhZWE1lR0JHc0xmOG03ZXd3bU95OWlpNTVobFlRNW4rTjRkNDlCS0lQbmtSMENBTUNEeHhOeHhQWHpqK3JtODhSdGRqdFZtUFJYMnY0eXNZU05zOCs4dGkxUXBsR0paTHR5eTVtd01OMWNRRVQ3OCtOVU43Y3Q3ZXpUZ0NuYmtyMzZLWFNZM0NWRjE3NDFjQXQ2cGtiTTMya0hWbHcvT2l5b2xiQXgwWlE5Slc2NXQxUTlyZTdnY284d0lxajF5T0EyamRRMU5tV2ZyYXNLYU9kVnI5emRqaFRFWDlDbmxkbjRVZHhLRysvOHNPNUFwVWhXWURONFNoUkUxTisvK1Z1eFMyWW43V2pWdENnNzNKVWJlMVNiOEVaNHp6SXZnVklreSszeGE1bGpmdDFnNUo2OFM0VjIwL1NJb2NVYit4Ly8zbDJzR0JuY3BwSlBUNFd5ckxwSkYvOStOYXdIejlOaGJmeGhiYndRams0STdWSjZ0eWhOT0VmY3dZS3JmZnlhVk5WRFAvSnVuU1R2Z1VKdzZFSnFrYnk5WjBSN3p3aGgxZXkwbmRlbm50RWxueXBNUHFOTHVxUy9idWRMVGtIbTJQVHJzayt0eXo0bC9OdHZwYWtkNDFXdnJWZmRWaDYxRlNLY2x3UUFBSENOVENQMzlpN2Rzc3NsQXdzYWVJcyticWNlWEU5VzdmOVNBb0JxNG5TV2c0Z2FWM1ZqWkptWUVVWU5sdmI5Y2ZPTUk4YjRGMzNDUE1vR1B3eC91NCs5Sy9sT2p4K3ppMWVGNFc0UFdqMHZVWmxaREQ4L2JQejZxREhocGJJOVM0c0Z1WW4yakN5NkNGNGpaelR5dTJvK1dWTXQrcmpkN1ZMRzQ1bjIyYWZNc3l1SXdjUU1wYjlTWVVtbDFmTVVYUzF3M0g2ZmVLMXoydjZTcHFPeGVTWDd2OXhNdWZ5eVpkQWE3ZjZudmR5a0RCSFpuWHh4ZGloaXFQU1F4R0x2N3pXc2lMT2s2ems3eHhQUmlQVmFmeFZiVTgzV2RCZTFDaElQY1JQWGRHZWRQTVhtMnRzdExpaHozL2YybEZUeXhSSGpkOGVMSm5IODdwaXA5RzVQMVpjTGN3UVdXM1RSTFBRTy9leVEwYjI4MzZnRkZzNWR4cFRKRHAwOFQwUmVjcVk0K095L3FpQmR6NTBjVS9JMjhKNlpQU3BTUHJPYit5MkhKSTZudnk1WWlPaDBsajFpWHQ2bjdWWHZ0RlExOVJNZkdPWFZkNlYyeUZydDB2NmF3ZlhLanc4dER2NUFtdDNrNERjbFdOZkhXeVVzWTM3YnIzQ1NYNi9sQmNrNjU2VVhib3A0QzYxY3lLKzVIV3RXKzdZRXlBNEJBS3FORnBydzhTR2RpMWVmUFROWEtaTE1hVFMyZU11SzYwZi9TdHRmNWw0Nmh5WFBwaWVpSjQ5L2U1dURQM1hxNTdKMzdEVlBtUHp2Wk9HMWxiZU11a3N3WmprNDd2M0x5OHBzYitZZU9qeW9xR2ZwUlgyYWcrZUVjWk1jejUzVnBaVGVNOU5XUUVSWGpabmwxaE1zOS9TUnFzdTlxVkt1R0RMcWwyb3ErR1g5RWJ0ell5ZGUrS3VodWtZRGRiRE9ZUnB4YXBiV2JsclRZcEszdFB3dmdyODNlYUhRYnVwNTlPc0wrclFmbnhodDRzcjJ2aWhXUzFuMk9xejEyYWN6TE5yUElvWVJVWW9sTjFEbVNVUWFpZktaR2pHL0plOStOYXg3UzAwdHM5UDI5cVhGSGhMbG0rRmxaekdzeU5pYW5kNktYZlJ2enJtZXZvMkphR2Z1eFIyNUY2YldIZWhaZFhPbkhTcTR1aTdyVkMrL0pqazlmaEcyVEw2MFpFUG1xVEs3aFNsOC9LVWVXN0xQSWpzRXVDT0ZTTnBTVTd2bGpRSEhOczV4eVhEOWpDNzVsRGJwakQ3bGdqN1Y3THd4ZWJ2VHVqc3ZkbmRlck5EOXVLbDdhRnZQdWpGZUVlMjg2bnBKN25CaExBQUFBRlFKb1VucDlJTUcvWTBtcFI1UzV0TU9iaTgzVlZhcXB4a0F3UDNnZU5xUmJLdnJLZkpXVkZsakVpODUrMWNmanlaK29qOHZtSTIybTBLK0U1bDJJbHA0MGV3bHYrbmhXZ1JLZnU3dTdxMm84T012UU1WKzJiSGtITTdlVk51Qzh4V09KNnNxbC9JY3BRTkxZWmlkemNtWDJTaUk4aGZ2SGxuU09tdExvalUyOXc0cG5hQyt0N2h2N1RzTVJ3dFFzZU1hS2Y2NVpMRTQrZWR2SG9vMzk2eXBiTWRQSXA1b1ZWdzVKNWNrSXJxUzd5ejNwbWIrNGxvYUVSRWxGenAvT2xtU3pGa2N2UGpHYTlVbVNES2pnL3JkUGZvWC85VXQ2ZWRCUkZZbkVaRmN6QWd2eXVVOGg5QlgwOEh4UW10TnBZUnBFU0J4bHpFMTFhSVRtZlpacDB4SG4vV0s4aThLdmJaZXM4WUVTNFJaSHYyVjdBZHR5am5weFBFMDg2VEphT2Z0SEQraG1US2d2T0dHRFgxdUNxSDBOdTdYTXlZdkJUdWl2bXpaWld2eUJCK2h3bUp4K2M1R0MzSzdoNVY5MmcwMktvNUM3OEdHZUV0Q2dVTXVwcWIra2s0aHpQdDdEWGttL3N0T2JpSHVvdDBqUENkczAxZVU5ajIvdVhCbG5OWHM0SVdSdnRQYXVoVTNIaGoxaFB6NXpicDlxYllPcGRyNXpqbGpOdHI1U1MycTk2QkRaSWNBQU5WWXJDRTlUT0Y5eDkwMEV1WHVObFBLYkV3eDVVNkpXNUZteVo4VTNpdlpuTHNtODhURzZNa3E4VTIvbFlYZ2tJaXVHckxtcGV3cGN3U0wwODRSZCt2MllZRXRpN1BEbnNlK3pyZVZYSUxVNXVESHQ1YjM3Sms1NVpiOVhlU29sME52MS83eGJ1UllkWm5Xd3BGQkphUHhOQkxsbjAxZjZudnMyejdIdnYwbjZwWDNMaSs5b0UrYlVuZUFFTUtWSzkxU01PVEVUK2YwS1I0UzVXZFgxNWE3ajlGcE16b3RIaEpsUnJkWnhSdHpiZm80UTBadjN5WWloczJ4NnVLTjJRUDhXd2czVGFrellObjFJeStkbjcrNzlaUjNMeTJOTTJUTWF6ek9UK1p4bTUvRnlYT3BsdndzYTJFclRlM25hclQ3TG5Iem14Y1hIWXI1dU1CdUhIdnV0ekNGejJ0aDNlL3BTU3Jmb1lJclJOVEJxMzd4bGtLNzJhMjhwcXdqZ2x2UFRkNDFyZTVBWDFrNVYzVUJRRVdrckxpSmUwZ1Q5NURuYXJRWC9vMmZLa3phbTM5NVg5N2xRd1ZYVGM2aVB4ZWRQSGV5OE5ySndtcy9KMjBqb3NidU5YdjdOdTNsMnpqYU01d2w5RFVGQUFCNElHNXRVam9xVXY1dEYzZmZpcytiQXdEY3Z4d1RGNjkxdGdrcUNUQzJKMW56emR5elQxUVlRcHpOZG55dzExRFJyUUtqNDZhQVVDbGhSajBoSjZLZXk3Vlo1YzF2OThsQlk1a3RIN1JXZmRyK2RsY3h1c3VLamltd09Qbi9JRHNNZGhOOTIvbHVMenIzdW5tUTVUK1hMRXRpYnpmVFliSGg5ZVczWm9mdjdUVzhkK05wRnpFVTZpNmEwZEZOSldVK1BtQVkwMGhSejZ2b2ZOcXhEUHZYeDR4ZmRpb2J1WEU4UGJWZVc5RWpsbnZUN081cW9RRm0xMURwNW1FbGZWQ0hyOU9XbnQveHpXamw1a1RyOHN1V3ppSFM4VTBVTms0WWQwaEV0UGlpcGZTTDhzcDJ2WkFJcHIvaVN5UWpvbG9hZHRZcDA3a2NoNUFkN2tteERWeXRmYXFCL0s4K0hrVGtweEs5MTZyc0QrTGcrREdiZFRabjBheUsyNU9zdTU3eTlGUGRZVFRubkRObXJZV2Ywa2I1YkVQNTNEUG0zOCtaWDQyNjZSMyt3VDQ5US9UK0xROW5zSE5FRkRrL3IvaTFGSHFXbGs2TGpYWiszbG1MTUw1UThHc1A5NmNqNVJ4UG54NDA5Z2lYWGM2ek0wUy85SEEzMlBrVmNlYTNXeXA5bGF5UGtsMDVzUHlUY2p5UjJjRS9IU2tmVkUvMi9HWmRReC94NkZKdjllSDE1VlAzR1Q4NWFOdzVvaWc3ekRCeVh4NHg5Z2lUZGdtOXF3Nm9Eek5raHdBQTFaTEphVTB3Wm5YdTdseWhBQUFnQUVsRVFWVHppYnpqbm1KR1ZIcGVQWVBEOG12S3ppL2pOM0E4UDcveCtKSEJiZDZNWFVSRVVSNWhtZ3FtckJzUjNIcEVjT3N5Ry9zYysrWlF3ZFZiTzJxV3RxanBCRnVwam54bHJNMDQrV2Zhdmg4aVI0ZXJ5bW5kVUY4VldMeXNjNWptcHV5dUlmT3FiRS9PSTlvRUltcnFIbHA2WXh2UHVrdWJ2enJzeE05ZGpzd2dva25odmFiVUdWRFJFYmJsbnA5d2JvR0VFY1Y0MWMyd0ZNNXZNcjcwa3lrMGhKeWZzbmZhbFZWQllzOUZ6VjR1ZmRPaGdxdEUxTUc3dnRBU2xvaGFlUmJkMTBlcW52WEVjNlBQL0JwOVlGcTZKWDlzelk2amdtT0s3MmpoN0R0eUw4UVpNbXljWThMNUJTbm1QT0UvQisrc3BmUzcwUEZMaFVqNlhlVFRJMDdOR25kMlhxSTUyK2l3Yld3OVdTMit3d3dIbFhJby8ycE51VmU0c3VTbEtiU2JQTXA3aURFMU92NTA3ZDhaQ2V0L2lCeGRoUVVBUEc1RURCdXRxUld0cVRXNVZoOEh6NTNVWHR1YmYybHYzdVVqMnZqaThZaEVkRTZYZWs2WCtsWENCaStKcXJ0UG85NytUYnI3TnZRVVY5bVlZd0FBZ01kY3BwR2J2RXUzOU9ZbXBiLzE5R2dUWE8wN2p3SEF3NHduK3ZPOCtiMjlodkdONWFXend5K09HSW1vWDhYajN1THlIVW1GRlo1NEtUNTRSZnJVa3E0ZlVoSkVUZHR2dU5HenRDait5VFZ4QWJNZmxwa09TeHZUU05HM3RxeDBxbmM2Mno1MGpYYmxJRTB6djd2OXhOYmVNbzFmR2Q0enl3NWhORHQ1SWhvZEtSZEd4UzI5Yk5sMnJlaFh4a3RORk44ZU03NjlXNzloaUlhSW5EeTl1Vk5mVXkxNnRWblpzMjBpaHNwMFd4VmttYml1U3d2R05sSzhGVjMyTGdGM0N1UUVETkc4WHU3Ti9zeUx5M2NRa2RuT0U1RkNURVQwVXpmMTE1M1VSUFRxRHQyR2VHdnlCRjhpWXBtU2QwY3pmNG1ZcFVOcDlqRU5GWmZ6SENNMkZBYXFSRjkzckRDZExiUnlvemJvRHFUYlZnM1E5RnhSOEdxVVluZXlyZHR5N2VxQkhzTGtndVV5MlBpZlRwaVVFbVppTTZXL2loM2ZSREh0Z0xGdmJWbjRqYmZjWHhmTTY2NWEzNHhXM3Rxbk45ZkVTVmptaHk1cUlsb2Vaem1RYXZ1bGh6c1IvWGJHSEZmZytMS2ptK1RtSVo1V0p5OFRNZEdCWWlMNis2TDViSTdqcTA3cWwvNHRGSjZvQmIzZHM0eWNqNUxOTVhGWlJtZTJpY3MwOGxsR0xsbm5GUFpmZDlXU2FlVENOYUlEbzRwR3JONTY5YTVNeEV4cHE1eTRUYi9ndkhsc0k0V0Q0MGR0MEhJOC9kajFVYmk4SHRraEFFQzFORE5wdTVXejc4NjlOQzlsOTBELzVuY3o1Q3ZEcWwyUXV2Zlg1SjM1TmtNdjM4WmZOeGhaUitYL1FJdnM1SDI3YVBPaUxwMklXbnZXYWVJZWN2dmpIQ3E0K2xIY3FyZHI5YWxzQVV1dkh4WXhvZzdlRFVwdmRQTGNKZjExTWN2YW5VUkVlVFo5bGxYbmY4c1RtRzRwK09US21rWHBCenA2Ti9pN3lVdGVVcmNQNDFaMlBmekY4T0JXNzlUcTI4QXR5TWx6YXpOUGZKZTQ1YXd1NWRrYTdiNm8vMVNaOEZYSUN6dDRSeERSYjZtN1ZTSjU4YlJuUk5URHQxRURkZkFsZmJxY2xid1IzclAwSFVVTTgrenBPUmJPVGtTYnM4K0dLWHlhZVlRTkNXZ1JxdlNOdUJHcDl2ZVBlcTVHZTZGRjdiekc0eHE1MTZ6c2szTWIrVGJEV1YzS2lLQ2JBdU1DaCtIV2ZNTGdzSWhaZG5Sd3U3bkp1OXA3Umd3T2pLN0NNZ0FlVzJLR2JlVlp1NVZuN1hkclAybm5uY2UxaWZ2eUx1L051M1JFbTJEbGl2cW01ZHVOeXpLT0xNczR3aExiVWxPcnQxK1QzbjZORzZxcjhxTUFBQURnc2VMa2FlWkowNmNIOU1WTlN0MGtOQzNHN1kwV3FudnRqZ1lBY0ZkaWN4MnZiTmZ0VDdPcnBVeVVmMG5udzkvUG1RK2syWWxvOG03OWpoR2VIcktia2dzUlN4MXJTcnVHU1Q5b2ZZZExDZlBOM0xCMWhYVXJqblB1MzM4MjM2RXdrMXk1TjNFOG1SMThoOFVGRlhXV3puN050MHk3UzJGU3dFclJXM2tpNmhRcUZjWlpuczJ4Yjd0V2RKT1BrcDNXMXUyZFBmcHZqeHNuUjZ2ZTJhMC9ubW5mTUVSVHBpR25vTDUzT1M5SGZXK0tEaER2VHJITjdlVmVmSjlNSTNjeHgxSEg4NjZ5UXlJSzl4REZqdk1PY2hNUmtkRkJ4VDFMRldKR0NCR2xMQ05NOTBna2hHaEZGR0ttUTAzSnVuanJxOW1PUGlzTHpIWiswMUNOdjRybFMrOTBRMnl1WThoYTdYVUR0MmFRaHpCTzBVM0NyaHVpNmJpa29OWEMvRC82ZVBTdlUzN2cvZjQrZmFhUis3aWR5bC9GRXRIMDltNWJFcTM5VjJsM2ovRDBVYks3a3EwdmI5TzNDQkIvV3Q0RWs1ZnluWUZ1ekxqR0NpSzZtT3M0a200WGx0c0dTNkwvemt2UU9yL3BWSlIwSHMyd1R6dGdjSk13cXdacWhPZnczVDJHWm43aWJtRWwvNzRNTnI3Tnd2d2NNK2U0ZWZDdFhFeEV4UEY4aUllNFpaQWtzcnhYcXJUeFRaUkxZaTJUZHVycmVZcm1ualh2UzdYLzFjZWplT3hwdFlic0VBQ2dHbENMNWZ2YmZoZ3M5eUtpNjlhQzZWZlcvcFcyUDhvalRNU3diMXhjK09iRnhSMTk2ZzhOYU5uZUsySi8ydzlyMzV3SVhqUGw3TW03dERMejJKN2NTenp4YlQzcnZ0dmt5UjQrallwMzBObk5RbDdsaXAvc3Jod3BpQ2VpZnY1UmxicFhqbFczS2Z0TUw5OUd4YmtnUjl6cWpCTXo0dGRkTm1UNFN6MStmR0wwNHZSREM5TVByc284TVRxNDdmaVF6aytvYXhUditkU3BuK09OV2Q4MEdEa2h0S3VJWVlsb1J2M2h3NEphL3UvU3N1YjdwOFo0MVUwMTU2ZVk4L3I0TmZtbDBaZ3lReHNGVzdMUGVraVVUZHhEVGhaZTI1ZDMrZVhRcmg0M3dzVnR1ZWZmdXJnNDBaUWQ0MVgzWVA3Vm1FT2ZmbEI3d01Td0xsSldRa1FTUnJ5OCtXdnpVL1pzejcyWTB2V25XNDlzNXgzZkoyNWRldjJJc1BwRi9BWWZxYnAwMjFXejArYmt5Mms4d2hFbmRGaTl6Zk9tRkV1MzU1N25pQk5TVDRISmFZM1ZYeDhXMkZKNGRCdm51R2JLZVR0MjhhTDBROC9XYVBkMWd4RTdjeStNUFRkUDZ6Q05yZG54N2w0ZkFMZ3JFa2JVMXJOdVc4KzYvNnZUejhvNTl1ZGYzcHA5Ymx2TytYaFRsckFEUjl3UmJmd1JiZnhIVjFZRnlUUTkvUnIzOG0zU3hTZFNKYXIyRFZJQUFBRCtNL3ZUYkJPMzZTN2xsWXpkR1ZwUDluMVh0WER1RlFDZ3l0azVub2hNZG43S1B2MzN4ODEyanU5ZlJ6YXptN3FHdXVoajUvQjErNXM3OWU0eTlybUc4cDlQbXZxdDBtNFo1cW1TbEp5NjBWdTVaeHJLbjJ1b0lLTExlWTdmejVtbnQzZFRpQmtpMnBGa20zWEs5SGRmZDNjWlMwUU1ReTBDeEVQclA4QS9FTzV0dnNNdGlkWnpPWTZuNnN1TGh6bmVrVkxDL05LOTdNWGZ4ekx0djV3eUtXODhPUllIUDZtRnNyRnYyZEdIa3FxWXJ2WmFvWk9Jdk9YbHp4OHhLVnE1TjlYMnZ6MkdYVW0yYlVtMnJ6dXBlNFpYN21sL3FabnloUzI2RlpjdHcrc1hOY1k4bFdYdnYwcjdjemYzbDV2ZGJidXA0bDllQmh0SFJNcnl3a3RCaXM0WjRsN3k1RDhkcWRpVnJJdFpuTTh5dEg2SXBybS9oSWdpNXVYK3I3VnFiS09pUitlSlpwOHlmYkRQb0pRdzI1L3liQmtvMFZyNDRzZmRQOHFyL3lydDREWGFrWkh5cnpxNmxmazF1amZWTnVlME9keERORG02S1BEMmxMUExCbWk2THl0b3Q2VGd0U2pGZTN2MXdXNmlWWU0waXZKcWpzMXhSSGlYODFacDRDMmUzazc5emg2OVJzWjJEWlYrZHNpNDlacFZLV0dlcWkrek9IaTVtTm1jYU5WYU9HRThhREdObk8xVFcrYW5aUDJVYklDSzlWZXhBU3BSZ0lxeE9TbGdkczZZaHNwcE1YZlY0SWNoV3RMUG8rMmlnaTVMQ3ppZXZ1emtWcnAvYjdXRzdCQUFvQnJnaVZldzBuV1pKM2ZtWHR5U2M4N0pPMGNGeC93UU9jcE5MTDlzeUZpVWR1Q2Y2NGRmeWYxVHpJZzZlMGNPRFlydTV4ZWxrU2h6ckxvT2h6OUxOdWNTa1lkRU9hWm0rd2toWFlVQmFsOGxiSXcxcEx1TEZHYW5iVVhHTVYrWnV0eU9sNm1XdkpuWHRwVmJVcnd4eThGeDcxejZwOXhiQi9vM2ovR3FWMVUvL3VHQytFQ1pKbG9UWHFsN3ZSZTN6TVk1eHRUc1FFUlhqWm5MTTQ3K25iby8xWkxQRWp1MlpzZFA2ZzN4bHJxTkRvNVprbjdvczZ2cmZrdlovVnZLN3JvcS81NitqYU05YXZYeWE3d3M2alVKd3hiUFFYak5sSE5jbTNCWUc1OWoweEZSdkNHN3dHRWtvaXZHakZuWHRqZHlyeG1wRGc1WCtJWW92SVQ4NzVMaGVxSXB1NjlmVTR2VC91SzUrV0pHTkRHc3V6QVk4YXY0RGJ2eVl0M0Zpcm1OeHo0VDNHNXJ6dG1KNS8vOElHN1p6S1N0TDRSMGZqcTRiWmpDcDV0UHcwM1paMjc5b1J5OGMwM0dpYThTTjhYcTB4cTRCYzFyL01KeGJlTDdsNWNOT3ZGak0vZXc1MnEyNit2WExGanVPZkRFRDhLb3gzS0Y3NXAwbStkdGY5c1B0K2FjSjZJWXI0aWoyb1FGS1h0WWhqMVplSzNBYnV6cTA1Q0lGcWNmZHZET0pkY1BlVWlVNDJwMm5CRGFSU05SYm9oKys4bmozLzU0YmN1Z2dCYWVFclJQQkhnZ1pLeTRtMC9EYmo0TmlTakpsTE0xOTl5LzJlZjI1bDIyM0JpTWVOMnEvU04xM3grcCs2U3N1SjFudmQ3K1RSdTcxeXc5NGhrQUFBREtNTm41eVh2MHY1MHBPY2RkeTRPZDIwdlRPUVJOU2dIZ0FUcVY1U0NpalFuV2pRa1U1TWIrMU5WOVVMMlN2R0Zia25YWTJrS0xnMS8wcFB1QXVuS2JrK2FlTVExZXE5MHdXQ085TVhMdXZiMkdoUmN0TmQxRVhjT2s1M0ljUDU0d05mY1hqNHhVQ0tPc05pWllGNXkzVEdxaEpLSThNemZ6cERsRnovM1RyL3daM1c1RForT0Y5UEgyN20yK3cwOFBHczdtT0NjMHJjUU1MQkwycGdkeWNQeDN4MDIvblRISDFKQzhIYTBhdEVhNzhFbjNMNDhZZno1bG50cVdmVHRhS2F2cWtlTm5jeHhDTyt0eWIyV0l2dXFrM3BGczNaWms4MVd5dmNLbDVlNVdXcGFSV3hGbktaN3diM1NrL0l2RHhpbjdETDFyU2RWU1ZoaGdSMFJSQWZlUzQrU2FPQ0pTVlRDOGN0RkZ5MnM3ZEVrVGZJUWhyVHhSdG9raklyT0QzelpjMDdHbWxJalM5TTVFclRQbnhyeVljZm5PaWR0MWUxTnNUZjNFUy91WDA1czBRTVh1R3VFNVladnVuMWpMeG5qcm05SEtpVTJWUGtwV0tHYjhWaDNEMEx4ZTdxWEhZcllJa0t3WW9PbTlvdUNOblhvUEdiTmpoR2R3ZVJmdUhNKzBaNW00NXh1Vkg4dTlHYTNVMjdtUERoZytPa0FSWHFLZnVxcWZlVUx1Zm1Pbzd2QUkrVFd0czFYZ1RiL1pHYUs1UGN2cDRwWmIzaVNndDNjbTI4RVFjVHlKR0xJNGVEdkhWMGxRN1hMSURnRUFIbXA1TmtPUFkxOWRNV1E2ZWFjUUFZNE9ianNodEd0eG44LzZib0dmMVIvMlNjU1FIYmtYRnFZZDJKaDlabnZ1K1IvVi81NXNOOTFYNWo0cXVLM09ZZTdyMXpUR3E1NllLZm5WYTNSWVZsdy9LaXlIS255K2lSeFowYVAva2Jxdm90cmtJa2xGdDlaM0M2eXE3TkRPTzQ1ckU1K3QwWTRwcDBkQ2hUS3RoU3V1SCt2bTA3Q3ZYOU5uenN4WmxYR01pS1NzZUhSd3U3ZHE5YTd2VnRUNWt5Rm1WSERNc01DV3l6T096VW5lZWFvdzZhcHhlMk4xeUlDQXFHQzU1K3FNNDBlMDhlZjFhV2QxeVZxN2lZaWF1SWM4NmRkc2RzTXhyVDNyNkIzbVRWbG4vODA5dHpQMzRwTHJoNG9mMmsvcXZxL3QxTTNaWjRpb25WZkVzdXRITHhtdXo0aDR5a3VpYW5QdzQ3TzZGSWFZcDRQYWZscC9TSkRNazRoNitUWTUzZjd6cnhNMi9wcTg4N09yYXhlbkh6elk5cU55NTU1Y21uN2t3eXNyMHkzNU1sYnlWbmp2RCtzTmxMR1NLSSt3M242TlA3NjZac1gxWTVNdUxucnYwckt6SFQ3djQ5ZTBYcWtKSXl2RlY2b3VzQm1EWko2MWxYNDJ6ckV3L1NCRFRLQk04MzZkZnYzOG14RlJoQ3JBVFN4L003ejNLMkZkM2NWRmRVYXFnM2UwZmw4dGtpTTRCUGh2aENsOUo0UjBuUkRTMWNvNTl1VmYzcHA5ZGx2TytRUlRVWnNnRytmWWxSZTdLeStXaUFKa0hnUDlXd3dOYXRuR3MwNmxQa2dCQUFBZWVTY3k3U00zYUs5cGk4NFNLc1RNQjIxVWIwZXJwQmh0Q0FBUDJJZjdEVUo2OFdKVDVSY2RWTVVoaDlYSmY3VGYrUDBKSTh2UUgzMDhCdFNWRTlITWJ1cmtRdWZXYTlibk51c1dQK25CTXJRL3piN3dvcVZMcUtScm1KU0krdFNTeWNXMDhLSkZ5QTZIMTVlOXQ0ZWRmY3IwV25PbGlLRTZudUlKelJRL256Uk5hS29RQXFFN1dualIvT2NGaTV1RUx1YzVpYWowMExTcVlyTHpaN0tkWFVLbFpYcXgzcjEvcjFrbjd6YkU1VHNtdFZCKzF0NU5pR01EVktKZEk3emUycVdmdHQvdysxblQxTFp1VHplUWw5czE5TjZzdjJyeFVyQzFiMlJtVHA0dkRsYXRUdjZIRTZZWmg0MUVOREpTdmpyTzB2VFB2S2NieUY5cHJvd09LRW10T0o0WEFxb05DZFpWY2RidFNWYVptQ25PRHNVc003KzNlNWVsQldPMzZQN3A1eUZtbVoxSk5rODUwOXkvNkJGM0p0dEt0NGUxT0hoeHhjL2YxbXMyb1l0cDZZMW1KKy9nK01GcnRPdmpyZEVCWWlkSFJKU3NjNzZ3VmJjNzJhYVNNRVk3dnlIQjFpVlVSa1J4ZVU0aWF1d3IxbHI0enc0YlpwOHkyem4reFNhSzc3dW9LM3BXM2FUTW9pYzkrdGVSdmJwRC8rbEI0emRIVGE5RktUOW9vK3EzcWlCUjYvd29SdFVwcE9STm1HMTBMcmhnK2VtRWlTY0s5eEJkSzNUMlhWa3dwYlZxU0lSY2VuUHV1L3l5aFloNjNES08wOEh4KzFKdGE2OWF2K3VpRGxTSjN0aXB2MjdnNHJYT0hETlgvTS9LVGNwTWIxOU9FOVJLNFhpeU9Qa3lPZnIrTlB2MFEvcGR5ZmJvQVBIODNwcFpwOHdmSHpEK2RkN3lRUnZWaUFieWNrZFBWaVBJRGdFQUhtcmVVcmZSUVRHbmRjbE4zR3UyOGF6YlVsT3JkQVJZVE1Td1BYMGI5L1J0WEdBM0xyOSt0TGhMNTlTNkE4czk3S2NSUXorSkdNTHhQTU1RVzg1Y3YwV2F1b2ZtOXZpMTZuNmFlM0dtTU1YQzJmdjdONi9VdlFKa0hyODJHdFBPSzRLSS9sZjd5V3hyNFFELzVzTUNXNVk3TWFTVWxZd09qaGtkSEhQSmNIMU41b2xCQVMyRXNZT0ZEdlA4MUwxTjNVT2ZxOUcraldmZEdNOTYzdEtTcnhydVl1WEk0RFlqZzlzUVVhSXArMVJoMGpsZHltVkRSaVAzR2lFS24vRWhuVUlWUGxFZVlhRUtuM3k3NFkxYVBZU2Nzckc2NXFUd1hnM1V3YVVMOEpBb1A2OC9mRko0cnovUzl2ZnpiMVp1Y0VoRTlkd0N6Snp0blZwOUpvYjFLRDFCWTRqQ1owSGo4Ui9YSGJRNC9iQ1AxQzFFNFZObUFzWEtXaHY5WnFIZFJFUU4zSUpNdlJlVXViV05aOTI0VHQvY21oSFdVdDVoam5FQWVCQmtyTGk3VDhQdXBRWWpiczA2dXk4L3JuZ3dZcWExY0U3S3pqa3BPd05sbW9FQnpZY0Z0bXJsV1JzaElnQUFQT1ljSEgxKzJQREZFWU9ESy9xZDJDSkEvRTgvejNETlBaN0NCZ0NvbEluTkZGY0xuRXVlOU9nY1dwU2o4RVJycmxnLzNLK1B5M2Y2SzlrLyszcDB2ekUzbTRpaEpmM2MyeTBwV0hIWkVxQmlwN2R6RzdlbFVNSXlQM1V0T2pQZ0ptVjZoTWsySlZnempGeWdpcFdLbURHTjVGOGROYTIvYWhHR00wNXRvL3J6dkhucVBzUCtVVjdGTlloWlJsVEI2S2phR2hITGtNRk9ZUnJSMEFqWk0rWDFZQXlka3lNc1dKMjhrNk5iNXp1c055K1h1YkhEcmNQL2ptZlk3Uncvc0c2bE82bnFyTnlhcTlhWkoweG5jeHlOZk1WN24vWnFFM1RUZURLbGhKblQwMzFvaFB6Vkhmb1h0K3IrdDljd0tsTGVyN1kwcG9hMHpEQkU4VGRabFhyby9XbjJFNW1PRjVzbzB2WE9aWmNzWXBiV1hySDZLZGwwZzNQdWFmTzhjK1ljRXhjZElGN1F4Nk9CdC9panRxbzNkaG9XeFZvV3hWcEMzTmxYbzFSdlJTdE5kdjVndXQzSlUvQXZPVTZlSW4zRVU5cTREYXAzVTZEYnJvYjA5OTd1TDJ6UkRWaGQyTDZtWkdleTdjV21TdkdOVnlySVRkUzdWc24rTzVKdDZmcWlodHNtT3o5eG0wNGhZYVFpaGlHS3kzZHNUN0o1SzloV2dTWDc2MjNjd1RTYjFVbWJFNjNUWWxRZnRGWnBMZnovOWhoK09XTXkyZmxSVDhoLzZLd2VzbGI3ODBtVDFzTDkyRlc5UDgzR0VMVUlrRnpWT21hZk1nZXIyVjk2cUh1RTNmbFZHMTVmM2oxTSt0VVIwNnpUeHNaK290RWJDNDluT2diWGswMXA0eWE4aUpzVHJTdmlyRnNTYlRZbjN6SlFzclNmUjRjUTZjS0w1cW43RE05czBrM2ViUmdTSWV0ZlI5NDZTT0ltWlZKMHpqbW56Zlc5UlIxdWhOODZLMmZuYU94bTNZWUVTNEdGRnpIMFRXZjErQ2FLcnFIU3Fmc05zMDZhWnAwMDFmTVNSUWRJQnRhVERheDdYMDFFNTU4ejcwcXhaWnU0UWl2dnIyU0Z5SFBsRmVzZjU4eW5zeDFxS2ZOREYvVXJVVXFXb1M2aHNvVVh6Vy92Tm96ZnFudDNqMzVnWGRtcnpWVk5mS3RyQnNjNGpJbXVyZ0VBQU9BaDVlUTVZYkxEaDRTZGQwaVk2dnFkb3dwcEdlTXF4YUZPMW9hMW5aVWJYc21JMWF6VUozVFRrRXhML2dPcjdwSDFZZVNZcVEyZWM1cXUzY1crNEdKV3pyRTMvL0xXckxOelVuYmVlcXVmMVAycG9OYURBbHEwOXF6aml1b0FBQUJjN0pxV0c3WXUvMHgyMGNsV0NVc2Z0M09iM0ZKVjFaM3RBS0JhK2lmVy9Nd21YZXc0bjNwZUQzWU1jb0dGOHl3MWJkNlF0ZHAxVjYwTTBjaEkrUTlkMU42S3N1Y2lFclhPTGtzTFpuVlhYOU02Mzl5bC83Q3QyMGVsNW1OYmZOSHk4bmJkNGljOSt0V1JFZEdsUE1ld2RkcHBiZDJLcDgzNzZJQmh4bUhqc2VlOG12bFYySk41Mm43RGpDUEcrQmQ5Ymo4Qm9iRGJqMTNWZHptc2F1RkY4L0VNdS9FdC85SWJaeHd4Zm56QWtQcXlyNytxRW1kZHZqbG0vUGlBd2Vxa2VsNmlxVzNjUmpTUUY2ZWZSNjdiMnkzT1B6REtxL1dOS05IQjhYOWZ0SHgxeEppZ2RSTFI1R2pWbDUyS3JnaC9kbFBoa2xqTFZ4M3ZNQmJ0L1gyR29SSHlKVGQ2dmY1eDN2ektkdjJKWjcxOEZFelFMN2xFcEpZeTMzVlI1NXE1RC9ZYW52QVJ2OTFTT1NwU1VmcTN5YWtzKys5bnpVc3ZXMWNPY084U0t1T0pPaTdKVDlGeG95SmxJeHZJRzk0eUtXT3h3OWZ0VS9jYlRtYmFXd1JJbHZmMzhGS3dST1EvSzZlNXYzanpNTS9pM1lhdjAyNUtzQlkvdDZHLzVxWWJTdWJ1amZRUi85eE5YWHF3YVlMVzBmeXZmRDhsdStoSmo1YUJrdXNHWjhNRitUb3JGK3JPZnRQWmZYQTltVEFtc3ZlS2d0UFpEcG1JN0J4RkIwZ09qdllpb2wzSjFsWkIwdEtUYmdxMEZ0N241K3hwYmQzS25TQXcxOFQ1S05uNTU4eHJybGhYRC9LNFZzaE4zS1k3bEc2M2M3eVlwVDYxWks5R0tZUXhqZ0t6ZzU5ejJ2elRTVk9hM2tsRTdqTDI1SE5lbC9JYy9WZHAvK3JqSVhTczVZbnF6TTFKMW5FeUVYVU5sUTZxSis5ZlIxYjZuOHpaSE1meVMrWk5pYmJZWE1lT3B6dzdsSG9HYXMvTmFSVWtYVkp4Lzk1Y0V4Y3dPNmYwanpQN2xPbU5uWHFXb1lZKzRuLzZheUs4UlBQT21sL2Vwdk5Yc3E4MFY3N2NWT0Y1OC95WGVodjM2eG56VDhkTlNnbHplTFNYMExLMU9zTDVSd0FBZ0FvOVZNRWhFU0U0dkU5TW1mOURaV0NrV2pVaVk4VTlmQnIyOEduNFdmMmhtM1BPcmJ4KzVOK2NDOVliSXhHemJicWZrN2I5bkxTdGh0eHpVRUQwME1DVzBacGFyaTRaQUFEZ1B6TDNyUG1kM1hxVG5SZFc2M3VKbHc3d2FPaURyOWtBOEY4cmt6ZTgzMW9sRXpIdnQxWTJxaUJQcXFVUlhYN0JXMmdVNmFOZ2h0YS9hU2pWa0FqWndIcSt4YmxPQTIveGhiRStwWGQ0czRXcWU1ajBOc0ZoWlkyT1ZHamtkL1ZINHRIcjl1TVo5akliRDZYWjJ3UkpLeFVjRXRISUJ2SUx1WTVuSXhWZHdpcVl4SzhVTWN1TWJhUjR2cEZpYjRwdCtXWEwrMjNLTm5sNnUrVWRabDM1WUoraDlPcnpqUlN0Z3lRTnZNVkU1SGpIMytia2hiNmFUcDZpL0NSZHl5c3B5bC95U3cvSmoxMkw5bVNJVmcvVWFPU00rRTd6NGJVSmt1eDh5clBNeGlQUGVKWHBGTHA4Z0tiMGF2TExQbFluYjdhVHhjbXJwY3l0T1Y5dGpYakZBRTJVdjFoSTJvTGNSSk5hS0RReWRrSlRSWEdQVUI4bHUrZHByK2tIall0anpSeFBYM2N1U2xoTEozeDNUMGpPeGpWV1BOdFFMbUdaQ0MrUnY0cHQ1aThlRmlFZkVTa1B2T1VOb0JBemIwWXJYMjJ1V0h2Rit0Y0Z5d3RONU9FZW9uQVAwZDk5UFo2T0xIclBNMFRmZFZGZjAzSmpHOHZMN1huYnhGZmN4RmY5ZVFmS01YRys5eDNkdlJLbG5CaWxMUDFVam0raUNGYXpYVVBMam1RVnFLWHN1eTFWcjBjcDh5eGM5UTBPTWU0UUFBQUFxaDh0YTF3bFA5VEYxampjNFg4WHU1ZGdSRXBXNWgrMWZleEZIUWJQVmRyc3FMZWVDKzNKV3RKZFhRamNDNlBUdWpINzlNcnJ4N2JuWHJCeGpqSzMxbEw0alEzcCtHek45ajZTKzUwRUFnQUE0S0dWYmVLZTMxejQ3eldic01veTlHWUw1ZlQyYXN4dUNBQ2wvV2ZqRHFzdmppZU81KytZZmozTTdCenY1S2dLNTBFRWVQVGd1aW9BQUFDb1pveU1oWWhVWEtVYjF2TzhrNGlDRmI3SUR1OUJtQ3FRK0xLWkUxUVhLcEhzcWNEV1R3VzIxam5OR3pKUHJjbzR2aVAzZ29QbmhGc1R6ZGxUNDFaOGZHVlZmNytvc2FHZE9uczN3REJUQUFCNHhHeE1zSTdiWEpobktScHVHT3JPTG5wUzB5YTR5c2JmQUFBOFBsaUdXS1o2LzcwZ1lSbEpOUjRQQnZCZlFIWUlBQUFBMVl5T01SR1J1dkxab1JCOUJTbDg3bUpYS0t1T0tsaE1IT2ZxTXVBK3VZc1VvNEpqUmdYSEZEck02ek5QcnNnNHRqc3Yxc2x6Uk9UZ3VkVlpKMVpublFoVCtveXQyZW5aR3UzOHBPNnVyaGNBQU9CK0dlejArdmJDdnk5YWlyZU1iYXo0dm91N0czSkRBQ2lQUnM0U1VhR05JOEs0UXdCNGZDRmVCd0FBZ0dvbVhaU3Y1aFFLcW55cmZkNXBjMW82K0RaNUlHVTkwbW9xL0VLVkFielQ3T3BDb01wNGlCWFAxR2kzUHZxdGExMS9uRkYvZUQxVllQRk5TYWJjYVhFcmErOTZhK1RKV1R0eUwvREV1N1JTQUFDQWUzZWx3Qm4xUjA1eGNPaW5aRFlOOWZ5dEo0SkRBS2hRcUx1SWlGSUtjZGtrQUR6V01OOGhBQUFBVkNkR3hycFVzYSt0dlg0RGU4MTd1RHNyOGJTeHlvQU5BMHhPeTEzc0RrV21OeHovVnQzaGpDWFYxWVhBQTNSWUcvOUh5dDVWbWNmTlRsdnA3YUVLbnpFMU96eGZzd09HSVFJQVFQV3k1cXAxektaQ283M29JcGhCZFdWemVubDR5NnQzbnowQWVOQ2NQQVg4bkQyNm9lS0hMbXBYMXdJQTRETElEZ0VBQUtBNjJTSTdxV1dOUXkweEV2NWVHc2d3cklTVjEzajE5UGZ6RWpjOGdPb2VUU3F4UEw3M01nMUx2QzNQMWJYQUE2ZDNXbFpjUHpvL2RlL3B3cVF5TnczeWIvRktlUGUybm5WZFZCb0FBTURkNG5pYXNrLy96VEdUc0NvVjBROWQzVjlxb25CMVhRQlFQYnkyUTdjNnpwb3kwVmVFaXcwQTRIR0Y3QkFBQUFDcWpaT1MrRE9TYXoydFVUV2MzdmQ4RUVZZVZPaXdOdDh4THQyY1c2WFZQYkoralpyOFhHaFBzbDRuM3VucVd1Qy9jOWx3ZlY3SzdxWHBSd29jeHRMYm0zdUV2MUdyMXlELzVpSUcweDhBQU1ERFNHdmxoNjB0MkoxaUYxWURWZXpLZ1pwV1FlaFNDZ0IzNjFpR3ZlMmkvRC82dUQvekJLNDVBSURIRkxKREFBQUFxQWJNak8yZ0pEWlpuTlBPRmhuaENMNnZZN0ZTUmhZWWIwaHZ1MnVDM21HcXNoSWZVZDM5VzJ4czl3MW55K1VkZWxmWEFpNWc0eHpyc2s3OWtiSjNULzZsMHR0cnlyMG1oblYvUHFTRHV3am5Vd0FBNENFU20rZnN0ekkvV1ZjMFVWbXJJTW5hd1o2K0Nnd2RBb0RLZVc1ejRZYXIxZ3ZqdklQYzdxWGhEUUJBZFlmc0VBREFCVEpFQmE0dUFhQjZNREZXRTJQSllBdFNSYmxFMU5uV3FKWWpvQXFPeXlwWW1YK0tLZXY1NHpNTzVwMnZnZ00rb3JyN3QxalI1ak14YjJkdE9hNnVCVndzd1pROU0vSGZSZGNQbHA0TjBVMGtlNjVHaDFmRGU0UXE3bjBvTUFBQVFGVlpjOVg2N01aQ3M2Tm9nc09KelpUZmQxR0xNVTRlQUNwUForTWJ6cytWaXBpTlF6WDF2Y1N1TGdjQTRMK0c3QkFBd0FYbUs3ZTd1Z1NBYWtQT1M3dzVkYmpUUDhUcHArQ2xWWFZZUmlUbkpkNGlWdnBYMHBiZnIyMDRkdk9ZS3BDTHBHL1VIZjdwRStOc2RwM0luay9FdTdvaWVDZ1VPSzh2RHM4QUFDQUFTVVJCVkl5L0orK1prN3d6dzZvdDNzZ1NPOEEvNm8xYVBWdHFhcnUwT2dBQWVIeHhQTDIzUi8vRGlhS1dFaklSL2RGWE16eEM1dXE2QUtBYWk4dDM5RnRaY04zSWpXK3NlSzZSc3FrZkVrUUFlSXdnT3dRQWNBR01Pd1M0R3l3eEdrNGw0eC9ZNURRTXkwcThHYkViRVNXYk1wZW43anFXZitteVB2bUtQdlZCUGVMRExVRHU3U1B6Q0ZiNERncnVNS0ptVjRWSXh0dnpPWHVocSt1Q2g0NmRkNjdJT1BwVDRyYnorcFRTMjl0NVJud1lNYkM5WjRUclNnTUFnTWRSbVFrT1E5M1pOWU05Ry92aUxEOEEzQyt0bForNlQ3OHF6cEpqNXQwa0ZPZ21DbEN4REtFTk1nQThRTHRHZXJxNkJFSjJDQUFBQUk4N2hwV1NTTTJJM1JnR0RhMktXQndHR1cvakhBYmluYTZ1QlI1cSsvTGpma3JjdWlYbmJPbU5TQkFCQU9DL2RDN0hNV2gxUWZFRWg1MURKQ3NHZW1wa09MTVBBRlhwV0liOVpKYjlYTFk5dnNEcDVQQUpBd0FQRUxKREFBQUFnSWNIdzRqa3hJZ1lSa1RFOG85ZmkwNkdpT2Z0eERsNDNrNDg1K3B5b0RwSk1HWC9lRzNyNHJTREZzNWV2TEdOcHU3MCtrUGJldFoxYVdrQUFQQ0kyNTVrRzd4R1d6ekI0YnV0bEorMVY3TTRxdzhBQUFCd2Y1QWRBZ0FBQUFEQS9jcTFHNzVMMlB4YnlpNnowMWE4c2IxWC9ZL3FEVUtDQ0FBQUQ4S2FxOWFSNndzY0hFTkVLZ216cEo5SDM5cVk0QkFBQUFDZ0NpQTdCQUFBQUFDQXFwRnQwMzJYc0hsZXl1N1NZeEE3ZUVWTXF6Y1lDU0lBQUZTaCtlZk1FLzdWQ2VNTmZSWE16cEhla2Q0aVZ4Y0ZBQUFBOEloQWRnZ0FBQUFBQUZVcDI2YjdKbjdUL05ROXBSUEU3ajROdjRvY1VWOFY1TkxTQUFEZ1VURHRnR0hHWWFPd0hPck83aHJwRmVxTzRCQUFBQUNneWlBN0JBQUFBQUNBcXBkaDFYNlhzSGwrNmw3cmpRU1JKWFpNemZZZjFSdnNLMVc3dWpvQUFLaVdlS0lKLytybW56TUxxNUhlb3AwanZYMFZtT0VRQUFBQW9Db2hPd1FBQUFBQWdBY2x3NnI5Sm43VGdyUzlOczRoYkhFVHlTYlg3dnQ2ZUU4NUszRjFkUUFBVUozWU9YcDZ2WGJOVmF1dzJxR0dkTjFRalZxQzRCQUFBQUNnaWlFN0JBQUFBQUNBQnl2TlVqRDE4dkxsR1VlTHQ5U1FlMzRTTVhSRVVHdUdjTTRYQUFEdXpHam5CNndxMkpOYU5KYTlmeDNac2dFYUNldnFzZ0FBQUFBZVJjZ09BUUFBQUFEZ3YzQmNtL2oycFNVbnRDVi9nRFJTaC96WWNIUWJUUjJYMWdVQUFBKzdQQXZmYzFuZW1XeW5zRHFta1h4ZUx3OWNld0lBQUFEd2dDQTdCQUFBQUFDQS84N3F6T05UTHE5SU51Y1diK25uMyt5TEJpTnFLWHhkV2hjQUFEeWtVdlZjdDZYNUNkcWk0UEREdHFxUFl0eGNYUlFBQUFEQW93elpJUUFBQUFBQS9LZXNuR04yMHZhdjRqZm9uUlpoaTVoaEo5ZnU4Ny9hL2FXczJOWFZBUURBUXlSVnozVlluSmVxNTRpSUlaclh5MzFNSTRXcml3SUFBQUI0eENFN0JBQUFBQUFBRjhpMUd6Nk5XNzBnZFI5SG5MQ2x0dEp2VHVPeE1aNzFYRjBhQUFBOEZITE1mSnVGZVVtRlRpS1NzTFJzZ0taL0habXJpd0lBQUFCNDlDRTdCQUFBQUFBQWw3bW9UM3Z4L0lMVGhVbkZXNTZwMGU3TEJrOTVpbFV1clFzQUFGd3MzOEoxV0Z4d09kOUJSR0tXWHpQSXEzY3RxYXVMQWdBQUFIZ3NJRHNFQUFBQUFBQlg0b21mbjdKMzZ1VVZPcWRaMk9JclZYOFQrZlR3d0ZhdUxnMEFBRnlqME1aM1dwSi9Qc2RCUkNLR2xnL1FES2lMRVljQUFBQUEveEZraHdBQUFBQUE0SHJaTnQza2kwdFdaaDRyM3RMVis0bFpqY2FFS3J4ZFdoY0FBUHpYVEhhKzB6LzVwN0ljUk1ReXRLaWZabmdFZ2tNQUFBQ0EvdzZ5UXdBQUFBQUFlRmpzeUwzdytzVy9rMHk1d3FwQ0pKMVdkOUJyNGQxWllsMWRHZ0FBL0Jjc0RyNzNpb0w5YVhZaVlvais2T3N4T2xMdTZxSUFBQUFBSGkvSURnRUFBQUFBNENGaTVSeGZ4Sy8vUG5HemcrZUVMVkVlWVF1YnZoeXU5SFYxYVFBQThHRFpuTlJ2VmNIT1pKdXdPcmVuKzdqR0NsY1hCUUFBQVBEWVFYWUlBQUFBQUFBUG5ZdjZ0T2ZPekkwMXBBdXJLbGIyUThQUm80TmpYRjBYQUFBOEtFNmVCcTR1MkpKWUZCek83S2FlMkV6cDZxSUFBQUFBSGtmSURnRUFBQUFBNEdGazU1MmZYbG56ZmVJV25uaGhTeCsvSnI4M0dhOFI0MVF5QU1Damh1TnA5QWJ0OGppcnNQcFJqT3JEdG02dUxnb0FBQURnTVlYc0VBQUFBQUFBSGw1SEN1TEhudnV0ZUFaRWY2bkh3cWdKN1R3alhGMFhBQUJVR1o3bytVMkZpMkl0d3VwYjBjcXZPNmxkWFJRQUFBREE0d3ZaSVFBQUFBQUFQTlJNVHV1N2w1WXVTTjFidk9YMXNKN1Q2dytWTUNLWDFnVUFBRlhqcFg5MTg4K1poZVdKelpRenV5RTRCQUFBQUhBbFpJY0FBQUFBQUZBTmJNdTk4TkxaK1ZtMlFtRTEwaTE0VWRUTDlWVkJycTRMQUFEdXkxZEhqVlAyR1lUbGNZMFZjM3U2dTdvaUFBQUFnTWNkc2tNQUFBQUFBS2dldEE3VHkyY1hyTXMrSmF4S1dmSHZUY1lQRFloMmRWMEFBSENQdGlWWis2N1FDclBhZGd1VmJobnV5Ymk2SkFBQUFBQkFkZ2dBQUFBQUFOWEpuNm43M294ZGJPWHN3dXJFMEc1Zk5oZ2habGhYMXdVQUFKVnp0Y0FaL1ZldXdVNUVWTjlMZlBSWkw1VUUwU0VBQUFDQTZ5RTdCQUFBQUFDQWF1YWlQbTN3aVI5VExmbkNhclNtOXNybXIvdEtNVDhXQUVDMW9iUHhVWC9tSlJVNmljaFR4cHgrM3FlR0dsZUJBQUFBQUR3VThMVU1BQUFBQUFDcW1TZlVOWTYxbjk3RHA2R3dlbHliME9yQXRHUGFCRmZYQlFBQWQ4WEowK0RWQlVKd0tHRnB3MUF2QkljQUFBQUFEdzk4TXdNQUFBQUFnT3JIUTZ4WUcvM1daeEhEV0dLSktOTmEyUDNJbHd0Uzk3cTZMZ0FBdUxQSnUvVjdVb3RhVHkvbzQ5RTZTT3pxaWdBQUFBQ2dCSHFXQWdBQUFBQkFOWGFrSUg3a3FkbFp0a0poZFdSUW0xOGFQUzlqY1JvYUFPQWh0VGpXOHR5bW9nL3R0Nk9WWDNWQ3gya0FBQUNBaHd1eVF3QUFBQUFBcU41eWJQcmhwMlllTFNqcVdkcFFYWE4xaTBrMTVKNnVyZ3NBQU1vNmtXbHZ2empmemhFUmRRdVZiaDdteVRLdXJna0FBQUFBYm9ic0VBQUFBQUFBcWowbnozMTBaZFgzaVZ1RVZSK0oyOGFXa3h1N2g3aTZMZ0FBS0pGaDVLTCt5TTB4ODBSVTMwdDg5Rmt2bFFUSklRQUFBTUJEQjlraEFBQUFBQUE4SWxabkhoOTdkcDZOY3hDUlFpUmQwZnoxTHQ2UnJpNEtBQUNJaU13T3Z0M2kvTFBaRGlMeWxER25uL2Vwb1daZFhSUUFBQUFBbEFQZjBnQUFBQUFBNEJFeE9DRDYzNWJ2ZVlwVlJHUjIydm9mKzM3cDlTT3VMZ29BQUlpSVh0K2hFNEpEQ1VzYmhub2hPQVFBQUFCNGFPR0xHZ0FBQUFBQVBEcGFlZGJlMzI1YWlNS2JpRGppeHA3OWJVYjhlbGNYQlFEd3VOdWNhUHZqdkVWWS9ycVR1bldRMk5VVkFRQUFBRUNGMExNVUFBQUFBQUFlTlRrMi9jQVRQNXd1VEJKV242blI3cGVHWTBRTUxwMEVBSENCVENQWGFINXVnWlVub3Q2MXBCdUdlTHE2SWdBQUFBQzRIZnp4REFBQUFBQUFqeHBmcVhwbjYvZWY5R3NtckM1TU85RC8rUGNtcDlYVmRRRUFQSFo0b3BIcnRVSndHS0JpRno2cGNYVkZBQUFBQUhBSHlBNEJBQUFBQU9BUkpHY2x5NXEvK2xwWUQyRjFkMTVzNThOZjVOajBycTRMQU9EeDh0VlI0LzQwT3hHeERDMGJvTkhJR0ZkWEJBQUFBQUIzZ093UUFBQUFBQUFlVFF3eFh6VVlNYVArY0dIMXZENmw4NkhQTTYyRnJxNExBT0J4Y1NiYjhmR0Jvb3MyUG15cmlnbVd1TG9pQUFBQUFMZ3paSWNBQUFBQUFQQW9teFRlNi9zblJnbkxpZWJzYm9lL1FId0lBUEFmTU5yNW9XdTFEbzRob3BoZ3laUTJicTZ1Q0FBQUFBRHVDckpEQUFBQUFBQjR4RTBJNlRxdjhUaGhXWWdQMHl3RnJpNEtBT0FSOS9vT2ZWS2hrNGcwTW1iWkFBMkxacVVBQUFBQTFRU3lRd0FBQUFBQWVQU05Dbzc1cStrRUVjTUs4V0gzSTRnUEFRQWVvTlZYclg5ZE1BdkxDNS9VQktod0Fnb0FBQUNnMnNCWE53QUFBQUFBZUN3TUMyeTV2UG5yWW9ZbG9tUnpMdUpEQUlBSEpGWFBqZHVrRlpZbnRWRDJyaVYxZFVVQUFBQUFVQW5JRGdFQUFBQUE0SEhSMjdmeG11ZzNwYXdZOFNFQXdBUEM4ZlRVT3EzZVRrVFV4RTg4bzRQYTFSVUJBQUFBUU9VZ093UUFBQUFBZ01kSVYrOG5WalovWGNLSWhQaXd4OUV2c20wNlZ4Y0ZBUERvK0hDLy9saUduWWprWWxyYVh5TVZ1Ym9nQUFBQUFLZ2taSWNBQUFBQUFQQjQ2ZWJUOEorb1YxbGlpU2pKbE52cjZOZGFoOG5WUlFFQVBBcml0Yzd2amh1RjVaKzZ1dGYxUkhJSUFBQUFVUDBnT3dRQUFBQUFnTWRPSDc4bUM1cU9aNGdob3N1RzYwOGUrOWJDMlYxZEZBQkF0VGR1YzZHRFk0aG9RRjNwdU1ZS1Y1Y0RBQUFBQVBjQzJTRUFBQUFBQUR5T2hnZTJtdHQ0ckxCOHFqQnAySW1aRHA1emRWRUFBTlhZL0hQbWcrbDJJbktUMEM4OVBGeGREZ0FBQUFEY0kyU0hBQUFBQUFEd21Cb2RIUE5ONU5QQzhzNjhpOCtlL3BVbjN0VkZBUUJVUzNrVy90M2RlbUg1OHc1cWZ5WE9PQUVBQUFCVVYvZ21Cd0FBQUFBQWo2OVhRcnROcVR0QVdGNmJkZkwxaXd0ZFhSRUFRTFgweGc1ZG9ZMG5vcVorb29sUlNsZVhBd0FBQUFEM0R0a2hBQUFBQUFBODFxYlVHVEF4dEp1d1BEOWx6MmRYMTdxNklnQ0FhbVpIc20zcEpRc1JpUmo2KzBsUHh0WDFBQUFBQU1EOVFIWUlBQUFBQUFDUHUyOGpueDRkSENNc3o0aGZ2eWo5a0tzckFnQ29Oc3dPZnR6bVFtSDU3V2hWcExmSTFSVUJBQUFBd0gxQmRnZ0FBQUFBQUVCekdqL2YyVHRTV0o1NGZzRUpiYUtyS3dJQXFCNCtPV0JNTjNCRUZPWWgrcmlkbTZ2TEFRQUFBSUQ3aGV3UUFBQUFBQUNBV0dLWFJMMFNydkFsSWdmUERUN3hZNm9sMzlWRkFRQTg3Qkswemg5T0dJWGxQL3E0U3pIbUVBQUFBS0Q2UTNZSUFBQUFBQUJBUk9RaFZxeU9ucVJpWlVTVWF6Y01QUDZEMldsemRWRUFBQSsxdDNicG5Ed1IwZE9SOHZZMXBLNHVCd0FBQUFDcUFMSkRBQUFBQUFDQUloR3F3TCtqWGhhV0x4blN4NXlkNitxS0FBQWVYdnZUYkpzU2JFU2tsRERmZFhGM2RUa0FBQUFBVURXUUhRSUFBQUFBQUpUbzdkdjRvM3FEaGVVTldhYy9qMS9uNm9vQUFCNUdQTkhFYlRwaCtkMVdTbDhGNCtxS0FBQUFBS0JxSURzRUFBQUFBQUM0eVh1MW54emdGeVVzZjM1MTNmcXMwNjZ1Q0FEZ29iUGduUGxTbnBPSWd0ellkMXE2dWJvY0FBQ0Fhb3pqdU9TVTlFcmRaZHVPZlZxdDdoNGU2OCtGS3pLemNzcHNYTDl4KzErTFZnckxDWW5KOTNCWWVNUWdPNncwdmQ2UmxWTUZzNTc4dXpOLy9hWWNpNFdyaXFJb1BzRzBlMzlCbFJ5cVVuYnV5VDhmYTZqc3ZZNmQxTVZkTmQ3YkkrYm4yN2R1ejdQWnlqNXZHWm5XTStmMFRtR2FoZkxZN1BmMVZKdE16bHMzNXViYTEyL0tNUmdjbFQxYWJxNzl5KytUNGhOTTkxUFNQVmkzTVdmYnpyd3FPWlJlNzVpeklQMTZodVV1OTdkYXViVWJxK3dOTDdEWnVkVWJzaTlmdWZQVGFMTnhPM2JuWDdweWorKzYzLzVNWDdrdXU5eWI5aDBzbVBwcHdxMXZ5Tkx1K1UxTFJIbDV0alBuOUdaeitjZVB1MnJjdERXMzNEZm5iY1FubUk2ZHZKY3ZGbFhpeXgrU21yVTdtcEptRVQ0R1ozeWI1SERjN2hrZ29sOStUNnZmL1BDdEh6VXIxbVRYYjM1NC95SHRQWlJ4UHRhd2EyLys3ZmZKTDdEdjJaOS82NXZXYnVjMmJzM055YlZYOWtFM2JNbVo4VzFTWlY4dkFBQndsZmxOeDBlNkJRdkxZODdNaVRWVTdpOTVBSUJIbThuT1Q5Mm5GNVkvNitBbUU3bTZJQUFBZ09xc3o0QXhIYnNOMStuMGQ3bi9pVlBuK2d3WU0yYjgyNVY5b0tQSHo3d3c0YjNwTTJhVzJUNXJ6bDl2dlR1ZGlKSlQwcHRFOXhyODFFczVPZVdmUnM3TEs5aTErK0IzUDg3Ny9ZK2xSRFI3enQ4L3pWcFEwWDhXaTdXeUZjSkRRdXpxQXFvWnA1Ti8rb1dMWXBaWnNxQ2hRbEZoOG1vd09sTlNMU21wbHFSVVMwcUttZVBweTAvcWxEbk9GOThsMmUxY3IrN2VWVkxZOGpYWmYvK1RjZmxrbXlvNTJsMHltN25KVTY4RytzczJyMnA2OS9keU9QaXAweE44dkNSTEZqU3NhQituazA5TnN5UW1tZU92bWJ0MzlnNFBsUmZmOU1YM1NSdTI1QzZZSGRtMnRVZnB1eXhabmpYdnIvUmp1NlBkM1V2ZTFiR1hqWkgxVlVTazFUcEdqNy9RdmJQM2F4TnFzQ3pEODVTYmQ3Zm4vVDAxWW92Rk9meTVDMUZOMVIrOEhhWlVsdnhKdEhSVjFxemZVbTh0NW83K1hwcng1K0tNWHQxOUtuV3YrK1IwOHQvK25Gd3pXTjZqcXpjUmNSeHZ0ZkptaTlOcTVTeFdYbHRvejg2eFoyVmJjM0xzV1RuV3JCejdpODhGeDdTcDhPYzZkVmIvNCt5VWk1Y01QMzhUY1RlUHZtcGQ5cWRmWFhOeS9KRCtmbnE5WStHeXpJcjJEQTZRRFhqU1YxZzJHSjB2dlg3cG1SR0I1ZjVMS2RBNnBuOTFyVUU5MVczZVM0S1VWTXVyaytOZUhCUFVvSjdxYnFvdFk4SEM2NzI2ZW9jRXkyYk9TWjM5WFgwUGo1TDMyT1VyeHBYcnN0K2ZIQ2FWVm5qM2UzdlRDcmJ0enYva2kydXJselNPakNpbjhpM2I4dVlzU04reElhcjAyL0tPWnYrZTl1K08vTmpqcllYMzhLa3orcW52aEpXdVFYRHBpakU5dlJLLzNWbVd1blQwdXVOdU5odHZObk04eHhQUjJnM1p1L2NYWEVrd3p2b213czN0UC8xOXRISk45cDc5QmJjdmVOTy91Wjkvay9UaHUrR2puZ29vdmYzSWNkM2tLVmVmR1JFNDVaMndpdTZibkdJMkdKMVBOTGpwNHV1RFJ3clhic3laTUM2NDlPdDE0WkxCVFNrS0MxWGMzdzhFQUFCVlR5bVNyV294cWMyQmo3UU9rNFd6RHpyK3c1SDJuM2lLNytXN0JBREFvK2VMSThZY00wOUVEYnhGenp5QmI3TUFBQUIzWmRXYUxlWEdhWDUrM2p0MkhYajU5YWw5ZW5hKzlkWUdEZXBFTmIzcC9PZjdIMzdOTU15MEtXOVV0b0R2ZnZ4TkpwTysvKzdFTXR1VkNvWE5aaWVpMEpEZ1ArZDlOMzdpLzVxM2VYTFo0dGx0V2tVUjBmNkR4MmZPWHBDU2NqMDVOVDAzTjUrSUdJYUphZFA4aGVkSHZQdkJESTdqcFZKSm1RUGE3UTZielRacXhFQzVYRmJaSXVGaGdPeXdja1FpWnNMendXOVB1ZnIrSi9FL2ZsbXZlUHYwcjYvbDV0cnk4dTA1ZWZiY1hMdXgxTEFTTnpkUmVJamNidWNra3BLc2NjZWVnc3dzNjVEK3Z2SFh6SGZ6dUVIK01vM21vWHV4ZHV6Sk01dTUvbjE5NzJabnJkWmh1UEcwUEQwMDRMdFpLWWVPRklhRUZJV0N3WUd5bjM1SjJYZElhekE2RFFhblR1OG9Ib3BrTURqZmVqVkVXTjZ6UDMvRGx0em5ud2xzMjlyRFp1Zk9uamRFUjVVL0dmdXhrN29mWnFXY1BxZi84OWZJMWkwOVpESzJackQ4MS9scGNWZU4zODJvWjdkejdYdWV1TXNmYy8yeUpqV0Q1UTBqM1ZhdXpUNTFSai96NjNwMWFpdUp5R2h5TGxtWjRlMGxrY3FZRTZmTEg4WGw1eU1OcVNrdnM5Rm9jaTVkbGRXeWhYdlRSdjlwVTVmRHh3cHpjdTJUWGdteDJiZ1dIWTdaN09VUDloS0pHSTJIMk10TGNqSE9jSnZzc0dNN3p3NHhucnYyRnNRbm1JUW41RFljRHY2UFJSbDFhaXNIOXZVbG9rSzljK2F2cVJYdDNMSzVlM0YyYUxOeEhFZVQvbmZsOWVTYUUxK29VV1pQZjEvcG1LZURGaTNQU0xobXJoMSt1ejlXczdMdFJPVHRYWEcrVjdHRWEyYXQxdEd1alVZc1lVK2MxcytlbC9iQjVBb1RJNGVESHpQaFl2OCt2c01IK3d0Yjd2bE5ldytsM29QVVZNdjZ6VG5IVGhSKy8yVzlxQ2JxMGpldFdaK3pZbTNXclhjeG16bXhtSkZJeXM1bEloSXhKL2Eyck5Tai8vaFZ2VGYvZDJYWHZvTG5YNDVkK21jamthaHE1a2N4R0ozYXdwTFJ3R0l4RStBbmpVODBaMlNXZkRQTHlMTFo3SHpwTVlzaWxpa1Q3bTdja3V1bUVnM3NWL1lqYnR1dVBDSWErR1NGMlQvSDhhOU12cEtaWlozM2M0Tm1qZFVWN1VaRW1WbldDVzljdGp2NHJhdWJlbW9rd3JqTXkvYzZRUGJURDJyZitvRURBQUQzSTFUaHZiekZhNzJPZk1NUmwyckpIM2RtM3VvV2sxeGRGQUNBNjJVWXVlK1BGMzFybmQzREhmTWNBZ0FBM0tXSmIwelY2UXkzSm0xRXBGSXBOMjdldVhIenpsdHZlbjNpbU5MWjRkemZGKy9lYzBpamNaL3oyNks3ZWREL3ZUT3hWbmdJRVYyNEdMZG0zYjl2dmo2dVJuRGdyWTl1dFJaMVd4dzZ1RTlrZzdyUGpuMVQ3VlowNmFTdmoxZEdSbmFkT21FZUd2V3UzWWUyYlZ6WXFtVXpsYXJvblBENHNTTm1mdjlKbVFOKy90V3Nqejc5L203S2c0ZlRReGRIUGZ6Njl2STVkRlM3YW4zT253MHp4b3d1K2plMmVGbW1VaWtLclNFUEQxVzBpZmJ3OTVjR0I4cERhc2hDYXNpOXZNcCtFSEFjLy9PY0ZDSmF0VDVuMWZxeW5ZWExOZVBqMm9QNytSSFJpZE82Y3BzTm5ydG9FRHI3bFh2M3NhT0Q1UEw3N1UvNzVROUp5MWJkRkNUWTdUd1IvVEl2ZGU2QzhoKzMyTkkvR3E1YWwvUDNQeGszVmZWS2JQSHl5ZjB0cnlTWVU5SXM3ZHRxdkR3bFB0NFNYeDlwb0o4c01GQmFJNmpvd29TY1hQc0hueVk4MGNEdHpWZENpT2lMYjVPV3I4bithMjVraTJZbFNRekgwWTdkK1gvL2szSHNwRTZwRkkwZEhWUzdscEtJRkFwMjFuY1JIODFJWExrMisrVzNMczM4S29LSUJ2WHo2OXJScy9pKy8rN00yN0FsOTdVSk5TUHEzSlNFQlFYS0ZBcjI2K2wxbWpaMisveWJwSkhqTHV4WUYrWGhJZjVqMGZYOGZBY1JqWDdoWWtVLytGT0QvVCtaVWlzMnpuamdVRWxIMlN2eEpwM09vZkVRLy9iSC85bTc2NEFvOGpZTzRNOXNCOTNkM1hhZlozc0dLaXAyZDkzWmlZcUszWXA1ZGdkaTU5bWRLS0IwZHkwc0xHenZ6UHZIY011eUxBaml2Vjc4UG44dHM3T3pzOFBzS3ZQZDUzbnFPbTdHeG93QmZVenFQckFOY3VaQ25oYVgra3RYUTRJQXFZeG8wMHIzbDY2R2JEYUZ5NkZtWklrM2JFdGZNcy9PdjVlUm5pNGRVL25MNzlsTC9xOEw0elZ1VUNFbkNBSUdqNG5XZU8rZUxXN0tKT2JpbGZ6TWJQSEJYVzVrT0dSbHdkUllJN3RtVStycDgza0QvS3VpR2dOOSt2RURIZ3RYSk8zYWw1bWRMZVp5YVdwcEZvNERnUk9EUmtXcGJhclRUd2JiMWprcmY4d3ZrZ0NBamc2MW9uN3RJaWtZcGl3c2Z2R2FUNlZpclZ2b2FHblJXamJYUFhNeGIwU2dhVVNVWVBXR1ZBQ1F5d0VBMm5kL1Q0Wm5NeWRidmY4b0dEbTA4cE9oTVNldFJzWEZNb1ZLQjAyUldFRzIxbVF5cXQ3Z1RBWldzNGl3Tmd0bTIvcDRheThOVGhvOStjdkJuZTZxNGRuUytYWWFVOUltN2Q5TUdHVTVjNHA2bFBzTm1FektyczJ1YzVjbU9OaXl2MWR3Q0FCWGJoU0diRXBWL21odnk3b2QzdVRNeGJ3ekY5U3JYU2ZOaWxYZVpyTXBINSszSW52aGlrVjRhb1k0OG5QNTRBRW1DamxSVmlZSEFCYUx3bUJReEdMOHpuMmVsUVZUVjVlZWxWUHRhMkpHQm5UeWs1WkN3VGFIT0kyZS9HWENqTmlEdTl4VWY5MnFoRUxGOURueFJUelppa1gyWkhBSUFFbkpvc2hvRFkyZ3BWSkNvU0NZVEFxbDlzOXk4bnhBRUFSQnZxLzIrcTZiUFliT2l6a0RBSGNLb3c1bVBKeHMwL2xIN3hTQ0lNZ1B0dUNSUUtJQUFPanR5UGpKNmx1K280a2dDSUlnLzFsTEZreFgxZ3N1V0xMV3hkbGgwdmhocWlzOGZQUWlkUCtKOFBNSE5ENDhMajU1NGRMMVZDcFZKcE9mRDd0UjkzT0p4UktGUWpGaDNGQXlPMXkxZG9ldXJ2YmkrZE1Cb0xTMFRGZTM2cG9WbDhQR2NWd21rOUhwZEFBd01UWTh1RzlEYWxybW0zZWZKb3dkNHVicStQelJKVEsyZlBqb1pkTW0zc3JnRVBtM1F0bmh0MWk2d1A3dEI4SFJVemxEQnBvcUE0YitmWXhYTExLdno4TXZYQzVJU2hGTkdHWFJ2Rm0xQzhyM0gvSXVYU3RjdHNET3lsSzljTVRkcGZLdCtERks4UHN4RGFOV3lCaFA0MTBBTUd5UWFlT3p3eVkrT3JqS2RlbTBEUEhURnlWZTd0eW1mcG92aTZ2UzFhV1BIMjNScjdmUml6ZWw3ZHZvS1pkblpJakxCSEl2VHkwMml3SUF0dGJzN2V0ZE5HNmh2RUl4NWJkWUFzZDJiWFpoMENrQU1IV2kxYzE3dkxtTEV5K2Y4VmJXay9VZkZwbFhJRFV3b00yY2JEMXlpSm0yTmxVWlNGQ3AySm9nUndNOW1ySkxvWk1EdTJ1bnFvNkZCNDltTzlpeHAwMndwRkEwWnhqREI1czUyckZ6ODZXNnVyVE1iUEhoRXprZWJ0eFZ5eHpxZU9HRytqUUFpSXdXYkF0Vkw3Tzc5NkQ0M29PNnhxMTV1bXQ5eCt3d05WMzg4R25KK0pFV0hBNVZJc0VCd010TlMxa2I5eVcySEFEMGRHaktBRU5KcmlCRUlyeEZVeDNiZXRjenBhYUxQbndTS1BES3VzWUtvV0xmNzlsdFd1bisxRTVmTE1ZcFZHRFFOWnlOZXc5bG5UNmZOMnlRcWRxclpqQW9XOWM2YzltVW56dm8wK2dVSFczYTJ3K2xieitVRGVwdlltWlNWZkF1RmlzT244d3hOV1lNNm05S3hrV3FHOG5MbHdMQWtwWEpTMVltMStjbGtHa1RlZnYrNHhJL2J5MnlvK2JFMGVhVDM1Y2VPcEV6YVl6bHFpVU9BUERvZWNudGU3eGw4KzBaZEt5a1ZCNTZNTE5sYzUyZVhRMGJlZEtLeGZpcmQ2VUFrSmdrQklBUEg4dnlDNlJXNXN3cHMrTnljdFhiR2dTT3JoYmZkbXl2ZDJDbmUzMWVKcWxIRndNbkIrL3psL0piTnE5Nkx3ZXRUcTV0eENNQWhCN01ERDJvdVhMMDJubGZGeWZPbzJjbGtWR2ErN05IUlFzQTRQaVpYQjN0eW4rQWJLM1lPRTdzMkpOQi9qaHhqTVYzNlYrNlk2TUxrMGs1ZWlxbnNGQUtBQXQvczUwOXpWcDU3NFp0YWM5ZmxkNjQ2S3Rjb296TUw0UVhLS1BIaTVjTExsNnVQQTV6WjFwUEhtZDE3d0ZQSUZBSUJJcXVmU1BVbnZGUXFMdnk4ODNkaGZ2N0x2ZXgwMkttem80N2NkQ3pac3Rac1JpZk9pYytKcjVpeGlTcjRZRm1xaHZSK0hJV0JDVmV2MTEwZkwrSFg1MkZqQWlDSU1oZllacHQxejhLUDk4cGpBS0FCVEZuMnh1NEt1Y2dJZ2lDL0FmRjhoVG5ZOFVBUU1WZ1crZXZYeEJBRUFSQkVFUk5mRUtLVENZRGdHZlAzeFlYbDdacDFaVEZZcHFibWFTbVpRTEF1NGlvUjA5ZWZmNVNXYzVoYUtodmJsWjV2YlNnb01oLzRBU2hVSFRwM0g3L1B0M0loUVJCck51MHg5UGR1YjkvRDlWbnljN0o4MjNSMDlURXlNL0huZXc3ZXZucTNjM3JseGtZNkQxKzhxcC80T1NkVzFlMmFPYWJsWjJibVpVYkc1Y0VBRDM3anM3Tks4ak15aFdKeE9SR01BeERmVWYvbTFCMitDMjRIT3JPelM3R2hvdzZSaDdXSmk5ZnNtVm51cnNMZCs0c0c3VTZtNVJVRVFBMGE2S2pjYkFaYWRJWXkwbGpMQWtDWXVPckRVVmJ0eVh0eE5sY3NtaUdsSk1yRm9tSnVoczVOa2lQTGdZOXVsUWxiV1M5enRxVmpxN09sYnRCRGhGa3M3RGFydnZIeEpadjI1MWhiY0g2cGJzaHVmNzZMV21SMFlLYmwveHFpK3RJRlVMRjBMSFJTU21pc1NQTjMzOG8rNk5VVmxxcUtPSExEUFJwYWVuaTVTRXBlN2U3a1dzYUdqSittMkhkdTdzUmcwRWhEMHRhaG5qdk5sY2FEU096Z2JtemJBR0FyQ0lpdmYxUUpwSGdwV1h5cUMvbFF3Sk1YN3d1VmQ1bGFFaFgrMTIwYXFGTFZvNHVXNTBpRnVPcmxqbDRlM3k5NytqZy9xYit2U3ByNmM1Y3pOdTZLMlBIUnBjT2JmWHFmaFMxem1QU1VJZVBaOU5vMk9qaFpocnY1WEJvQUNDUjRocnZCWUFCL3NaazVTczVOekVyVzJ4clUzVnFwV2VJYkt6Wnl1amw0dVdDRDUrcWNxTTlCN0w0cGJJVml6d0JZUGYrekZ0L0ZCMEs5VkE5TXdrQzl2eWVHWG9ncTBjWGc2Q0YxUUo0aVFSbk1pbFVLcloyWmVYRTBFNGQ5SGs4a3o2QlVSbFo0dFhMSEpSbnp2S1FaQURZdE1hcFpYTU4zVDRMQ3FRQU1EelFURWVyWG5NQjlmVXJNOVRpWXRuN2lMS0FQN3RXZG1pcnYzUyszY0IrSmx3T2xXd09tVmNndVgyUDkwdDNRdzZiT24xT25FeEdyRmprMFBpVGR0bDh1Mm16NDVUN3MzWnpHcm4vODJmWlZBaXJmazMzSC9PZW1nWGJxZ0FBSUFCSlJFRlVQT2ZQbldXanIxc1YrcHFiTXdDZ2p2UXVNVW1vbXRXUk9HeEs2SUZNQUdDeUtOTW1XSkd0UHZmOXVaT3Fac3lMNjlIRlVIbEtLejE1WG5McXp6R1diOTZYcXBVcEs1RmZkQWkvWG9qVmNvSVBDelNMVHlvYk5hbXFMcGtnQ0FBWU11YXoycHJrOHNtL3htSi9icXRYZDRNdGF5dS9mOUNoclI2WFE3MTF0NGpNRGxrc0NvdEY2ZGp6dytqaDVoTkdXK2pvMEhSMHFEbzZ0TmlFaW9relluZHNkRkhySlRza3dOVFV0RExmTFM2V0tWL2FzZE81MnRyVTM2YlpxSzc4NGhYLzBiTVNPcTNhUy9MejBkNjAydW5YaFFtVFpzWmVQKytyV29NdWsrSFQ1OGE5ZlY4NmZxVEZyS25XZ0NBSWd2enRIZmFiMVBSSlVMNjBWRVlvaG40SWZkdGhOWXVpb2NzUWdpRElmOEdLNXdMeWk2Smp2TmlPZWcyWXZJNGdDSUlnQ0tsdndQajhnaUtDSUlSQ1VXUjBYTmpsV3g1dVRodENGdnNQbWdnQVFxR0lJSWhXSGZyUmFEUUFtRHhoMk9iMXk4aEt3WDZESnFha1pxeGVPVThaSEFLQVFxRll1WHBiNEtBK3F0bWhRcUVZUDJWQmFhbmcwcmtEVENaVEpwUE5uaGZzNXVvNGM5cG9BRmk2WWhPTzR3V0ZQSi9tMWVKR2tVamN4TStyWDUvdTF0WVcxbGJtMXRZV05sWVdMQmJ6dzhmb3RMUXNBUGdVR1FNQTEyL2Q1N0RaVENhalQ2OHVBSEQ3N3VPQUlWUFVYbU5pVWlvZy8yUW9PL3hHZGNSN2RaREo4QVZCU1JWQ3hjb2w5bzFwMEhmZ2FQYXVmWm5iTjdpb2hubXF5Rlo0NlZuaUd4ZjlMTTIvLzVjQzNrV1VQWHZKNzk3RlFCa2NBa0FKWDlhaHgvdEIvVXhDVmpocWZGVG5qZ1pkT3htc1dKZmNvcW1Pa1JIOXd1WDhkeEZsS3hiWlc5ZW9zMVRENVZBSkFnRGcyS2xjNVVBK2ZYMjZzU0VEeCtIaDA1THc2NVdGUVVmM3VxdDJheXdvbEg3NFdFYWpZYUVIc2l3c0dNcjBTOVhpbFVuS1FxN3o0Zm5udzZzQ2orNWRESFp0Y2lVSW1MVWczczlIZTl3SWMvSzN0bnQvMXR2M3BlTkdtZCs4V3pSNmNxME5TNS9lYnFhdFRTTXpHQnFOU2xZYUhUK2Q2K2JNNmRIRmtBdzdVdEpFUWF1VEo0Mno3TlJCdjdidE5GNWlrakQ4ZXFHWE85Zk1WUFBKd09WU0FFQXNxVFU3Vk1yTmt5d0lTb3lORng0LzZPSGxya1craElFam85eWN1U3VXMkx1N3FMOHZZdUlxVHB6TG5UckIwdDZXbFpFcFBua3UxODJGcTFvVVdDRlVMRjZaOU1mRFlsTmp4cG9nUjlYM2hWU0tqNXNXWTJYSldybkVuc3VwK292VTBKQ3hjckg5N01VSlpKOVZESU16Ri9JdVhpNllQTTVTWTNBSUFQa0ZVZ0NZTzlOR2k5dXd2Mnd2WFMvQThhckJrQmdHbzRlcGR3TW5IVGlhL2VoWlNjaHlSeWNIZHVOUFdpdEw1dU5iVFFIZzJxM0NiYUdaaC9hNE85bXpPV3lxV2pQUzdCenhrK2Y4WHQyTmxLMTlsWjY5NU5kczBhbHEveEhOWmNwYVdsUXlPNlJnMEtHdDNzdlhwVUpSWmNVeGxZWjE2cUJQcFdLMjFteDdPM1pjZk5WWVBqZFhibGFPV1BuajRqbDJpK2RvbmdxNWVtUHFtUXQ1VjgvNnFNYlBhc1FpUllES2xNSFlCT0dYMlBLZk8rZ2JWQi83U2xhNHRtdWxaL1pueU9mdHBUbkxMeXlTbGZCbEFGRElrMlZsaXhPU2hBSCtKZ0grSmdsSnd0UlVFYTlZbHBZdTF0V2hBWUNOVmVYSk9hQ3ZzYkxDTHlGSlNHYUhUNTZYeE1SWGtCV2lxdHN2RThnZlBTdWhNOVMvVGRLOWkrSGNXVFlzSmtXdGVUV2RUdkgyMEhKejVpNmNZMXZiUVVBUUJFSCtWdlJwM0pOTnAvWjR2WWtBSWttWXZ6RDIzQzdQVVQ5NnB4QUVRWDZBV0o3aVNvSUVBR2dVSXFqdDE3OUtpeUFJZ2lCSVRRbWZIOHZsOHZGVEZwdzVkL1dYSGo4UDdQL0xpR0g5QWFDMDRQUFdIYit2V0wxVkpwTTdPdGllUGJIYjA2UHlXL0tGaGJ4ZS9jWitqUHd5WWV5UXBRdG5mUFVwd3NKdlBYcjhhdjdzeVIwN3RBS0E3YnNQUjBiSGpob2VzUGZBeWRTMHpMZnZJOWV1WGpCbXhFQjdXMnRMU3pNclM3TkxsKy9NWHh4eStNQm1kemVubWxzNzhQdnBJOGN2S0g4Y04yaytXUkNabi9IaHV4NFk1RzhFWlljTmMrdHVrVnhlR1NUNDk2NVdkaE1UVjFISCtEb0dnekoyaE1XK1E5bnZJc3BtVExKeWRlYXFscjZSeUtxdmlncUYybDBZQnRyYTFYNVRvNGFhM1h2QW03OHNrY04yclZtK0pwWGh2eTVJaUVzVXJsaGsvMWNFaDNJNUViSXhsVXJGZnAxUzMzS1owbEw1dTRneUFHalhXbGNzd2o5RkMrUUtZc3V1ZEJjbnRva3g0LzZqNHBwdFd0VnNYdXRjTHBBYkdqS01ET2c2T2pSbHhWSkttbWo4dEJnNkRTTXJDNFVpaFdxNGtwb21zclprQ29XS2V3K0xFcEpFYjk2VnJWcnFVTE45YS84K3hndG5xMS9CSHordHN1eXB1RmlhbGlHKy82ajQzbjNlbHJYT050YXNna0tKcjVmVzNCazJiOThMMU1JTVZVeW0raE9kdXBCWHhKTXRYK1NnM1A4S29TSWlVbEJVSkt2NzVUZlN4aDNwT0U3VVZ1WkZCbDNrenRTOHEyTTd2Y2lYcmNqRGUvOVI4YkkxeWFXbDh1R0JaaTUvVG9XMHMySE5ubTZ6YzEvbXdCSFJvNGViL1RyRk9zRGYyTCtYRVoyTzRUaXhjSGtpbFlxWm1URERyaFpjdjEyRUU3QTZ5RkZaTEhqM1FmR21IV25aT1pLV3pYWGZmU2o5WmVDbkdaT3NCZzh3b2RNcDVKbnY3c1k5ZlQ0djZvdGcxeVpYRjVVNWxEMjdHUVlWMjRkc1NpMFR5TTFNR1B1UFpJOFlZa2JPRk5Rb3YxREs1VkFiR2h3U0JGd01yMHo0d3E0VUZKZElBY0RUVGJ0ZEc5MDc5M2xTQ1U3R1dnQncrbnp1cm4xWk5sWXNCaDI3ZHJNUUFQeDh0UnR6MGxLcEdCbjBrdTk5QTMxNmJibHZiVllzc3RmWVJYblVwQy9rbTFGYm0zcjNjaE1EZmMwMUUyWm1ERGNYTGdDY3ZwaEhkbndGQURZTFU0YmNNYkhsQjQ3bUtOZWZNczVDWDQvdTVzeGhxWnoyVVYvSzkvNmV0WEdWazY2dSt0c2tMbEdrbWgzSzVjU3VmUm5EaDVpYm1UQUF3TmFHcmZvVmhEMi9aMzJKTFo4K3laS01xNVhJQ3RjeEk4eS9Xc1Y3NUZUMjBaT1Y4MWJQaHVXZkRWT3ZpU1RyVnNuaHJMVnRSSUhENWwwWnVycTAwY1BVNjNmSmdKbkIwUEFlbXp4V2MxTzdPVE5yUFYzcmtKMGp1WEtqOE5kcDFyWDk0aEFFUVpDL1RudDkxOFZPZmRZblhRZUFReG1QZmpIeC9jWFk1MGZ2RklJZ3lQOWI4SXZLb3NOUm5td2JuY2JPUmtFUUJFR1EvNmE4L01LSlV4Zko1ZkxXTFp2Z09MNXQ1KyszN3ozZXMyUDEvTVZyMzBkRWhRUXZDTm13S3pob3pzL2Rod1FIelprNGJnaVR5WHo0K0dYVTU3aEo0NGZ0M1JVQ0FPWGxGU3dXa3l4TVZFTVFoRVFpSFRLNHI1K3ZwNE45NVFWOEJwMEJBR2ZPWDcxMjg0L1NVb0dQbDl2Y1h5ZlM2ZlJCQWIzSUZjek5qQUdnaUZlaXRqV1JTQ3lUeWZhSHJpT2YxOG1qWTFaMmJuN0dCMTFkYmJJVDJNUnhROXUxYVI0NHFJL2FBKy9jZTN6dHhuMDJ1NzVqc0pDL0c1UWROc3l5TmNraVVXVnRsakk3VkNnSUFQZ1VKZmhVUzRkQXNwUm43QWlMb1lOTmkwdGsweWRaelE5S3ZIMlBwM0hOVVpQVTY5Z1lkQ3pxZFd2VkpWd09kZjlPdDhFam8rY3NUcmgzVmYzcS81TGc1T2V2K1l2bjJxck8wUHFPRHAvTWlVOFNUaGhsNGVSWTM0R29PZm1TcmJ2VGxUK1N0NDBNNkRJWlFkN3UyOHNZQUhnODZlRVRPVFVmM3J1bmthc1Q1MnhZUGlTTGF0NGJkdExIeUloKzgwNFJBQ3hkbGR5NlJXWGp3WVFrWVh5U2NPaEFVdzZIZXU2bzk2S1ZTVmR2RnNZblZPemQ3cXJGclhibU14Z1VIVzMxOXdLVlZ2bFhrS0VoSSt5RWQ4am0xTEFyQlFFam92WnVjMTJ6M0pIUGw5UHBsSFp0ZE51MTBWem9WbE41aGVMUThXeDNGMjczenBxclJmOGlOKzhVUFgvRnI3bjhTMXk1c2cwajZVT0U0SlJXdFNVakFzMG9GSXpKeElxS1pOdjNwRis2VnFpclM5dTV5VlcxNEpWQ3djWU1OKy9heVdEWjZxUmpwM0x2UFNoZXM4eFJlVmlrVWtJaXdZUFdKRk1vR0k0VE02ZFl1Ymx3Q0FKZXYrWHZQNXJ6NWwycGlSRmozdzYzVGgzMFkrSXExbTVPWGIweDlmalozRVZ6N0RyL3BFK25VNVl2dEhkMzVRYXZTNWsrSis1MnVCOWRaVkRpMElHbUw5K1VYcmxSQ0FCdXpwelowNnpyQ0VkNVBCbUZDcUVIYWszM1ZmWG9ZdURzeEFHQSs0OTRHVm1WdFhUbkwrVWxwWXBFSW54NG9GbTdOcnFiZHFTVGRXeGt4cmt0TkpQQndBcDUwcFhyVThpRnE1WTY5dTVoK00wbmJXMzc5c2REWGxGeFZkTDhKYTRDQUs3Zkx0VDdNNXp6OHRDcW80L3UxUnVGbjZMTGZiMjBvbU1xYkt6WXUvWmxCaS9WUExCejVtVHJtWk90QVdEUkhGdXl5eWo1dTFhdTBMcUZycU5EMVNlQXNTRmRSNGRHRG5wVWlrOFFQbjVXTW41R3JGcHRKUURzM3AvUnJaTSt1VUdGZ2xpd1BQSDJQVjVpc21qZkRnMWRVa21ONmVFN2RvUkYzMStNQVdEUXlPakIvVTJHREtvNndza3B3Z1ZCU2NGTEhYeTh0QURBM29iOU9iWkM0MFprVXFKclIzMHpNMllKWDZhbFJWVTlHbklaQVFES25xV2pwOFJFZjlId3o0RlVTZ0JBbHhxREVnRmd5RURUMmlvMVZlMDlsSldjS3JwOW43ZmdWOXVCL1V6cU9PY1JCRUdRdjhJeTUzNS9GSDE1ejA4QmdBbWZEa2I4dE5hTVdkLy9DaUlJZ3Z3THhQSVU0ZkdWUllmTDI2STUzQWlDSUFqeUxaSlMwano4dXY3VXZ1V0YwM3Y2Qm94M2NiYS9jSHJQNlhOWFBmeTYrdnA0UExoOTl2YmR4d0FRMEwrbmdiN3V1TWtMTm16ZWUvcjRyaUdEKzlyWldiZHM3a3NtZGtIQlc2N2QrT1BtbFdOcVpZSmlzYVR2d0FrMlZoYUhEMnh5ZGFtNjdqZDEwb2d4SXdmcTZla3NYclpoUitpUi9YdlcwK25WTWdWakl3TUFlUDd5WFdabVRuSnFlbXBxWmtwcWVrcHFabTVld2JKRk00T1h6NkZRS0I4K1JtZGxreTNXcUdScytmRFJpKzVkZndLQW03Y2YxbnlsdlgvcC9PTFZlM0lGNUI4SFpZY05jK2R5RXdJbmR1N0x1dnhudjBHeVd4MEFqQjFocmpxMmF1UDI5QXZoK2Mvdk5tZHpLTXFyM2laR0RPV1ZlZ1lkQzE1VzdhcjlzNWY4Mi9kNE02ZFlXVlF2RnFScXVqeHNZc1FJM2VZcUV1RTFxMC9HalRSdjZxTTlZc2hmRWh4K2lTM2ZjeURUd0lBMmZiSlYvUi9sN3NLOUhkNUUrZVAxMjRXbnp1V2RPZUtsMnFCeSt0ejQvRUpwNk1GTXN0NUxMTWJwZEFyNXpZbW1mdHI2dXJTUVRhbHNOa1ZIWlppaVVLd1FDQlF0bStrWUdkRjdkak9NaUJJOGVGVDhNVXBBRG5IbGNpaTlleHJObm00REFCd09kZGNtMTgwNzBsKzlMZFhSb1pNWCtpbC9IdGdMNGZrWHdqWE1ack8wcUV6SVdDeEt5SEpIZHhmdWdTUFpqdlpzQ2dWTFRCWUt2OVRhNFZPTFMxV2JuUVlBeDA3bjhQbnl0Y3NkeWJDWnBGQUFBT0FFb2F4bkpWR3AySGRKQlhnOGFjam1OQ2RIanFreHZieThXbG5oeXplbEw5K1VxaTU1L3ByLy9IVzFsSEhvUUZPY0lFNmN6ZHQvS0t1OFF0RytqZDdhbFk2bXhveWFUMlJwemp5NjEvTnNXTjZtSGVrVFpzWU02bSt5ZUs2ZEZwZDY4cEFubllySkZFVEE4Q2h6VThiVThWYTM3L0cyNzgzSXlCUXptWlR4SXkybVQ3SWtCMlI2dUhGUEgvYTZkck53L2JiMDZYUGkycmZXMjdISlJZdExIZFRQeE55RXFhMURKWU5EZ29DWXVQSzdENHF2M1NyS3k1YzRPYkRaTEVwMFRFWEhYaEUvdGRQcjBGYlB5NTFyYjhkbTBLdDlBVmF1SUFRQ0JYbDJmWldYQjhmWmlVTVFzUHRBcG8wMWkveEZYRHpwQXdDZCsxU21QZzl2TkNWdkhEcVJzejAwSThEZmVQa2llN1VubFVqd3hweTBxc1JpL082RFltMHU5ZVQ1L0UrUlpWSVp3V0pWbnI5c051WGcwV3d5Z1pOS2labFRyR3JMRGdVQythYWQ2VU1DVEhnbHN1aVlpdG5UcmFmOEZqZHNzS2xxNStHYVpzMkx6OGl1REZBNWJPcUxQNXFUdCs4OUxGNjdwYXByK2JMNTlvUDZxL2NFSGp6QWhGY2kyN0VuWStyc3VNTjdQRlFIeENhbGlNNWV6Qjh4eEV3cXc1Y0VKOSsreDJ2ZldtL3JPdWM2OXFReGJ3bFRZd1o1M2pyWXM1MmRPS3BOcCtsVXpONlc1ZXJNK1dvbmFoWUxtenpPT2o2eHduOW8xSWpCWnFydFJzbjNMNE5SV2RqYXQ2ZFJ5eHFmQUxVcEU4aFBuTTBsWThXdldyblkvdm5yMHNNbmNvTFdKRis3VlJpODFNSEI3cnNOdFVVUUJFRytpZ0tVMDAybU4zdTZyRndoNGN1RkV5Ti92OUZ5L28vZUtRUkJrUCtmVmFqb0VFRVFCRUVhUjZGUXVEZzduRHM1b0Z1WERoaUdEUTMwdDdJMFl6QVlBZjE2QU1DSW9mMEVnZ3BIUjl1VnkyWS9mUFNpdUtUMDA5dGJSMCtFdFduVkJBQmF0ZkFqTjVLZlgzVDQySGtyU3pObkovVnZvck5ZVEZNVG8rT253bnIvMGptZ2YwL1Y1U3dXODhXcjl6dENqOHo5ZFdMTDVyNEE4TWVEWjNmdVBVNUp6VXhOeTB4SnpRQ0E1Y0ZiQUVCUFQ4ZlIzdGJCd2FaOTJ4WU9EcmF0VzFaZTJEOTk5Z3A1WStLMFJhTkhCUGozNlRadThvTHNuTHFtSnVucWF2TnlJci8zVVVUK0gxQjIyRERrMVdmVksrQUFRTFlZTlROaHFvNWtJN3NSc2prVTFZV3FxRFJNYmZ4ZVNZbjg5ajFlNTQ0R3RWM0NucnMwOGRIVFlvMTNrWVZCVGRxL1VTN1pvbExuQndCWHova3E1M2g5TTRGQVBudFJvbFJHbUp1eXVCenF4Y3NGYXphbXFLMFRmcjN3MnExQzFTVWZYN1JTRys1WVVDaUwvRnhPcUYwcUp3aFBOMjdZS1I5eU9GbUhIdThYemJGVkRoV1RTSEFBR05EWFJMVU40Nm56ZVNHYkt0T0xSMDlMR0F6cy92V21OSnJtZ0FIRFlPRWNXN0VZWjdFbzJia1NBS0QvMldDd1ExdTltaldhNjdlbXFTMFpNY1NzWHg5anN1L2w4cEFVWlVWYVRSNXUzUERUNmoyczNuOHNBNEFaOCtKcnJyOXliY3JLdGRXTzVJNk5MbW9sWE44bUkxc2lGQ21Pci9QWXNUZFRMVHNjTzlKOGxrclgyUUhEbyt4dFdkdld1Nml1bzFBUWdhT2o0NU9FK25yMGphdnMrL1dwMXFkWERZYkI4TUZtclZ2b3psK2FHSGFsSURsRmRQYW9GL21XbVRvN3JrS28yTHpXaFViRDdPM1lFakUrZVp6bHFLSG14a2JxeWJkL2IrUDJiZlhXYmttalVqQmxpMUd5aXZIUnM1SkxWd3NpSXN1S2krVUEwTEs1N3VLNXR0MDdHMUFvMkxPWC9FdFhDeDQ5TGJuelIyVTVyNWtwODlvNUgyV3QyLzFyVFhIMUUwNkR3OGR6OWg3SzB0R2hrME05RTVKRXV6ZTc3Tnl2dVZxUno1Y3ZYWjM4OEVseCs5WjZIZHZwUDMxZUdidnE2TkJhTnF2S2pScHowbVptaXo5L0tRZUFrUk8vNERqeDIzVHJFd2M4SWlJRnc4ZC9YaFBrUUJiU0tlM1lrN0gvU0hiSDlyVU96Z3hha3l3UzQ5TW1XSVpzU1NOUCs2YStXaXRDVWs0ZDhxVFRhLzJ6LytwNVg3VWx1emE1V2xteTdHMVpOY1BDbXFhT3Q4ek9FVis4WEhEb2VMYnF0eXZzYlZsYmRxZjcrV2h0MnBueDVsMnBmeStqdFNzY2E5c05naUFBQUd2Y3BZbjhRdW5UNS93eHc4ekpacWVxZDQwZlpabVVMREkzWmFnMmhqMGZYdkQ0V1dXWGhtSitWUjlwRnlkdW01YTZSMDdsdURoeit2LzVqcEFycXZVc0hUemc2MGRHS1N0SGN1SnNiajFYWmpBb2MyZmE5T3htdUdSRjB0c1BaZjJIUmM2YWFqMStwRVZqQnVnaUNJSWdEV0xOTWpqZ08zRkV4QjRBZU1pTE9aUDljcmhsMngrOVV3aUNJUDhQc1R6RkpWUjBpQ0FJZ2lDTlUxRWg0bkk0eGNYODVtMzZTR1V5bVV3dWxVckZFb2xJSkJHTEpaT21MVkpkV1Z0YjY4YmxJN05ualZmYnlPcDFPMFVpY1hEUUhJMDlTM2R0RFg3ODVOWFVXVXRidDJwaVlWN1ZmSXZIS3hrOWZvNjdtMVB3OHRua2tvaFBueTlmdmV2Z1lOdXl1ZS9RUVA4MTYzWjI3L3JUb1gwYkRRMzFBU0F1UHZueDAxZmp4d1NTSzR0RTRwTm53cHY2ZVVWOCtweWRuVHQ4eks5M2I1ejg5UGEyUWxGMXpYblltRjhqbzJKaVB0NVhMcUZRMEplTi9xbFFkdmdkSktXSUFLQm1DdkxkOWV4aTRPYXNvY1FrTmtGSWRrQzF0R0Q1LzZJNWNOTFRhZXp2V2k0bjVpeE96TXl1Q3N4Y1hUampSMWtvZnhSTDhXT25jbDJkT0IzYlY1czlSaFlMUlVRS3N2NE0yMkxpS3dEZ3hwMGlaYysvWGoyTXlvVjR6UUdCYW5KekpjOWVWaFhHcGFRS2xiZGZ2aTA5Y3lGdjlqUWJaUXhUV0NUYmZ5VEwxMHZidjVjUnVTUTFYV3h2eXdLQThuSTVXVTFJTHJjd1l5cW51Q2xwN0crcFRMT083WGRYTm5KVU0ydEJ2TVlDcWNIOVROdTJWTzlxbFY4b08zMCtyMXRuQTIrUGFvR3g2bXkveHZEejF0NFM0cVJ4YTNScXRXRGJ3cHhSeEpQWGpMb1h6TEY5L0xURTIwTXJlRU5LOEFiMXFGaWo3ZXVkWDc0cDYvTkw1V0UvZkNMbjhiT1N0U3NkeVlQdjVzSjVlTE5wVEh4RlhvRWtyMENpY1F0QkMreDBWYzdZdkh5Sm1TblQzSlQ1L0JXL2lhOTJ4N2I2VEJhR0swQVpyM1pvcThlZ1l5YkdqRGF0ZEJPVGhXbHBJaGNucm1xVFRMVzh2elppTVE0QU9scFVBUEQyME9yVVFiOWJaOE9hMlNHT0V4Y3VGK3pZbTBHMnJ2MFFXZlloc295OFN5b2wzRnk0bDA1NUsxZit0cFBXd3B5eGJIVnlla2JsVzJib1FCUC8zaWErWGxvQTBOUlgyOXFTZGZGS29XcDJXRjZodUhDNW9KbWZkbTFGaDhkTzU5eDlVTHhrbnAyaFlWWFo2TUk1ZGtQSGZ0NjRQVDFvWWJYSmlJK2VsY3hka2xDZkkxYVRwVG56eGtVLzFTVXJGdGw3dUhFREI1aVN2OHI0aEFvQVdMN1FZY2I4dUVHam9na0NaazIxbmpHcFdoM3pzVk81K1VWVjU4Ykh5SElBT0g0NlYxKy8ydWRZUXFJUUFDNWV5WC81dHVvSUIvVFJuTnNsSjR1V2h5UXpHRmpObUkwczJmeDl0N3RxZG5qclhwSHkvemE0U28weGhzR0dZS2NCSXlKWGhDUzcvRm10S0pYaUFNQ3NQWUw5dmp4Y3VXR252RU1QWkIwOGxyMTFWOGI5aDhVYlZ6dloyYUlDUkFSQmtQK1RBYWJOQnBtM0NzdDlBd0J6djV6dVllSnJTUDlLOFRxQ0lNaS93T3FYNWVUZndDTTlVTkVoZ2lBSWdud0xpVVFpazhtMHREak5tL21NSGptUXdXQXdHSFFtZzhGa01oZ00rdURoMDJkTUhUMSs3QkFkYlMwZGJTMWRYVzJOMFdEMDU3aERSOCsxYnRtazVvaEJrb0dCM3I3ZGF3Y0VUaDQvZWNIdGE4ZkpLOVVTaVNSdzVJejBqT3cxd2ZORDk1MklpMCtLalV2YXUydnRvbm5UbEErOGVldEJhbG9tR1J4bVp1WDg0aittdUlUZnNVTnJzaTNxL3Q5UEM0V2lnQUcvUkh6NmZPcll6cDU5UndjTW1SSVgrZERJcUdxNEZaMUd3ekJNZFFueXo0V3l3KzhnOG5NNUFIaDcxanBqN0h2cDNrVkRMaGdSS1RoNExFZExpMXBlcnNqSUVMRlkxTkhEelArS1p3OWFrL3o4TmI5bk44UFUxTXI1YlQ2ZVdqNHFyN3E0Ukhic1ZLNm5PM2YyRFBXT2l3QVFmclhnNXIwaThyWmNEZ0N3U2lXSTZ0ckpRRkFtTnpYVjBBeFQxYk5YL05mdnE5cHN5dVdhVnlzdWtSMDduWHZpYks1WWpNZkVWcERaSVVIQTRGRlJJd0xONXN5MEthOVFBSUNCWHVYNUgzYTE0TnJ0UXJXTmlNVzRzbWNwS2VwTCtlVnJCUlBHV0ZwWk1DM01heTNpWkxPb1pKV2ttdDQ5aldvdWpJNHBQMzArNzZlMitnMHFWS28vRElOdW5ldFZ2MmhsenJyOVdjTU16dmF0OWRxMzFvdE5xUEQvUmIzbzhOcnRRaG9ONjlWTi9YVlpXYkNXenE4OGRQY2ZGVy9abGU3bHpxVlFZT2Zlek5SMEVadE5EVnBvTjNoVWRCMDdzeTdZVVZtVlN4RGdQelNxYTBmOWRjRk83NSswSkdPMjJZc1Mza1dVcVRibS9SQXBPSEUyZDlKWXk1b3hjUDJWbGNzQlFFZVhSc2FOT3phNmFGeHR4OTdNZzBlekEvb2EzN2hiTkhPeTVlUnhWYm5YNHBWSmlkVUhISDdiU1R0bnBvMmhQbjFvZ0ZscG1Xei9rZXhCQTB4Vnk1SEhqREFQMlpUNjluMXB5K2FWYWZTZTN6T0xTMlI3dHJscTNQaTdpTEl0dXpKYXRkQlYrM0R3OGRTYU1zNXkzK0dzSmo3YXF1ZW5oeHQzZmJDVHBpM0IwK2NsNGRjTGx5MndNemJTL0c3bDFJaHA2WFRLc0VGbWVRWFNnMGV6d3k3blMyVUVBRmhhTUJiT3RsMjFQdFhEalR0cHJJWGFRNjdjS0loTEZOWllxUDRtSmQxN1VLMGF1NWx2WGMxQ0QrMTJWeDQwcGJmdlMwZFBpVkZiZUh5L2g1OVA1WmVwRTVLRS9rT3F1aXZvNmRFMkJEdU5tUm96ZDBuQ3BWTStYQTZWZkZIS3VzUC9BenFkTW1lbVRiczJlZ3VYSjBWK0xsKzRQT25DQ2U5NlBBNUJFQVQ1UHJaN2pyeFhFRldtRUpVcFJITytuRHJoTitWSDd4R0NJTWhmSzVhbkNJc1RrMFdISzlxaG9rTUVRUkFFK1JacDZka0FZR2lnejJReS9IdzhhcTRnbHl2NEphWDhrcXByaVJRcXRVTzdGc29mY1J5ZjhkdHlITWUzYjFsWngzeWZ2cjI3amhqVy8vVFpLNGVPbnBzMGZoZ0FKS2RrUEhuNm11eEt5bVF5SEIxc1had2RySzJxWFNwczI3clo5dDJIOC9JTEN3dDVBd0luODRwTHJvY2ZJWVBEMHRLeXpkdjNEd3YwMTlmVElWOUMyTG45WDc0azBHalV0UFNxdWd1eFdJemp1T29TUXdNOWJlMi9QRGRCL2dvb08vd083ajhxTmphaTIxaC92U05vUXBLUWJHMG5LRlBnZUdYNW5WSmhrUlFBMHRKRUdoOXJac0tvT2Ryd2o0ZThoU3VTT25jME1OQ2puenlYRzdMQ2FlSHlSS0VJbnpMTzhydE15MU9TU3ZGUDBZS1d6WFUyclhZS0hGMVg2bE9ia0JXT0t4YmJTMldFRnBkNitFVE81cDNwN3g2M3hIR0N3YWhNR3ZLTEpNNU9YNm1iQ1F3d3JhMzlJeWsydnVKQ2VQNk51MFZTS2VIbXpKazAxckpudDhya0xEbEZXRjZoTURabUFFQjZwaGdBalArYzI5Zk1UNXNzNFZxL0xhMkpqMWJQcmtZQXNPK3dlclhaL1llOHMySDVicTdjSVFHbVVEc0tCWk5JYXgyRitMZmw0YzROdTFxUW5pR3l0ZEh3VzNCMzRhNnFQcDRUQUI0L0srRndLRFdYcXpweExvOGc0SE5zeFpLVnlYUTZ4Y2FLMmJ1bkVZdEpPYkxIUTJXZDNNZlBTZzd1Y3FOUkswOEdKNVV6SVNWTlZGWW1OektrSzFzQkEwQjV1WUxMMWR3TldDa2lVaEIrdGFEdWRaUk1UUml6cGxxVHMwdjFkQ3MvR0dzcmhKMDgxcUpkSzkxV0xYUnYzOWVRdHFyNXRwT1dTc1hPSFBFQ2dMTmhHanFHRCs1dmN2UlV6b3AxS1pkUCs3TFpsT2V2K01kTzVRNGVZTkxFUjhQZjhORXg1ZE5teDdGWWxBM0JqalUvRnFaUHNuenlvbVJKY0JLYlRlbmNzVEx4TlRWbTlPeHFxRkNvaitFRWdHY3ZTclMwcUlQNm1XcnNONkR4aU9VVlNIOC9sbjB4UEY4cUk5cTMxcFBqK091M1pRQXdiSkJaU3FyNDVMbmNtZk1TZG14dzVxalV2SjQ3NXEzQXE1NTZ4cnk0ajVIbEwrNDF3eWpWWHNDVjY0VnJOcVdHYm5GdDA2b3FEbVF4S1dmRE5Jd3ZWZlByd25odExuWHRTczBSNlZlMWFxRTdiSkRwa3hmODdCeUppeE9IL0xxQXNwUTVKMWZjZTNCOU83blhvNWx1clZvMjA3bDh4bnZaNnBSWlV4c3dnQlpCRUFScFBFTTZkNnZuOEVsUmh3RWdMUGZOR092MlhRdzlmL1JPSVFpQy9JVTJ2NmxBUlljSWdpQUkwa2p4Q2NrQTRPeGtkK1hhdmFEZ0xXcjM0amgrOU1URlUyY3ZxeTdVNG5LeVU5OHFmOXkyNjlETDF4K21UUjdab3BuNndDdzFXOVl2dTNYbjBhSmxHM3IxN0dScFllYnU1clIxWTVDTHM3MmJxNU90amFYR1ZxTCtmYnR0M2ZuN25BV3JiOTk5ek9Hd2JsMDkxcjV0aTdmdkk1czE4UW9LM3NMajhlZk5udnowZWVYUU5GOXZkMTl2OXdPSFRzLzRiYm5hZHB3OGZsTGUzcmsxZU1iVTBmVStRc2pmQ01vT0crdjEyOUtVTk5IWWtmVXE5UnM5NVF0ZlpXNVd3UENvbXV2TVhacW84YkZCQysxSHFsUlo0VGl4YTEvbS9pUFpuVHJvYndoMjNMd3pBd0Q4ZXhubDVrdTJoMlpFZlM3ZnVNcFJXL3U3L1g0WkRNcjJEUzVXNWt4bDFQY05UcDNQMjM4aysvS1p5cysxekd6SitPbGZGczIyNjluTk1ETmJYRndzdDdMNFN2NHFFdUY1K1ZXZERNbWtSOVhRY1o4cEZPem45bnJEQTgzYXQ2bldPalh5U3prQStQbG9BUURaTmRIT21nVUFKMy8zcEdCZ2JzWUVnSzJoNlM3T25NRURURXI0c25hdGRlajBhdW5VdzZjbEZBclc3ZWZtZlZyQUFBQWdBRWxFUVZTdjFGeHJhOU95Y3lRQUVCTlg4ZnBkNllBK0poeE9yUWVOYkh3cVYrQWFTeFdwVkt5MlNYamZGMEZBVTE4ZEFIZ1hJU0N6UXh3bmNCd2EvK3hEQTB4YU5kZHhkZUk0T25Cc3JKaktkcEZ0VzFlRlBYY2Y4QUNnVlhOZGpjblRwMmdCQURSdldxMllMRE5IVFA3SzZwQ1ZMVkdXdW42Vmt6MTcxbFRya2hJNWwwTmxmSzN6cEpZV1RWbTd0dnRBOXI3RDJjcTd5SjZscWlzMzVxU3REWk5KV2JYTVllS00yRVVyRThlT3NKaTlLTUhaa2Ixc3ZuM05OV01US2liTWlCVkw4SU03M1RVZU1UcWRzbU9qeTdCeG4zOWRtTEFseEZtWnRRTkErTFhDNVNISkduZEFkYlNxcWcvUFdxcTJ2VTFLRVIwNWtYMzlEazhtdzM5cXB6OXppcFdQcDlicWphbGtkZ2dBUytiWkZoVkxiOS9qRFIvL2VkY1dWK1ZNVm1VSVJ6WVVqVXNRdWppeXRiVFVQOURJanlNbVUvTlkyWmk0Q2hhTHdpL1ZYT241SmJiQzE3dFJYNWVlLzV2dHZGazI1RjRKUmJoeWZ3QkFpMHViTU1xeW50c3BFOGpyUCsrd0puMDkrdDVhNmswUkJFR1F2OVFJeTNiSE1wKzlLRWtBZ0NtUmh6OTFYSzlGL2NwL1RoQUVRZjZoaXNYNCtUZ1JBR0FBUVcxUjZRQ0NJQWlDZktPMzd6NVJLQlJuSjN0dkw3ZFowOGVxM2N2VWNWNnpjdDY4MlpOcWUvaTdEMUVyVjIrenNiWll0M3JoVjUvTDJOZ3dKSGorak4rV1QvODE2R3JZSVF6RGZwdFpiVzVpVG01K1lWR3hyN2U3Y29tRHZRMkx4Yng0NldhTFpqNFh6KzZ6c2pRSGdMNEI0OXUyYnFham96VjIxQ0IzTnlkbGRranExN2U3cDBkVjU3WkZTOWZISlNSZkRUdWtYT0xvWVB2VlhVWCtubEIyMkNneUdiNXhlenFHd2ZEQlp2VllIWGFzZDVIVnFPTlJ1dnVBRjNhbFlNVWllMnNyRFJHYW8zM1Z3b3hNOGRKVlNlOC9DZ2I2RzY4T2NsUWQzelZsbktXMkZqVmtVMXFmd1pFTFp0djIwZFFuczd4Y2Z1WmlucGtKMDcrM2VoZktPcmk3TkdxT1M0VlFjZWg0am9jYng5Szg4cXFLcFFYRHdveTViSFd5dXl2blkxUTVBUGg0ZmVVcExsOHZ1SHk5cmtxeTZST3RBZ2VhbXBsVUZoUWVPcEdUblMxZVBOZU95YVJFUlpleldCUTNaeTRBeE1RSnJTMVpaTFpLd1NCd1RQVEt4UTVkTzFXR2dubjVra0dqb2tjT05aODZ2dXJxZjBhV09DbEYxTHFsam9IQlZ3WmJHaHJRaS9reUhDZFMwMFNiZHFRYkdOQVhyMGlxK3lHcjFxZXVXcDlhYy9ud1FET3laRTBtdytsL3pTaTFvaUxaM2tPWlJrYU1hUk9zckN5WWQvN2dEZXB2QWdDWldlSVJFNy9zM3VLcXNaU3QvbnIxMEhBR05raGtkRG1GZ2pYMXJkcU52SHhKZW9hNGE4ZXZoTGordll5VW95N3JpVmNzMDlmNytxZGlVckx3NExIc1RXdWNBYUIvSDZPK0t1K3lnMGR6U3FxSFZZMDVhZXQ0VlB2V2VqT25XSVVleVByalliR05OZXYzVUEvVnZJMzA2ZzMvdDhXSlpXWHlqYXVjVk1OYU5UWldySU83M0VaUGpwbTdOREV1b1dMR1pDdlZrMjNqS2lkTFN5WUF2SHhkdXZkUTF0NXRydVFneWZDckJkZnY4STd1cS96dnhjWExCVmR2VnZVVWpZZ1UvSDQwKzlHekVuSWE1YXlwMWo2YXVqcFRLTmpXdGM2bUpveGpwM0w3RFkyY1A4dDI2Q0JUdFhtRWZ6d3E1dlBscXQrY3FLZFJrNzZRTjhoQm02cUtTMlRaT1pLQi9SclZLRmcxc0JTS0ZLb3pOWFYwYURPbjFMY1FNQ3RIMHBqc3NEYmY5am1QSUFpQ05NZ2gzNGxObmk0VDQ3SWNDVDhvN3NJT3oxRS9lbzhRQkVIK0VxRVJRb2tDQUtDSFBkTk85eXNOWUJBRVFSQUVxYzJOMncrYk5mSGF2ZTlZeVByZE5lOVZLQlRMVjIxZHZXNW56YnVPSHR6UytlZTJRMFpNbDhua1J3OXVxV2NYMEVuamh4MC9HWGJ6OXNPN2Z6enAwYTJqVkNyOUZCWDcrazNFbTNlZlhyK0pTTS9JSGp0cTBLSDltd0NnckV5d2U5L3hMZHNQaXNVU0FCZ3kySjhNRG5tOEVoNnZ4Tm5KYnZqUS9yYldHcjRvYjJacWJHWmFkZWxKVjFlSFJxTzFiOXVpNXBySVB3N0tEaHNzSjFmODRqV2ZEREJpNGlwaUV5ckdqVEszMFpUMjFkUzZaYTJYNzhtT3BnRGc1NnV0T3RoTWpVSkJuTDZRdDMxUGhsUkt6SjFsTTNtc2huZnM4TUZtVmhiTXhjRko4NWNsbnIrVVAyMkNsVnBzOE9HVFlGdG81cVF4OVMyTCtTNUNEMmFXOEdVTGZuVlRMcUZnMk1ZMXp2MkhSaDQ3blJ1YklBUUFIOCt2eEZUOWVodlBtbXF0L1BIS2pZTFFBOVU2aTA0WmI2bWF1S1NsaVM1ZEsxaTJ3QjRBSXFJRVh1NWNHZzNMTDVSKytDUlFwa3BydDZUeFN4VjJObFcvUVROVHBwK1A5cTU5bVg1ZVdzcGYyYlZiaFFEd1M0M1pmalhaMnpMbGNpSXJSMElXUExrN2NXZE90cTV0NWZ4Q3ljWExCWjA2Nkh1NmEvakU5L2Jra3NIaHJBVUpPdHEwa09VT2phbjdWTUp4QUFDaFdCRjZNUFBJeVZ5cEZKOC95eGJEb0g5ZjQ5QURXUWxKUWhjblRuNmhySWduVXlnYTBVNnh1cUlpV1VSa1dVU2s0TzJIc2tPNzNiOGF3U3E5ZWxQcTVzeFJyVGs3Y0NRYkFMcDIvczVEZCtWeUlxOUE2dXJFcVdNZG1ReC9IMUY2K1hxQnZXMWxWMVZyUzZicS9Menc2NFZxMldGalR0bzZsSmJLOC9LbFpNMG9tMGtwTHBHWkdsY2JRSGo2Zk42NnJXa0tCYkY0amwyL1BsOUpqenpkdGZac2RaMHhMMzcva2V3bnovazdOam9yVzllNnUzRmRuRGdBa0pNakFRQnZUMjFqSXpvQXZINWJoZ0hSdkVsbFBlanpsM3pWRGQ2K3gzdjByS1JWQzkzWjA2M3JqcDhwRkd6eEhEdEhPODY2cmFsck5xV2VEY3ZiczlWVitleDUrWkwxVzlKWUxNcWcvblUxQ3RibzVPK2VaSjdLcXZHdXVYU3RBQUR1L0ZIa1lNdnUzdVU3bkVnbHhUSjJqVUdQUDlZUCtaeEhFQVQ1cjdGbEc2MTBDVmdTZHg0QURtWThHbWZkMFZkSHc5aHZCRUdRZnpRNURnYytWbzVXK2ExNVhYOHVJUWlDSUFoU2gvY1JVWisveEs5WSt0dkEvci80ZUxtcDNTdVhLL29ObWpobTVNRCsvdDFyUHRiWHgwTlhWL3ZYR2VPRklsSEhuMXFyM1p0ZlVBUUFETHI2NVZZS2hSSzZjODI3OTVIZHUvNjBmZGZoNWF1MmtOR2dnNzFOeHc2dDI3ZHIwYlZ6dS9TTTdQMEhULzErOUN5Zlg5YmZ2MGR3ME94eGsrWXZYN1dsaVo5bnh3NnRQa1hHQUVEcmxrMDFUbWRFL3QxUWR0Z3dTY25DQ1ROaUswUUtlMXZXaUlsZlFvSWN0cTkzNmR4UnYrYWFQcDVhZ2wrTTZOKzE0ZVR6MS93TjI5S1Rrb1ZtSm93dDY1eVZWKzFyK3FtZC9vM3pmc3ZYcGp4NFhQd3VJc2JWaWJNcHhNblZ1VEtTalBna0FJQXVuUnAxeFR3dVFaaVFXRzFlWTRWSUFRQVoyZUpyS3VWSHBPYk5kRzdmNVFVT01DVVRNcWtNQndBTUF5c0w1b1VUM2tWRjByTmgrZTFiNjMwMVQrSnlxVllXVmMyZ3RMVXFDd2NCZ0VyQnlHaW5XZ3lUSVRJM1k5Sm9XSEdKTERGSk9IRzBCUUJjdlZtSTQwU1hqdm9BY1BOTzBmMUh4VE1tV1RrNVZ2c1RhTzF5eHdGeFVmT0RFcStkOXpYUXB4TUVYTDVlV0orR3BRRGc1Nk1EQUcvZWxSVVdTYlcwcUs2dUhGZlhXdisraW80cHYzaTVvSE5IZzhFRGFpMkJ3akRNVUo5MjZWcGhkbzQ0ZEt1cnZsNTlVN2ZhSktZSXlXd0pBSHAwTWVqWHh5UTdSd3dBWTRhWm43Mll2eVE0K2NSQmo2d2NNUURZMjlRckZLK05YRTZjT3A4YkhWTVJGVjJlbVMwbWUxSDZlR3B4TkhXWTFDZ3RYWlNaTFI0ZVdGVnpkdXhVN3Rtdy9JN3Q5UnBaRUZuVDFWdUZRcUhDeTZQV3IrMGtKQWtMaTJTRlJiS2YydWx2V09WSUxzUUpUSFVvWU0zWmRkOTgwcEkvaWtVRStXWlJLaXVUbnduTFAzSXlSeXhTekpwcWJXM0JYTHMxYmVDSWFQOWVSaE5HV1RnN2NRQkFJSkNUQXp2WHIzSWMwS2RlMVhXdFcrcWVPK28xYlU2Y29GeXVxOVBZYzJ6YVJNdWYyK3UzYTZQaDJ4S1pXV0lBb0ZXdm94MDh3S1JOSzkzZ2RTa01Cc1hHdWpJNC9CUmRQbWR4Zkg2aE5HU0ZvN0l1c3o3b2RJek5wbmk2Y1ZYUE5BODM3cEU5SHE3TzNCZXZTbmZ2ejdTMVlaVUo4Tm1MRTV5ZE9CTkhXWVNmOFZIN0NzaVlxVEhLeHU5NG5RTk1jM0xGU2FraVQ3ZEdWV1ovZDkvbGN4NUJFQVQ1cXBsMjNjN212SXdxeXdTQVg3K2NmTkptMlkvZUl3UkJrTy9zYkt3b1g0Z0RnSXMrdFp0ZEEvNWJqaUFJZ2lDSXFwMmhSekFNR3hUUXk4SGV4c0crOGt1SFQ1Nitmdkw4alk2Mjl2dUlLQURvMGUybkh0MDYxcmFGMmJPcW1vNFNCREVnY0RLWHkyR3ptSy9lUkFDQXA2ZEx6WWMwOWZOcTZ1Y0ZBQzFiK0k0YlBiaDkyeGJ0MjdXd3REQURnSStSWHlaUFgvTHc4VXVDSUxwMmJyOWkyVzl0V2pVRmdJdG45LzNjYlVpdmZtTW1qQjN5N01WYmJXMnRycDNiYWQ2ZithdE9uZ2xYWFZKUklWSW9GSVlXdnFvTGh3WDZoKzVZMC9BRGh2eGdLRHRzQUJ3bkpzeUlMU21WSGRucllXWEptaklyZHR6MFdEdGIxdVBuSmNhR2REcWRRcVVCbFlwUnFSaU5pbEV3ek1tUnMvOXd0bGlNaTZXNFZJb0hMYkN2MlZTd1FjNWV6RTlLRmdZR21DNzQxZWFyc3d3TkRPaDd0cnErZUZXNk5UUmRMc2VWWlZJQThERktZR0xFOFBWcTFKU0MrNCtLUXc5bTFseis5bjNaMi9kbGFndkR6L2pjdWR3a05VTVVlaUNMUW9WTFZ3dTB0YWxrWjBKRGZmcUVHVEVBTUd4d2ZldUtNckxFOFFrVkdJYmR2Rk5FbzJHbUpnd0FzTEZtQWtESTVqUmZieTNsYXU4L0NzajViZThqeWdEQTExdUx6NWVmT0pOcmJFVC91WU4rWXBJd0tDVFp3NDA3NWMvZXBBb0ZRY1V3QU5EVnBhMWI0VGgyV3N5S3RTbWhXMXhmdk9GbjUwanEwN0FVQUZvMDFYRzBaKy9jbDhGZ1VNZ2hnbzFFbzJGclZ6cVptek5ERDJTTm5Qamw4RjZQQnVVb05kMS95QU1BRnlkMjBFS0hsczEwVnE1Tk9SK2VMeWhYVEo5b0ZiTENjY2JjK0lFam96QUFVMk9Hb1NIamZIaitobTFwR3JjakV1RjFqTDVic2RoK1FCK1RzMkg1aFVXeVpuN2FRd2FadG1pcTQrbkdqWTRwMzMrNFd1RmRkRXc1QU93NW1FbWhWRVZrRnViTXdBRFQ1NjlMQWFDSmp4WUF4TVJYYk51ZDhmd1YzOW1Kc3o3WXFURkg0T3FOd2l1M0NyVzFxQncybGNXa0VBUmtaSXRmdnkybFVMQ0FmcldXNkVta09JdEZtVFhGZXZ3b0MyV1l0Mk5QeG80OUdhcXJhU3doYmVoSkt4Ymo4NVlsc2xuWXk3ZWxBR0Jrd01CeDR2MUh3ZlhiaFRmdUZJbEVlS3NXdXF1VzJOdlpzZ0dnZFN2ZGxTRXBWMjRVWHJsUjZPdWwxYU9yNGJpUkZ0dldPWXZFZU1mMkdyN1pVQnRuSjg2RjQ5N0ZKVEs5ZWpSdVZTT1c0R1F4TWZtamdUNWROVGc4Y0RUNzdmdFNMcGZLNDhrK2ZCTG82TkJxbnNOV0ZzeERvZTVTS1k1aFVGb3EzN2svODF4WVBvMEtJU3NjQnpXd3VlaVFBTk1oQWVxZkoxcGFWQm9OVm0xTXZYVzN5TlNZY1hDbm03azVNK3h5d1lFajJZdFdKdm41YUMrY2JhdmFHcmREV3oxRC9jcjNlNmxBZnVjUG52S3VhemNMMzd3dlpUSXBWQ3BGSkZZOGVsb2lseE1kTzFRZTZtdTNpbGF1MHp3blVxT2FlZk4zOFYwKzV4RUVRWkN2b21LVUE5NFQycndJQm9CMy9PU0xPVzhHVzdUNjBUdUZJQWp5UGUxNEx5UnZ6R254OS9xMkhJSWdDSUw4czh5YVBrNHFsWG00TzZzdXpDOG9XcnNoVktGUWNEanNFY1A2OSszZHRaNWJ3ekFzUDcvd2ZVUTBRUkFjRG50QXZ4N1RKbzJzWS8xMmJacTNhOU5jZFltTGs3MVFLSm8xZmN6VVNTT2RuYXBhb05uWldyMTZlbm5aaXMxbnpsK2wwV2dIUXRmcDZHZ3U0ZWpicTZ1OVhhMzk5cFRVWGpMeVQ0R3l3d2FnVUxBdW5ReWErV3FUQlg5aHA3eXYzQ2k2OTVBWDhVbFF3cGZKNUlSQ1FjaHJHV2ZZdm8xZUk0TkRBRmkzd2pGeHBIa2Q1WVkxdFd1ajI3YTFENzlVcHV4MUtaUGhrWi9MQi9vYlk0MHJpWnd3Mm1KNFlIM1RQbDBkR3BXS2FYR3BaTnlvbzBPYk42dHlTbXBwbWJ5d1NPYm5yZlZ6aC9xR0hPWGxpbTJoR1JRS3BxMUZEVm51U01hb0EvMU5YcjB0dTNPZmQrVkdaZFVqZzRFMTg5T2VPOE1HQU41RkNBREExMGQ3L2JhMElwNXM2WHc3T3AzeTVrTVpsWXJ0Mk9EeUtVcVFteWZOSzVRS0JBcUxQMHZFV3JmVURRd3dGWXR4dVp6UTE2VjFiSy9YNVdzRDlrZ1lCdHMzdU14Wm5GQmFKcS8vekxPdm1qblpta0hIdG9WbUhqcVdIYlR3S3cwdDZ6WjlrcldXRm5Yc0NBdnlyRmc0eC9iTmg5SmQrekw5dkxRN2RkQS91TnR0MC9hMHpHekowbm4yQUdCbnplcmQvVnRtRmxwYnNnRGc4QjRQVTJPNjZ2eTgyTGlLNHpXbXU3SFpsSlBuODFTWE5QSFJEZ3d3NVpmSzZIUktVejhkQUhqOHJPVDVLMzZQTGdiS1gvbzNNekNnZjRnb2s4a0paV3hEbzJHZWJ0enBrNnpxbU92cDdhSDE4RVpUQS8xcStmR0lJV2I5VlRxQzdqbVlWVmdrcS9uWWhwNjBMQmJsdzZjeVBsK3V4YVZPSFc5cGJFUXZyMUNzV0p1Y2xpNytxWjMraEZIbXJWcFVKWE1tUm94OU85dytSZ24ySDg1NjhwemZzNnNSaG9GcUo5VUdIWm42dDVNRmdMZnZTODlleXFkUzRQRnp2cDRlcmJhK25SdzI1Y1hyVXZKVDFOR2V2V1NlbmRwUVF5WHluS1RSc1UrUkFtOFBidkF5aDBaT1dnV0FYZnN5UDBVTG9qNlhsMWNvNkhUSzRBRW1zNmRaR3hveXlKR2lnL3FiSEQrYnUvOVE5dkR4bjN2M05OcTB1aktXbmpqYXd1L1AydGFFSktGcWRpaVJFcGV1VlZWWE14allzRUdtRThkWWtEODZPYkluakdwQXA5QXlnZnk3enp2OFhwL3pDSUlnU0gzNDZ0aU10R3gvS3ZzNUFDeU9PKzl2MW94SlFYOWtJUWp5TC9FMFV4cFpJQWNBZlNZMnhvdGRqMGNnQ0lJZ0NLSlp5K2ErSnc1dlUxc1lPS2hQNEtBK0JFRmdEYitJOCtycEZYSktJcFg2TGRPSXVWek8wd2NYTmQ1bGJtWnk1T0RtcjI2aFMrZDJYV29wU1VUK0JUQjVSY3FQM29kL0Vxa01aOUMvRWdFcUZJUUNKNEFBREFNS0JhdnRFbmxOaDAva2JONlpIbjdHcDQ1NWg3Vlp0eVh0eE5uY3VBOXR2cnBtNU9meUlXT2lqK3p4VUJ1QytIK0Q0NFJxZVJrQWJObVpQckMvcWIxdFZjUEF3aUpaaHg3dmd4YmFqeHhpcG1rYkRYYnBXc0c5Qjd3RE85M3ZQaWcrY1NibitBRlBzaWRrWVpITTJJaCs2RVRPbHAzcGREcWxWVE9kblp0ZHVILzJPYXpQcjd1Um9tUEtCNCtLWGhQa1dFZlBVbFYzN3ZPNmROU25OM3l2cHMrTjUvR2s1NDk3YTd3M0xrRzRhMS9Hbm0xdWY4T2tvYnhjVGc0N0pBajRGQzM0dnExS3lid2Z4NEhGb3RUMjJzdks1RlFheHRYVVoxV2hJQ2lVYi9pWHZiNElvbHEzMHVSVUVZRVRhdjExMWFSbmlKVERBbXN6WjBuQzNmdkZNZS9VZTZPcnVYaTVZSGxJOHJYenZpNjF6NEJNU0JMT25CY3ZrK082MnJUcGs2eTZkekdzWTROa1VsdlB3eVVReUxXMGFOL2wyRzdhbm43bFZrRVRINTJmMnVsMTYyU2dsdjZTQ29xa1czZGw2R2pUbGkyd0V3amt4U1V5Y3pObUhlTkZjWndRaTNHeEJDZHd3c0NBMFpqOXpNcVJkTzBiTVR6UWJNV2l1cjRUc0NBbzhmcnRvbk5IdmZ6cThSYjQ0Wi96Q0lJZy96V0ZVb0hiNHdVaWhSUUFsam4zVytiVTcwZnZFWUlneVBjeCtDci9jb0lFQUJhMzRvVDg5SjNIUmlBSWdpQUlnaUIvV3lnN1JQNXpaREw4RzdLM2Z6MjFtQXBCL2pVVUNxTCszK0ZBRUFSQmtHK3pLZmxtY01JbEFHQlFhREUvYjdSZ05xQnRPSUlneU45VGxnQjNPRkNJRTBDakVCblRURXc0Nk85b0JFRVFCRUdRL3dyMFB6L2tQd2NGaHhxaDRCRDV0MExCSVlJZ0NQSi9NTWVocHczYkVBQ2t1SHhwM0lVZnZUc0lnaURmd1lGUFFwd0FBQmpreWtiQklZSWdDSUlneUg4SytzOGZnaUFJZ2lBSWdpQklvOUF4NmdhM0llVHRDemx2M3ZLVGYvUWVJUWlDTkFvQmNDeGFSTjZlNGxmWDNBUUVRUkFFUVJEazN3ZGxod2lDSUFpQ0lBaUNJSTNWMzZ4NWUzMVg4dmFDMkhNL2VuY1FCRUVhNVY2cUpMY0NCd0JiSFVvSEt3MGp3eEVFUVJBRVFaQi9NWlFkSWdpQ0lBaUNJQWlDZkFlN3ZFYVJOOTd4a3g4V3hmem8zVUVRQlBsMnh6Nkx5UnNUZkZIUklZSWdDSUlneUg4T3lnNFJCRUVRQkVFUUJFRytBemN0aTZHV2JjamJxeEl2LytqZFFSQUUrVWFsVXVKS2doZ0FNSUJ4M3V3ZnZUc0lnaUFJZ2lESS94dktEaEVFUVJBRVFSQUVRYjZQcFU3K0dHQms2ZUdEb2k4L2VuY1FCRUcreGVrdkloa09BTkRWam1IT1JSZU9FQVJCRUFSQi9uUFFmd0VSQkVFUUJFRVFCRUcrRHllTzZSREwxdVR0MVlsWGZ2VHVJQWlDZkl2ajBaVU5TOGQ2b2FKREJFRVFCRUdRL3lMYWo5NEJwRkxZbFFLTUFnUDlUYjdoc1oraXkxUFNoRDI2R0hJNTFMclhsTXB3T28yQ1liWGNLOFZYckUxcDExcTM3eS9HMzdBYjN5QXJSMEtqWVdZbWpBWTk2djNIc2x2M2VFdm4yZEZvdGJ5U3Y0WkVnc2ZHVjFoWnNJeU1OQXlLTDY5UXBLYUxiQ3hadXJyMWZWc3BGRVJGaFlMTnB0RHAzNWppTithMGFSQ0NnTEl5dWVwTGkwK3NjSFhtTm1hYmVRWFNzaks1b1Q3TjBMQmhKNENhNjdjTFAzd1VCQzkxNFBQbGNqbWg4YmRUWEN4Nys2R3NjMGQ5QnFQYW9jN05rK1FYU0wwOXRhaFV6ZWVTVklZenZ2VzNVNGZvbUhJTUF5OTNyZSsrWlRVbGZGbHlxc2pkbGF2MjRSRDFwZHplaHFXdGpmNEpRQkFFUVpEdmI2bVQvL25zMXdRUTcvakpmeFI5N21iazlhUDNDRUVRcEFFU1N4UWY4bVVBb012QUFseFpQM3AzRUFSQkVPU0h5Wkc4clZBVWlCWEZFcndVSi9BZnZUdi9MUzMxZnZ2UnUvQmZoeTRjTjFqWTFZS0dmbEJRYVJEUTl5dnB6cGtMZWNiRzlHOExnYTdkS2p4eklhOWxNOTI2czBPNW5KZzVMNEZPeHphdWR0TGlhbGhUSmlldTNDalUwYWI5UmRuaDFSdUZkeDhXcjFoc1Q0YUZHVm5pM29NaTI3ZlczYmZEVFczTk5adFNMNGJuUDd6UlRHTU9sSmdzUEhNaGI5RnNXMlYyV0Z3c1Mwb1IxdmE4M3A3YTRkY0tMbDdPLzRaOTd0UExlT0pvQy9KMlZvNWs2TGpQUVF2dFJ3NHhxN2xtVkhUNStCa3hXOWM2OSs1cFZQUGU1Ni81a2RIbFU4WlpxdWFkWjhQeVF6YWwzZ24zczdQOXh1OXkxdk8wcVJBcUJBSzVYQUVLT1M1WGdGeU95K1NFVkVySXBMaFVSb2hFQ3JFWUYwbHdrUkF2RjhvcmhBcUJRTkd2dDNHTHBqcktMYXhhbi9JeFVuRHVtRGViVFNHVHA4RFIwYXVXT1F3Sk1KVkk4S3djU2MwbmRiQmoxNVpTazlIajhQRmZLb1NLbFV2c2h3M1NjRHpyNzJOVWVmaTFndUNsRGl2WEpVZDlLZCsvdzYxbXFMbCtXOXIxMjBWSDluaTBiYTJydXZ6TWhmemZqMmUvZmRSQ1I2ZnF3ekFtcnNMRGpRc0FmTDU4NUtUUDNUb1p6cHBxUmFGZ0JBRkZQRms5OTBwZmoxWmJ0czNqU1VlTS8yeG55N3B5MXBkQ2FVRCsvZkJKOGN6NUNVRUw3SVlIVmg0eGp4YXYyN1RVT2J6SG83YUh2SGxmTm50UndzV1QzdDRlVlRtbFdJeFBuQmxyWThrTU8rVlR4OVBKWlBqcEMzbjEzejBBR0RYVXZMWVVGa0VRQkVIK081dzRwb0VXcmM3bnZBYUFrTVNyS0R0RUVPU2Y1Y0NueWordWgzbXcvb0l2VWlJSWdpREkzNTBJNTMwcVBScGZFUzVVRlA3b2ZmbnZRdG5oRDRleXd3WmJFWktDNDBTREhzS2dZMS9ORG92NWNpZEhUdU4yN1N1b1ZNekpubjNrVk03UXNkSDdkN3BiV1RBYjlQQkh6MHB1M1MzNmh1Y2RNOEtjcks5S1NoRTlmRkk4YjVZTnVkekdpdFd4dmQ3OVI4VVBueFIzN21pZytoQzVqSkRLQ05Xam5KY3ZVUVpVbVprU0FQZ1lLYURSSzFPS0lwNXM5cUtFMm5iZ1pwaGZ1OWE2TnRiVnZpK1psaUZhdXpsdCszb1hMUzBxV1ZNNGMzNzg0cm0yanZiVmZnc1c1blVkSmJtYzZCdjRxWDlma3luakxPcytDRy9mbFI0OGx2UHdTY21HWUVkbnA4cW5DTHVjYjJ4RWZ4Y2hlQmNoMFBpb1RoMzBOYWFuU3ZVOGJXN2NLVnE1TnFYdWRSZ01qTTJtc3BrVURvZktabE9iK29sVnM4TlJ3OHd2M3loY3ZURjFmYkFqQUd3TFRmZHk1d2IwTlFhQTJQaUtvZU0rMTl6Z2gyY3Rhd3V6ZVR6cHREbnhVaGxoWnNMWXNDM2R6WVhieEVlNzVtcXhDUlVIajJhckxYUjM0VXdlWjZWeHM5TW1XaythRlROOC9KZGRtMXpidGFuS0NCOC9LNzUrdTJqY0tQTzJyWFdsTWp3eXVsejFwYWw2KzZGc2Uyakd4eWpCc1gwZXJWdnFNcGtVYTB2V3ZzTlo4WWtWVzllNXlHUjRoeDd2YXpsKzZxNmQ5N1d5WUlvbEdyNW9nRkd3QUgrVGM1ZnlMMTB0N1BLenZzYUg2K3JRYW9ad09BNDRUcWgrL09BNG9Xamd4eEVBaEY4cktDdVRCMHkzenN0WEQzMnBWSXJ4bjZlY1ZFWnMySlpPcFdJTXh0ZmpRSm1Na011SllZUE1VSGFJSUFpQ0lBQ3d6TG5maFp3M1pPbmh2YUxvN2tiZVAzcVBFQVJCNm9VQU9CZGIyYkIwakRkcVdJb2dDSUw4NS9Da0NkY0x4Z2tWQlQ5NlJ4RGtCMFBaNGJjSTZHczhaNmF0NmhJQ2lIc1BpcDNzMlk0TzZrSE85dEQwRzNjcUk3ZFBVWUxucjBvMWJqTXZYNUthSmd3OWtLWHgzdlp0ZFAxOHRBdUtwUHNQcTBjcEFQQStvaFFBZHUvUDVOYW9KblN5Wnl0TGxEQU1GczZ4TlRaaWJOeVJGamdtNnNSK1Q1d0EveUdSdFJYU3FVbExFOTkvWEZ6YnZTSVJqbUhBWW1uNFVtS3ZIaHJxOEVnTFo5cytlYzVmdHlXdGZSczl0V2FTYW03Zks5NTFJSU84clpBVEFEQnRicHp5M2ordU5EMTF5Sk84UFdsV2JLdm11aFBIV0NqdnRUUm5zbGdVQ3d1bVdGUVY1REFaR0FCNGVuRDFkR2dBSUJUakFPRGl5UFh5cUNwWlk3RW9kZTlWZEV4NWFycVlXWTlrWmU0c1d6OGY3U1dya2dlT2pMcDgxdGZSbm4zM1FYRmNvcERGb3F6Ym1rcVdncEhQU0s1UEpqR25EM3NhR2RFYmVkb0FRTGRPQmhabVRCb1ZhSFFLblU1aDBERUdIV013S0NmTzVsNjZWdkRpWG5NMm0xcGJqU0NmTDQrT0tRZUFMajhiNk92U25yM2tKeVdMWHI4dFd6cmY3dlc3TWpvTkkvZDV3eW9uYjgvS3lyYXJOd3RyWm41Visxd2duVFFyTmlkWHNtbU5zNSszMXJEeG42ZlBpVCs4MTkzRFZiMVlrRmNzdTN1L21FeklBSUFzMGF1b3dDZVAwN3hsTnhmTzJhUGV2eTZJTnpXdGFvSmFXQ1JidWpyWjAxMXJ6Z3diQUZpL0plM0M1WUxqQnp5YU42bUtEM0VjN2o4cVBuRTI5KzJITWc2SE9uNmtCZmxHWnJNcG9WdGRWNjVMQ2J0U01HMXU3SzZOcmdBd29LOUpsNDVWZ2QvZEI3enJ0NHRtVGJWMmRWSlBuYmZzempoVFo5M2U4cERrNVNHYTd3by80MVB6Z0h3WFlqRys3M0FXQUt6ZWtMcDZRNnJhdlJibXpJYzNtcW91R2RUUFpOVXloNjl1ZHZYRzFMcGZMSUlnQ0lMOHB6aHhUQWRidEx5UTh3WUF0aWJmUXRraGdpRC9GQyt5cEhrVk9BRFk2RkJhbU5YMVRWWUVRUkFFK2ZmSmxieTdsajlPUVZSOTI5NksxVTZMWnFGRk5RRkFYNWRIL2x0UWR2Z3RXR3lxY2ZWcU1MbWNDTm1VT25PeWRldVd1alZYVnQ2T2lhczRmRkpEcGlLWEF3QkV4MVFrcG9nMFJqZ0cralEvSDIwK1gzN21RaDZOaHRIcDFWYVN5UWd5dzFCN3JFaUV0Mit0cDh3T1NlTkdtWE81bER2M2VUYldyTFFNY1IwdnM0UXYreGhWbnBSY1FaWjVqUnRsUG02VWVXMHJlN1I0N2U3S3ZYU3FZWmRGYkt4WVF3ZWFuanlYZS9SMGJzM1NQZFZYby9yc1o4UHlWcTFQZmYyZ0JaTlpGZXlSOVhsRlJUS1JDRy9YV2xjMUdTSmRDQzhJMlpScWFGRDVpeU9ydFlhT2k4WUFJOU5mQUppek5JSDJaOVZVY1lscy9xKzJFMFpicUcwbi9GcEJiRno1MnBWT0FQRG9TVEVBZE8xa1dKOFgyN21qUWZocDdzTW54WTcyN0xJeStick5xYzM4dEU4ZDhzSXd3SEdpYmJmM1A3WFYyN1RHbVp5RDJEY3dzcUpDUWZhWmJPUnA4LzVqR1o4dkJ3QUpBRUMxTXJnaW5reWhJRjYrMFJ4TUFrQlRYKzNVRE5HQzVZbktKY2ZPNU5Lb29LZEgyM3NvQ3dEMGRHa2JncDBBd01LTTRkNEpDWDRBQUNBQVNVUkJWR2pQVmo1dmJSdE1TUk5ObUJHVG15ZGRPTnZXdjVjUkFQd2U2ajVteXBlUkU3OXNYZWZjcVVPMUlyejJyZlZpM3JVR2dOQURXYUVITThuYkFMQjFWNGJxYXAraUJISkYxY0syTFhXdjNpZzBOV1dNSEdKV1hxR1k4bHNzZ1dPN05ydVFZd3VuVHJTNmVZODNkM0hpNVRQZXlqbUwvWWRGNWhWSURReG9NeWRianh4aXBxMU5WUmJQVWFuWW1pQkhBejJhc2pUV3lZSGR0Vk5WbWV6Qm85a09kdXhwRXl4cmRoLzE3MldzR2tVWDhXUnNGcVZtd0E4QXhTVnl0WU5tWWRxd3NtQTFlUVhTbDIvNEFQQTVwZ0lBbmp6akp5WUxkYlZwWFg0MjJIY29xN0JJMXJXVHdkZ1IxZDdPajU2VUhENlo0K3lJdmxuOFAvYnVNcjZKdEFrQStPeEdtcVNwdXhzdFZxQzRITzdjSGU1NndPRXVoN3NmN3M2THU3dHp1RHVGQXFXbFJ0M1NOaTY3NzRjTmFacW1YaWpRK2YvNHNOazh1L3RzdWlsTlptY0dJWVFRS2g1VGZkb3lzY083S1I5ZnAwZFdNWGN2NlJraGhGRGVUbjNTZmt2UW94eCtORUFJSVZTNktHbnh0Y1R4dXNCaExjdHgvbWE5ZWFSbFNjOExvWktCc2NQdnFsYzNSNE5JSGdEUU5QVG9IeGdhSnBQSnFWNWRIQ2VQOThoaGE2MEJ2WjBuanNueTFRT1Q4WFArV0lCQkdkSUtOUjhaM1VPM1RnNWRPenBranpZeFJVS0RQb2luencxNStTWWpMRUlPQUk0T0pqbVZpQ3dXd3dZNm56aWJzSDEzZEovdWpyb1NsMG9WelZUUjFCODU2cCtQTDE5bk1QVkZBYURwbnkrWTlXT0h1M1hyNUhENFJIeDZ1aW8yVGdrQUg0T2wyM1pwVS9GK3EyTlpzYncySDg3U2tuMy9XZzFtT1RCSTNMVnY0UG1qQWRaV0hLWWpZUFVHVDdhdUtSZnd0WGptYnkweXExUEd4aWxtTGZqY3E3c2prL1Y0NG14aW0xYTI5ZXRZWHI2ZUFnQnR1NzFpQW40QU1HMXV5TXlGb2JvTkc5YXpYTHVzck82aGk1Tko3MjZPYjk2SmQrMlBTUkdwLzdleFBQTlR1SEk5UlNSU1M2VGF3TjZKTXdtZncyVnpwbmt4V1k5RnZHeTIvQy82K2F0MG8wOHgyWTM2b1VFRFc5ZVVxMVhENHU3bDZuSTVaV2JHQm9BT1BWNzdWeFF1bk9XalZGSUpTU3BuUis3elZ4a0FNR2owZTEyOGpRbHFabmZ1VXVLOGY4TmtNbXJoTEo4dUhiUlZmQ3VVTlQzMFAvL0JZOTZQR1A5aCtOK3V3d2E1Y1BOcXFiSC9hS3pCV1ZBVWJiQ3lZam5Uam0zdGV2UVBEUGtzNjkvSDZkbno5R3RwcXJRMFRhcElaVzNGRG8rUXoxcjRlZE5xYmFOTkd4dnUySkZ1ZjdTMFpWN3d4U3ZDd3lQbG0xYVZaUm9XRWdSTUdPMEJBT25wbVNmMjVIbTZRa0dscGF2ZnZCTjM3K1J3LzFGbS9OWEdoc09rREFaVUVnWlUwbDU3TWJIeVRuMEM2OVN3V0xQVXorQjA3ajBVTFZvV3ZtQ21kL1lNM2RVYklwTlRWUXRuK2VUK2d1aDgvQ1E1ZFQ2eFYxZkhpRWo1OUxtWjErR0diVkVBVU1aSDRPTE0rOSsrR0ZkbmsxdDNVMGNNZHRXbE5vYUVTZytmaUxlMFpNK2RacGhpR0J3aTNYMGdKdTlEQjB2eU9VbUVFRUtvbENnbmRHNWtVLzUyOG5zQTJCQitiWHZsdjB0NlJnZ2hsTGNqNzdWZm1IWXNXNlRiR1JGQ0NLR2Z6dDNrZVdKTlBBQ1lzdXc3T2g0MForZnhMVDFDdnphTUhSYlNrWlB4LzY0S04xaTVaZWNYL2Z3d2N5SDc5dVhxZWU1cTQ3WXZyOStLWjA3MlVpcXBaV3NpUER4NDNUczVmSU1wdzhGamNVb0YzYitQRXhNTzBmbndVYkpoNjVlWGI5SmZ2eFVEd0xPWEdlR1I4dW9CWmoyNk9KNDhreUJYR2pac1V5Z29nb1E4QXp6NVpHUERuVGZkcTV5dnFYNXZQTGxDbzEvQWs1R2VycTVRem5UTWNEZjlsWDBHdlpQS05BQ3djMjlNNUJmdERaTEh6MlFXcEJZSTJMcllvVWlrcmxyL01iTk1VUUFBemRxKzBOL2JYOE9DeUsvSGxPa1ZPSDMvVVhMdmthaC9YeWNBNk56Qi90VFp4TVhMdzZmLzR4bjVSZDYyamEyWEp4OEFvcjRvVHAxTGFOclkyayt2ZHFWbjFpYUxxU0xWcEJraHJ3SXo5dS93YjluRWhtbFZHQjJyV0xnOHpNNldjK05XeXI3RHNYMTdPRFZ2WWkyVmFicTB6NjFIWnY0dm14MGJ5dWUwa3pVYkkvY2NpbjE1cjNZdUJ3S0FHN2RUSjB6N3hLVDlVVFROSWdrQWVQTk8zR2ZRdXdmWGF5Z1ZOQUNNSCtIaDVxcjliSG56VHNxSnMxazZDYWVucXhjc0N6dDNLY25DZ3IxNWRkbUd2MlhKTHl6akl6aXlwOUxJOFI4MjdmaHk1VWJ5dkJuZTJkTkc5UmxNZVA3U3NPT240bzJlQlJNTzM3MC9sc2tndExSZ1cxbHg3R3k0RkFYLzNVazllVTU3bmV6YVZON2NQUE9YWVVLaTh2bkxkRGFiMkxEMWk3TXoxMml6MHFselFtSml0UitxajV5TVAzSXlYdmRVeTJiVzYvUUN4Z3huSjk1dmRTd3ZYRTQ2ZUN5dVY5Zk1TTEJhVFM5WkdhNVNVUjd1UE1qbWZiRDAvaVBSbU9GdTlyYmM3TTltZCtKTTR0NURzUUdWekZvMHNYNSt0eFlBN05vZnMySHJsMzNiSzFZb1o2cFFVUDJHdlBQekVlelpXcUZMdjhCSk16N3QzVnJCeG9ZYjhsazJaT3dIbFlyYXZLYUNrNlBoRndSdjNvay9mTW83THNoa1B5T0VFRUpJM3lqUEZrenM4RmpzNDZYbHUxdHpoQ1U5STRRUXlzM1RPQlZUc05UUkZBdVdJb1FRS2wwazZvU1BrdFBNY2dQcjJSZzRSQWhqaDRWVXFhSncxSkRNSUJaRjB5dlhSZGFxYnY1Ym5jd3NadjJLbWtiUk5HemNIclZoMjVjbURheDZkbkZnc1lqQUlQR2NSWjhURXBRamg3aG1MNEZZRkJvTmZlRnkwdk5YR2E4Q014Yk44ZUZ3aUhtTFA3OTRuY0ZFMmtpUzhQUGh0MjVtYy94TVF2ZE9EcnIyWmxkdkpJTTR5MzZZL0x4YTFjMzNicXRZWEhOcjI4Yk9ZSTFNUnJIWlJQWmVnd0krNmVLVUpiWkI2ZzNwMTlOcCtqK2V1b2RxTmUxZk96UHowdGViMzYrbjA3Q0JMbUdSc2lyK1preGR4K256UXNjTWN3Mm9aSlo5Vml2V1I1VDEwMFlCUDRaSWhhWXNKd2NUcHV2ZStGRnU5eDZtN2Q0ZmEyN09uamZkV3lCZ0FjQ0RSMm1uemlXMGFHejlSMnZqL1IxZnZNNllPRDA0Tms3WnI2ZVRqeGV2bkorQVNWK2JQUE5UaGxoOWVIZWw2LytsTEZvZW5wQ2dHamZTclg5dncxcXBPb1c3Ykxic2pONjYwN0F0SXBOM3FJdW42ckJZeExQYnRZenVSNjZnRFM3czFEUVZBRFJyWXVYdXFvMStmWW5KcklXclZ0TkhUc1J2MlBZbFZhU3FXYzE4K2NJeWpzYXFjZHJiY2cvdTlGKy85Y3YyM2RGOUJyMnJXOXRpeUYvT2RXc2Jyd2tRRVNsN0hTaHU5MGZtWlVNRFFkUGFpTGhHUXllbnFwaGcyL0pGdnVJTXRZME4xOWFhWTI3TzFvWE1QNGZMQmc0UDRyQUpKck5RS3RQb3h3N0R3bVZ1TGlaU3FlYnFmMG5CSWJMSFQ5UG5UZmZPM3N1enc1OTJrOGNaL2hreGNIaVEwVGtEd0x4cFhzOWZwSzljRi9sbksxdmQ0YmJ2aVE0Tms4Mlk1S21MY092cjB0N3V6djNVNDZjVFJnektPL2RYcGFMT1gwNnlzZVkwYTJURlloRk1NSjdKQ2xVcGFWTUJLeUpTSHArb1BMREQzOHlNdlhxSlg3OGg3L29PQ1JvNTJIWHV2NThWQ21yOWlySzFxaHNKMmVhejMrSExOeGtob1RMbTlVUUlJWVFRNDNmN0tsNTh1ekJab3BKU2I0NjRNYU5NKzVLZUVVSUk1ZWJVUiszOWtkM0tHYm0xRVNHRUVQcUZmWlNjWkJic1RhcDRDMXFWOUhRUUtua1lPeXlrQ21WTmRlWCttQURKeW5XUjFhcVlaMitQbDVQSUtQbmNKWitaVm5OdDI5Z3k5UjZYTC9BMTViTTJidi95T2xBOGM3S25wNGVSQmdPN0RzUmtyOWtJQUg5MmZXVlFocFNpTWpPQldDeGkxK1lLc3haK1BuTWhNVGhFdW5sMTJhY3ZNNndzMkV3cndaR0QzWVNtTElsVWMveE1nbjVrU0tHZ3NvZE12b09ZV0xtRHZaRkVxK3UzVXU4OHlKSXBxSjhkeUhqMk12M0o4L1Rzc1piYU5TMXFWRE1mUFBwOWVLVDh3ckVBUHA5Y3RDenMrY3Ywd2FQZjV6U05JeWZpSC85WGs4c2xBOStLeS9sbFpoTTIvTTNLem83YnNlZWJRZjJjQlFJajdlc01xTlgwcHUxZnR1eU1GZ2pJZGN2OFdqYXpvU2o2NFdQUi9xUHhOMjZsT05oeDkrL3dyMURXdEx5ZnFWSkpiZDhUZmUxVzhvaEJicTJiVzJlUG5oYjZzbEdyYUlJZ3RxMHJwNy95MkttRXk5ZVR0Ni9Qa3BoNDhXcnk0ZVB4MlhZQUVaRXlwZzBrVFVORXBDd2hRYW1kMGhjNUFKeS9uR1R5ZGJiUFgycExwS3BVVk5lK2dSOCtTUVVDVnRORzFrMGJXVDE0a21OdlJRRHc5T0Q5MWR2cDJmUDBoNC9UWGdlS0w1NElTRXhTQWtCOG9vSXBNd3NBcnM0bUI0N0c3enNjYTJ2RHJWZkhRbmVnaDQvVG1JZnovdzI3Zml0bHo1WUtaWHdFWmNzSURoMlBoMUJaOW1NZDMxZloxcFp6NFhJU0FFeWZGMXFucGpac0Zod2kvUmdpN2RIWlFTQmdIZDVWYWNxY2tETVhFajhHU3phdExpczB6ZklMazhzbHpjME1mNFd5MklZL3NuZnZ4YnFjdkI1ZEhRVjg4bk80ZGo3cEdlck5PNzc0bGVGWHFpQjg5U1pEdDRtakE1ZUpzRFpwYUdWdHhUbDJLbjdZUUNQOUZBM2N1cHVha3FvYU1zQ0Y4elVuT0MxTi9leEZCZ0NNbXZTeFR6ZUhDYU05THA4SVlMbzhWaWhudW5acDJiOUhCVTJjOFluRkluWnRLbCtyaG1HdlZ0MExrcCthcFl4OWgyTnpDWHNqaEJCQ3BRMEJ4QWpQNXBQZUh3S0E3UkUzcC9pMFpSTWw4S2MxUWdqbDArRVAybzhxSGYwd2RvZ1FRcWgwaVpUZlp4YkttM1l1NmJrZzlFUEEyR0dSeU9XVVVra0JnSWFpbVVpYnJpT2FVTWpLNmJ2K3lDL3kzZnRqanAxTzFHam9vUU5jUG4yV1Raais2Y1hyak1ualBMaGNjdUZzSDNkMzNvWXRVWDkwZmQyeHJkM0F2czdlbmxsQ1FaVXJDdXRsemNlNmZTOGxNRWpTcmFPRFFTU0RhWEttdytXU1MrZVhjWFBoWGI2ZVpHbkJ1WHE2YW5DSXRGMzMxeTVPUEtHcDhRQ1lYRWxiVytYM0lvbU9sVStkRTJLd3NweWZvQkN4aEtob1JjVnlwdG5YLzk3U1p2bENYLzAxMlhQbVhyN0oyUEsvTDBienRKYXZqWGp4T3VQZ1RuOCtuOXkrSi9yK1k5R1p3MVhLZU9mZEFmN2xHM0dIdGxteUNaKy96R0N6aWQ3ZERkc1FHalZyNGVkVDV4SXFsRE5kczlUUDNaWDNQbGd5Y1BqN1ZKRktJR0FOLzl2MTczNU9RaUdiS1NUN3oxaVB5djdDcFdzaUpzLzZOSGNKNjgvV3R2Ty9wbndWOGJKaGNqUU5hb0hlZXlES3Z2SjFvQml5b1NpNlZjZFh6UEsrdzdIN0RtZEdyNSs5U09meHlITVhNNHVVcG1WbzN3VWNEdG02cGEyWGwyVEtlTTgxR3lObnpnL050bU5Eems0bU44NVZPM2NwQ1FCc3JUbU4yenpYUGRXMWJ5QUFMSjdyTTNHMCs0UEhvbjltQlo4L0VtQnRyUzJrYyt4TWZMMDZGcXMzUkI0NUdkK21wWTI3TzQrSjJpNWNGc2JuaytiQ3pNdFlLdGRrWkdocVZUZTN0ZVcwYm1IejRrM0dqWnNwTDk5a0FBQkJFS1lDOG8vV3R1Tkd1QU9BUU1CYXQ2enM4alVSRDUra21adHoxQ29hQU1pdklmcWpKK09QbmpRU1pIVnh0dFovT0dUTWgrUVVWUzZuSEJ3aTZ6SGdyZjZhVVVQY1JnMTFaVjdBZG4vWTd0NGZlLzlSV29ONmVYUm1aaEtJZTNUT3JMQjYrVWF5U2tVQlFNL09EdHYzeExCWTVOZ1Jia3pxNnRrTGlhczNSUUdBdFRVN0pVVTljY2FuSGwwY3UzVjBzTE0xTEV5VXo1cWxBS0JRMEFDQXNVT0VFRUpJM3dDM2h2T0RUMlZvNUFuSzlDTXhEM3U3L0ZiU00wSUlJZU5lSjZvajB5a0FzT2FSOVYyeFlDbENDS0hTSlYybGJVL21LV2hXMG5OQjZJZUFzY01pV2JJeVhML1AyZlk5MGR2M2FQc2RYamtWNE9HZUpYaWowZEFYcmlTZnZaaDQvNUdJcHFGMlRZc3A0ejBxbERXbGFkaTJPM3JOeHNqQWQrSkR1L3hKa2hqUzM2VkZFNXQ1LzRZZVA1MXcvSFNDWHhsK2x3NE8vWG82TWZ1cEhtRE94QlYwVWtTcXdDQkp2MTVPcnM1WnFrRnUybUZZb3hJQVJnMTFIZlNYY3o2ekNkUFQxQWI3ekVWYW12cktqV1NEbFRLWnBuL3ZmTzVBS3pSTUpwTlJaZjJNeEE1djNFNXQyZjVsMXYwYjVoM1NOQkNFWWRTV291aWxxOFAzSG9wYnZjU3ZRbG5UZTQ5RUs5ZEY4dmxrcDk2dmpTWU9xcFMwUktyNThMd3VjNGdXVGEzcjFzeVNsZFdudTJQMXFtYlptOE1aTmZ4dkZ3dHoxb1JSN2t3ZVlYay8wNEg5bk1MQ1pBR1Z6WDV2WldzUXVHM1p6S1pSZmFzTFY1Tk9uMCtzWDhlaXVDNGJBQkNMTlFhaFZxTTFTOVZxdy9uWHIyTng5a2dWSm1wNDhtemkvaDBWVFFXc0x6R0t2WWRpSXFMa0Q1K2tEZW52TW42VXUyNzg3Z014LzY2S1lKYUhEWFJoRnFaTjhCdzNJa3V2eW9uVFB3VytFMTg5VTFWL0pZdEZFZ1MwKzkyVytWRXlPWkZuTHlhZXU1VEVMUHVXRVppWWtJdm5sdW5SLyszc3haODNyTkIyRnJ4eE0yWFI4dkI5aDJON2RYT2NPY2xUUDNMZnNhMzk3Q2xldW9mN2o4UXRYQmJHTE4rOGs4cmxFdGZQVmN1cDJDWkJ3T1R4SG5JNXhlT1IwYkVLQU9Cd3RTTWIxTFBzMWMwd2VMeGtwV0ViVkFDb1ZNRjB4aVN2N090ejR1aVFtWFRidHJYdDd2MnhKODhsNUI0N0RJdVEzNzRuYXQ3RTJ0a3A4d2JoZzBmaXl2dVp2ZytXdEc1cFkyZkx2WFF0YVVBZnAvL3VwTzQ5R0J2MFVlTHFiTEptcVYrclpqYVhyeVZ2M0I2MWZrdlUraTFSWmNzSTZ0UXlIejNVVFNoa0srUVVBUFRwN2pCdFlyNG1QMkxDeDRkUFJQay9UWVFRUXFnMEVMQk0rcnMzV0I5MkRRRFdoMS9GMkNGQzZJZDE2cU8yOTBUWGNqeHNSWUFRUXFoVTBkQktzU1lPQUVqZ21MTHM4N0VGUXI4K2pCMFdsYlUxZSttOExKbHdUNStuYmR0dHBNUWZpMFdjdTVUNDRIRmE0L3BXQS9zNTE2eW1UZllpQ0JnNndNWFhtNjlXMDdxQWg1Y0hiL2ZtaW8rZnB1MC9HdmZmN1ZSN095TUZQQXN0ejhBaEV5a0ppNUFuSkNtYjJsdmxjN2NWeWdsUDdLOVU5T25kZlpBS0FBR1ZqTFIvcTFYZGZJSmVqQW9BdXZZTE5CaERVY0JtR1g3U21Ub245UHpscEtYemZWdTNzRGw4SXQ3Yms3OXdscy9aaTRubC9FejFXeVRxWEwrWk11cWZqOHd5bjA4eXlYK2hZVmxLWDhybDFQNGpjYnFIWVJFeUFMai9TSlNhbGhsOGE5ekF5dFhaeE4yTk4zVkNscU8wLzhPdWZmYzNyOStLZjI5bHBEbWlpUW5acWExOXA3YmEvNmlLNjdJeEZiQk9Ic2p5QTlwek1QYmt1Y1RUQnl2cnJ6eHhKbUhIM2l4RmNZVkN0bDhaZGtpbzlNS1Y1SGEvMjFXdGJBWUFmbVVFZFdxWTl4bjhUc0JuOWV2cENBQmlpWVlrZ0NTSnQwRmlraVJNc2haY3RiQmdXMWhrK1lYREJPR010ai9VblNNVE1HTlNJZldEWjVVckNnZjFjMUtyUWEybWxRcUt6U1lzTFRqN0RzZU9HdXFxMzRpVUVSdXJ1UHNnTTZiMU9VeXFXMzd3Sk8zZzBiaHh3OTExc2NQRUpOV1duVitxK0pzeDhVc21MT2Zsd1FNQXNWaXQvL1p4ZGpScDBzRHczYkZocTVHQXZkQ01IVkRaU0UvTi9LaFlYdWpoenJ0eEt5VWpJMXRRVjgrK1F6Rk15MC9kbXR2M1VqK0dTQ2VNY25zZkxBR0EvbjJjeEZKMXMzWXZNakkwcnM0bXM2ZDRkZWxveitXUUFOQ21wVTJyNXRiWGI2YWNPcGQ0OTZGSXBhYVpZR0dHV0EwQVprSU9BSHlKVVVSR3lvMGUydDJkeDl4aG9GUlNlVFo1UlFnaFZBd2tNdUpkS0FSSEV1R3hrSnBPcEV0QW9TenBPYUhjckFCWUFjeWRmelJzblYzUzAwRUlJZU1XQUN4Z2xnSUI5cFgwYkZBaG1IQnBYemU2akN0NHU5RVZ2SUdMMy9naGhGQit5YWxVWm9ISHlxUHVGMEtsQi80bFVWUThFNVpCUHBDdWJHbDI4Nlo3a1NTaEM1YWtwS2hZTE1MQ2dyMzNVR3hNckdMeU9BK0Q4VFdxbWRldWFaRXFVbGxaRmx2QmtIdVBSSHNPeEk0YjRWYXh2SkhnSEdQUmlyQ1RaeE5wR2d3Q050L0NmN2RUbWpiS1V1UHgwdFZrTnB1b1g5ZkljUWtBVnRhNFlMWU1RMUFxakFRd3VyUzNhOXJRcW5VTG15ZlAwdVl0K1R4N3FsZlBMbzVuTHlhZVBKZHc2MjVxOWdOSlpacThaMzRyVlpkbXFuUHlYT0xKYzVuVk8xMmNUVnlkVGNaTS9uajFSa3IyUGFTS1ZEVWFQc25sRUUwYldXOWFWYmE0TGh1Q0JJTmNXSE16TmtFWXJyU3dNSEt4dlh5VE1XcmlSMXNienBTdmg2TnBHRGJ1UTlBSHliSUZ2a3dMdlRHVFBqS05HQUdnVmcyTG5ETDVpc3VFMFI3SnljcnA4MExQWGt6a2NvaUJmWjFYckk5bzFkUW0rOGk3RDBXUG5tWDJXY3llV01sSVNWWHRQaEM3OTFDc1hFNEZ2WmZvY2grNzluM1R1NXZqK0ZIdVlva0dBS3d0dGI4Mmo1OUpPSHNwMFdBbmNqbGxVTE5VcmFGWmViVXF6RjJiNWpaYmRrWmZ2SlpzWTJYODkwQmFtdnJVK1VULzhxYTFxbXREeXhvTnZYSjlSSjFhNXU1dW1UOWNCenVUaXVWTkc5ZTNhdEhVaGtWQ1N0WktxcFg5aFpYOWhSb0tVa1hhOWFraU5RQXdlYkZuTHlhdTJ4d0Z4b3daN3NhVUNGYXFhQk1PeGc0UlF1Z2JJb0xDaUZ2UGlFZUdOMDRoaEJCQ0NJRkNTYndOSmQ2R0FnQ1ljS21tTmVsMkRjRTA3eTR0Q0NHRUVFTFpZZXp3dTNKMjRsRVVQWE5CYU52V3RyVnJXblRzOWNiWFI3QmpZL20wTlBYdUE3SFJzWXJsQzN4MVdVMFJrYklSRXo1T0hPUFJ0R0dXM0tiN2owV1NwVmtpVzg5ZXBBSEEraTFScGxtclgxSVVuWDBPOXg2SzdqNFF0V2hpblV2c3NFMXpXeFpKQ1Bpc21qWE0vY29JWkRLS3p5LytrRUJNckh6QjB2Q2JkMVBmUEt6Ti9acWo5dUJSMnV1MzRsclZ6WTJHUys4OHlCSUVZa0kxQm1NeXhCcEJ0dG5XcW1FQkFGSFI4bkZUUDdWc2F0MnppN2JVNUI4dGJjZU9NRXhUQTRDNzkwVlRzdlZ1TkRCeGpQdkVNWmxKa0E4ZXBRMGNHYlJ5a2U4ZnJRMVRDZnYyY0dxdUZ4ODlkanJoNll2MGtZTmRQZHl5OUo5WHF1aUZ5OE5zckRsamgybW41T2hvVWx5WERWT3p0SEtkUi9wcjFCcWdLTnBncGNid0ZZWEVKRlgvWVVGdXJyenQ2OHBaZm8yY0VRVDA3dTdrVjBid1oydHR1SzVQZDhkcUFXWUVRZGphY1A3SW1rOFpHQ1MrZURYSllMY1JrWEsxQnBhdU1TenlXYkdjOE05c3I2RUJpcUtQbkl4ZnZURktMdE80dS9MaTRoWGRPenZzUFJ3N2VWYklvVjMrQnBtMTNUbzU1RlN6bFBIK28rVG95Zmp6VjVLVVNycWNyMkJ3ZjVmV0xiUW5GZnBaS3BabzdPeTRBQkFSSlFjQXU2L1puTlVEek5xMnNRT0FKYXZDcTFZV3RtNXVDd0NiLzJlWWR5aVRhWXFZamRlbXBjMit3M0ZNdDBXalhyNUpWNnRoOElETVVzYTM3NHVDUTJRN05uZ3k4VTVHMTQ3MlhUdmFsNnYrVUZkUk5ydVprNzM2Zk8zaStURkVDZ0N1THBtSm9iY3VWUmZvdmJZWkVrMnpQMS9vSHFxVUZPOGIvS0pBQ0NFRUtqVjU3elZjdVUvRUdQNW5paEJDQ0NGa2hFSkpYcm9QdDUvVDdSdFJiYkJjTmtJSUlZUUtER09IUlNXUmFnNGRqOU5mOHk1SWtzdjRKOC9TajU5TzhDc2pxSzNYUDIvME1EZHpjL2FTbGVIOWs0TDJiNjhvVjFCSlNVcGJHNDZHb2lkT0Q5NjN2YUsvWHB3dk9FVEtsTWZVVWFsb0FMaHlJOWtnQ1kvUEowMTRwRmlpMGUrb2QrOWhHZ0EwemhaWTBsZXZqa1c5T3RycExWd1dkdUpzd3VtRGxRMnkwNHBDcmFiM0hvcGR2elZLSnFQcTFETFhmSTF1U0tTYStjcytBOENUNSttbnppZDAvTk93dXZUdkxXMldMOHhTSWRhZ1Z4OEFKQ1lwYmF5TnhCMFRrcFNEUjc5UFNWWE5tKzdEckhGME1MbjNTSFRrWkx5dERjZE1tQ1hzS3BWbUM2QVZnYTdRS0FEY3VaLzY3R1Y2M3g1T280Y1p4aXpuLy90WkxxY21qbkxQWHNpMDZKZU5zek8zZmwzTFVVT3lkTW84Y2pMaDR0V2tQVnNxNks5ODhUcmovcU1zWGV2c2JEa2JWNVl0NTJ2S0Y1QVNhV1lzS2l4Q3R2OUkzS0QrTHN5clY3dW1CVE05Tm9zd2lKYUZoY3NQSDQrSHJCUUttcUxvN092L2FLbkpQWGI0N0dYNjR1WGhRUjhsQVpXRUMyZVhPWGdzN3ZpcGVENmZYRFRMZThDSTl4Tm5mRnE3MUU4LzYxRW1vK0xpRmJxSDZkbUtmL1lZOEpZa2ljYjFMWHQxY3pSSWVIMzlUZ3dBQVpXRkFQQXhXQUlBbm00OEFOaTN2U0pKQU5Qd2N1V0dDRDlmUWRlTzlxa2kxVzkxekRtY3pHdEpJdFVvbGJTbHVaR2VtdmxYMXRmMDl1WHFRbFBXOVp0R3NsY0JvSEVENjJ0bnE5cmJabDcyQWY3QytuVXM2OWUxdkh6ZHNBVXBBTlNyYmRIaER6dURsUW5KcWhWcnM4UVVnOTVMQUtCaStjek9vMlpDbHFteC9xQU1oWUlTOElwMHBnZ2hoSXdpd21PSm8xZEJJc3ZIV0lRUVFnaWhyNlJ5NHRBVjh1RWJha3hQc01VcWZBZ2hoQkFxQUl3ZEZsVmFtbnJabWl4ZnVHdlVPYVlIQWNERmE4a2tTZnpld2pBMDhsY3ZKeGFMTURkanM5bEVTSkMweDRDM0t4YjVybDlXdGx2L3dKSGpQeDdmWDludWEyQmdRRzluL1hRM0FKaS9OT3pnMGJqenh3S1lybU1HeGswTmpvNlc3OWxhVVNCZ3hjVXJRa0tsbFNxWTJ0dm10NEZpVEp4U0pxTnM4ejArRnlvTnhWUy9uREExK0dPSTFOS1NQV3VLbDY2cm4xcE5UNThiRWg0aGI5dkc5dVhyakJuelB2TjVyTmJOdGVsZmQrNm5KaVdyVkNyNjdJVXNWU0kxYWpyb2d5UXNRdHVKamFZaE1FaGNQY0N3dDF4a2xIendtUGN4c1VvQUVINE5Fdzc3MjJYOEZJbTdLMi9sRWw4QlAwdk1nNmFCL1EyQ0lISHhpb2t6UHRFMHhNWXJUcDlQYlBpYnBiVVZoOG1pVzdZMjR1Q3grTTd0N0l4MlFDemlaYU5TVWMwYldUZlBXaHNXQUt3czJDUUozcDVab3NMZW52d3U3ZTBsVW8xK2xJZ2tpUHF0bmhrOXFjWnRuaHVzYVZUZmN1dmE4dnByMnYxdXEyc2ZxTk4vK0xzWEx6TmUzcXVkOHd1V2hWaWlpWXFXcDZlcEI0OTVEelQ4TTlaallCOG5VcThjYU4zYWxpTUd1VzdhOFdYVVB4OVhMdmJWemYvVXVZUlQ1eEp5MmZPSVFhN2RPanM0Mm1zdjhoMTdZNktqNVZNbmVKcVlrRzhDeFR3ZVdjN1hGQUNDUGtqZFhIaG1abXdBSUFubzlsZmduS25lelp0b1g5VzRlRVdYdm9GOWVqZ05HK2lpMjNORXBCd0FuSnh5N09tWVQwTFRQQzVIM2VRWjF0YWN0Y3Y5Y2hyczZjRnZseTEyR0JvbTA0OGRhalQwZjNkU3JLM1pUSHlVY2ZXL1pDNDdNeW9zVTJRSnNjdmtHdXNjcXFvaWhCQXFOQ0kya1Z5MUh3T0hDQ0dFRUNvY0lqeVdOV3N6TmJvSFhjRXJIOE1SUWdnaGhBQmpoMFZWdTRhNXJRM0hJSUhzM1h2eGliT0pUSURCUUVhRytzTGxwUHAxTFcxdGpYekRyaXNWR0JPckFBQmJhNDV2R2NIOEdkNlRab2FNbnZSeDc3WUtUZzdjWmZQTGxDa2pLTkFrSTZQazBiRUtnWUFGQUV3U1V1T0doakVraG9EUHVuV3hta0ZlVVdTVXpObkpKSmRrby93TCtpQUJnSm56UXdHZzNlOTJVeWQ0NkNJTmNqazFibXJ3cmJ1cFZmeUZpK2I0UkgxUjlCejQ5cDhabjRTbUxDWVA3TlQ1UkpKRlpFZzAyL2JFNk8vVDNaMGY5Rkg2N3IyNFJsVXpieS8rbmZ1cDBUR0t0SFQxZjdkVEdqZXdxbC9IMHRuSkJBQ1dyQXkzdCtVT0dlQXlZMTRvYzdoZEIySzI3WXFXeXlrT2gxaTJPa0kvWlRNMlRoa1ZMYTlXeGV6Z1R2K2luN1UrUndlVEUvc3JYNytaOHQvdGxHbHpRd0NnYW1Xemh2V3Q3dHhMZmZFNm8yTmIrL2t6dmJOdlZjVExoc3NoYjk4VGpmcm5ZMDZ6cXRYa2FmYVZCcWRmemsrd1lVVlpnekUzYnFlZU9wZXdiSUd2UVpGWVc1dmlDU0M5RDVhY1BKTVlHNjk0R3lRQkFLWTM1TGlSN3N2bSs1Yng1cGZ4TWZKR0dEUGNMU1ZWZGZoRWZNZWVidzcrejkvTWpBVUE3Zit3MDMrVG5qNmZzR0ZybHNxaVF3ZTY2Q2RLaG9mTFRweE5tREhKQ3dCZXZNbndMMi9LWmhQeGljcm5yekowRWRCRks4SkZhUnBQOTh5cXM0NE9KZ0dWemRadGpncndGOWFwcFUwUGZmSThEUUFxbERXRjc2Nkk3OW1IVDlJU2sxUzZxNHN4WTk1bmcyRWtTZWpDdDRuSkt0OEMvblpDQ0NHVUI1bWNYTG9IQTRjSUlZUVFLaEtKakZ4N2lGbzRuTGJMclFZVlFnZ2hoSkFPeGc2THhHaUtXTVh5d3B4YUNSNDZFUytSYXZwMGQyQWVjamlFUW1ta051YWJJREVBK0pVUkFFRGJOblp2UDZ3Sm53QUFJQUJKUkVGVTNrb3N6TmxzRnNFMVkyZlBGZ0lBcGdOWmhsZ05ZSmplbEp5cy9CQXMvZTFyQWRJTGw1TUFvTW5YZ3FWTXFjbklLRzNTSGtHQW8wT1dQWHlKVVlTR3lWbzJ0VmFwS0tXS0JnQ1psR0p5a3ZSclZ6Sm95c2hLaHFtQTllQlIycE5uNlFEZzZtd3lkNFozL1RxWjVUSmVCWXFuemZrVUZpRVBxR3kyZFUwNUxvZjA4ZUp2V080M2NPVDcwWk0rN3RwY01hQ1NjUFVTUHdDSVMxQ3UzeHc1WmJ5bnVUbjd5ZlAwd0hmaVB0MGRtYWpQbjYxdDA5TFVIWHUvY1hmanVUcWJqSmp3Y2NnQWw2M3J5ckZZQkFDcy90ZVB4WUo3ajdTOUV0ZHRqcnIvU0xScWlaK1hPMi9oc3ZDa1pHWDNMZzcxYWxtOGZpdTVkRFZKUTlHVHgzbjA3dVpvOUZ5S3lOMlZON0N2ODhDK3puSHhpb1hMdzYvZlRIbnhPZ01BMkd6Q1ZFQStlNUZlbzVvNU0yZWRJbDQyQUZDM3RzV0Y0d0haTjlsM0tQYjBoY1FUK3l0bmY0clB5eklIYTJ1T0xzRk9oK24vMTdpK3BibjVOL2xOa3BTa09uWTYzc09WNTEvQnRFMUxhMWNubm9zenQxSUZvWTFObGh3N3NWaEQ2cjFpYzZkN3U3dnhFcE9WdHJZY2hZSUNBRk5UbG41S3JwbFFtemdJQUN5U1lQSXlzOFFPSTJWT2ppWnNOcEdTcXZvVUloM1V6eGtBemx4SXBDaTZXU01yNW4xMC9XYkt5TUd1QnZITFJiTjhPbjU0ODgvTVQyZVBWR0hpNHNkUEo1aVlrRXk3ellLU3lTaUt6cExFekp5T1NwbmxqVVpSa1AxOVo4SWw5YXUyRmhSTnc3ck5VUURRcVowMkxkakdtbFBHUjNCOGJ5V0RYcEk2TDE1bmlNVWFQNThTaUpJaWhOQXZqRHg4RlZMU1Mzb1dDQ0dFRVByNXllVEVoaVAwckNIQXhpNzFDQ0dFRU1vYnhnNEw0K2pKK054TElPcFRxV2hkVlVVQm4xVzdwa1dEZXRyUW5hK1A0UFo5MGIrcnd1MzBLb0xHSnlnUEg0K3I0aSswL3RxMGI4WWt6OXdQVWFXU0VBREdUdzJ1VThOQ1A0aWlVbEVQSHFkUkZOMnlxUTBBUkVUS0FvTWtqZzRtdWl3b1J3Y1RGMmVUL1VmaTRoTVVCdkVZWnZNNzkwUTBEVzNiMkIwNW1iQndXWmp1cWVldk1xbzNlR0l3UHVpakpQdEt4dHZIZFdwVU0vTXJ3eTlmVmpoM21qZi9hNXBhZktKeTYvKytIRDZSUUZIMG42MXRGc3dzbzN1cVZnMkx1ZE84Wnk0SUhUYnUvZUdkL3A0ZS9EZnZ4S01uZmhSTE5PMy90SzlWM2Z4RHNHVHRwc2g5aCtOR0QzUHQzTTQrT2xZeGZOejd4Q1RWL3phV3J4NWd0bVJsK0xaZDBSK0NwYXVXK0FwTldRWUJqMG5qUFA2aDNhVXlLakpLM3JxbHpmSFRDZk9XYU0vT3pwYlRxYTI5bVpEOTRFbWFxWUFsTkdXVjhlRnpPWVovVys4L0VtZlFOaS9xaXdJQXJ0MUtpZmdpMTEvZm9KNWxwUXBDM2ZtR2g4dmVCMHRldk01NDhqeGRKRkpiVzdON2RuWjBjK1ZkdnA1ODVHVEMvaU54bHBic3BnMnNXamF6cmxmYmtzc2xpMzdaM0gwZ1VpaU10MjhVcGFrcGlnNExONTdORVBSQldxMksyYk9YNlducHhrUENnZS9FQUhEbVlpTFB4SGlLVzcwNkZpUUJ1L2JIR24wMlBFS2gxc0RpRmVGR24yM1p6UHEzT2hZdjc5VW1qSVhBTWpMVTgvNzliRzdHbHN1cFM5ZVNmVHg1K3M4TzdPdWNmWlBJTC9LUHdSS0NJQzVjVG1LekNRZDdMZ0M0dTVrQXdNTGw0Y3liaUJuMjdHVkc2eFkyQVBEc1JUcnovaEtKMUhzUHh0clpjaG8zc1BvVUlwMjVNTFJDT2RPaFgydVRhalEwaXlBQXdNS0N2WGkyVC8vaFFiTVhmZDZ3b3V6Qm8zRWhuMlhkT2pua1dYSFVxTllkWDhZbktyT3ZYN29tZk9tYXpCZnR5YlAwN08rN3hYTjlkTldBczNzVG1MRm1ZNlRCU2xGYTV2WDgvRlg2bTNmaXhnMnNLcFRUL3E3bzNzbWhleWNIL2ZHVFpuNWlMazRPaDBoTFYvOTNPNVVraVZiTmpPYzBJNFFRS2dRaU1aVzRiVmdZSENHRUVFS29jSWl3R09McFc3cXVrYnVIRVVJSUlZUU1ZT3l3TUh5OUJYVnFtK2R6OEtQSDZhRmhVbWE1VDNkSC9ScUFrOGQ3aXRKQ0RoNk5ZMUw2R0Z3dVVhV1MyZnlaUHZtZlQ0dW1OcU9HdXA0OG0zajhUQUtsRnlRaUNMQzJZZy9wNzl5NXZSMEFCQVpKQ0FLYU5MRFVIN0IybWQraVplRjNINmJKNVliaEpaSUVPMXZPNUhFZXpadFlQM3VaM3ErblUvNm5sSDFYYkRhNWI1dS9oVVhtSmZmcVRjWmZ3NElVQ3NyQmpqdGprbWZMWmpZR1czWHBZQi95V2ZvcFZHcHJ3MW03S1dyYjdtaG5SNVBERzhvemRSSDc5WFJxV005eXdiS3dPL2RTVTFKVlczWkVxelgweWtWbGFsVTNCNENaazcyOFBma0xsb1gxR2hpNGUzTkZYVVNOc1hGNzFONURjZW5wMm1CSnBRcW1DMmY3dEc1dUUvSlo5dlJGMnJ2M2twdDNVNktpRlRJWjVlbkJ1M0RNU01iZTRlTngwYkVLZzVWOFBubjdYdXJ0ZTZuNksyMnNPUzlmWit6Y0Y1dVNvdFQ5b0IzdHVjMGJXVGR0WkZXL3JqWkEyT0ZQdTR3TTlYKzNVeTlkVHo1N0tlbmt1VVF6TTlibEV3RTJOdHdpWGpiei93MUxTakVTZ21Ld1dNU2tXWjl5ZW5icm1uTGJkMGVIaE9WWUtvM1BKMWR0TUl4QzZheGE0dWRneHoxMk9qNm5BU1ltUkU3UCtuanphMVROOFYxbVpzWis4Q1F0SlVWTmtvU1BOMy8yTkNPMVhnMkl4WnBWR3lKSmtqQVRzaGJPOG1HcUNuZHVaLy93U2ZybDY4bW56MnY3YUhLNVJQVUFzd2tqM1FIZzZZc01BS2hTMld6SnF2Q2taTlgwZnp3NUhQTHg4M1FXaTFqenI5K3JOeG14Y2NxNFJHVkdoc2I1YTE1am5Wb1czVG81eU9XVVVrbnQzQmRqWWNFZVBkUXQxM25sYU9oQUY3RkVuWStCUmxRc2wxdiszNGRQMHRCc0FXUDlGTWNhVmMxN2RIWVlNc0JJQ0ZZblBsSEpaQkl6djBuSytBaUdEWERCbXFVSUlWU01pUCtlQVpWYkYyMkVFRUlJb1FJaHo5L1RZT3dRSVlRUVF2bEFxQ1dHL2F0UTdpclVmTlNqaThQc0tmbHRNVDEvYWRqeFUvRnZIdFg1eHZQS2w2aG91VXBGZTN2eVMzb2lXdk9XZlBieEZuVHJhTS9FejdMVGFHaUtvamtjY3ZLc0VMV0duai9kU3lnMERIZ3JsZFRLOVJFdlhtVXNtRldtbkYrVzBNV2xxOG1YcnlldFd1TEhWQUc5ZVRkMStMZ1BieC9YZWZFNlkralk5OVdybU5lcGJkR3ducVZmRGdFUHNVU2pVZE82ZUdkb21PeVBMcTltVHZZeWFBS1hwL2ZCa2xYckkxMmNUSnlkVGNwNEN5cFZFTm9aNjF5b2s1YW12dnBmU3FwSU9XU0FhNEVPVk5wb05EUkpFa1lURTR2RmliTUpWMjhrYjExYi9zcU5sTDBIWS9ac3JjZ1VBazFNVXRuWmNuYnNqVm14Tm9MRElXdFhOMSs3M0UvWFgxQ3BvcGhFMVJldk15UVNUWU42bG5rZDV4dTZlaU41M05SUFIvZjYrMzh0cEZ5dStzTmUzUnl6L3dZcnhPVk5VYlJDUVdzMEZKL1BNaWkwaXhCQ3FLalVGR3ZzTXNpUWx2UThFRUlJSWZSTDBTd1lEaDZGdnpVY0lZUitTUkpOL0o0djlRRkF3TExyNy9xZ3BLZUQwQThCWTRjRnBsUlNKRWtVcFpjWUtnUzFtczdsTlZlcmFSYXJZREVrbFlyaVpLdEVpbEJPOElKQkNDSDBQUkhQMzVOckQ1WDBMQkJDQ0NIMHE2RzZOYWYvYkZqU3MwQUlvUjhMeGc0UnlnNXJsaFpZVGhseTZKdktQVmhiaUZBdXhvRlFnZUFGZ3hCQzZIc2lQaGp2QjR3UVFnZ2hWQlJFUkJ5V1JFY0lJWVJRbnZEYmNJUVFRZ2doaEg0dzBZa2xQUU9FRUVJSS9ZcStKSlQwREJCQ0NDSDBFOERZSVVJSUlZUVFRajhXSWhaamh3Z2hoQkFxZmtTR3BLU25nQkJDQ0tHZkFNWU9FVUlJSVlRUStzRWtwNVgwREJCQ0NDSDBLNUxLUzNvR0NDR0VFUG9KWU93UUlZUVFRZ2doaEJCQ0NLRlNRSzBwNlJrZ2hCQkM2Q2VBc1VPRUVFSUlJWVFRUWdnaGhCQkNDQ0dFRUdEc0VDR0VFRUlJSVlRUVFnZ2hoQkJDQ0NHa2hiRkRoQkJDQ0NHRUVFSUlJWVFRUWdnaGhCQUFBTHVrSjRBUVFnZ2hWRFFFbXlBNUJNRUdnazBEWGRLeitWa1JBRFNsQkZwRlU2cVNuZ3RDQ0NHRUVFSy9Mb0lrQ0E2UWJJTGc0S2NYaEFxRUFJS21WVUNwYUZvRk5GWFMwMEhvVjRheFE0UVFRZ2o5akFpQ3hTZFlBZzBJMkd4VzV0b1NuZFBQam5uMU5CcUtwS1UwSmFNMVV2d3doaEJDQ0NHRVVMRWdTQzdCTXRXUWJEWkxtTG15UktlRTBNOUk5NjZoTkRLQ2t0TWFDZDcvaXRDM2dMRkRBSUJ5MVIrVzlCUVFRZ2loWDRxRk9kdktrbTF2eDIzZDNLYmRuL1pDUVhHV1NTZElMbW5pQUFSYkxGSHQyLy9odjV2UklwRWlOVldSbHE0c3hxT1VRazZPQWx0YlhyVnFkb01HbG5kMHNLTW9DdFRKdEZwYzB2TkNDQ0dFRUVMbzUwWndiVW0yR1FCRVpweDdKOXFXb1lxU2E1SWw2dGlTbmhkQ1B4OCt5NWJQdHJmZ2VGV3dIT1J0MXBiZ1dOSHFERXFWZ25lK0lsUzhDTFhrYzBuUG9lUmg3QkFoaEJENmRyaGNZdVJndDZFRFhZcGxid1NMRHh4N2tpU1hyWHkxZjMrd1RLNHVsdDBpQTcrMzhaZ3lLY0RaeVJRL2hwVUlWci9aSlQwRmhCQkNDUDJhTkh2bmwvUVVTaG1DSkxpMkpNczBRbnoxYnZ6NFZPWEhrcDRRUXI4T0MyNlpPbmJ6L015N1U1UVNsRWswcFNqY2ZpU2ErRDFmNmdPQWdHWFgzL1ZCY1UrekFDSWlvd0hBdzcxZzM1KzgveEJ5NHZTbDZaTkhrbVRtZmR1eGNRbDdENXlZTkg2by9rcUU4Zyt2RzRRUVFnaDlXMG9sdlhwajVKVFpJU3BWVWR0NUVDU0g0RG9rSnlzNmRybThmVWNRQmc2L25ZdVhJdHI4ZWVITTJUQ0NiVWFhT0dJNUpZUVFRZ2doaEFxQjROcVJMTUhUcEVWbm8vN0F3Q0ZDeFN0TkdYSWx1dmZsNko0YVVCRThSNEkwS2VrWjVlSHMrV3Z0T3YrZG1wcVcwNEJlL1ViMzZqZTZvTHZWYURRN2RoN3UyVyswU3FVdDMvcmhZMmo5SnAwdlhiNHBFcVVYYmNxbzlNS2FwUUFBSDU3WExla3BJSVFRUXIrVXVBUlZiS3ppOHZXa0UyY1N4QklOQUp5NWtDamdrM09tZVJkbHR4clNUcFFzYjkvNWNtS2lyUGdtaTR5VFN0WC9USG40L29ObzZ1U3FKTmVXVWlhVzlJd1FRZ2doaEJENm1aQWNjNElsdUJVM01qQjFhMG5QQmFGZjFxZjBZd255bDkwODczTk5iRUVlRC9TUGU1TngxSmZZSzlmdTFHblk0ZVNSclJVcitCVjBjdy9mZXFLMHpGamcwL3ZuYUpxV3llVUFzSGJsbktrei83MXg4NzZqbzMxMGROekFvWk9xVnFtNGNONC9rVjlpSXIvRWVMcTdXbHFhRi9mWm9GOGMxaXhGQ0NHRTBEY2tsbEx6bDN3K2UxRWJkdHF4b1h6OXVwYUYyeFhKc1FLMlpjOCsxNTYvd0NEV2Q3VmlhZDMyN2J3b2VSeE5ZY2oyTzhHYXBRZ2hoQkQ2UnJCbTZmZERzRW1lYzBqR3ljdlJQVXQ2S2dqOStoejROYnA0M0tVMEdZUXl4Nnkrbkh6UG1xV1hydHpzMFhjMFNaS0g5NjF2MWFLUndiTy9OZTRFQVBkdm5UUzZyWTF6bGNZTjY3WnMzdUR6NThpVmE3ZS9mWEZ0NU5pWkh6Nkc2bytKVDBneU56Zmo4N0trWUc1ZXY2amRueTIrd2RtZ1h4bldMRVVJSVlUUU55UVVrTXNXbFBtemxRM3pjTWE4a0VMdWlDQUpqdVh1dlI4d2NQajl6WnJ6VkNKVmEwaThTeEVoaEJCQ0NLRjhZd3ZsbXBUcnNYK1g5RHdRS2hYaVpjOENVN2V5MlZaQS9OQ2xGdHUwYW5MdDRnRlBEeGQzdDRJMU5XVFVxbGxsNktEZWJmOXN6ank4Y2ZsUWROZ1QzYi9ROTNjQllQWHlXZm9ybzhPZVlPQVFGY0lQL1VaQ0NDR0UwSzloK2lUdlczZFR4VklxUGxGMTc2R29FS21IQk1zVUFQYnN4UVloSlVBbVZ4ODg5R253MytVcERZZW1WU1U5SFlRUVFnZ2hoSDU4Qk1FV0JxV3NVVlBTa3A0SlFxWEY2OVQxVmF4SGtoeHpTcGxTMG5QSlRhMGFWVjQ4dWtnUVJPdTIvUjQrZnFIL2xFd21Cd0FMZTMrRFRUNi92MnRqWTVWOVY4bkpxZDdsR3hpc0hERm01cGdKYzNVUE8zZG9zM1BiOG1JOUExUXFZT3dRSVlRUVF0K2N0Ulg3OTlaMlIwL0dBOERKYzRtRmlCM1NoUERaODRUb0dNbTNtU0RLdzk3OUh3Y05MQWNzQWFnTFhQNEZJWVFRUWdpaDBvWmdtWklFSjBpMHE2UW5nbEFwa3FZTURSZGZkQk0wS2VtSkdKZVVsREo1K3BKL0YwNnh0N2NsQ0FJQU9yWnZWUzBnTTB4NDlmcWRWMitDQUtCYVFNVzZ0YXZyYjh2bjg0enUwOHJLNHZYVHk3cUhDb1d5WXRYbTgyZFA3Tnl4alc2bHFZRC9iVTRJL2VJd2RvZ1FRZ2loNzZIZDc3Wk03UERGcS9SOEREZkU0dkR1M1EvK0J2TkMrUklYSncwSlRmZnh3RDhkRVVJSUlZUVF5aHZCNGtuVnNTSWxmb1JCNkx1S0VGLzFGUDZ1S2VscEdIWGo1djM5aDA3ZHVIbi84UDROZFd0WEE0Q2hnM3JybmxVb0ZIc1BuR0NXWlRMNTRnV1Q4OXhoaGxqU28rOG8vVFVVUlFQQXNSUG5Iejk5cWIrKzdSL04rL2JxVkh5bmdrb0YvQUlJSVlRUVF0K0RmM2toc3hBWHI2UnBJSWlDYkV4d0FDQXN2REJCUjFSY29xTWxiczZXbkpLZUJrSUlJWVFRUWo4K21pUlQ1ZGh3QWFIdlRheitBa0FBd1FaYVhkSnpNZFM5YTFzek05UGUvY2MxYmRWenhiOHpSZzdycC8vc3ZvT24walBFWmYyOFUxTFRucjBJZlBMc2RhMGFWYkx2NUYxUThJbFRsejRFaHdJQWg4TnUxS0NPL3JQSkthbVYvY3RaV1ZuY3ZmL0V2MkpaRm91VmtKRGs1K3Z0N2VYKzdjOFAvV293ZG9nUVFnaWg3NEhISXkwdFdLSTBEUUNrcHFtdExRdndSd2hCY2dBZ1BEempXMDRRNVNFMlRrcXk3ZUNIKy95RkVFSUlJWVRRajRkZ2laUWhKVDBKaEVxZERGVWs4eDBDcmZrUlA3diszcnJwamNzSDIzWWNtSlNVcFNPalFxRll0bkpMcis3dEE5OStzTFF3TDEvV1o5M0dYZnQzcmNtK2g0T0h6eHc4ZklaWjVwbVloSDZPdUh2dmlWZ2lTVThYcDZTbTBUVDlSNXVtaC9ldEh6OXBmdThlSFI0OWZubjQyTG1MWjNaWHIxcnBlNTBpK25XUUpUMEJoQkJDQ0pVV2JMYjJEdysxbWlyUWhnVEJBb0RFUlBtM21SZktsK1JrR1plTGFZYy9tOHIrMExnQk5HNEF2ajU1RDdheGh1b0J3RFlXMStkeXdjNzJXMHd3WHp6ZG9VNU43YjhmQ3M4RXJLM0EyZ3FzQ3R6RHRVaTRYQkFJUUNBQW52R3VKNFhIbk03M1B5TUdqd2Z0ZjRmTzdVdmcwRCtwcXBWTGVnYmZIVjZpS0QrRVF2RDFBVXVMa3A0SEt1MUlnaWRXeFpUMExCQXFkV1RxQkFBZ2lCODNZNnBhZ1AvelJ4Zm16QnludjNMVnV2OTlEb3NjUHJRdjgzREkzNzJPSER2MzlQbWI3SnZQbXoxQm5Qeisyb1g5ek1PUncvcXRYVFgzeVA1TjhRbEpKdzV2bHFjRm56aThoY1Boc05sc2hVSTVaK2E0c3I3ZW84Zk4vaTVuaG40MVArNjdDQ0dFRUVLSVFRTVFBRURRSlQyUlVvM0dsLzluMUs0TkJGUUdBTGg4RFQ2RjVqRzRhMGRvM2hoa2NuaitFbmJzQmJGWXU3NWFBQXpxQjJvTlRKNEY4cElJNFRkdkFxMmJBd0JRRkhUN3F3UW1rSk5taldGQUh3QUFxUlQ2RGMzdlZnSSt6Sm1tWGQ1ekVJSStGUGk0WTRacHc2alJzVEEyN3o0bytWVy9Mb3dib1YyK2N4L1diU25TM3VaTUJZRUFBT0RSVXpoMUx1L3haYnhoOWhRUUNFQ3RnUWVQSURhK1NFZi81ZFd0QlYwN2dyc3JyTnNDZCs1L3A0TnlPZEMvajNZNStCUGN1bWRrVE11bTRPbWhYZDYrdTVqLzU4Qkx0TGg0ZWNEZi9RQUE0aE5nL2RadmNvaWExYUJMaDh5SFYyN0FmN2UveVlHTXFsWUZ4Z3dEQUZDcVlOc3V1SFhYeUJoTEMyamRIRTZlQmFYcSswME1sVDRGYTlPQUVDb09ORkRNZHdnL01rY0hPLzJIMFRGeC95N2YxTEY5cXlxVnlqTnJPblZvUFgzMnNvbVRGOXk1Y2N4Z1d6YWJ4ZU9aY0xnY0FJaVBUMHhLVGdVQWlxSUE0T216TnpLWlFqZnN3YVBuTEJhcmQ4OE9TY21wRHgrL1lEb3NJcFIvR0R0RUNDR0VFRUtvMUxPMWdjWU5BQUQ0UExDenpRd2NWcTBNMHlkcWw0Y05oRFdiU21CdTVOY3YzcWlDcFN3WERKc045cllRRS9jTkQ4RmdzY0RIUzdzc05QM21oOHNuUGcvKzZwWDVzRm9BK1Bya0hXL09oYWNIbUFrQkFFTEQ4algrY3ppSTBrRWdBRFlMK3ZhRVpVWUtOQlVHbHdNZTd1RGxDZDZlY1A4aEJBWVZiSE1IZS9EeEFtOVA4UEVHYjA5WXV4bGV2Q3FlaVJXRnJ3OU1ISzFkN3RNZEhqOERoZUo3SEpmTmdaWk50Y3RjanZIWVlVQmxxRlZkdTd4alQzSEdEa3ZoSldwaUFrV0pPcWpVb05FWWYwb2dnSEorQUFDbWdpSWNJR2RPRGpCNnFEWTBDd0JpQ2R4N1VKejdIOUlmUG4yRzE0R1FrbXA4Z0t1emRvSExNVDZHSkdIaWFDaGZGbjZyQzV1MncvdUNkNlN6c2dRVGt3SnZWUWdVQlFtSjMrTkFDQ0dFdnFOUjQyWlY4aTgzZEZCdkFLQnBldkR3cVFxRmN0Rzh6SnNDdVZ6dXJPbGpCdytmc25ITFhvTzJpUHBDd3lML3QrdXdTcVYrK2ZvZEFCdzRmTnJPMXBwNWlpQ0kwMmV2UG4zMm1ua296cEJnN0JBVkZNWU9FVUlJSVlRUUt2VTZ0d2MyUzd1OC8wam0rcGR2NE0xYnFPd1BUTkpQWUJEY3VQWGRKMWZjc1VPaEVCenN3TUVlSEIzQXdRNGNIY0RCSHF5dGdTUmcydHdpUlNOK1hqMjZaQ2tDS1RTRk9kTmc2YW9DQjlzS2phSmczeUdZTWg0QW9GWjFxRkF1WHhtWkpBRWNMbkE0d09lQnVSbFltSU81R1ZoWmdvTTlPRGlBZ3gzWTJnRDV0VThIenlTUDArSHh3TWtCbkJ3emc0VUdrWlc2TlgrSTJPR25VSGp3R09yVkJxYUdaN3MyY094MFNjL3AyeXVGbCtpV05kcm9adUVjT2c0bnpoUis4MExqOGVDZnNabUJRK2FITmFBdmJOMVpQUHV2VkFGYU5vT1d6UUFBemx5QWZZZU5qSEYxeVZ5TyttSmtRSWMvb1h4WllNS2M4MmZBbGV1dy93aklDeEtESHpNTUtsVXMrT3dMcmtCNTdRZ2hoSDRHcWFscE8zWWRxVm05TWhNN1hMTis1OVhyZDhhT0d1RG42NlUvckYvdlRxdldicDgwYlhITkdsVnExYWhpZEZlVi9NdjE2ZFZwN1lhZDQ4Zjh2V3J0RGdkNzIvaUVwTi9xMXVqUXJ1VzZUYnNES3BkZnVYUldjbkxxWDRNbTl1N1p3ZWdlRU1vRnhnNFJRZ2doaEJBcTNXeHRvRWtEN2ZMelY0WVpHQnUyd2VwL3RVR1VBWDNnM1h1SXkwZXhQaDZ2TU8wSnc4SWhJc3B3SlZIWTJHR05xbUJyQTVZV1lHa0psaFpnWlFtV0ZtQmhrUmtsemE1KzNkSVlPL1J3aHpZdHRNdkpLV0J0QlFRQlBCT1kvZytzM2doUG5uK25hVHg5QVIrQ3RlbFFyWnZuRVppcFZSMG1qTTd0UjVsZGphckE1V2pyRXdyNDRPSU1EdmJnNUFDT0R1RG9BRTRPWUc2ZXh4NXFWZ2ZXemh4enViNm52WWVnUmxYZ2NnRUEydjRPbDY1bjVnci9ra3JoSmZxVFlyRmcwbGp3Y0ROYzM2SUpSRWJCcFd2RmNJakdEVEtYYy9yUnUzek5PNVJJSVZWa1pNQ0ZLK0RzQkkzckEvTmZUT3NXVUxVS3JObFVHbi8vSTRRUSt1NHVYUHBQclZaM2FOY0tBSjQrZnpOanpuSS9YNitGY3ljWkRHT3hXRnMzTG1uY29udVBQaU52WHovcXBzdXExOU8xNTNCemMrR1c5WXNxbFBjVmk2Vi85ZTFpYjJkejdzSjFzVmpxNCtVZS9DbGNKcE4zN1RVOFBWM3M3ZVgrdmM0UC9Ub3dkb2dRUWdnaGhGRHAxcjBUc05rQUFCUU5CNDRZUHB1U0NydjJ3Nmdod0tURmpCa0dNeGZrSGNhenROQnVVaUNIamhkbjdMQk5DNmhTcVdDYi9GWWI5aHdBNm11aFJXOVBDSXY0eGJ0OWtpUU1HNmpOZkZKcllQRUs4UFdCb1FPQklJRERnWW1qWWVQMkhEdnFiVjROTEJZd29heDdEL043eEs0ZElXdUxsMHpNenpwRERHcTE4ZXNuTGdHT245Wk9PLzlSR1lxQ2xGUklTQVFuUiswRjFxQWVETzZmcjIyVFV5QXNBc0lqSUR3U3dpSXlBNGNrQVlVcktLbC9HUXNFWUdOZG1KMEF3SU1uMnNpSGdBODl1OERsNndYZkJRMVIwWVU4K3ZkVU9pOVJBQWdPS1ZKTjBhVGt3bTliYUtPR1FCVi83YklvRGJidWhMSERnY2NEQUJqUUY5SXo0UDZqSXUyZlp3SzF2OTZWRWg0Skh6OFpHY05pZ2FPOWR0bG8waUVBS0JTd1lTc0V2b1BCL1lGbkFreUI0b1d6NE9ncE9IbTJZTC96UlNLSVN5amdhZVNEdVRrNE94Yi9iaEZDQ1AwQVRwKzdDZ0FkMjdlSytoTFRzZXRnalVhemEvdEtQcCtYZldTOU90VW5qQm0wWXMyMkppMTdYTHQ0d012VERRQXVYN21Wbkp3YUhSTVBBRHMyTC8yajQ0RG12L2RteG0vNzMwRm00ZGExSTVWRjVjOWZ1dEdoMitEZ1QySDNiNTBVQ1BqZjl5elJyd0JqaHdnaGhCQkNDSlZpUGw2WmFSeDM3a09rc1c5YWI5MkZKZzJnWW5sUWF5QXdDRWdDdm1YblFVTzZBRTFCWTRmUFh1WVdPMVJySURrWmtsSWdLUWtTa3lBaEVlSVRJU0V4TTNBWVVCbW1Ub0RBZDdCMkU0Z2xoWjcrajY1M04vRDEwUzZmT2dzUlVkclFCUk9iWWJHMGZjc3VHMHNZc3JIV1JuUUsxUGVyUnRYTWpvOUdtUW1oNFcvR24vb1VxZzNNR0tCcGtNa2dQUU5FYVNCS2cxUVJwS1JBY2dva3AwSmlFaVFsRzE0OGo1L0RvTDh5dzlMWmhYeUdBMGNoTENMSGZMN2RXN0pVWmN3Ly9VcVN0YW9YSnNTZVhhdG0wS3BaZ2JlaUtPajJWekVjL1Zzcm5aY29BQ3haV1lBNWx6aUNnQkdEb0VFOTdVT2xDcGF1aGsraHNISTlUSnNJSkFra0FXT0dnVUlCejE0Vy9pajE2bWhEZlFER2YrSUE0TzZxRFJnRFFGaEVibnU3ZlE4K2hjREVNZHBFU1JZTGVuYUJnRXF3ZW1PT25SU3plL0lDdHUzSzl3bmtXOE42TUdaNDhlOFdJWVJRU1pOS1pWZXYzNmxTcWJ5ZHJYV2o1dDNpNGhQWHJKaFR1MlpBVHVQbno1bnc3R1hncmRzUHA4eFljdlRBSmlaVjhjM2JEeG9OQlFDdXJrN3BpVzhiTmUvV3NVUHJzU01INnJZeU1lRUtCUHlFaE9TWHI5NzlkL2tRUlZGaXNVVDQ0N1JhUno4SmpCMGloQkJDQ0NGVWlnM29vNDJncUZSdytIaU93N2JzaE1GL3dmLzJRWFJNdm5hclZrTmlVb0VuSTVFYVdWbm92TU9najErL3FSZEI2dGQvVFJxQ3B6c0F3SCszYy92QzE5VVpKbzBCTmd1cVZvWmxDMkRaR2dpUExOalJmd3BWSzBPNzM3WExrVjh5WTFyWGI0RXVOa01RTUtnZmNEbHc5bUxKVFRSbkVWRXdkekZJSkpsQjMvd1FpZUJWSUZpWVExdzh4TVZEWEFMRUowQmNQQXo2QzJwV0F3Q0lUNERBZDk5dTFpaS9TdTBsK25NaENSZzlMRE53U05Pd1lhdTIvdWZMTjdCOU53d2RDRXh3N3A4eHNHNExQSGhjeUFQcFl1UVNLZHg1WUh5TWozZm04cWVRUEhZWUV3ZlQ1OEhvb1psRnR1M3RmdVdmRkVJSW9aSjI3c0oxcVZUV3ZsMUxwaXJwa0w5N2pScWUyNzFjWEM3MytNSE5RMFpPM2J4dUViTm0xdlF4VXlZT3YvZmdhZU1XM1FIQXhNUWtOaTV4L3FLMWk1ZHVaQVpNbnpLeWZyMmFJOGJNQklET0hkcjRWeXc3N3A5NTc5NS91blpoLzNjNVJmVHJ3TmdoUWdnaGhGQWhsZkV4TnpYbHZINVRwTEpnZkQ2TFo4S1dTRlJLMWZmTTVFSy9LQTRueTBPQzFDNlFaSmFuS0VwYmVyRmViVzN2TGdDUXlXRmczOXgyTGxkQTcyNjVEVWhJaE4wSHRNdEp5VEI4ZkNIT3dJaEN4dzRqSW1IZ0NNT1ZsZjIxc2NQY1JjZkNsUnZhb0lXOUhTeWFEWnQyRkxYYVhuNDRPc0NHRmZrZDdPSUV4L2ZsTVNZMERLYk1OdjZVdFJXTUhxWjllWlVxV0xzSjFIcWQvUFJqTXdEUXJ5Y1FCSnk1a04rNTVXTE5KakRoYXBjNUhGRGwxZDJOendlWlRMdXNVQmcrcTFaRFJxRmEvUzFhYm1UbGQ2NVBxOUdBUE5zWmZUZlVEOUM0TVhlbC9CSmxWS3FRZHlkT0E5RXhtZmM2a0lTMkw2WSs3dGYvRGdneU00MVBwNkRYSk04RXhvK0M2bDhUSm1nYXR1M0tFaDI4ZGhPRXB0QzdPd0FBbXczalJvSzVXV0dxN1BwNFplYUQzcndEU3FYeFlXWDBZNGY1NkYrb1VNQ0tkZENsQTNUdkJFb2wvTHNhUk1aYUpDTDBjeUtBQkFBNlc3MElFOUtLSUVpNXBpU0tHeHNpWEFRTm82VzNTM29hQ0gwbmg0K2RBNEMyZnpRM014TmVQTFBieXNvaXowMHNMYzJaakVNQU9MUjN2WSszQndEOFZyZUdPUG05aVFrWEFOYXVuQ09UeVFVQ1BrVlJFeVl2ZlA0aWNQYThWWDE3ZFJ6UXI5dWthWXRzckMyUG5iZ3dlR0RQYjM5eTZGZURzVU9FRUVJSW9VSmFzcWl1ZjBYcjhwVU9GV1Vua3lkVzdkUFM5ZVRLQUFBZ0FFbEVRVlRiYjhyMFJ5ZFBmYzdQK01hTm5KT1Q1WUZ2VTNJWnMyQmVyVC9hZVBUb2ZUWDRVMXBSNW9aK01tWkMyTFhaK0ZNdG0wRkx2WktHajU3Q2luWEE0MEUvdmMrUTVtWlFxM3FSSmxEMHpEd1dDeXBWTkZ5cGF3akhZa05BNVR6Mm9GRkRZRkJScDhGOC9iMzNFTVRFd3VEK3dHS0JpUW1NSHdsdUxuRDRSSUYzNVY5QjIwNlNvZDlyeE1zRGxIcGhpWHptZEJZTExnY21qZ1p6TSszRHZZZU1kSm8waU0zMDdRRWtDYWZPRmZYUXNYSGFoY3IrTUdvSXJOME03OTduT0xpc0wweWJBTWRPdzhXcm1iMEdmeWlQbnNMNXkzbU1ZYk5oN2pRajYrOCtnTHM1NUU3cFZLME1MOThVZUZhMk5pWFQ3cTRZNFNYSzZONDU4dzZQZkRwN01mTzNjZFVxTUcxaWppTmRuV0gvRHNPVkE0WVhJTmhwYlFYVC84bThJWU9tWWZ0dXVIYlRjTmlwODBBRDlPa09URGh6MEYvZzRneTdEeFRzRld2VlBQTW9WMjdrT0V3WE94U0xJVFkrdnpzL2ZockNJNERGZ3JEd0Frd0pBRmpHNHE5RngrYmtZeEJDZVJ0WlhpWlNodXdQTmZqamltanRlc0NSWC92aWwyNVJrcHpmVFRrejUzaTVDMXRJMVFtZk00eFZhUzRBb29mWEV6dGUxYk9SZjBaSTh2clBWRThscTZFZXdqWXZrMWRuRHpxNkNCclhzMThVbkg3b2RjcUdvczJ0U0h6TU9sYTFHUmNrMmhVazJwMy9yY3c1bnI3bTNlSmxUNzlJcy8waUxTQlR0ck5FbmZtSHBaRHQxdEpsZDdMaTdlMjRzVVhaclQydlJndVhYUVNRZCtNbUZ1aEh4aUNBVmRIcWJ6VWwrNUNXZWZkYlJjdEJBUEJPbE8zL28xK1JTSlIrNWRvZGR6Zm5xbFVxQW9DZG5VMUI5OUN5ZVVObWdTQUkzdGYvZ0M1ZnZiMXp6MUdLb2tpU3JGMHpZTnZHZnhmTm0rUmJ4Z3NBMkd6VzRtVWJIT3h0Und6TjlTWlJoSXpCMkNGQ0NDR0VmazJMNXRkMmRTMWtRZitVRk1YNGYrN25PVXdnWUN1VjMvVzdiRWRId1lhMURRaUNXTERvMmVHak9WYmk0dlBaWm1ZY0Zvdk1hUUJDd0tUcDJCYjQ4K3EzSmVERHpFazVQbXNtek8xWlJucUdrVnpEUXJ0K0M1SlRZT0pvNFBFQUFMcDBBQ2RIV0w4VjFPb0M3R1RpYURBVEduK3FhOGNzRC9jZWdpZlBpelRoZkNKSm1EZ0d5dnBxSHo1OWtXUG5zT3Uzd01RRUJ2VFJQdXpkRFVnQ1Rwd3RoamswcUFkamhnRkJ3TGdSTUhFR3BLY2JteWNCZy80Q2dRRCs2Z1hORzhPY0pUOWlQcEJJQkIrQzh4akRLVlFZd01FZWhnNkF5djV3OUJRY1BWbUFEVDNjWU9rQ3VIVVg5aDh1UUt0T0ZndnExWWJmVzhMYXpSQ1g3NGhMSVpnS29HWTFlUEE0UytEY0FGNmlQNFdLNVdIOENMQzAxRDZrYU5pK3kwamdrSEg2UE5BVTlQMTZ3MHFiRnVEcERpdlhneWgvTnpseHVWQy9qblk1Tmg2Y0hjSFowY2d3Z2dBM0YrMXljbXBtTm1SKzBEU28xVVkyMFZEd0t1ZjRmYlBHMEt4eEFZNkNVSzVNMlU0Ty9GcEduMUpUOGtqSkZTYVZrRTN3c3crZ1FLT2g1Zms1U2ozN3hlNm1MWk1WZ2JIU3ZPNWZ5WUU5cjFvVHgwMXhzc2RGamgzU245S1AydkdxTm5KYWV5QzBzb2JPYjk1ek9ZdStqdnc2TDVLTmxHcndOZS9peUs4ZEliNlV5K1pPL0hvMWJLY1Vkczd3T21WRHBDU0gvNVcrTW1VN09mRi9LMmhvdHBiZHJQSVdmMzFLUDhiRURrM1p6bzBkMStkbnd3OXArME16VHVrZWtzRHU1ZjFLUlluM2hwU2xRQVVBSEZMZ0ltaEVFa1VLQkFqWWpuKzZuVFJsT3dOQU5kc0pVWkliek03emowM3dtamh1a211UzlXT0hUWncybHA3WW9WcXRIajk2b0RDbmp3YUZ0V1hENGkwYkZnTUFUZE1FUVRDcGlzeFRvNGIvbFh0TlZJUnlnYkZEaEJCQ0NQMmFxZ2JZK3ZwYUtKVUZMZ1RLNFpEeENiSjhEQVFuUjBGU1VyNCtvaGVYdURqcDFCbVBsaTZ1dTJCZXJVcitObk1YUEZXcHFMSitsdVhLV2o1NWxoQWJhNnhYSEVKRytWZUFGazB5SCs0NUNER3h4a2RXRDlEbUxFcGxzSFpUYnZ1VTV1dU44MjBWZTk3UHl6Y3dleEhNbktRdEcvaGJIYkMwaEtXclFmcHQzbTVKeVRCdGJoNWplbmNEL3dvQUFJbEpzQ3F2ZStxTmxoOGNOU1R6Ky9HWU9GaS9KYmM5WExnQ1prTG8wa0g3c0dkWElFazRWc1R2Q2dGZXY0WDBETEF3Qnl0TEdEa1lscXcwTXFabE0vRHkwQzVIUkpXdXFBeVhDNHRtYWFNeVhUdkE1ekI0OWpLLzJ3NzZDOWdzYU40WWFsV0hMZi9MVjBEYXhocVd6QVZySzJCYXl1MDVXS1RKNSs2M09qQmtBQXpzQzNmdXc3bkxFSjlnWkF4ZW90bHQzQTZwdWU2L1lqbm8yRGJIWnlrcU13blBoS3U5Y1VTdGh2aEU3VW9uQnlBTGNzdFI1M2JRdlhQbUpnb0ZyTmtFVDEva3RzbVppNUNXQWNQK0JqWUxBS0I4V1ZpMUJMYnVoTWZQOGo2Y2dKOVpmTlhaTWJka1NoMFB0M3dOeTVOY0FYMEdGY04rRU1vSEozNjlOcTVIakQ0bDFjVC9MOWdGQU54TVc3UjNOMUtmT1VYeDdzRG5Lbmtlb3FyMStPbzJrMVMwNUZyTUFBSklEbUhrVmtzVm5lLzdUb3JzWmZLYWlsYUR6RGdlN3FZdHc4VDVTaHkzNEpaeDVOZEpWZ1RHU084WlBFVUE2VzNXSG9EK2tKWmJYemRUdHBPbjhBOE5yU3hvNklzRU5vc3dDYzA0azQreEJXYktkdll6NzBrRDVXdmVOVkgrNm5ueVVnNXA2aVpzcmorR0JCYUw0RkdnTm9pelJrdnY2ai8wRUxibXNhekR4UmNMZW9LNVlCRzhQMXhQbUxLZEk4U1hlQ3diVjBIVEZpNjdyMFQzTHE3OWx4SzJ0dGFMNWsvT2ZjejlXd1c1WXl3clF0ZnJBYUhpZ0xGRGhCQkNDUDJ5cEZKMWxlcEhzNiszcytNNTJBdkN3dElsVWlQSlF6ZXV0T09hc0pqbDNyMzhLbGV5emo0R0FGZ2tZV2JHVWFtcHBVdnFHQjBBQUdraTVlS2wydS9SVGgxdmJYU01zNU1wQUl3ZVdhbHZieU5GeVVKQzBpWk5mYWkvNXZ5RmlQaDQyZFpOamJwMTlSRUkyT1AvdWQrcXBkdm9rWlZHajcyTHNjUFNMa05zK1AzbTVIRlEyUitZZGxON0RtU3VaM05nMlh6US8yejVJVGpIdmxCMmR0b0ZqUWFldi9vRzh5NVczNkptNE9kd21MVVFaay9WVmsvMThRSjcyd0lVYVAwUURBSkI1a00yS3pPYkt1b0xwT3ZWQmt4S0JyVTY3d1pkdWt3eXBTcGYzYndNRE9nRERYL1RMa3Vsc0hSVjNrSGZ3eWRBYUFxdFcyZ2ZOcW9QNXk0VnRWRmZlanBzM2dGVEo0QXVQbjAxNjczNUZ1YlFvNHQyT1M0ZU5wZUt1OUV6S1pXd2JUZE1IZ2RNS3RXWTRUQmxkbVl0elZ3MC9BM0tsOVV1bTNEem0wR1luSkxaUGE1SkF6aDRMTzhtZjRYV3FENEFnRUFBclZ2QTQyZEdZb2Q0aVJyMS9tTWVQMDFUUVc3UFNxUXc5dXVYbFJYTHc3enB3RlJuSGYrMW11NnV6VGxtU0J1d3RZR1JRNkJTaGN3MUloRXNXUVdoWVhsdmUrc3VKQ1hEcExIYTJacWJ3YVN4Y1BzZTdENVFwSzZRSlVnaXpXL3FaSUVJK0dCbG1ZOXg2TmYwSVcxZldNWjUvVFdOblF4dkZSSXBQNG1VbVZudkhzSXNIelJZQkZkREcra0pXdFZtUW4zN1pRREFJVXg3ZU9VWXR0LzYwVVpKRmR1RmJjK3JFV0E5SnBjQktrcVNJSHZxYTk3VjE3eHJUbVBlcEc2T2t6MWtJcDBWTFFjQ1FKQm90eTd3cWN1NWRCZTJNbVU3SmNwZjBVQ2JjVHdNZGlKV2ZhRWg4dy9GeDRsem55Y3ZLOUM1K0ZzTmFlS1k2NDEwUlZETGJoYUw0Rjc2MHIyZS9hSjY5Z3RURk8vRHhHZTNmTWpTRE0vZmNuQVRwODFQRXVjL1RWcWN5NjRxV3YwTi8yZnZyQU9iT1A4dy9zU2xiWnE2VWhjS3BiaTd1NHpoREJnTWh6RmcySVlNQmpOa1l4dXdqVEZnTUd5NEZuZjM0dEJTZDIvVHhuUDMrK1BTV0M5cEtqQzJYejUvWGU3ZWt5U1h5OTM3dk0vekJaNFViS3lwWStNeVJYMXJIZllVTk0rUlA0eE9IY1ppOGdjRlhBb1REUVhJcytrZldXOFl0V0hEeHI4TG0zWm93NFlOR3paczJQaS9ZL0Q3SWJNK2lmcGd6TmxidCtuc0RnYTBhTzdSbzFzdEN3MmNuWGdEQndTWlc1cVpKZE5waDVGMW5TazUwNlFOaDhNRTRPNG1jSFl5cXBmRFlEQUVBaGJ0WnUvY3pSNDUrdXpxbGExK1dtZFZFU3l4bU51d2dWdmpocTRQSHVhZXU1Qm16U28yL3EyWTlKVVRaYjViamRwbzBkUlJjSGZETzRpa0JLTW5tYzZjUFUxYjVqQTVGWXVXMDY4NGFTeGF0d0FBbGNGUHpNY0x6SEkvSWdGZk8yRnZoMXErTkFkQTZ4eEt5OENpNVZqMk9WeGQ4UDNQbGF2cytOMFBSaThOeTFMdTJ2ZVdRa29wV0N4TUdZOE9iYlF2TlJyOHNCNXBadnltSm16YUJxRWQyclZDWVNHKy9LNjZxZ3pGM1FlNGZCM3RXZ0hBbU9GNDlNUklHaGsvQnZaMm9DVFNOVDlEVnFNbWIzUDF5WFFtS2hhTHZnMUI2alcyTjgzdGV6Z2FqYjQ5UVFrSmN6N0dncVVWU0hvQ1BrWVAwNy84YlRPU1U2M2QzWVVyR0Q0SUFPenQwYm9GTGw2cGVKVXE0TzZtMTg0enMweXJrOXBPMFhlZkxoMHhab1QrUWdvZ0xoNnJmNnBFZmMwbnovRDVNc3liQ1I4djdaejJiZEM0SVhidHhlbnpJRW42dFFqU3F1K1V4OVVPaXlGSktHcm9weXEzK00xZXU0bU5XK2dYMVkzUXZzZk1iRHg2UXQ5R0pFS0xKcURlNEZtRHVOZDJyVEJqU2pVTzJzYS9tMXpGNHppSlVYM2xOaDRyV1V5KzRaeFh4YnR1NVh5cGV6bTV0bGJxWXpHNFhiMjNjbG1pSThsOUROc3p3R3pqc2JxQjh3eTVKdTk1MFRiYTM1cWJvSUd2c0pPS0tLbFpLVWpFOFE5M0hGRmhNMDlCU3d0TGswcFA1c2tmNmQ0bWdMWWVhOXA2YUIzaE9zOWxYZkZZQUc3OEJoK0cwQXl1MmhvWExGRWxWZWxOME1ObE92VHkzVWU3eUo3alMyV3JlZ2xhMHpZNGxUWktwdEUvaW9xNVlYWEY0MUtsNStNayt3dVZzWU1EcjNYejJiSTd2bW1SS3Q1d0xWZCtmUUFaMHBzV2prck1EUXUwN3dPZ3Y3OCt1SlVCQnZVaEczNkdodHpJWG1pdVFxU1E1ZEhmUDlxVkYxV3NTamlhMGs5RmxxbzBwWWVTZXI0ZmNENU1OTXlSRzN3OFpXQ3Aycm8vYXhzMmJQeXJzR21ITm16WXNHSERoZzBiWnBuMTZkVlBtVFM1SHl3VzQrQytua0dCSW9JZzc5M1BtVGo1b2twTkY0NXEvRlF1a2FnYU5kdHIwdVNMUlUwK0dCbTJlT250QXdlTm5neURBa1duVHZTQkdaNi9LT2pkanlhdHlKQWUzV3VOR2huV3FKRmJVS0NJNmtsYnN2UzI1VlZzL0YvUXNSMDZ0ZituRDhJODViTkFHV1Z5amxKcE5pbFU1NkUwOUIydVdHTEpSdE9xT1ZvMU41MTU4Z3cyYmFOdm41T0xKVjhoUEJUM1l5eS9nM2NVb1JEelB0R0duVklkNjc5c3dnT3J4aDlvV2ZjYlFPTHdjV1RuV05IYU9yYitoVVpSc0xmSDZ3UWpZYUJKUTdRc0svaTBjUXNTYXJLbnowaStOVWVMcG1qUmxHWitUaTZtektySmc3SE1qajJvVXh2QmdRRGc3NGV4STdGeHE2WDJINDdVRjU4N2VRYVhLMVBJNnNKbERIMGYxRjllOTg1dlNqdHNiOUNGZXZhaTBTTGJLZnFPVThzWDQ4ZWdibTJqbVNkT1k5dE9xQ3RwK0U1THgvekZtUENoMW9SS0RlYVk4Q0c2ZGNhZS9mUWpLb3FMS3c0T3RiZkg1dlhhdjRQcnQvREQrc29kVlkzVHNTMDZ0QVdBbTNmTWFvY2VicGc0RnRSWUgwUHRNRFplKzJla2ZtTU9ZQnYvVVRTa1VzaDI5eEYyOExQcnFxdkpKMlI3OXZEWjRTTnNYNlI2ZlRpNWQ0a3F1YndyTWRDK1Q2VFRSQkxFbWZTeFZ0Wk50SkxFa3VodGNlRVdHb3dNZnF3a2l2Y20wR3RzRkZLMTFubXZKQ1RwMHN1NitRd0d5OTlPNjdrVWNRS0RIUHJMTlhsSkphZE1WZzhTOWVjdzdNcHJvZ0tXZTFzUG1xS0o1U2xScDF6UFhtZ3lrOG5nMXJMcmJHRXRFU2RReEFta1hjUm1DZ3c4a0dqditTTURyR3RabndQSVZUeTZram03bzljdlBYMzM3RTFzWTNqWWJ2ejZKSWdzdWFWbnVtYXVDd0ZHcmlKR1RlaS9SemFUNzhxcnJ5Sks4eFhQYU5lU3FYTnA1M3NMMjNiei90T0I0NWVuZUh3NHVaZE9JeXhScC95ZDBLcHZyY01lZ21iRGcrNWR5ZnowWmZFdWszWHQyRjVSVHRPU1M4K21TUy9TYmRzc2J2eEdEaHkvQk1sUlE1K29EUnMyM2o0MjdkQ0dEUnMyYk5pdzhSOW45QWZoVVZFdWhuUENRaDBCVEprVU9YaVEwWVB4OFJOSkZ5NGEyZkxVYXRKVUFBUUF6SndSRlJ3azJuY2dQaTZ1YU1HOGhvc1dOdmxzb2FYaG56VkZ6eDUrVDUvbEp5ZlQ1SHJ4ZUt3bWpkMGFOM1p2M05DMVdUTVBBRk1uUndJb0xGUmV1SlFtNExOYnR2QlFWTDc2bzQzL0d2NSttREJHTzAwUWxhdHU5VS9CTG50bVVkT0VERmVpVGZYSnphdUV0K2FkUWlUQzhvWHc4ZGJQMmJZTEYwMnJCRlVBUWVBbmkyWG5Lb1RKTkkxVkpFa2NQQXB2TCt6Y0M0TFFhcjFjcnJZekhjRFZHN2ozd0VnREprbDlhdXQvSHJVR1AyN0E2cSswbGQ2NmRjYk51MlpGaVByMTBMbURkanIyTmJidW9HOW1qdndDeER4R3d5Z0FDQTJHdngrU0t1T3Z0WktPN2JRVGFnMHU2RHQvYmFkb3hZd1lESm5GN0ZZUDk1cmZLWVZRZ0NFRDBiTXJXQVpPYnJVR08vYmc1aDA0T1ZWeHM3djNJenNIN3crQWJwQ1dmeTNNbTRuNFJPdzdoRHYzelhvUXpkR3NrZjVQN2NhL2ZMQlVScVpWR2NVMi9xT0VPQXdVYzBJTTUvQlpMdGJYSUx5VnMyS2dmNGVXN2l1U0U3VGFvUk8zdHJld1RWSko5S20wMFhZY3I5RWhzZmR5Vno0cTBPcnJiSWFncGZ2eUJzNmZhRWpWcWJTUnJ5VUhhL2J0cUVscGtjcHl4RHBKUWxOUkcxQUpwU1dxNUtNcC9RMW42b3gwalYzbU1zQzZtL3Z0Zy93ZlROWWRhNWZJWWRzUjVSUlREdE11U05UZmRDYkRqb1JHYlN5Z21wUGNBT1Fybi84ZGIxckRvcW5ib3NZdWM2OWt6WDVhOElmSm9nSCtKMDFNbHJVZFAvQ3o2eHBYdkUvRUNXams4dW5KdE9GUENuOFBjT2dkYU44bjJPRzlUdDYvR1J5YkVHQjhGR2IweEhvdWZYeHNzWFo4cWp1L1NiamppRHpGazEzeFRRd2ZZNTI0NFI4RVA4MVRQTnFYYU8wSVFpWTRMZHlYTlhLWnd3QXpYWHIxV01vQUJXRVV6aUhUNU94UDZ0VE5aMnVJdzZCdVB0c2p4R011WnM0d2pOTDFFYlpyNHJyQW1SZFJXZTJ3a2N1bllhS2h0M0tXM2M0MWt6aGl3NGFOdDRKTk83Umh3NFlOR3pacy9NZUpxdWZjdGJOUk1pR2J3d1RRcExHYlJtUFVMZlgwV2I0MUd4ejdZZTFwVXlJek1xU3JWai9JTDFEVWkzUWVOREJJb3lhK1hIRlhxWHFENGx4WXFPUDNxMXJMWk9vNTg2NmZ2NWdHd05tWjE3aVJXOU1tN2dCV3IyeWxhNmxXa3dCKy9QblJ5VlBKY2ErTEFVeWVXTGRsQ3crNS9FM0tLamJlZlpnTXpKNnVGU0VBN0RtZ2pTaXNjZXJVTmlxbVdGa1NFbzNLbTNIS25sbFU1azlnWFkrMm9lOVFMZ2VIWTlwU0YwU3AwZEJza0pyVG9pa2lJN0JseHh1cG52aVBVRkppRk4rWGs0c3hJekNtNGdBeEkrSVRNVzl4dFE0ajBCL2ZmVW0vU0NkNm1kQ21KZG9ZaDVoSlNqQzJlbEYrSkVsdllHV3o5YjhPdFFaS3VzUzJDZ3Z2MVRqcG1kanhOOForQUtVU3UvZmo4VlA2WmtJQnBwYTVzb3FMc2VySFNsdkJBSnkvcE5VT0FYVHRZTmFEVzJXaUl2VnB5WGZ2bzZoWXY4aDJpbFpJZVovMFc0RE5Scyt1R05qUDFNT3RWSUhMcWNwM1JFdGNQRUlNNHQrREFqQnZKckp6RUgwRzBhY3JjU1kzYTZLZGtNdHgvNTJ2em12RGhuazhCUzA4QmFaYWxFcGpyWGFZSnIyWUpidnRJV2dXN1BDZWJzNit4UGFac3BzQXVJU0RWSjNSM3ZOSFYzNjlpeGtmQjR2ZWErMytqUVBIdjBqMSttVHFpR3g1SmFMVW5YamhmV3NkTnJmMFR1N1htYkpiMW0rdG1vaTVvWFdjeHNvME9ZOExmaXUvbEFFV1pjbzBtVitzU2pBcEtFaUprUW1TWThkVDM3ZDIzeVJSWHRubHM1d0FsS2pTeWk4aVlmVEE2TUR4YitlNVZrRVVYczZhRmVVME5WUTBPS0hrNk11aW5lZlNKNGFJQnNZVzcrM3U4MWVKT28zNitreXdaL3Q0Q2xvd0dkcmJYU2JZbmJ3MkFJd2IyWXRweDc5YVQ0QjlyMWJ1WDd2d0lnRTh6Rjk3TFdzQkFlMXRjMWZ2cmM2OGlLTXAvYVhxVEEwcGowNGRWa2M4cnAzSDk3WHN1bndRL1BoMThjRjdlYXV6NVhjQnZKWWNVaEFGZ1E1OTdOamVwZXAwSzNmTlpUb0dPL1FIeUJkRmYxWG5MZGl3WWFQNjJMUkRHelpzMkxCaHc4Wi9uRG56YndBM0RPZE1uUnc1NjVPb2p5WmVxTERlb1FsMlF2YmlSVTNlZnk5SW9kQ01tM2dodjBBQllNSENtMEloZStpUWtEcDFuRCtlZVNVdHpkS0R2VkJvZXZkRkNabGNEdE5rRWI5Y3NjTlhzVVZyZjM3MDZjejZ2MjVvditIWEp6LysvT2pUbVEyR0RBNm1sc1luRkYrN25ubjNYdmE5ZXpsejV6VHMzemZnM1BrMFNqalVWVlZVeVA4clFvaU5xa0dRMkxVWE02ZUN6Y2I1UzdoODdVMXBoMHMvcTVhamNkRnl2TkNQV1laQW9KMVFtSysrUStzN0xKOHQ2ZXVOdGQ5cHA4OWRvaTlTVmIrZTlpTUtETURxbjFCQVYvN3dqU0lVQUJhVlY1MVF5bVJBS0RUYlRDNERVZFp0UkJEWThEdSsreElNQmpiOUNiRVlROTZyOUlGWitQei9RYmhjQlBoVm9yMmtCSG41TkdVMUFVeWJvSGZGM2Jyenp3Y2U2amh4R2w0ZU9IN2FrZy9wd3cvZzRnenF1LzVoUGZJTHFyS2pPL2RRTElISUFRRGF0Y2EyM1RWYzNMR0xnZngyOHF6Ukl0c3Bxb002UmQ4RndrTXhheHBjalpJYklGZGcxMTdZMjJQd2dCcmIwYmZmbzBFOWpCbHBwRkM2dTZGQlBSeU50clNpSVh3ZW9pSzEwM2NmUVBsMm96NDlQY0FxOTYrbnV6NEwrUHJpamlhNHVlcW56YlhKeU5KWEw3YngvOEdObkVVeGVUOGJ6aGtaL0pqRk5GT3BsNDc3K2Q5SE9VMHBWTWJwNXVpVUo0a3FlVjlpdTI0KzIrdUt4NGVJQnZHWVlnMHB2NTI3NG03dXQ1V05LdVV4eFFIMnZjMHRmVnE0MmZDbE83OXhsUE0wMnBaTUJvZkhkT3ppdlpsMjZZdkN2MUtsNXlzOG1JWXVzNW5nM016NVFrM1NEQStpMURVTjhmYitKcHk0dFFFVXFSSXFiTm5kWnp1UEtUNlhNYjVVblhFdmIxV2swNlJXN2wvRkZlK1hhYklmRi94S3FaNlpzcHZScVVNQjJMRzlmZTA2WkVwdlVuVVFReHplNyttN1I3ZXBKcTZmdWZFYkpaVkVKNVFjcmZLUmV3bGF0WEwvMmx2WUJvQmNrMzgyL1NPVHJUbnpJdHo1alZrTS9RbjVySEJ6V3VuRnp0NGJmWVFkUWtTRFFrU0RMbVJNZVZMNHU0WlV2Q3phRmVVMHRhNzRJK3NkaEdHT1Exa01mbkxwbVdJclBqMGJObXk4VVd6YW9RMGJObXpZc0dIRFJzVXdtWXgrZlFQbXpHN2c0UzVRS0RROEhtdm14MUdMdnJoVldLaVV5eldUcDExZXNxakp5T0doSjQ3MDN2Ylh5MDJibnhjVjBmUzNPamh3WXU0Tm9kMys4bVhObGk5clJydklrTjgyUGsxT2txeGUyV3JhbEVndWwzWHVmR3BtbGpRazJMRlhUNzhmMXNhY1BKMWlia1ZLTzVUWnRFTWJOKzlnOVU4WU5naWJ0c0ZScEorLzdITzl6bVFDdTB5cGNyREhYNXNzYlh6eDhqZFM5RXNYSVdnaHIwK25IYW9zOWhlM3RWUktSMHVmSHRxdGhZZGk1WEtzWEl2WUNrSzBhcGcvMXRQWUpXbng4c1EybXNIMVd1WXZ3V3VEUHBmRVpCdzRndGg0M0grSUlRT3JjbUN5YWxjL1VpcVJrbHJkalppa1FkYnl3ZXF2S3JINnVZdjR4VFE5RE5ScDF0clU1UEZXV1R3ZjRhR1dHblJvWjJtcHpsRExZR0QrN0lwM2w1NUJZOUZUYTNEbE9ucDNCeVY3dEdwZWsxVVBSUTVvMWxnN25aYU9KK1hDMzJ5bktJVzVVM1RtZkdSWnJPUFlzaGxtVEs3RWppb2tOYzEwRk1qOUdHemNndHk4S241QkZyaDRGZmNlNG9PaDZOaE91MU9wREJzcy91T1kwS0lwdUdWWHp1dHZ6K3FrZGZaOHM5UlNlZDM2OWZEanlnbzJ3MlNhYlROeFJoVkhBOWo0MTZJaGxlWE1hcFh6a01VVjc0c3IzbGQrUG92Qjk3UHJHdVk0ek4rK0IyVlRlNWkvOWw3ZWFsMDF3VXFScTNoMEttMlV1YVVTbGRFOW9ZZ1RFT0U0Mmx4akZvTnZibW0yN0s0MTJ1SEZqR25wMGlzSmttUE4zYjY0bS91ZGlRN0taTEFCRUtDOVMyUXd3RFI0d1FMQVlEQW8wVTVIcFFydnNSaGNOMEZERXBwOGhabTBBQVBTU2krcGlKSm5oVnNCS0luaVJ3WHJtN2t1OHJQcm5sQnlwSHhqTjM3RGJ0N2J6bVZNTENxTUw3LzBTZUh2YnZ3R2x6Sm5XSCtvNVFseTZFOEpoeStMZDEzSi9GU21zV3FzYlpFcS9rQlNsMEQ3Zm0wOHZtVXdXTStMdGxQem54VnVqbkthV3RmcG96dTVYNWtZTHMxUngvRkRBSThMcWhkQ2JzT0dqWnJBcGgzYXNHSERoZzBiTnY0djRIQ1lsSDZtRTlKNFBKYk82cWRRYUV6eVMzVTRPSERlNng4MCtvTXdmMzhIZ2lELzNQNXk3VStQcGsrTi9HaHNSSU1HcnZNVzNMaCtJNU1neUtWZjNua1lrN3RnYnNQSkUrdU9IQjYyWjIvY2llaWt4MCtNckFNcUZYSDBlS0xKOXV0SHVRWUhpZTdkejBsS2xoanQxNTdidFlzdnloRjlLam0vUUw3d3M4YWJ0ejdQelpXZnY1ZzJZM3E5Q3Q4K244OENJSlBaTWt0dEFIY2Y0T0ZqMDdxQXVxaEd5L0F0am5sL1E5VVRoV1crUXd2Q2dFN2d0SkJyQ3FCdFMwdExLYjc3SGxNbm9GMXJBSEFTNDh1RjJMalZxRERiR3lJd0FBVUZLQ3g2Zzd2WWM4QjBUa2tKUHA1YndWcFRKNkJwSTFBeGdOVWtKUTJ6UHF2dVJ0NFFIZHBhK3l0NFEvQzRGZnkrcklUQnNHbzdQRE50emwzVWFvY0FPcmV2U2Uyd1l6dTl4aDk5bHI2TjdSUXR6MCsvYXIrc3pLd0swanZ2M3RjZXZFUmlxWm4xbEVyeHl5WXNuQXNBMlRuWXVnTzN5OElNL3o2QXY4dDlXZFZFVW9KZi9zRFJhSXdZZ21hTnNXTlA1ZnlYblF3cWVJMGZnN0VmVlAxSWlpV1l2OFRheGpaSG9JMS9DYzNkdnZBVmR2UVFOR014dUFDeTVIZWVGVzU1V2JSVFJaUUFFTERjeG9URzVjanU3MC9xYVAwMjFZVE1HbTNNa0lmNWF4L2ttUllqSEIzeVNra1U3NDV2WWpJLzNIRmtLL2V2cmR3eUNlSmwwYzdXN3Q4MmNwbmp4SzE5TW0yNDRWSW0yT1VEU3lsNisrNExjakF0ZVJobzMyOTZoSkZKOFhUNjZKZEZPNjA4R0gvN1hsUjF4dmFlUDE3TW1LNUwrNlRsVnM0eVBsdHZRWTdKWHhkWGZDQlA4ZGpLZmVsZ2dLWFNTRTZuamRiVmhqU0V6UlFDWUlCWmZwRWhLckwwUnZZaUVkZi9jZjVHYXlSYkV4SktqaVNXSExmbitPcTAyeHo1d3h6NUF6ZCtReis3YmttbEp5dmNnaXV2dm9lZ1dZazZKVUZTZGV1a0RSczJhZ3FiZG1qRGhnMGJObXpZZUV2b3lwOXQzcDV1SnpRTjVMUkE5MjRCRVhXcnUvZlA1emY2WUdTWTRady9OdXFmalpjc3ZiMXJUNXpKS2tHQm9sa3o2M2RzNzgzanNRQmN2SlMrYXMyRFY3RkZBTDVkK2VEZS9aelYzN1g2L2JjTzNYc2VUVTByQlhEb2NNSzU4Nm1menF3L2RFam8rSEVSNDhkRnBLZVhUcDUyK2ZrTDdXaHh1Vnd6L3pQVFNoVmZMR29TSENUNmU5L3JBd2ZqVGZaT3F4MEN1SFU3dTk5N1ZxZDRBUUJFSWk0QXFiUzYydUhQdjVtMU50cW9RV2ErdVUzemVJaXFDd2NIbkwvMDVuYUNJV05vWmk3N0hIVWpBS0NvR0pObVdGdkNpc2tFbjYrZHRxUWRXdUU3REEvVjExcWpzTGZENkJIWXRkY29tRlN0d1UrL0lqTmJHNW5JNFdEYUJQaDY0Njg5SUt0Vk9ZYWUwR0MwYUlxV3plRHVoc1VyVUZpRTlBeXdPVERNcnlzb3RMYk1uck1UQkdVZmx6WDVqU1FnS2FtZ2plNnpsYi81cEMrZHNYWHVJa3Y1bklZb0ZFZ3RWMEVud0UrYjdKcVZiV29DeTg2bDMwNjN6cFUvM1A4aXlhbDRuWURnUUFDSUNJZUhPN0lxRis1TkQ1T0JIbDIwMDNJNUxsa3RTZHBPMFd5TFhrTkRwREpJcTIyYU5PSEJJNXkvakt4c0hENXVPdUxrRFpHYWpwVnJFUmlBeE1xNDJEM2NFUkd1Zituc1ZLMWpzTkw1VGFFaEFPREZLNW9FYVI4dmlCMUJpWkVwYWZTckMva0lETkJPUDMxQjMrWU5mUEszQzMrczhXM2FLRTlMNGRxcXJSamlNRkRNQ1RHY3cyZTVsQytiVnlGTWcxNWZNVGZVVTlnOFEzb2pzZVI0WFBIK1lwWFJjRVpLVXFMa3BUZUtraWd1VWRQOEhFZ1E1ZWNyQ0pyY2VIdU9iemR2ZlRsZXlsQ280M2JPOGlDSC9xR2l3VG55QitwUmVxOEFBQ0FBU1VSQlZQZnlWaG8wNDJoSSt2K0l4SklUaHJ0bU1qaVI0Z25GcW9URUVxT25yUUxGSzdxMWFXQ0EyY3oxY3dCU2RXWmQ4WGd4TitSNHlpRGE5MEloWkh1MGN2K0dkbEdxOU1MelFtdHJEOWQxK3FpajV3YkxiVHdGTFNmWHRqUk03ZmRYSG5KTlhuVHFNT3BscEhoQ2hQakRlM21yNGlXSHJEd01FaG9UeSttcjR0MXUvSWExeGFPczBRNGJ1c3dFOENqL0Z5dE5paFpJbEoyNW4vZVQ5ZTAxcElva1NRQzBzYmMyYlB4L1l0TU8zemxpbnBSRTFiVm5XQ3h4a3BHcGlIbFNVcWUyblo4djMyUlJVckxzK1N0cDh5WWlKN0haKzEybGtyaDhyZERIaHhjUlptbXdTWGswR3BMRk1qMnlaeTlMaTR2VWpSczY2TXdjbGVYdWcySUFUUnFLckdpTC9BTFZveWVTRmszRmZMN1I3bFFxNHRTNS9PWk5ITjFjSzNPai94WlJxOG1WYTVNYTFYZm8wZFhGaXVhbVBIdFpHdk5ZMHFPTEMrMDNlL1ZHWVc2ZWFrQWZON3BWYXdhVmlqRDhpdVBpWmFmUDU3VnBLWTZxYXo2YnhTS1BuNVV3R0lpTXFPTHFsYVdrUkoyU3JqQTg1NVVxUXFVaUJYd21rMm5wOTVhYnE1S1VhZ0w5VFg5cjFhZXdVSDM1V2tHekppSlBqNW9ZWS81VzBHakkwK2Z5ZzRNRVlTRlZmS2pJekZZV0Y2dGRuTmd1TGxZTjdUOTFMbDhoMTNUcjdHTHlrMy9YSUVtVXYyN2Z1RlY0L0ZUZXdQN3VqZW83VkhhRFVxbUd6V0Z3NmE2ckJFR1dsR2o0QWlidFVoMDNieGRGUmRvTHkvUzVjeGZ6SFJ6WXpScGJkYVY5YytpTWZWdi95cWpVaWtJN2NVVGR5dFFLTXMrV3JTOUtTbzJrQlQ4L2gvNTlBMmdiWjJTVzFvdDBKa2tjUEpTd2VldnpGeStOSHZuT25FMGRNdngwYUtoanFrR0JRNGxFdFhUNTNmVy9QaGsySkhUSTRKQ256d3Awd3VFL0NJT0JlcEV1QUhKeXJaTWZ6TE4rWTAzM1M5cWdZMmExeFhKVG5KM1JyeGNhMUVORU9EZ2NQSDF1cWgxKzhUVmUwMlFmQVVEWFRoZ3pBcFFwWklwRldWTmh2alNhcXd2cTFOWk9uN3RvclhCb1VndXF5SHhuaDg1M2FLR1B0YnV4T09Uc2hPV0xVY3NIVVhYeDFTclRqdDIvRHlBM0Y1UEdhZnYzKy9lR3B3ZCszRkRETmJSbVRER3lpRkh2NHRPRjJwZmZmd00vWDFCSnMzOVkwWFBFWU9DWEg3VGFZV0l5alZ4Uk5YUmlwSVhNMkpwQzkybFl2RDB6SWpXZHhpRzA1UmR0ZnVEMjNiaDVwK0tOTkd0TVUybXNXV1AwNm9aVlA2TDA3WFloSlNSaFpSVzdteXVCeHZ4djhOcE5yWFlJb0dOYjdONWZBN3RyMGtqL1c3NTR0UWJDUlEzNXI1Nmlnd2NZZWVrcXk2OS9JT1pKMVZmWHNlSDNHdGhJWlVrd0RXbW9nRTd0YU83RjN3N1VtSkx2VEgxVUFEQjlJanEwQllCbkw3RGFUUDkxYURDK1dRckt2L2hGWmJKdHE4ZmRvblZ2YlYvL3o3VDBydUxGM0ZQUXdsTmdHcU90MGxSYU8renFzN1VzZUpOeFBmdnpLMWx6VkJxdEw5bkVmRmJlbEZZRnFmTHR3R1U2aGp1T01MZFVSWlpHcHc0YkVuaTlwZnVLTE5tZFZPa0ZhajZUd1ZFUzlKN3NwNFZHTWRFY2hsMmtlRUt1L05HbHpCa2hEb1BjQlkydVozOWVxU05zNnJyUWpkK29TUFY2ZDN6VDdqN2JBK3g3RHc2OGRpUzVqN25xZlZ5V1k1amowSEt6R1F3dzFhVE1SRHVrQ2pjU2RCN0tZbVZpdk9Td3ljeGFkcDA1VFB1RWtxTWtxWlhpSERoK2J2eUdoY3JZZkVXNThIREFSR0cxNTlUeUZEUVhzdDNMdDJ6dithT2FNTDFCdXBhOVFLSktOcGtaVzd5M3RmdDN3UTc5dVV3UlNWcDZCQkN5UEVKRlE5V2s5RWxCRGZ6MXBNdnVaaWlzdUFrMGdNRmdBRkFTSlljeXEyRmUvMjh4d1BPdmYvb1FiUHlUMkxURGQ0dDdENHRIZnZSMDBsaWZXZE10OVpBdVhoNS9MNmI0OUtGRzVSZk5XeHlYbWFVOGM3U2hoZFdUVStUVDU3eWMrS0YzcGJSRGlVUTkvS09uUGJvNFR4N255MmJyNzh0LzJaUjY2Mjd4MVZPTkxhNXRpVy9XSkFIWS8xZkZlV3NBanAvSy9XcFY0dUo1Z1NPSGVock92M21uZU03QzJGSER2QmJPcGUvL3JTYWxVbzFFb2xacm9GRVRhZzNVYWtLbEpwVktVcVVrbENwU0p0UEk1WVJNUWNpa1JJbFVYU3JWU0NTYS9yM2RtamJTZDlNVEJMbHRWNFpTU1ZSTk83eDZ2ZUQ3ZFNuMTZ6blFhb2M3OTJiRlBKYThPZTF3OC9iMHc4ZHlmbDhmNGU2cTFYdWV2U2o5NlpjVXNTTzdhdHBoWHA1eTVMZ25BZjc4UTd2cVc1YnVURGgvS1gvNm5GZUw1Z2FNR0tJOUFlbzB2ZG15bWVpUDlYVXNyM2owWk82eWJ4S21UL0tkUHJFV05lZUg5Y2xidG1mczNoTFpJTXFTcnZQemJ5bEhvbk1lWEcxT3ZWU3BpT2pUZVJiYTkrcnVTdjFBMUdweXpib2tlenYydEFuMHRxR1VkUG04SlhIclZvZS9VZTN3elBtOHJCeXJlam45YS9IYnRoSmJidlBrZWVtc3oxNDFxdSt3NDQvSUtqeWV2NHd0SFRIdWFhbFU4OFZuZ2NNSGVWYllYcU1odjFtVHFGSlY4VmRUSFpRcVFpWWw1RXBDSVNjVUNrS3VKT1J5UXFFa1pGSk5Yb0U2TjArWmw2Zkt6VmZsNWFseTgxUzUrYXFoNzd2UG4ybDA4WkhMaVVVcjR0bHN4cElGZ2ViM1k1YlczZTRPSHVEeCtSeWFDMXBjdkt6ZjBKaEY4d0kvR0dyMk0wekxVSHc0NVZtSHRrNi9ycTFOSGN5Y1JiSGhJY0xkVzYyNjByNDV0QThzdEZycjIyTHoxdWVaV1VaOWkyM2JlSm5URG1VeXpZVEpGek16cFJLSjluZkVaRExZYklaS1JaQWtKaytzNisxdDkrVUttZ2VTbkJ6NXorc2ZiL2oxQ1p2OVJtUnZOemYrcUpIaFc3YStLQ2lzd0dPeDlZOU9BZ0hiem80ZEZ1cVluRktTbi8vbVBSazIzaDNjM1NBcXV4VnAxbGhmYVl3cVBHYUNVbW5Xc21PWUFscGxXMCs3MXRvZlBrSGlkR1VTa0R3OTlOTVcvRThWK2c2ZG5kREt1QnZPejFjclpyaTZZTVVTZlBjRG5obDdQczVmUmtFaDVzelFCZ1kyYjRMV0xhc1ZYdXJxZ29aUmFHSndEMitTTFdtU21YbnRCdndHQTBDcjV0aXkzV3hCU2gyTkc4QzE3Qi96NUptcUg2Y0pRaXZxVGY3YkdUekFkRTVvTUpvM0JadUZyNzdBaXBYSXRYVDdWOE9vMWNneFk0NThPMXkvaFZIRHREL1lEbTJ4NTBBTk9HNTdkZE5Pa0NST25LcjJJUnJ6WHoxRjdlMk5CazlVRm5PeHRQODl1QngwN2FTZFRrcUJuVkI3SmR5MERZK3RWays5UExHZ3JGQ29OVFV2OVg4NnRqUjRHelhQalp4Rk1Yay9VOU1jbG9OS0kybnY5Uk96a2wyNDdUeldob20wN2pGblhwMlJRVEVWcnVMR2I2Z3pwVzJOQ3paeGo3MGo1Q3VmL3gydnY2TmpNKzNHaHhrTmxzcFZ4TnpJV2R6R2ZXVjMzNzkydm00ZzArUXd3R0tBYWM1M2FCNUdQZWRKdnNLT01rM3VnN3p2clZ5bm50T2s1bTVma0NBdVpreFhFc1hIVTk3djVyTTlWRFI0U09DMXc4bTljdVFQYWQ2UjR0bTY1NlpYN0JadXk1cTZMa3lYWGpXWnoyWGFBMUJvaXN0dko3bjBkSExwYVpPWjQ4UFNtU1QzV01wN3Vqa1JqcU83ZUc5K0xUbFlXVTNVaEVEN1B1Vm4zczM5VGdKVDdWQ2lTczZVM2ZRVXRBZ1ZEWDVWdE52Q05xT2NwN0lZM01jRmZ5aUlmMzcwclEwYk5temE0ZHZtMm8yaXB5L00xaDRZOXI3bmdjUFpBTjdyYTBrQk9uTSs3K3JOd2tiMUhTNWVNYnFTTm1yZ0VCY3ZpM2xTMHFhbCtQQXhvNmROSHBmUnI3ZCttMW5aS2dCV21uNTBzRmlNQnBIMjYzNUxQWCt4NE91bEliWERoQUN5YzVVWHJ4VFdEaFVjUG03MitiWmpXeWZYbXZNQ0hvdk90YmRqRFNqM0VaMCtud2RnUUIvNmg2dE9mZTVMWlRSald3YjM5N2gycXpBaGlmNGhNenpVYnZlV1NPMStUK1orOFpXWndmaGxjTGtNZ1lBbDRER0ZRcFpBd0dyVVFHNm9IWUlCdzd5K2Z4ZkJnWUw0SlBuSWNVLy8yQkJCdVYyVktnS0FaZHNUNVoyU0syaHlCaGhNeHNCKzdydjNaKzAvbk5PNUEzMmtqS09JWGQ3blNoQWdDTkt3NjR3Z1NFMkZYV25Ba2VPNUFQcjJxTWJqTndCQUppUG1MWW5qY0pqc2NwZFB0Um9xRmRHNW96T2J6UUxBWmpNU0V1V1hyaFkwYmVqUXJJbWpURWJrRlJqMVp1YmtxZ0RrRmFoUzA0MXVZWGxjWmczYVo5ZHZUSTJObDNHNStrK1NPazZCd09pN2s4bUlBWDNjZE5yaGsrY2x6MS9RRDdFUENSYmVqNUdzV3BzVUdDQW92elE4VEdoT1RzN0xVMDZaOVZLcElqM2R1ZDkrbjFRN3pLNmhSZFVXd05tTEJabFppdmY3dWNVbFdOVVQ1TzNCRTR0cjVuL3QyKytUZHY1dEtZZUt3WUJJeEhZVXNjV09iTDlhZkFacGVxNytzRDRwTFYzQlpqT2FkN0pxcEJ1UHg3eDVycW54THFyZVQzZjZiRDZBbmwyMFBjaVhyeFhJWkVTZm5tL1FtbXdsN3c5dzMvUm5ldGZPTHBXMXJyWnRYWUd3L2VhSWpTMENNR042dmN0WDBoL0c1RTM0S0dMTzdBWno1bDAvSHAzVXJKbDcyOVpld1VHaUtkTXZGeGZyeDM2NnVmSFhybW56NS9hWHA4K2thSXlOSFh3KzYrY2YyNXJzb2s1dEp3QWZqQWpyMk1ISGNMNmRuZG56dVVNN255bVQ2bmJwNU51cjMzSEx4eTlYYUZxMzhnU1FsUzFic3ZSMkpkODlEZE1tMG8rSHNGSERYS3ZxaWw0ZXFCT0J1clZScDdaZVJpcVBnT1lhL21icFVIYm0zM3RRT1JuRzAyQ2tzNFhzdmdxMXc5NDk5TjVFaW9lUEVmc2FVOGFEeVlDZEVJdm5ZYzNQdVB2QXFNMkRSL2p5TzN3K0IzWkNYTHhTRmVHUXpVSkVPQnJXUjhQNnFPVkQzeVlsRmJmdTR2WTl4QnRiYmE3ZXhQREJBT0FvUXIxSXhGUlUrVWFYdWxrcXhlWHJsVDVVYytqcVRWcVptL3AyNEpiZExGbnd6MWxKazRiYXpFQzFCZ21KQ0EwR0pVZFJKNHl2Tjc1WmlxOVdJZEcwTCt3L1MyNGVZbDhqTEFTVTRGMnZMaDVWejc1V3l3ZVJaZVA4N3NjZzNicW9UK3Y1ejUraWhZV1ZHTGNoRXVrL0VCTjBneFYweDhaZzFreVZ6WCtXanUzMEEySk9uSWF6RTRZT0JJQUc5U294aXVLOWZ2cnBBMGNxYnEvNzAxR2FOOXkvd3pSeG5QNVBINElOUzJoSUpXWDdjK2JWN1ZmcjZOUENQODZtZjFTcExiUncrN0srOC9RQzVRc3hOd3lBUXBQL3BHQ2poZlpzcHFDMjR5aVpKdWQxOFVGcWpzcU1TKytmaHlTTVBKRjB3WllQODlhR2lnWjc4SnMyY0o1eEkyY3htOEVIb0t2QVovMmVqcWNNR2haMHA3WDd0OGtsWnlvc1FNZ0V1NDNIcXZyT0h3TzRtalVudWZRTUFBTHFrMmtqVkVScEhmR0hBLzNQSDBzWmtDYXQrR2FTeGVCSE9rMHFVYWU5S3RwbHNrakVDUUNnSUt3cUI4dGk4QVVzTjRucWpaU2MyUEc2WG5tTG9jcE0ybWRzOGQrZWdoWkJEdjB0YUljc0JpL1NhUklKemYyOE5UVnloTjZDSnBuU3BsWTAxS0lobGRuS0dBQWNwcjNOYkdmREJvVk5PM3lyWEx4YXNNT2dNNW9nU01yQlFMMXNFQ1U2RXAzWHBhTnpnTC9aM3B6MERQbVNyeExzN1ZtWjJjcGYvakFhRGZmaFNLK3RPeklFQW1aOG9zeGtrVmpFTnRJT2N4VUFSQ0pXcWRTcXh4Z21neUVRTUlWQzFvb2x3VzFhaWhjdGYvM1RMOGtiZnFnTllOUFdkSldLaUV1UWZiMG1nYksyQU5CRkN5cVZwRVpEN3ZpamJ2VzFRNldLa011SWhHUjV6Sk9Td2UrNWE5UmtjYkdhMmhlWHk1VExpWk5uODN5OWVZNk9IQk1aeHRXWncrY3pXelZ6VkNpTmJpZ1VTdUwwdVh5NWdxZ1RidmZzUldtbmRrNXVya1ppNm9Hak9XcVZmcFd1SFoyOVBYbHNGdGdjSm9mRDVISVlYQTZEeTJWdTI1V3gvMGoydGROTkJBSldCYm9nQ1hQYTRkOEhzaTVlcFlrK1g3SWcwTk9kWHVLTmVWSnk1WnArbFlSRXFWU21XZmViL252MzkrUDFyVG1kb0gwYnB4Ky9DNTB4NzlYSWo1NXMyVkFuSkZpb2tCTUFlTHdLdE5EVlB5ZGJGbUFXcjNpOWVBWDlvZ003bytxRVZ5NVcxeHh4cjZVUEhrbmF0QkQ3KzFYUVZicDlkMFl0SDE2SHRzNldtODJmNVYvZTh2WFhuc3dWSzQweUtMNWFITlIzNktONWkrTU83NjUvNTM3eDlEa3Z5MitxdkNiZHJMRm8yOFlheTZyTEsxQ05IT0pwYUYvYnVEWHRoM1hKOXk0M00zUjhkdWgxMzFHazcxRTllejcvMTgxbWFuSUFBRGIvUlIrRE5tR01ENjEybUptdG5QRHg4L1FNeGNybG9RM3EyUThmOTJUcXJKZC9iSWl3OEJVVEJQbnpyOGtBOWgvSjJYL0Vxa0l2WHk4Tkh0aVhKa3lqeWl5WUZXQm54eElJbUVJQlU4Qm5DZ1FzNm1Jb3NtZUxSR3dMUC9uemwvTC8zSms1YUlCN3MwYldab1F5alpWeVJ2VUdHcHc2bDh2bk16dDMxSjdKZXc1a01SaG8yc2lCVXF4cGVUdUJ6d1A3dVcvNk03MTdaNWMrbFJUeUdld2FxNzNCRjdDRlFxUDdINnFXb1FVYU4zTDdlRnE5ZXBFdUV5WmYxTTFVcThsSlV5NnRXZG1xWncrLzNYOTFIVGZoZkdhV2pNRUFTY0xWUlZBL3ltWE55bGFqUGp6N01NWklJK0Z3bUQyNjFhTGRTNzFJNTNxUjlCY2Zhck9HZEdqdkRlRHkxWW9EQ1QrZGM4M09qcU5RYW9xS2xBNE9uTlVyV3gwNW1uRDVTdVV5WXczNWVCTDk4ZHVvWWFxbUhiWnVnVm5UTERWSVNzSDlHTngvaUpleFZUMnlLbEduTnJ6TC9qZFBtQTZJQnBkcnFlL1YxMEJ2czhaM1NKc3BLdUNqYXdmdGRIYU92dXJoaGN2UWFEQjlJcGhNY0RpWSt3bldiY1FWWTlYdFpTeVdmWVAzKytPWFA4cHQxd3E2ZHNKSG84MHVQWDBPUjZLUm1VVy9OQ3RiWDNtdWUrY0t0TU5BZnpTSTBrNmZ1MWlUM2RrT1pmL3NOUlhkdVd0enhlWEVmbHhKUHovMk5UNWJDa09QcG9VS2wxWXlaS0IyNHRvTnZhd2U4eGdKU2ZoZ0tBQTRpZkhsSW55OUdpK3NyWFZVRlhSLy9VUjFDL3pVQU5kdWFyVkRBTzFiVjFjNzdOdFRQMzIwY3NWNnJlSS9mNHB1MnFiTk5XV3pRWkkwWW1TZ1B4TEs3RUVUeDZKYnAzS2JBQnpzOWNVYWRmaDYwOHkwVEhnb3lnK2lyQkh5QzZ3dElXa0lnNEUrUGJUVEpTVzRjZzMyOWhnOEFFd21HaldBbTZ0VkxsNTNON1J0cVoyT2ZZM0hORGwrcHVnR295ai9sWWtPemNTZi9OT0hZTU1xSk1wRURhbG80YmEwUVBFeVRyTFBRa3NtOUU4MHJkeS9idXd5VDZiSlBwTGNaM1RJU3dDbDZvd0xtVk9wd004dTNyOC95djgxVldvVUFpRmtlZFIySENWUkpWUE4vdTJRSU02bWp3KzA3ME9WUEdReCtRQTBSS1hqc3BWRVVYVHFVRTlCaXdxRlEyOWhtdzZlNjF4NGtTU0lxMWx6SCtZYnhoU1Q1ekltc0puOE1OR3dmbjdIajZXVWl6b0FxS3hVTGt0VXFzNEFVTnZ4QXdITDlVcldwd1RVREJnOXE3cnhHd0prcnJ5aThXVDZ4b3c4UlUza1Y1ZERSVXF0RDdhTkxkNnJJWlhQQy85a3dLd0RRVU1xem1kTWN1SFZOU25HV1dVQ0JGMzlQVTJ6ZnkxUXFzbjZNN1VOQUE3ampSZit0R0hqMzRKTk8zeXJMSndiWUppbzJhVDk3WUY5M1hWOStsOStsNkJTRVR3ZWM4TW1tb2lNRDBkNEtaVEV4Qmt2Mkd6cys2dCtUbzd5OFBHY2hYTURxWFJFZ2lDcGZ2bXR2OVJ4YytPdS9qRnA2Y0lnRHpkNjJTa3pTd25nc3k5ZWYvYkZhMnNPTzlDZkgzMUFHNExhbzZ0TDdUQ2hpek9IcXNDMzQrL01mcjNjVmk0UG9lSm5XbmU3MDdhbDAzZGZobENkcXIwSFAxVElpWHAxN0FGTSsvVGw5VnYwbFlFcHhiRmhtMXUwUzFzMUY2OWZFLzczZ1d5ZEtyUDNZUGJlZzlxZW85blRhMDBjNjN2NlhKNUVvcEZJTkYzNjNqZFpmZE82aURZdHhTdVdCSnZNZi9LODVQUzVmQjl2YnROR29uMkhzL3YzY2UvZVdkOWpLNVZxOWh6SThpdlRtZTQrS0M0c1ZBTlF3SFJRVTI2ZVNxTWhyOTh5VzMyblVYMkhyVHZTaTRvMWxEZnU5bjJKb1ZiMC9nRDNxTHIyTDJLbDV5L2xHL3FsNUhKQ0xpYysvZGd2TTB0eDhtd2VnUHN4SlFDT25jaTlmYmNvd0krZmthWGN1RVYvbnFqVUpFbkNjRTY3Tms0MXFCMEM2TlRlK2Z1dlEvL1lsdTdzektFS1R3SndjcXJnb2JwZkw3ZklPbnB4S0RkUEplQXo3ZXhvdXVuekM5VE9Ua1pYSk8rYVMvTGN0QzBkd1BneDNwYWJuYjJRLzlXcVJIdDcxcG5ERFFWOEZxWDB2NHd0VmF2eHg3WjBBSFhDaFhVajdBRThmbHB5NUxpcG12WDRhWW5KSEJjWDdwSUZnVFBudi9wcWRjSzhUd0orV1Z2YmNHbFNzdXpiNzVNbWovT3BiMnkvRXp2V3dKVTVOazZhbXFFQVVGQ296aTlRWGpDd0tUOTVWc0xuTXk5ZE0vbzlGaFNxY3ZMVUY2NFUyQW1ZelpvNFVqTVA3SWp5OU5CZlJ1TGlaZDVlUEtHQUNVQXUxOFFueVEyVnY4d3M1Y0NSajJnUEpqNVI5dEcwWnhtWnlua3ovZnYxY2dYdys3cUlNWk9lZmpEKzZacXZRenUycFRlZS9uMHdPeTVlOXRFbzd5YkdKZnJPbnMvYmZ5Um40ZHdBWHgvVElwUVJZVFY4aC9mQk1FL0RpR1lyZWZoSU12dnoyTEFRd1pUeHZpd3I0aXFaTEFhVkJsd3ExWnc2bDllcnF5dWZ6eVJKa3BJUFQ1L0xrNVJxM3Uvbi92aFp5WW5UdWFPSDZhc3h5V1RFRjErL2pnaXpIenZLcUVUVHk5alNoNDlMQnZaMXM3ZGpBWGlkSUx0MnN3aEEvMkgwWHhCRnpQWG1QTjQ3WFZTeXBqZ1QzYmV5cS9UcTZRZmc2REhUWnhpVmlwajU2VFdOaG16UjNNUGVnWXNzMmNmVDZ0V1BjbDMrOWQwdmx0MzU5dXNXdjIzb01HQlFkRWFHdml1enBFVFZ0ZWRSaysxOE9xdkJvSUZCSzc2K2R6eWFKaGRJclNiR2ZSalJ0S243VCtzZVBYdFdRTm1hVzdYeUFuRDZUTVZqU0V1bDZsS3BOazNMMjh1dWY5K0ErdlZjeWgrRGpmOEkrZWJqZmU0L3hLK2JMVFY0bzNUcHFKMUlTY1BqcC9yNWplcWpmMjhRQkpaOWEzYmQ4RkR0Ukc2ZUpWT1JydUFacldiMlhsOXRxdUhURjVETDlkb2hnTXZYd0dKaDJnUUFZTEV3ZlNKZXhabUtsUEdKV1BWamhlK1NIcE51YTRMQXF6alVEdE8rZlBqWXJIQklFWDBhMHllQlNwME44TE5rZmZ0d3BMWUFtMVNHUThlcWVMVGw4ZlRRSng5YXFEZjU5dEVKTTlXc1FObXBQWUxLSHRDT25jUmdmYWdYRGgwRFNXTFVNRkRPdHNYejhOM2E2cXBvRnREcE1kWlhBMzF6M0xpTkQwZHE1Y3ptVGJGeEt4UlZGVWpFWXJScnJaMU9UTVlUSzFTWlN2R2ZQMFYxMUkzQTVIRzRmaHU3OWhyTmo0ckVrdmw0OGd4N0R1QTV6VkRGR21iQmJMMVlXN09jUG8rTld5cTlWdXNXOENvYm0zTHFISlFxNUJmZzNrTTBiUVFtQTRQZnM2cGU0N2hSMnRLMkFQWWRzbXEvdXFUYy9uMzBpYWttT0dxZnF0QWdDdXRXMDdmUnFkUk1wdGsyRkgvdXhCM1Q3ZzRiLzNsMDFmdTYrbXdwVGt6SWx0K2piZVlwYU1GaThCVkVJUlZQMnRobHJwcVVIVTBaVUY2RGNlUUdCOWozOHJQdmZqaXBaNGFzNWlJSzNnd01WSDFBYmI3aWFiNUNlOC9KWmdnQnFFbWEyOGhnaC9lQ0hkNHpuTU5rc0FHNEN4cDM4OVlYR3ZRU3RBUndMMitWdWQxRmlpZTY4Q0psbXR4ejZSTVNTc28vYXBHbjA4YXdHUUpmdTQ1eURVMzhCb2RwUHpUd2xvWlU3RTFvUTVES0pxN3paWnJjOGpYL09FeDdQL3R1TWswZWJiM0Q4Z1E1OUFHUUthUHZialhCVTlDY0FkWWJPaXRLMVJtUEMzNHRYMmpUaEhqSjRmSWxHMjNZc1BFUFl0TU8zeFZldkpMdTNwZkZZakhPWDhvL2YwazdVNk1tbFNxU3gyTXltZWpUeldYeXJKZEZ4ZW8vMXRmeDhlS2xaeWoySHNvdWttaFdyd2hoTWhsWjJVcUZnaGcvMnJ0Rk04ZWNYTlh6bDZVZlRYMjJhM09rZ3dQTlY1eWRyUVF3WW9pbnlMNENwd1dGaVQ0VTRDOTQ5TFFrTFUyeGZsT3FRTUNjUFYzclA0ZytuWnVmcjVaSTFGUWRxNzhQWmlVbHk1Y3RET0p5bVFEYXRoTDdlTkZJUWJmdkZyMklsUUlJQ3hiV3IwY1RZQmdVcURlS0RSM280VkdtWk9UbnEvN2FveDJXdUhWSGhvTUQ2NU1wUmtVaXI5MG92SENsZ01ObUFNak1VdXc3bkswcmRBY2dQbDVHcFM5NmVmQUFwQnU3RlJOVDVBQ0NBclNkVUwvK2tYYnZJVTJZT0FDVmlsU3J5Ym1MelE3ZS8yMXQ3ZE1YOHJPeXRmL3JpVW15dEhRNVZjaE5xU1NiTnhIcFRGcm5qamF5RTJxL2tZMWJVcjlmbDBJVnAvejJlMzFYTW1YMjZ0YlorYWVWNFlibDRxYk9maG56V0hMdFRCTnpoMUZsTkJwU0Z6cmF1cVc0VlFzeGc0RlNxU1k3VndsQXdHZlN1bGNwcnlxQUJ2WHNHOVRUdnNIMERQbkFEeDYzYU9LNDlyc3drL1pYYnhSK3RUSngrYUtnWHQxTnJVZy9yRXZPSzFDdFdHeXEvcHJqWld6cHdXTTVJd1o3VXRtcUFESXlGY2RPNXRhclk5ZWltYU9GRlorOUtKMjdPSmJCd0tvVm9VNWlUa0doYXQzR0ZKMTlscG9lK3I0SHBSMmVQcDkzNlpwcDk2dUNMcDIxUnhlWGtVTTllM1Z6Y1hYbG1JaGtqNTl4QUVUV3NUY25ubFdIWGZ1emRJN1BZeWZ6anAwMHZUMmRNdk9GeVp3VHAzSlBuTW8xSENzZ0VyR2RuVGlVZ0gza1JPNnpGNlVUeHZoOE9zTVB3TTY5ZVY5K20rRGh4dTNZenFsTFIrZm1UVVJTR2YwZnl0SG9uR1hmSnNoa3hJckZ3WU1HYUUyQmRjTHRkdjBST1dIRzg2bXpYa3o1eUhmeWVCK1QvTnZNTE1YcUg1TWl3dXhtZit4bkVsMGJueUFEMExpaHFLWnNxVFhMN2J0RjArYTg5UFRneHI2V2RlNWoxZU85V015bTBrb3pzNVNmTDMzdExHWjNhT3RNRUdBd1FmbFptU3k4MzgvOXhPbmNMZHN6eGd6WHk0UUNBVE12WDdWdVkwcnZuaTd1QnM3cDNmdXlBT2dLb0ZMalVSYk9EUkRacytkL0VkZTJsWGhBYjVxQkJSek92ek5TdWZKczJmcWlwTlNvRjgvUHo4RmN2VVBLS2RpenU3OVVxajV6amthb0l3ankwM25YM2QwRm1abFNBTjdlZHUzYWVqblljL1lmakcvUXdIWFlrSkRmTnJRZk91SzBUS2FocnFncU5aR2JhenJpVlM1VEE1Q1VxTW92b3FqbGE5ZTVvOC81QzZtVWR0aXNxWWU5SFRzdlQvN2dZZVVLWXZuNTJRTjRIZjh1ZGEzYXFGa01aYXJNTE54N2lNZzY4SzhGeW16M1R3bUhEdlpvVVpZWFpGam5ySHRuVFBoUU8rM3ZoeVE2Vll6TDFSNC81Zit6Z0U0OEtOOU43K0tNUG1XMnA1Tm45T21wT2k1Y2hvTTlSZzhIUVdMOTc1YmNqVldBK2xJMEdqeDlqdXUzY2VzT0FHejV4ZHJWcjl6QXNFSGErTmtoQTdGeUxYMnpabzFSTjBJN2ZmQUlpbXN1WjZ4ekIvMTBGU3hCdENRbW16VjFCWlRkejZlbDAxY1JTeSt6VFl2TDd1dXFVK0pPS01RSFE3VFREeDdwblZzNkRoOEhvSlVQZVR4OE5wc20yTGFtME5tWU5POUErYlQ4QXJ4NGhZaHdVRUdYelJ0WFBRVzNkemU5TEhxNGdwenRxdkRmUGtVTkdUOEdYcDU0cncvdTNrZXN3U0JncWxwblpKMEtTc2tTQkRMS1Jpcnd1TnFyaWxxTnJITHhIcHAzd1BscUpTd1doZy9TVHN2bE9IcFNPNzE3UHhvM0JKT0JUdTF3NlNxZVByZTBrUTV0MFVUNytJTTc5M0dQcGhvWkRUb0JWZVJBVTBMWUJEN1BxSGF2T1N5M0VaaU9tN1R4LzRBZDJ6dmNjUVFKRFpzaDdGMXIvKzc0SmpLTi9tWnZiR2dpU1JJYVVpN2lCZ0xJbE42aWl1ZmR6MXVUS2J1VkphT3BWcEFqdjM4bWZWd1BuNTE5L1k3c1MyeVhyNmpwOFJ3MWlnc3ZDb0N5MnVtcFhKWURBQlZCNDAxMzRvVUhpZnFiekZTUnBUeVdVL241ejR2K05MZUxDeGxUNUpyOE83bGZ5VFQwbVVra05DZlRoanZ6NnRDV1BGUVJKVWtsSnhzNGY5TGRaMXR5NlZrUkovQmE5Z0kxS1MxYmNVU0pLaFZBWTVlNWJJYUF6UklNRGJ3Vm5UWXNYL0VzVFhycFFGTG5mQVhOVlk3TGRLZ2pIZ3ZndGVTZ3VjTTJ4TmV1WTB1M0ZkZXpQNmZNbWpaczJMQmgwdzdmRlpRcTR2TmxjUVJCTm0wazJ2NjdQcXR3NjE4WjMvNlFlSHhmQTE5dkhvQlJ3ejFidHhCVGlralRScUtGY3dQdVBwQW9sU1Nmei9oNlRTS1B4NXo5c1IrVk8vZmpxdkR2MXlYTEZhUUQzVTBzcFdQTm51NW5UMmYvcXBCZCt6Sy9YcDNrNDgxZHY2WjJScGJDMDROSENUWmZya3lvNWNPL2VMWHd1N1dKOHo3eDc5SFpSYWtrM3UrbmxRcUd2VTl6SDV5ZnJ6cFVadDdLekZKdS9xV1dUanlqNWIyK2JnM0tIRnF2NHFTVWRuanBhc0d6bDZYVEo5WXl5WkFzbHFndlhDbmdjSmtBemw4cVdQZGJxb2NiYi9CNzJ1T0pUNVFCQ0EreGMzYm1jRG1NdEF5ajd0cUVvckNRbVFBQUlBQkpSRUZVQkJtQWtFRHRXTUpONnlKZ2hyWHJrLy9jbGZIZ2FuTUxoMzN5UUVNQUVvbTZhWWM3SDQ3d212T0pQNENMVi9JbnozekpZbGZnOG1uU1NCUnp2VG1BUDdhbi8vUkx5cDQvNjlVT0ZUTGZvalhveklYOG1mUE5wak9OL09ncDdYeEQvVW1IdHhlL2RRdng4Wk81Ty9kbWpoaXMvN0xVYXZLYk5Za3FGZUh2Ui9NNDlQeVY5TnJOd2hsVGFybTdXbFdoYy8vaG5HMjdNaHJVYzlCcGh6K3NUMWFyeVhxUmxwN280aE5sVTJhK2tNbUl6K2NFVUVxZWs1aERmYTFmZkJWL0pEcEg5eFZUWWJtZmZteFZaaW5GNG5tQjFNVHRlOFViRFlKQVM2UWFBQnQrVDZXVUhvckJBejBNTGJCVlp2WjB2eWtmK1NZbXkwWk5lTHBpY1hEN05ucDVjdjZTV0ttTStIbFZ1RzVPYnI3eXZlR1BGczBMN043WmhScHgrK0ZJNzlZdHhidjNabDY5VVVpcCsvNSsvSThuMStwZnBqbjE2K2xxSjJCRm44M2JmeVJuOS80c1IwZDJwM2JPVjA0MWNYVFUvNFNMaTlYTFZ5WWNqYzUxZEdULzhrTjR1OVpHRW1sSXNIRFBuL1dtelhxeFlWUHFxWE41eXhZR05XbW85UmVxVk1UY1JYR2xVczBYbndXV3IzbjVOcEhKTkV6ckRvQzZkbWswNU9mTFhyczZjLzdjV0xkRHovdVR4L24wNlZsQk11ZjJYUmtuejJtVjNlQkFnWjh2LytLVndnNXRuVW1DWkRFWUVvbjZmb3hrd2V3QUFCY3VGOVNOc1BmMDRCVkw5TTg4QzJZRjlCLythTTFQeVpUaG0vSUVIejZSQzBBczVsQ2krUEdUdVozYU9ZMGE1cVZRRVBPL2lBdjBGL1N1ZHVIUGZ5blhibVFxbEpwMUc1NlVsQmhKQzRFQkRybTVzdWN2NkdXVnZuMEMzTno0ZS82T2s5SFZ6YVhrUTBvNEJCQVlJQUtRa0ZBTVlQbUt1M1hyT05lTGRKNDBvZTdhbng0QnFCMXBXcStDb3NMS2x1SGhUZ0JldnRUYWhmdjNDd0J3N255YUxzaVVtbUFiYVBDZkw3eTVaT2x0bWN5b1d6TThUQXpnNlROYjVmbi9MdmtGZVA0Uzl4N2l6bjJrcFFQQW9ybDY3YzB5WEs3WnFsY2NnMGNHeTVXeEZFclRnRjBBM1RwcGEydEpTbkRwcW43K3RWc1lNMUs3cUY5UC9Qd2J6UWJEUXZSZWtGZHhadmZMNGVpYmxmY2RqaHlxM1V0dUhtN2RwZEVPQVJ3NUFUczdaR1RpY3BYaVlwa3NOR2tJc1NQRVlvZ2Q0U1NHMkJGc051WXZRVlkyZnQyTVczY2dLY3NucUpSbFI2UEJzWlA0Y0NRQU5HMkV1aEUwbmVEMjl2cFkxTnc4SER0VmJpdFcwTElaT0J4a1phT2dFRklwcERJSWhlalVEdjE3YVJ2azVTT3Q2bkhIUmxDSmpyVHMyNjZkV0xtMmd0MDVsOTFYRk5CSG0xakZpRUVRaVVCZFJuZnVwVzl6K0RpRVFyemZEOVNaMXJQcm05SU9kVGExZDhGM1NNV1dScFRkTHJadlcwWHRrTS9UbCtITXpzRzFtMVUvbnYvUFU5U1FQM2RpMFZ3d21aZzBEbk1YYVMrMjllcHF2NmFZeDdodTBWbFNLc1VuODdUVGRTT3c3SE5RYXV1c3o2cDRQQm9OdlhwYVdhcFRjTEZySjNpVUZTdzRkUTRsWlpmWnBHUmN1S1RWbFNlUHc2ZWZtM1YvdXJwZzdBZmFhWmtjdjIrMWFyOU01ajlRTnRqRy94bXV2S2lHTHJQQ0hJY3h3Y21SMzVkcjhtdlpkZW5odS9OUVVnOWRHNGtxMlV2UWlxcmtGMTl5L0U3dTE5VDhhOWtMTEd3NXR2aHZaMTVFTTlmRkhUeC9PcERVNWMyL2xjb3hLT0NTaGxScVNBV1A2ZVFwYUE2UTJmTHFPbTY1VEJFQU5VRVRzSGszOTl1N3VlYlRMOHJoeUtVZjE2NGlTeTluemJTOHJvWlUwZ3FIRkZlejVybnlvNEljQmdRNDlKWnFzaDdsYjlBdGlpMytHNEN2c0ZOajEva3lUYzd6d20yTlhHWVBEYng1S2ZPVFo0VmIwcVNYYURmWXdXdURnT1dlVkJKdHBVTE1Zem9CTUtkOTJyQmg0LzhUbTNiNHR2bHJUK2IxbTRWVXNVQWQrdzVtUDN0UjZ1ekVlUkZyOUUrV2xDSmpzeGxlWlU2N3A4OUtWNjQxSFF6YjhsSStBSVdDSkVteWNUdWpVVVhkQm1qL1g5dTFFdis0VXE4VFpPVW83WVNzS2dpSEVvbDYyYmZ4eDA3bTFRNFZmdjl0V0ZDQUlEaFFvTkdRZXc5bHIxcWJKQkF3Ti84U2NlTlcwWkt2NHArOWtDNlpGL0RoeUFvaUlyLzlJY25kamV2anlTTkpVcWtpMS8rV09tK1dmNlVPU1VOZzFVL0pqbzdzMGNOTmhSeXFuQ1NYeXdBd2ZMRG44Vk81My8yUTJLYWxvNWNuSlhaS3ZiMTRWSDJ2a0NEaDArZEduL3k5R0FtQWVwRkdQVHUvYms3N2JiTnBuQ3psT3l3ZnVNcGlNZTVlYW1iVVVrMVNRWFBhSTlmQWNIaXhPWmhNQmxWVGtHcko0VEI0UEdaeHNUbzUxY2dvS1pXcENRS3ZFMHpIdEFZSFZ2ZVJ4dCtQUDNxNFYvbjV1L2RuY2puTWdmMW9hc3Z0M3BkcHpzQzA3TFBBZS9lTDEveVUzS2U3cTBpa3ZmNzgvbWZhNndUWndya0JsS1hQaEVIOTNTNWZLOWgzS0h2cWVOOEtqMWFsSW82ZHpIVng1blJ1cjMxV2YvaTQ1TWlKQ253NVQ1NlhUSmorb3FCUTlmSGtXclJ2dGp6UG5wY2NQMm02MldmUGpUSkxEUXZMVVdkYVRvN3k2czNDbnQxYzdBUXNBUG1GYWdDT1lqYVZDMHFTNVA0ak9TMmJXekpIV28rOUhjdmVqcFdVSWdQZzZja1ZPZWhQTllsRTdlbkpNNXhUVU1nQTRPM0oxVlc4RTR2WkVXSENxYk5mT05peng0N3k2dDdaVmVjZjFXN2ZudDIvajF2L1BtN0Z4ZW9UWi9JT0hzbU9lU3pScmE1V2szdjJaNjNibUZwUXFHcmFTTFJxUllnblhRS3R1eXQzNStiSW4zOUwvWDFyMmdmam43WnM3amh4akhmTDV1SmZOcVhkdVY4OGJZSnZlS2dkSmRZYVF0VXVMUzNWbUN4aU1FRHJ0SzRPVFR2Y3NiSWxGZmpKWWpGV2ZSWHE2ODJuUGdxNVVpT1JWTkNsb2xBYWRiSzNhZWxJVlQ5VmE4QmlNVTZkeTFlcnlTNGRuT0xpWllsSjhvOG5td29Bb1NIQ1FRUGMvejZRTldha0YyWEUzTHd0WFZybUJ0Wm95R1hmeERNWW1HRnN5LzYvNWV5NTFMUG5hRkxCRXhJbDM2NDAyeEU4Zm13RWdPMDd0S01vS04zUjNaM202dXJpd3E5Ynh5azVwYVNrVkUwTkRKcit5WlhoUTBQV2JhaWdIRVZPamd4QWFBajl6ejh3d0tGK2xJdFNSVHgvWGdDQXoyZDE2K29Id05BSG1aMGpBOUM2bGRleDQ5cjdCS1dLVUtxTWZBTjJRbmJmUGdFQTd0NnJVVStWalhjS2dvQzVNc0lWUXZValc0YTJYSlloODVmZ3RmRXdHaFlMM2N1NnBVNmROZXE5TFNuQjFSdm8xQTRBV3JmRVgzdG9ldGliTnRKUFcvQWRHblk5bXlRcmhvWG9xMWdkT21hcGt0d3VPdW1JdzRHakNHSkhpQjNoNkFpeENJNEcweTVsdzMzNFBDeVliYm91UVlMQmdGeUJzeGZNN3RRYXpsN0FnTjRRaThGZ1lOb0V6UHJNOUQxT242Zy9raTEvVmJHNFdsaUlVVkc2OGh5dmtpUnBHUjZ2NmttWWxHdXFPc0pNV0loZTFycDVCd25taSt2czJndEhCM1RwaUtmUDhaMFo2MmYxc1MrNzE2b3BtMW8xdVhFYjQwWUJETnkrVzNXL29Kc3I4Z3RnSndTQVE4ZXJWY3J4Ly9BVU5lSGhJOXlQUWFQNkNQQkRwL1k0ZHhFQVJnNEJOV1ppb3huUjYzVUNWdjhFeW1KWXM1eTdWSldJMGZKcythV0tJYWgyUXEzbkVvQlVhcHJWdkdzZldyY0Fudzh2VDh5WWdqVS8wd3h0RWZEeDJhZmE4eFBBamozV0d2UmRYZlFGU3BkOVkyUURuVEVGelJvRHdPWHIyTGhaUDc5MVMwejVDRlJId05KdkxGMXd6RkZUNGJjMjNtMUUzQUFBalYzbXRIRmZDU0NsOU95OXZGVXBwZWM0REx1aFFiZDhoWjBhdXN6VzFibzdrTmlaeVdBendGU1JVaXVHSStxNWxiTk1UVWdOSXpFWkRKck9LU2JZTEFhOXVzOWk4Z0F3R0V6TEVaUUExS1NjUkNYR3hIQ1k5bDY4K3RTMGlpaTVuYnRjRnoxSzRjeXIrM0ZFNVM1b1ltNElBQmxkV09nL0FtM05QeEthNk5SaHd3THZPSEQ4bmhmK1Naa09kUVE3RE96bTh5Y0R6Tk5wbzVOTHoyVEpibmZ4MmR6WjYzZHZZWnNMR1ZNMHhoR21MQWEzZytlNmNORndCVkY0S2ROVTBTUzFwNHBwcjUwZDJ4TUFaWENzRVpqZ3NCaW1IZ0EyVTN2Q2xEOXphTThsRGFra1lMdjYyYkR4ajJIVER0ODJ5U255KzQ5TTdmYUQzM012S1ZVN08zTVhmZms2TVVrVzRLL3RrWXg5TGZYMTRlbHNONE1HdUxjMEU3cjQ2NVkwaFlMNHBGeTNNb1c3dTlIRk9pOVB4V1JoM1c5Vy9SOTA3K3djR2lLa0xGUHpsOFJtWkNwSERQWllNRHVBeTJVbXA4cFBuczNiZXlBN0pVM2VvcGxvNWZKUWQxZHVyWUY4VnhmT2dxV3Yrd3lKNmRUZXVXOFAxOVl0SEhVcWtTRVhyaFFjT1pHemFYM0VEK3RTQU1iY2FiNGZ6M25acDZkcm5kcVZ5Q0ZVS2NrdTdaMDhQWGtGaFNwN2V4YVRxZi96VTZ0SUFGUm1LWU9CRlV0QytnOTd1SGhGL0taMUVVb1ZjZXRlY2NkMldubXBRWlQ5dnNQWktoWEJLWE5zM0w1WDdGZUxieEt5cWxhUkRBWmo0MDlHdXUvZWc5a256K2I5L3JPUk1mSEU2VHhESnhtRlhLNEJ3T05yZDBHTko2NUNLVFVBUjZKemFmMXR2UWVaam1CNmNhOWwrV2FWSWlMTUxtS082VGVTazZ2YXRpdWpXV01IWGJWT1EvWWV5dUp3ak80N256NHZVYW0wTjdMREJuc0tCVXpLOTBuWlEzL1psQm9XSXFoWHgvNmh3VS9EMDROTHFVMGQyems1TzNIMkhzeWFQTTdIOFB1bDVlS1ZndndDMWNTeFB0UlhxVmFUeTcraithQU11WG0zK1BjdGFhVlN6YXpwZnBQRytsaG9lZTFHa1VESURBa1VBRGg4SXZkWU9lM1FNTjFIclNiYmRyK3JlMm40Ulh6NnNUL2xKSDc4ck9UOHBmeVJnejI3ZEhTbVZ0bC9wSVpIZUZGMU9zZFBNelVvUEg1V1dyK1ZxZUJ0YjYvL25UNTRKTGwwcGFCTEJ4Y1BOdzZBaTVmekwxN090N0NqbHMwY1M2WEUydlhKQWY2QzN0MWRCbzk2L0NKV0toU3lPclYzN3RUZTZmcHRTd0dKQWY3OE1TTzk3dDRydm5HcktPWnh5WW45RFlZTjlzZ3ZVRTJkNER0blVXejBhZnI3KzFFVFREMnZYQTdqMGMxSzFNRzJocG5UL0pLVFpRZU81blR0NUZ5dkRzMmxTYTNCdXQ5U2VUeUc3a0xkMEtCNjVkYS9NdjdjVVVGMkZrR1FoclZPR3pjUTdkeWJGUmN2SXdpU3cyVWNpYzVwVk4vQjA0UDMvYzlKQUxwMXBQR2tUaHJuYytCSTl2Yy9KMjlhRjVHZHE5eXhWNy9IYlRzelk1NlVqQjd1VmR1Z0VxUkNRVkQxU2cwUk9iQ3Jkamw2OStIeldUdTJWWG80clllSG9LQlFDWURMWVI0NEZCOFVKSHI1U3R2eEYvTW9EOERIMDZMQ3c4UlNBeWNpajhkczNjcUx4Mk1kUDZFZjVaT2VYcnJtaDVnS2QzZmxhc2FzVCtxUEh4ZlJyS203aVNlU3gyTkYxblhtY0ppSGp5UlFXbUMzTHJYczdkaWxVdlgxNi9yditzYU5US1dLR0RRd3FGRkRWNTBKMGhBMm14a1dLaGFMdVltSmtwdTNMQlpYczJHalptbmZXbXUrVWFwdzRvenAwdWpUV3UyUXpVS3ZidGp4dDJrRFhkaHBZYUdwS21rSTN5QzZRR0hRZThMbFlQb2tiUTl2ZmdIT1hyUjBxUFVqRVJaU0pnMkt0QUtoc0JyRHNKZ00yTnZwN1laVlJxN0ExcDJZT1JVQTNOMHdhaWcyNlF2d29IOHZmZHJlMll1NGRkZk1WaXJDUWlWRkFQZGpjQ3k2aWxzMkI1T0pINzVCZkNJT0hqWDc1Zkw1R0RVTVNjazBZWXgrWlE4K3VWWHFDdVR6OE1rVVVHa2VhalYybGp2M1RQaHRDM0x5Y0RTYXZxQm1qYUFUTUVwb2pCSC9BRVhGMkx3ZDkyT1FYWTBiMUpRMHpGcUF4ZzNRdVFNdVhLN1c4ZnkvbmFLMC9Ma0Q5U1BCWUdxRnlSWk5FUklFQUhzT21BMWJMaXpDVFdzSHcvM0xHRDBjam1WbDBROGNOYjNZRmhaaDgzWk1uUURxZ3hvekFsdDNHRFZnTWpGbmh0NmFmLzBXVHA2MWR0Y2VCdm4vK1FXUUd3ak1Pb0djMEJqTlAzY1JYVG9nTkJnc0ZxYU14OXhGbG1ScE5odTl1aUVzUkt2NzJ2aC9vcTU0UEFBQnl5MWVjdWhPN2plNkFvY3FzdlJFeXVEYTR0RXgrZXQ4aE8ycG1RUlVCRmxGV2NXa2RKK1BzQjBBaGNab3JFT2swOFQybnBaT1FnOSswOG0xSzZpR2NDNWo0clBDelZTWTZ1M2NMMU5MNlUxeU92WW10R0V4K0V3R0M0QmhRS3NPTlNuTmtldkhmVExBOUJRWWRYeUZpb1lVS21OejVBOHBQWlhIRkRkdy9nUkFuc0swWW5HRWVMUzNzRFVxZ3dPbktxTnkyUXlCcnRxaWdPWHF4S3NOUUtFeDdXT1JhL0pPcDQ4ZTZIK3VudFBrWjRWYkM1V3ZxUFp0UEZiVmRoeEZRSFVxYldSeTZSa0FjWkw5QlFrdis5UTZGT0U0eHBrYmNUejEvVksxMWdydksrelkxbk9OS3k5S1JaUkVwdzR0VXIwMjJRdjFMYnZ3NmhqTzVESkYzc0syQUlwVlNRQWFPTStnVGpOblhnU0FlazZUL08yNjZ4cFQ1c3RPWHIrcTZXSmdBYVJKTHozTS82bXQ1NW9vcDZtMERmZ3NsL0puRHUyNTlLaGd3NlhNR1dZK1Z4czJiTHh4Yk5yaFA4ek92Wmw3RDJWUi9jVUxadmtEdUhxemlOSU9GUXJpMFpPUzNqMzBkNlVOb2h3YVJOSG5MdTQ5bkNXVEVsYkcwS2sxcEVTaW9lcTNWVWhrSFdGb2lGQ2pJYi84THFHd1NMMzZxOUErUFZ3QnhNWkozLy9na1ZKRk5tc3NXcklnc0cwcnNXNlZUdTJkVHg1dytHMXo2cDREMmVjdjViZHE3cmg1UXgyVHphYWt5ZWN2aWV2UzBibE5DL0VQNjFJQWRHenIxTFN4YU1iY2wvdTJSeG4ycEZ1R3oyZE1IRnZyWld4cHYyR1BSZzcyTkxRdHF0V1U3MUFyWWdYNjg2ZE5yUFhEdXVUOVI3STkzTGxTcWFaTlM2MFEyNkNldzg2OVdROGZselJ0SkFLUW1xNklleTJsRFZsbE1xR0xWYVM0ZXIydy9NeVl4elNkUklYRkdnQ09aYjRvdFlvQXdHWlZPbjZVSk5Fd3luN2Q2bkFyMnI0cDd0d3JvalJYMnFVS0JjazE5aDFPblBFaUw5L1NIZTJyT05td3NVYTNjZE1uMXBvK3laZXFOTmF2dCt2V3Z6S3UzU3d5UE0xbzJYYzRtOGxrREh0ZjY0WmN2ekgxNmZPUzdwMmRUNTB6cTN1dFhaL01aak5XTEFrZTFKL0dRMG1oVVpQVDU3dzhleUYvOGJ6QThGQmhzOGFpVWNNOHUzWnlNV2wyNW56ZTl0MlpMQ2FETXA0dW1oY0k0TlRadkR2MzZZdGx2Z1hxMUJhV3J5NXBqdkFRdmJ6MC9FWHBuN3NxQ0gyaVRMZFVZVXNkclpxTEIvUng2OUhOTlRDd2RQNnNnTFhya3hkOWFYcXJXaDV2TDk2NW80Mk9SdWNDOEhUbkFsajZlUkMxaU10aExGMFlaTmo0eXZYQzZOTjUweWY1ZWh1cit5eEdqVXBmSkFsZ3doaHZ1WUk0Y1NaUHFTUW1qcVZ4dmthZnppTUk4cjIrSHJUQzI4SzVnZVd6YlUxWXV6NTU5d0c5a05PMGlXajBjQy9xcmZCNHpJOG4xZEtvU1lJZ0R4L1BEUWtXaGhwOFJ6cDh2SGdEKzdrWFM5UktKZkhObWtTWmpPalUzdm44cFh3QW5UczZYYmhhOE1sVW8yRWxldzVrN1RsZ0toM3QzVjZ2WHAwcWpmaCs1MkV5R1pGMUs1MERyUHZ2VUtxSVRadU4xUGNuVC9PL1hmbGc2dVM2L2ZzRm1xeWxVR2oyN251OWJuMEZMc1B5UEhtYXYyRGh6ZWxUSXlQck9wY2ZKQ0dYYTQ0ZFQxcjZwYmJqcjJFRFYwcHVOTFFWSnFlVXpKaDVkYzdzQm9FQkRrR0JJdENoVkJKWHJtVXMvZkpPK1dIM05teUFxaFJsemhMRVptdlRGRW15QWtlVXhuaGNPWU9CL24yMDB4Y3VvN2pjSDJKQ0VsNjhRdTB3VU5Geit3NGI5YVdHaGVqdGRMZnUwVmhHZEJocGh3WmJHRGtVM21YWDRmMkhLN0RkTkc2SVh0MHNOYkFBU1NJbkY0VkZLQ3hDWVNFS2lsQlVoTUlpbzQ3ajZuRDFCanEyUS8xSUFPalJGZkdKT0g4WkFOcTF3c2hoMmpacDZkaTgzZUpXTEpLYUJxcG91UWtwcVRoN0VkRm5RTlQwdGFOTlM3aTd3ZDBOTFpyU09GWUJCQWRpemd5NHVVS3B4Tk1YMmhoZUNyRllYMkFzMmFxSEdsUEdqZFpISFI0OHBxOERadzZTeFA3RFZkbVJsWWdkb1N0TFVGSnR2Ym1tc0Y1S3NjeTloOWJXa0xQQS85c3BhZ0tYQ3lZRGVmbjQreUJleFNFMkRnSStSZ3dCOVFtY3VhQzFYMWZaWEJnY2lJYjFFVlVYeTFkVzBidjhsb2tJUnlldGZJS2NYSHJYNmZuTHFCMnVIYUhTcHdkS3BkaGJWdlNMeGNMSGsxQy9udlpsZkNMVzBlVm1tOE93TUdHaDFXV2svOWlHcjVlQ3lZQzNKejRhalEyLzA3UmhNTkMyRllZUGdwc3JBRFJwK0taQ2ttMjhxMXpLbk5IR1k5VzU5QWxaY2xQVlAxLzUvSHAyVlVPRzZlam12YzNQdnF0U1UwU0NwTlNnREpsUlBMVmNrMmZpK2FzQ0NvM1d6cHV2Zkg0cjU4c0syNnRKbVU1bW82VlltYkF2c2IzdUpZZGhaNkk1aFltR0JqbjBWNU15cVRwVG9Ta1NjME00VEhzbElYbFp0Tk5rVXlKT2tEM0h1bXovTXBoVjZrZ2ZIblRmZ2VPbkpJcFVoRlRJZG1jemhMbUtSN1IxSE5PbFYrL2tmdFBNZFZGdjMzMjc0aHMzZFZ2WTBHVVdoMkVuVVNXZlNodVZJZE5INitmOWo3MjdqbS9pOEFJQS91NmlUWnEwVGQyVkZncWx1THNPSHpKc0ROa1lqQTJHRE44UEc0TUJFeGc2TmdhRE1SaFczRzI0RktkUUtyVFUzWk0wZG5lL1A1SW1hWm9LcFpBQzcvdjUvVDY3WEM2WEYybEk3dDE3VHhteEw3NXRmNi9qemxZdGh2bmVQcGpRelpIZktNVHVDMjBLTUU4VmRTcDVSTGJ5VWRtN3lGQ0VheGk1ajNXZk1RRXhDaW9YQUFoZzJYRDl1YVFvWHhXalRWZzY4WnY1aVF6akhoMTRvUTRseGFCNlhzTHU1VDFlTlMwRGdHekZ3N2lpVi8zdWxLMm8vRXhjaE5Ecmc3bERDNnRmVjlpK2pSMEF1TGx4L2YwRXpvN2M4NWR5dGNlYXcrOFhxdFJNaTJhbXljS1BQbmtVVzZZMXBiWm5hZG5PbVFDd2ZYUDlodlZMSFJFK2Q2UUpYWVVEaDM5dVQ5MjRKVmtzNW1nVElldCtES0lveHNtQjgvczJYY0ZpcXhhMmJpNWNOMWR1WkpRME1zcjBKNjY5aEhQcVlPTXIxL0wxS1RvOWhZS2VPaXVheHlXK0s1MFMrSDZCLzREaEQyZCtHL1A3dXJwbUs4ejJoR1grZDZYa2EwZSs0WGRSWUlDd2RRdWJyVHRUQStzSVB1eXJ5N1pxS0VQUFVxMVBSN2tlUFpHMTRwY1hiVnJZRUFSMGFLMUxSTFZ0WmNOaUVTZlBaR3R6aHdlUFpHb0xMc3NHSUpWU0prK3kyWjZsWm4reUZlU3JBY0RXUnZkSFIxRU1BSEM0VmNwMjBEUlRXRWdCd01yVkNUSFBaUVA2T002WlpxYmdEd0I2RGJydjZNRGQ4WHQ5czlmV2xETVhjZ0dnUTFzN3FWVHo2NmJrcno3MzBLZDdLWXFoYVliTE04MkpoZ1FMdjUxbGVweTlBaTdPaG1MWmZoODQvTFV6TGV4b1pzVzV3L2dFeGFXcitkMDZTOXhjK1FBUSsxeStlVnRLdlVEaGxJbWVaWE9IbWRtcUJ3K2wybTZpYTFZR05tMWsvbEQ3dFJzRmR4OFVxdFRNNHdqcGpDbGVYcDc4SjArbGt5ZDRBTUR0TzZhL0VtM0U3TWtUUEI1RkZCRWswYnlKV1B1SEhQZWkyQ1IzK09YMFNHMWRwcllVZGRXYWhFMS9wc0RyNGViSzF6NGJMMnZrVUplUlExMWtjbXJtL0ppdW5TUkRQalNUV1AxdVpmeXV2ZW1YVGpRdFcxajh4YWU2Q3M1NU0zeW1sVTVjZlRNLzV2RVQ2Wm5EcGNaaHNsZ2tRVUQvM21iT2ZtQ3hpVUg5U3QxN1hwN201Sm1jTGgwbDJoYWRyNGxNVG5PNUJJdEZDQVdzSGwwa1IwOW1QNDh2Tm1rQ3pERHc1NDRVa2lRK0dXNisxZTJ6S05tcGM1V2NhUjZYVU9yejNNbUJPMyttajdiaHJWREEwbjRvWGJtZW41R2xHbXJ1aEFadFFtak9kRytoZ0hYM1FlSEpNemxkTzBsYXQ3RFI1ZzY5UFBnN05wdWV1dEd1bFczWnA5clRyVHJ2azdlQ1hLNEpiVnBaTlVrWjUwLzM1L0xLYlNyOTU3YklQN2RGaWtRYzQvTS9hSVlwS0toK01Vcll3Yml3ZzNGc05xRlBXMm94REdNeVozSEo5M2RPbkVxa0tOTWN6L2tMeWVjdkpMTllCTTljNUdYM2c1Q3BKU3RLZFYwejlrRjNHRDhhdE9WUTR5YTl4RDQ3dFFkM1Y5RG1GRTI2eWVtZE9LUExIVm9Mb1VNYk9HdlUzck5uVjhQeXpkdm1ibHpDeWx6dU1MaXVJUmVZbUF4bnkxUUZtY2dwL3hOYnFZU0N3cExVWUlFaFJ4aFNIM3AxQjIyVHlTL0w5Q3l0V1gvOEJUOHQwNlVISm40S09ibGdaUVdUSjRMMk83TkNDYXMzdkZKSjNQTjQrR2cwY0RqQTRRQ2JEU3dTR0FDWnJGUVd3ZDhYRXBKcXJQUGh3Sks4OHJObzgwVmRPYm02VjViTGhXbGZ3cnhGaGtHQXdTVm4wV21vNm95NDgvWFdwUk1BSUNNVHdvNVVKLzZhNVd6MGJTY0hwOUthODE2OVJjdjZkYVV1bVZTV3B3ZnNLTWw3SFN6bms3WlMzODdTSlR1RGcrQ2hhV2xPcmNQandhVHhoa1R5SDl2THpYZHUrUXY4Zk1ESEN3QmcyQ0J3ZG9MZnRnREpnbGxUb1hGRDNUWjUrYkRpbDVmckNPcFg4c05XS2dXWitiSWJNMkxqNE1BaCtHZ2dBRUNYRHBDV1p2cDZOVzBFSTRlV21sSThaaVRjZjJSNlhnNTZweVhLenU2S2EvUm03aXRiK1NqUVpyZ1Z5MUdiSm95WEhyK1gvWlB4QnRHRmU2SUw5N3laWUdwUXZpcFdXK29uNXZnQ0J4aWdNaFYzTDZmUGtHbFNUYmE4bGJYNGJzNnFsOXA1QTdzSm5WMDJWbUhEVXJJVUQyeTQvbFlzSnlzV1VJd2lyZmo2eFRUekJYa0FjRHRycVFNdjVHbitOaHJVMllwSEpIQWU1cTY3bWJWWVJac2VnNUpUR1FjU092WHhPRUF4aWdMVjgwYVNxVzZDOWdvcTUxN09ML2R6ZmltdjFhZGNrMzQ4NmFPV2pndkZYQjlibGtUYnhWUkZGNmJLTDEvSm1LWGQ1bnphK0l0cEwvT2R2elR0WFQvSi8vTkovcC9WM2dsQ3FEYkEzS0dGaFlhSXRNVlZXcDA3MlAxN0lDTXBSZUhwemo5OExJdk5KdlQ1TGIxaUpWTXZVRGg2WktsRDFSdi9TRktxbU9sZmxhcWRqNG1WYi9nam1hWk0wNFFtZFVMbFVTaG9BQkJiRytyMkFDQWhzZmlYOVVrY0RzbXU4TDJqMFlCYVRmZnY3ZmpSUU5PVWcxcE5UNWtWOVRSSzl1ZjZZSWtkeC9ncWQxZmU0bmwrTTcrTldiRDArZElGL21YVGh5Zk9aT3ZQeHpVK001NGdZTVhpZ0lFZlAxejQvZlBBT2dKdFJrR2xvZ0dBeHpFOFdBNkhYRHpmYjlUNEo2ZlA1N1pyWld0dnI4dE8yZHR6MjdleFBYVXVkKzRNSHlEZ3dKRXNieTkrcXhabTBsUkNBU3ZzbnhEak5kdDNwWVVkelRxMHE2SHh5Z09ITTdmc01QMkpXS0N0T3hUckhyS2FZcXJTcy9UMjNjS05XNUllUjhoa2Nnb0FZcDdMV2pXMzdkVFdydUpidlZZRkJaci9ydWE1T1BOQ2dxMXZoUmY4ZXlEajFwMzhyUnZxT3pod3RQV3lBTURubVQ0dWF4Rzd2S3JaU3RXdlorM3R4VC8vWDI3Rm8rUCszcDBLQVBxQmhTNHVQRnRiMXFxbEFTYkRGeGtHOW9SbC9MUTJRU3FsQU9EbjVlWVRoMm5weWkrbVBvdUtsUU1BbjArZU85cVl3eUc3OUwyWG1sWjVBWUdWRlhuL2FzdnlybTBTS2haWnM5VVV2WHRmQmdBRUJRcDhQSzIwUi9hZlJOYndhZVpGUlpxV1hhcmF1K3p3N29ZbVpXMy83RW03ZUNYUGJPS3dpbXhzMkRZMnBUNHN0UGx5cytNUGF4V3BqQktWTkhHZE1NN2o2TW5zVld0ZWJQNjFWSGZpL1ljeUl5SmxJNFk0YXo4ZXl6cDhJdnY0bVVyR2JhclZqTFcxYWFZbk8xY0ZBQ3FsN3RPN1dXUHhqOThITkE0MW4rSCs3YytVWTZlenQvOFc3TzFoNVdEUFdUREg5OXpGaWhyTSt2bGE5ZS9qV01FRzc1SUJnMDlXcnh5MWE4L0tqeU1YRmRYOFdma2FEYU9wd2hIUDhEdmxEaXlrS0VZdXIrbUJSZ2hWajhRT1Bpa3BpYnQwRmJMSytUeThHUTY1ZWJxK3BoOTBNK1FPSlhiUXRxUURWVTR1UEhsVzBYMFoxeDBXSzNRTEhMYmh5UEtmT3lxdlNZcExnUEI3VUZCZ3FCclUvMCtoTUgrVDhnN2x2dzdwR2JCK00zd3pCUWdDV0N5WU5SWFlIRjJsbWxvTnE5WlUwdEd4aXRUcWlrcU92cG9BOWhLNGNSdit1d0xQb2dFQXZwbXZtNWVUVzlFL1BXYTBhUW1lSlQrQzloNDB2MDErQWZ5eEhhWi9CZHBzMzRpaDhQZHUzVlVOUzg2VFMwaXN6bEgxaENUSXpnRUhlMkFZMkx5dFZsUlp1UnZOaVUvSHp0TGxlMC9lb20vZTAyZTZIdEdOR3I0RnVjUFB4eHBxeW0rR3c3M3lxMXBWYWxqMkl5eWVyenVScFZNN2NISUFGZ3VDNnVnMnlNMkR4Y3VyT3VaUXo2L2tSTjdVU3NZVG1OcDdFT29HUVVnd2FDdmpXV3pZZndnQW9FRXdqQmhpaUVwTEpvYzc5NEhIQTNtVjA1UG8vWkFvTzcwdXNxcUhjOWRIbHZ2VCsxN09UL2R5ZmlydjJqZHA0N01xblJZU2RRT1FBQUFnQUVsRVFWU3NabVE3bjllbkdLWEpTcE5uNDFybW5HdVpjMWdFbjAzd1dTUmZvY2twbTBXTExRcmIrRXhZalk2dkVYbS9SK1Q5cnIrb3BQTDN2V2lyTHFkMXA5NnBsQkdRQXRvT3F3eFVNdnFYQWVwNDhtRHQ4dk9pc0sweG5vcnlKeldxYWVtUnhMNEVRZEtndVpMeFRZYmlkbFRCdnhSVHpoZlhFb215MDRteWlvWUVVNHlLZ3RmV3BCMGg5UGJBM0dIdDhtRmZ4MzhQWkd6Ym1UYnhVL2N6RjNJN3RiZlQ1N2VNT1R0elAraFdxbC9pMWgycE5FUDM3R3B2M01SRmJQMUtyMitoVkFNQVloc3pPNWt5MGQyNGZWOUVwRlN0Wm95bmZHM2NrcngyazVuZUxCVEZ6UHcyNXNyMS9HbGZlYlV0VTQ4SUFIMC9jTGh6ci9EZkF4a2FDcFl2OHRlUEVOUGEvbHV3UHY4VUhTdnZQOHhRdW01cnkxNnhPR0RNRjA5bnpJcytzTE9oVU1CU3FVM3JEcldINEh2M2REaHhPcnR0cTFLcHdjSDlIZis3a3FkdE9KbWVvWnc3dzl0cyswT0NCRyt2VW9WSFloR2JJRXhYMnRod3l0d1VvbVBsQU9EaW9udEJsUXE2YkhobDVlVnI3aitVTm04aVZtdVlXK0VGVzlZSEJ3Y0pUNS9QTlZ0akNnREZ4ZlNMUklYMjJxQTZ3biszTmFoNC85WHdiMWlHUWtGL05OYUpJS0JWQzV2VlA5U1pPaWQ2ekJkUGRtd090cmZueXVRMEFGanhTK1ZDTkJURHFteFVZY1Y2ZGJQL2JXdktpYk01OW5abW5sdHRSdlBnc2F3RzlZUXRtdXJ5SzlaQzF1NC9HM2g3V1NVa0d1cTZ6bDdJV2JzNU9TWlc3bURQOGZIa1IwVEtUTnFyNmxFMEpLY3FwMC8yZXBHZ09IVXVXenRBY2M5ZklSUkZheWdnQ1VhYjIvNTlXOHF1ZlJuL25XaGlmRnVpbkFmYm9hM3RrVDJodnQ1OGhvRnBjMk1ZaGdFQUhwZXdsM0ErSHViTTRaRDkremc2T3BoL2dOWERNRURUVE5kT2tyTGx2OGFlUEpYdFA1eHBja2hWcGFhMzdVeDNjdUJhOFZuWGI1cHB4Wk9lb1FLQThIdUZKaTkzNjVZMk5kczkxQ0tLcEpRK3BSZmdaeldvbitPQkkxbkhUMlhyVzBNbkppdCtYSnRnWjh2NWVwTDVKaWY5ZWpuMDcrVllOOURxd3VWOEgyKyt0b0t3clB1UGlxSmlUSDlweE1jWEE4RGF6VW10VzRxRDZnaXRyTWgrdmN4bis1NUVTdi9ZbmxxL250RFppVXVTeE81dERWeWN6UHlyOGQ1U3F5djVZWVlRZWwxc2JlQi9zM1ZWTEJvSzlwZHVXTVRuZzUwTjJOcUNuUzNZMlVKZXZpNTM2TzBGUVhVZ0tnWUFvRTlQWUpmOCszTGlUTG45VkhVN05Eb3Vwcy96UFl5QWhDVHc5b1JMVitHSjZlaGZNeDQvZ2NldjJwanI5Ym9aRHZ0TGFsYjA2VkthaHRVYjRORWJPZFl2c1FPaEFMcDFBbGRuV0xRY3ROUHNxb0VnNEtNUGRjdFJNUlVGZiswbXRHd0diVm9DQVBUckJiZnZRRlFNRUFRMExtbWNGZkcwT2dIUU5CdzlDZU5Hd1lremIraXBxMVJnZ0dFNXRTYksxTjVQNzh4YnRLekwxMEZrMUV3b3dFK1h2cm9aRG9WR1hlOWlZcUZSUTNPM3IwekUwNUxjWVFoc2YvVndYNmRPN2FGVE85MXlrYlRVL0Zlejh2SmgwVEpZUEI4ODNFQmJrcTZYbVFXTGYzanBpWjRDSzEwaG83WWM5cVV3REt6ZUFNc1dncXN6QU1Ed3dTQ3hCUS8zVWxGcHoyODRlUll1WDN1TkExWVJlanZscWFLcXVDWEZLQ2hHVVg2ZWpqSEpRVllQQTFSNnNmbWpjK1ZzLzlLL1R5dElIR3JSb0FZR3RPMWVuK2IvOWJMN1J3aWhDbUR1c0hacDFGQVUyc0I2ejRHTXBHU0ZVa25ySzZncVFGSE13dStmUDNvaUJZQzVpMksxK2JhTUxKWFltbjN2WVJFQWFMdEgzbnRZRkhhNDNESUZFODVPM0NsZmVCWVdhWXg3YkZaZzJhb1hNcm5teUo1SytpcW8xZlM4eGJHbnorY08rZEJKMzlLd3JBVnpmRE96MVllUFo4bmsxSXJGL3RaVnpvQzJiRzR6WW9qenBXdjVLYW5Ld0FDQnJnQ09YNnJJVXFta0h6d3FBb0MvOTZRTkgrS3NMOEhzMXRtK1VZajE1bTBwQU9EdHhSLzVrZmtSWlZJcDFiRFZUZU0xR2dwb21qRlpXYWFUSEFEQS9jZEZZakhiejBlWFpTelc1ZzQ1bGRTQXRtOXRjL3RpY3g2UC9IMWI4cTF3WGY3R3g0czNab1FyUlFHclRGKzZmOE15clBqa2dONk9BT0RvVVBNcGhQeDh6YmFkcVR3ZU9YeVFyaGF0VzJmSjhvWCtjeGJGZnY3MXMvMS9oeFJKTldXZjl1SmlpbGVtaStsTDZkWEQvdTkvMHpYcWNpc0c3ajhxMUdqZzg5SVQ2VXh5dXFmUDUwNmRIYzNuazErTzkvaHNqTnY2MzVNaUltVmxkNlZTMFZ3dTZlTEVQWDJ3c1lNRFo5R3lPUDFWamc2YzlFeFZ0MzUzNTg3d0h2dXhHd0FJQmV5cVY5R0pSR3lSaUoyZXFabzZLeW83VjcxeVNaM3A4NklqSW1YSFR1WHNQcEErNjJ2dmJwMWZlaXBiVllRMkVJNFlZbmhMejVnZlk4VWpsaTB5SEtJNmZpcDdmNW5QQjZtVXlzdFhBOENuWDFWMHlPT3JiMHkvdTBmY2FxVXRxSDM4VkhxaVROVmRRcUpDUThIS05TOU0xdGV2YTkyM0pDMFhIU3ZYOWh3dUtxUm9HcDVHbFhxWnNySlZBUERpaGZrUkNDNU9YRWs1Q2VhWEV2OUM3dTluZVAvTW1lNXovWGJCZ21WeFFYVUVBZjRDcVZRejVadW93a0xONzJ2cjJ0bWF2N3VWM3dVVUZXbEdUM2dhRlN0Zk9OZFhXOGx0bHBlN2Fkbmk4L2hpN2FrSlg4MkkydmQzaU1sZHNObUVzeU5YSUNCemM5VlRaa1Z6T2NRUGl3TzB5V3pQTXJ0Q0NDRUw0UEhnNStWZ1UzTE9SR0VoREIwRVloSFlpRUVzQXJFSWVPWC91OW1yTzBURmdKTWo5Q3BwTjZwUXdybUw1VzZ2WlZ4M2FGd2plT3dVREJzRWYxWjJaUGt0Y3VFeTlPNEpRcU0rQVhmdVEvaTlOM0hYQWdGWWw1UUZKTHphL0xhT2JTdXY2Tkw3Y3djMENnR0JBRWdDSmsrRW1kOUNVQjNESU14cVovNHVYSUsycldCbnJXbkZWcitrdDBGK1BtUlhjcFFRbWZlT3ZVVk43TjVYNnVLSUlicmM0Y0dqcHVtcmF1Y090VHc5UUdMMzBuVjRiNHkvTDN3K3huQngweGJJejYvOFZ2a0Y4T01hK0hFWmNJMitWTk1Nck5uNDBvbERBR2pZd1BBN1BDYjJwVzllV0FpTGw4UDNDM1NWNnoyTXVuUFROTnkrQ3lmT3dOTUtTKzBSUWdnaGhONEl6QjNXT3JPbWVZOGEvK1RLOWZ3dUhTWDZDcXJ5eU9YVXJBV3hsNi9sU3lSc0FEaDlQa2Vob0ZZc3FmUFpWNUd4eitVQTRPekk5Zk8yQW9Ea0ZHV2xyZlAwQW55dHBuemhtWmVuRVFwWWxTYTNBS0JJcWhHTEtua3ZTV1hVbEZsUk4yNFZkR3hudTNpZVh3VmJzbGpFNmgvcWZQNTE1TG1MdVlOaTVLdFgxS2xmejdxQzdZM05uT3I5elJRdmJicFJYcXd0N0NzVi8rYXRLYWxweWcrNjI1ODZtN04rYzlLc2FkN2E5UVFCczZmN2pQdzBBZ0JXZmVkdmNpc3ROemR1dTlhMjJsbDNlbnZDTWsrY3lkNytXNm1KWXZjZUZsMjdXZW8zakViRFBJNlFOZzRWNmV1eGloVVVBSlJYOUtZbkVKZ1pXeFZVUitqdGFUWHlzNGhXeld4bVQvYzJ2dXIwK1J4SEIrNjAwdDFyYTlCUDZ4THk4eldUUHZNd3JvZ2QwTmN4cjBBZDRDY2dTYUpJU3BtRUxaTlRLaFZqS3k1M2NsaFZCTlVSWGpyVjFGcklLcThaWTZmMmtyTkhHanRWV0xUWHM2dGsxbFR2dnIwY25CMHJ5cXFPbnh4SmtNVHZ2OVoxTUxlMzJEZzVBUGg0bGNyUWhCMHRsWGpyM2traUt1Y3Y0dVNabk85V3h0dmFzUDdaVWo4clJ3MEFNNmQ0OC9ua3NoL2pKOCtNYXRGTVBIZTZUM0RkMXpqR0R3Qmluc3M5WEN0UGRvcEY3TEoxcXltcHloL1hKcVpuS0Q4ZDVaYVNwamg5UG5mcmhtQ0JvTlRmaTc0VGIvd0x4Yi83VFp0dUtaVU1UVE5sMS9mcFFlbHpoNk1uUHNrM0dtZzZhS1NaK2Q0ejVzZVlEZnQvczMyMWt5WmZSVzZ1T2l0YjNkK28xRThzWnYrOFBIRGNwS2RqSnoxZDkxUFFpcDlmUk1YS0owLzA2RkIrQStIMFROV2txYzhpbzJVaUVXdmRiK1lQWUJVcmFMbWNFb2xZNGYrMU1GNGZmci9JMTV1L2JGSEFxUEZQWm40Yjg4ZTZlc1k5blAxOHJDNmRhcHFmcnhrMzZXbHFtbkxqTDBIbE5VMDFhOWUrOUgySFRKLy9yeWQ2amZ1azhyTlZFRUtvU3BSS2lIdGhHQ1Vsc1RQVWlGU3FWWE1RaTJIY0tNTVIzdlAvVlQ1TnlqaVhWbXlVTzd4eURaSlRRRzcrZEpPM0RFbEFyeDR3NHFOU1JaWUEwS0lwZlBjdHJOdGNuU1BnTDhYVDZNeS9WMG5NY0Rnd2ZJaHUrZWt6ZVBpNGt1MExDbUZQR0l3YkJRQ2dLQWFSTlhUcnBMdEtLcXVrbVcwRmloV3crSWVhNlZiYXJRdDA2bENGN2NybjY2TXJRZ0tBcDFXdHFFQ20zckczNkJ1V25BcjVCV0JyQTlyU3d3dVhMUjJRT1U2T01IK200ZXlUc3hmaDl0M0tiOFhud3dmZDRNTytwUktIMmcvVnhmUGg1RmtJTy93U013c0JvR1V6M1FMRFZMTy9hMDR1TEZvT2krYVdHblNhbkFyTGYzcnRuK1FJSVlRUVFsV0d1VU1MVXlqcEI0K0tJcU5sVWRIeUNlUGMzRno1RGhLT1VNQ1N5U21TQklwaVRKcDJBc0NTK2I3YXhFeE1ySHphM09qVWRPV21OVUZidHFjVXkrbHZ2dmFlOEhYa2tFOGVEUjdnSkJDdytEeXlmV3NiYlFWWS85NE8vWHUvM0VTV25GeTFuVzNsN3hDVm1rNUtVWGJ0VkZHMlE2V21SMDk0OHZTWnJITjd1MTkvRFB6ZjB1ZW56eHRPcDlXVzR4ZzM0Wno0cWNlV2RmVm1MNGc5ZFM1bjRiTDRmVHVxMm5oVGFKU3lraGRUSnBNZEh6d3ErbTFyU3ZjdWt0VS9CS1puUlB5MUs2MWZiOGU2Z1FKdGJtLzdQN3F4eVllT1ozZG9hMmN5YlZHdHBydDFsSFRyYUZvV1ptZkRKa25RVnhOcStmbFlEUm5nSkpOVCtuak9Yc2lWeXFqbVJzbGdsYm15eUtyajg4bmVQUjErK2pWQklHQVpqOHlzZ0ZTcTJiVXYzY1dKVisxUlp5ZE9aKzgvbE9uaHhocy8xczNrS20wUkhnQklpeWh0djFEOVZRbUpDZ0J3clVLeXFtTEcrelNyS3EwYVB4dHRHbmxabWRtcTFEUmxlWVdTbDYvbUE0QzdhNmxVemZLZlNsWFJOV2tvS3BzN2pJNlZyMXFUY1BWR2ZydFd0cXVXQmtna0hHM3VFQURhdGJZOXNpZDA4N2FVelZ0VEI0OTZ0SGkrMzdCQnp2b2J2dm9MWjZ5NG1FNUlMRzdicXFJV3BscHNObUU4b2xJbXAvN1prN1p4U3dwTk02dStDK2pmeC9HN2xmRUEwQ0JZS0JhYi82QXcrN0V6ZHRLVGUvZUxLcGdIQ1FCcmZnaFVhOHF0TVQxOVBtZi9vY3lGYzN3OVBjd2t6UHg5RFN1ci9kVGRmMVFFQUNaSjNDYWhvdlUvQlgwNUkyckV1QWdBK0hTVTIrUUo1cnVWQXNDVjYvbnpsOFN5MlVTenhxTE1MUFdxcFFFbTh6NXBtdGtUbHZITCtrUm5SKzZhVllIR1Z4VVZhZTdlTHh6WTE3RkpxR2pTWis0Yi9ramU4SHZ5bEM5SzNWZGlzdUtyYjZKaVl1V0w1L3QxS2ZPNVZMRUd3ZFlkMnByT2N3MXRXTlZUTkJCQ3FFcU9uVExrRHN1aUdTZ3NoTHc4eU11SC9BTEl5d2VoRUQ3b3BydDI5SEJvWHRJTVhDcURmWWNxdnpzUG81eUIxS2hhWFVOQnpQUHFQb2JhcEVFd2ZESWMvSDBOYXpLendORkJOOUN4WGhEOHNod09ISUhqcDErNndWM1YyNHo3K2hpV282dFFha09XOHkxM1VEOXdLQm0rc0dPMytXMU1uRHdESGR2Qi9ZZXc5eUE0TzBLcmtoTnVydCtFS3N5SUxWZE5OUU5rc3d6OWRhdW5lMmZEOHMzd1Y0L29uZkkrdjBYZnNDZVIwTFlWYUNzWGEySHVVR1FOMzg0eVZMVEh4bFZlVTI0dmdRKzZRZmN1aG9KVUFKRExRYU1Cc1JnQWdNdUJBYjJoV3ljNGRSYk9YSUNjS2d6RkZBaWdaWFBkOHZONEtDaDh1VWRoYlEzTkdrTmhFZHg3QUhNV3dqZFRJS1JrTkthSEd5eWFDL3NPd1pYcmI4ZU1USVFRUWdpOTZ6QjMrRVl4RENpVXRFckYvTFkxNVZtMFRDNm45NFpsN0EzTEFBQU9oeHczeWpYMnVYejhsR2NLSmQyZ252RGN4ZHl2WjBmL3VEVEFwUEtzYVNNeFJURi8vNXYyODdwRU8xdjJqdC9yaHdSYmI5bWVBZ0F0bW9wM2Jxay9iWGIwbWcySjQ4ZTRmenJhcmRKMFMzazBHaVk5VXhVVUlLaDB5NU9uYzVSSyt2YWRncC9YSnZicVlXKzJaSXJMSWNlT2RMMXdKZS9IcFFFY0R0bWppOFRQeDNCOC81ODlHUUR3OFRCRHNxUkpJeEdYUzY1ZUVSaThQV1ZRWHlleVdxUHk4bkxWeHJuRHpHelZ0RG5SSWhGcjBSdy9nb0FGczMyR2ZQSjQ4ZkxudTdlRkZCVnBac3lQdVhvanYrOEg5a0lCZTA5WWhsck5tRHp6bDY3bVQ1NVo3bG5BTFRxYitaSGZKRlMwYTZzdTYvbjN2MmtjRGptb3IrRzhRcW1NTXBrTGVQSk1qcjRNTVRLNjhqTWZ4NDkyaTRtVnIvODlxVlVMY2JQR2xaU29Bc0RkQjBXL3JFLzZmRXk1M1dJcmR2dE93YndsejFrczRzZGxkWVRtcWlHMUVwS0xBY0RCM25CUzUrMjdCUUFRSFBSNmErbHFDa1V4S2FrcWIwL3pWVndLQlgzMFpEWUFyTm1VdEdaRkhVNUpWZTZkU3kzTWJpK1ZVVStlU3JXSnQ4UEhzc0x2Rlg0N3kyZlVNTmV5NHdBNUhITHlCTThlWGV4WHJuN1JwVU9wVk5BcnZuQW0vdHFWcWxJeE4yOFY3TjZmM3JPTHZVUlNlWHZQekd6VjNyQ01uWHZTOC9NMUhkdlp6di9HeDZRWmJJMXIxYUtpMUtaMmRHaWpVRkdsYjZwcVAzVkhUbVN4V0VUTFpxWENvQ2dtOW5reGk2VXJVY2d2VUdkbnE4c1dwNlpucW43ZG1IVHdhR2JMNWphcmw5ZXhzV0gvdkRaeDVHZFArbjVnUDJHY1I0Q2ZGVVV4Wjg3bi9yRTlKVEpLTnJpLzAreHAzaWJKMTBQSHN5aUsrYUNIUFFCTUd1OXg2MDRCdi9ScEVDZlA1Q3hlRVNlVFVkOHY4Qi95b1JPOHBJYjFyYjhjWDZVVERoQkM3eGN1MTdTZ1RZOWo5REZWM2paNkdnMW9LSGo0R09KZWdNQUtjbkloT3dkeTh5QW5EM0p6SVNjWDh2SWhQeC9vMHVlSXNOblFzQUZjdXdFUEhzUDhtWWIxZThOQUtxM2tIdmw4YU5sVXQ1eVgveFpNaHlvdlkyRldnQjk4UE5Sd2NGbmIxTzdnTWRnYkJnM3J3OWVUZENQUStIejRlQ2owNmc1N0Q4Si9sMEZUMlhGbi9iTWtGSUlWdjFTeFpubmFsSHpia2NvZ0tibVNqUVVDUXpFb1kvUmE4M2pRczZSQjMvVmJFQnRYNmxibERVeW1HWmkvV1BlZ2hnOEIvVStEV3BqZXFBYUpIWFJ1cjFzdVZzQ2ROOUtCMWhpZkQvWHJWbUU3S05WdDJGNENUYzFOckxBMSt2clVKTFRVcTErQnFGalR2M1I4aTc1NUVVOTF1VU45QjkzYXcwWU1pK2VCZTBtVGpJSkNXTFdtM0x3c213MU5HMEdYanRDNFlhblBXNGFCcXpkZyt5NVFxMkhFRU9qUlZYZXRVQUNEQjhEQWZoQitEODZjaDhkUEs1cXcyNzJUb1g3eHl2V3F4dS9vQUMyYVFvdG1VQzhRU0JKMjc0ZDdEMEFxZzZVclljUlFHTkJiRjRtekUweWVBS05Id0pYcjhOOVZpRGVkOG9BUVFnZ2g5Q1poN3ZETlVhbm9GcDNEdFRWMmF6WWtTdXc0TFp1TDZ3WUs2dFVSQnRZUit2dnlyOXdvbUwwZ1JxR2dmL3ErVHRmT2RyTytqVGw5UG5mbzJJaVZTL3lObTNhRzN5dGN0aXIrV1l5OFl6dmJsVXZxMkpZdURXeFF6L3JBem9hTFY4UnQzSks4ZTMvRzUyUGRCdlp6TEc4Y1Z3VU9uOGlTeTZrR3dhYVZLSzR1dkgxL2g3ZzQ4YlQ1eGIwSE0xYXRTWEJ4NHRZTkVtN2RtZnJIOWhRZmIzN3Y3ZzR0bTRuMy9SMWliNVNXNk4vSFVWLzYwNldqeExoUTV2VDVQQUNZTU03MFdEWkJ3SVN4cFE3NmovbmlxZjdMZndYZjV3RWdOVTBSRzE5Y3Z5U1JLWlZxSmsyTHlzaFMvYm95VUh1c3YzNDk2MCtHdS9wNDhlOCtLSnkvK0hsaXNtTElBS2NsMy9xUkpNRUE3QTNMTUhubVc3ZTBPYjdmek0vanYzZW5IVHFlZFdDbm1UUHJyZmk2SDQxWGIrVGZlMWpVcjVlRFBzM0FNSEQvb1ZRZ1lOa1lqWlA4MzlLS3pvdFhLcG15UDFjWHovTWIwTnZST0hGSVVlV2VuSHZ2UVJFQWRLM1dSTDJMVi9LK21SK2pWTkxmTC9SdlhMcDh5bGgrdm1iWHZneVRncTM5aHpKNVBMSkZzOG9MM2NvcUxxYnAwa2NjdEdNczFTcEdKamNjRktOcE1MNm94ZU9TK3VhWlpnbXQyQUNRa1ZXcVY5WGRCMFZxTlYzSEtHdE8wUXhSOHJ5djNwQ1FsNjhlTTlMbHdKR3NNUk9mTHA1ZlVmZmQ5RXpWeENtUjBjL2xQQjQ1YWZxejVZc0NQaHJvNU9OZFVkWXRNRUR3NTRaZ2s1V3Y4c0lKaFN6OUgyeEdsbXJkcHFUOWh6TWIxQk95V01TU0grS1hybnpSc3JtNGQzZUhGazFGKy80T01jbVlKcVVvYnQ0dVBIRTIrK2J0QW9hQnBvMUVYM3ptMGI2Tm9WNU5LcVVBZ0N4VEcxMTdWTytweTgxVlg3eWMxN0d0cmY0UGxxYVpVMmR6TnZ5Ui9EeSsyTUdlczNDdTc2RmoyV0ZIczA2ZXl4blkxM0g0RUpmQWtqY01UVE9UWnp4N2thU1lQOVBuNDZFdTJzTHgyZE85KzN4Z3YzSjFRdCtQSGpSckxFcE5WNldtS1R1M3QvdCtnWC9aa3kxVWF2clBIV2t1VHR6V3pXMjAxWjg3ZnErdlAzOGlNbHEyWmtQaXBhdjVqZzZjZFJ1REsrMXJqUkJDWUZQeTc2L1phY3pHbHN5dmZHOGlhOWk1cFpKdERoeUczZnNCQUdZdnFHS01vTTA0ZmowTHVCeFl0dEJ3UUQ4eEdVNmRNMnpqNlE2Mk5wQ2JCM2tGb0NnR21nR1NCQzhQR1BjSjJKYjg4eFQ1TnZSNzlESHFMVjllY1FsQlFMUEcwTHNuaEpUK1lwQ2NDdXMzNi9JWjl4L0JOL05oMnBjUVhKTDRrZGpCRjUvQzhNRnc5aUtjdlZEUnhETDlSRDJDZ0xFZnc1WWRGWFh2bE5qQlJ3TU45eEpSMFNCazNUNkhEelpjTk80WnExVEMxM05nY0gvbzNnWCsyV3Q2UXllalBnRW03MWh0VnFaSktMUXBhVjN3NUpscFhzZFNidHlHSXljcTJZYk5ocVgvTTMvVnA1OEFwK1JIMDVuem9LcUpOcW92eGRFQjVuM3owcmNLcVY4cXBXM1czQmxWM2R1aTVmQWtzdFFhZkl1K0dYdyt0RzRCSWhHSVJZYW1yelppY0hlRGxOUktidHU5czZFNzY2dW85SFFLaVIwc01rb2NLcFN3L0Njem4yOXNGalJzQUsyYVE2dm1JQ2h6RG5URVU5aTV4L0NLYk5rQlovK0R6ejR4dkcxSUVsbzJnNWJOUUNxRk8vZmgxaDE0R0dGNk1ncWZCd1A2NnBiVmF2TzVRN2JSOFJrZkwyalJERm8wTGZXeGI0eG00Sjg5Y1AwV1RQcE1OOEFTQU1RaTZOTVQrdlNFM0R4NC9BUWVQNEdZT0VoTHIrUUlDRUlJSVlSUVRjUGM0WnZENVpJOXV0ajdlUE9EZ3dSMWc2eU4reXRLcFpvZmZuNnhhMStHU01UNi9kZDZiVnJaQU1EcUZZSGZyNHJmdFM5ajZKaUk0VU9jcDM3aCtUQkMrc2YybE50M0NtMXQyU3VXQkh6WTEzd1hQaHNiOXVvZkFnY1B5UDkrVmZ5cU5RbXJOeVIxNldENzQvZDF6TTd3QTRERHg3SU9uY2dTV2JNRVZpdytqMlFZU0V4UjNMeGRRSkxFb0FHbWQ4SGhrSGEybkxzUENtK0ZGNXk5bUp1ZG8vYnpzZnAxWldDZEFFRk9qdXJveVp4RHh6STNia25ldUFWQ0cxZ1A2T3ZZcDRlRGNYcnNGYlZ2WTJ0dnAvdHBYVkNrT1hYVzBQajB5UEdzVzNjS2VEeVN4U0tMRmRURnkza2FEZE94dloyMjltdjhsR2RQSXFYelovcjA2R3F2djhublk5M1hiMDc2Ym1VOGgwUE8rOFpuekVqZHI1RWw4LzJzQmF5dE8xT0hqb2tZUE1CcDNneWZPL2NMdFNtcnN2SUxORFROeEw4d1AwZm42VE81dHlkL3pzSllEb2NjUDhidHp2M0NyVHRTclFTc3hNVGl5R2haMTA2bFVob253eHJyMDQyNzltWDh2aTBGQUY0a0ZHL2Nrc3psa2hjdTVRR0FrMzJwTkxDVkZkbW1sYzN4VTltUEk2WFdBblplZ1RveFdkR3dnZmxpclB1UGlwd2N1S0VOWHE0em9VcE5iL29qNWJldHlRd0RjMmQ0RHhsUXFzanA1N1dKRjYvbVNlellmQjVMcWFLZlJFcWxVcXBaWTFIVFJycVV4cTY5NmJGeHhVTUhPVmV2QlBhRGdmY3pzc3hVRDZ4YzgyTGxHc05wbUxmdkZEWnRmOXRrbStXTC9RZjFxNmdrcTFGRGF3Qll1T3o1eGN1NVBDNEpBRW9WZmZGS0hnRDA3R3FmbGEzZTluZXFWRTZkdlpncnNXVUR3TUZqbVR0MnA3ZG9KcDQ3dzdkWEQ4YzVDMlA2RDN1b3JSamJ2aXVOeHlNSkFpZ05vMUxUU2hYVDd3T0hrWjlHWkdhcmYveStqcldRbkRvbnB2ZWcreTJiMndUNFc0bEZiQllKQkVrd0RFeWU2QkViWHh3Ym4wSlJERTB4R2cyalZqTldWcVJ4ZzhycXZYQmFEQU44TG5uMlFzN1Ztd1dYcnVaUkZQTmhYOGNGYzN5RkF0YnorT0tEUnpLUG5NaGVjT3M1bTAyMGFtN1R1NmQ5dDQ0U3NaaWRtNnYrYU16amxGUWxBSWhFckNFZk9uMDgxRlhiM2ZlM3JTa3h6K1hXQXBaQ1NaODRreTJSc00yK3NtbnB5bTA3MDh5RzlDSkJxYUZNdTd6cTllZ3FxVW9SYlJWVjc2bGJzZnFGU3MwTUdlaXMvUU04ZGpyN3dPSE10SFFWU1JKREJ6bFAvOHJUenBZenNLL1Q0ZU5aNnpZbjdkcVhzV3RmaG84M3YyTmIyNGIxUlIzYjI2My9wUzZIQmZxQm9Fa3Bpb2VQcGZjZUZ1WGtxZ0hnUmFLaXNGQURBSEVKeGR0M3BkV3RJNndUWU9YcHpuTjE1V21IeTY3L0xTazlRL25kdDM3Nmh0VWtTV2cwektXcmVYc1BabHk2bWs4UU1MQ2YwOXpwM2pYNDBZb1FlcWQwNnd3a0FVb1YwRFFFQllCdnlWemtseHJtWkJFY0RzeVpidWc2cUZMQjZnMmxEcFg2KzhIa0NZYUxLaldRcEdtdnlNdlgzbEMwTDJYTVNPRHhRQ29GcFJJRUFrT1JHUUFVRnBsdUxMR0Q5cTJoWjdkU1dRcHRuNzE5aCtERW1WTHB4dHc4V0xnTXVuZUdVY01OT1ZkYkcvam9ReGpVRHg1R3dLMDdFSDRQQ3N0MDFYdjhCRFFhM1RIdXJwMmdmUnZJeWdHNmJDS1RBSkUxMkloTG5iOTIrcndoMUdVTFFTYUg0bUlvTGdhRkV0UnE0SERBeHh2Y2pHWVBKNmVVMnFWVUN0dDN3WUhESUpkRHM4YVFYd0JTR1NpVklCYkQ2QkZHejB5Wm1NVmltUGlwNGVMK0tqU3pmVE1LQ2lwdmpjc3A1MVRPZHEyaFZVbi9RNFVTRGgrdjZlRGVXdmdXclRhcmt0TUJHUWJxQlVHRFlMQVdnclVRckswTkM4S1NINHlPRHZETkZETTdxViszOHR3aFFaUmJpRm16Mkd4ZGdiWDJmSXVmMThMemVNTzFZakUwYVFoTkdrR2poaUF3ZDVybXc4ZHc0QWc4TFRONE1pRVJGaTZESnFFd2ZJZ2hiNmR0SzlxcFBYUnFEeG9LWGlSQVZBeEV4Y0NkZTZCU3cvQWhJQzQ1ai9iU05UTWY0QURnV0hMQW9VTTc2TlRlekFZQW9DaGRSeHYvQXVZdWhFN3RZV0IvdytoVDdSdTRZenZvMkE2MHllbTRlRmk2c2tvMXVBZ2hoQkJDTlFHUFBMNVJxNVlHbEYycDBUQkR4MFRFdlNodVdOLzY1eC9xZUxycnZ1dVRKTEZ3cmwrNzFyWUx2bys3YzdlUW91Q25YeFBpRTR2SGZ1dzY4VlAzU2tzSjI3V3lQYmEzMGRGVFdadTNwdmg2VzVXWE9BUUFpWVJ6OTE2aFdzUG82N3ZZYktKK1hlR1huM3ZVQ3pSa29mYUVaZnkxTXpVbFRhbFNNU1VuUTR0blRQSHE5NEdEdG5PanZUMTM3Q2pYc2FOY24wYko5b1ZsSEQyWi9kMksrQlUvdjlpL3MyRmdGWHFmVnNYNDBXNzZtV0hSc1hMajNLRlN4Unc0WXBncnp1VVNJNFk0angvakJnQXNrckN6WVU4WTZ6WjZoS3QrZzZ4c2RhOUI5NlV5S2poSXVIeHhnRFl2b2tVUU1IdTZkN09tNG5tTFl4bUdzYklpdjFzUm41MWJidjhyRm91WXRTQ212R3MvKzhRdEoxYzlZNHBYVUIxaGZJTGl5bzBDdFpwbXM0bkdEVVZ6WjNnYmIrbmt5TkgzQXJVVzZsNHZHeHYyc1ZNNU5NMElCYXpKRXozMENRbGpXVG1xSGJ2U2Fab2hDQWdNc0NwYndhbWQxL2d3UWpxNHYrUEwvcjdiK25mYXBqK1RyYXpJNVFzRGV2V3dON25XelkwYkYxOGMrMXozMW5HdzUvVHU0VER0UzAvdHZkQTBzL1h2VkJzYjlwU0o1WTZGcTlqRVQ5MmxzbXJPQ0tsdnJuMnVzWGF0YmIvNTJ1dkE0Y3d6RjNLMTczNlNJQndkT1JQSHVYL1F6VjRxbzNiOG0wWVNJSkZ3cDM3cFdWaW8yYncxSlNUWWV0MnFJSUtBUmlIV1IvZUVIanVkZmU1aTN2TjQrZHBOU1FvbFRWRzY1OEhGaVR0eG5MdTdHMi9LSk0rK0h6Z0F3Tkc5b1R2L1RiOFpudjh3UWlxVlVqUmRVZnVtd2YwTnh3cXIvY0xsNWFzL21mQTAva1d4TmlxUmlEV3dyK1BJWVM3NlBwLyt2bFl6cDNwUG4reDE3V1orMkpHc0M1ZHlyOTdJMytxZmRteHZxRVRDK2JDUG8xU202ZEpCMHJTeDJMaDhVeTdUSEQrVnJWMTJkOTVYdFRjQUFDQUFTVVJCVk9OOU85T25uSHZYN0R1VVVWNXNQQjVSM3JYK2ZsWTFsVHVzM2xPWGxhMCtmanFuWFN2YkxoM3NwcytMUG5rbUJ3QzRIR0pnUDZmeFk5ejhmWFhISXdnQ1B1enIyTHVuL2ZIVDJmLzhteDRSS1h1UmtGNHZzS2g3VjRtTGtIdnFiTTc5UjRYUFlvb2pvMlRhVEdGd2tMQnJSN3VsQy93Yk54VEpaSm9MbC9JdVg4KzdkalAvOEhIRHA1YTloTE4xWTkyL2RxWFZyMmM5cUw4dTdhMVMwM01XeGw2NW5pK1ZVaXdXMGJPcjVNdlBQWUxxdkIwZGdCRkNsdEd4TGRRTE1yTStMdDdNU21NNXVSV1Y5VlJkVVdVdFJzMWlzMkhXVkFnTk1help0dE8wNjJCQ1lxbUwzREpmaGg5R3dKMzcxYm4zMTgzRjJUREIwWmhjRGk5S0hoU2ZEKzFiUTdzMkVCeGtlamllb3VEQ1pkaTl6L3h4YWdBNGV4SEM3OEdvNGRDaHJhRlpJb3NGVFVLaFNTaE0vQlJXL0F6M0hwYTZTVUVoSERrQmcvcnJMbks1aHBxZWlwMDhDNCtmNkpaejg0RERMcmVlUmt1cGhMdm1YaFR0V01ySkUwdk5JZE9MVHloVkNxWjloOHlaQnZZbEo5N2RmV0FJNCszbDZRRmZqamRjM0hPZzNKZjR0YUpwVUNndGNMOG1NWmpBdDJqVjhYbUdWOURIeTlCTFZsNE1udTR3YkZCMTlobGNGODVjcUxrUVgwMW1GdnkwRmhiUEE0YUIxUnZnL2lQZCtyNGZRTWQyNE9ObFBvV3BVc0hWRzNEOE5DUWtWYlR6ZXcvaDNrTm8xUnlHZkdqNlZtR3pJTUFQQXZ6QXpoYXUzd0luUitqVFUzY1ZSY0hoWTJiMjV1OExYaVcvZkUwR3I2alY4Q1FTN2p5QU8vY01aYlY2TkFNWExzTi9WNkJ0YStqVkhRTExIRGhpcytESUNVd2NJb1FRUXVoTnd0eWg1YkhaeERkVHZGNGtLc1orN01vcTAvMnZTMGRKbzRZaWhZS3lzMk52V2hORXNrampnc1ZLOXp5d3I5T0EzbzRWTjdkbzM4YjIwYzFXMm1sZUdnMUQwOERuazJXL2ZuZnBJTmx6SUtOak83dEFmMEg5ZXNLbWpjVGxWYjBFQndrWHpmT2JQYzNuK0puc21GaFpqU1FPQi9SMmFOL2F4dFhGTUdNak1FRHc3RzVyL2NXUEJqb05IdUNvVU5BS0pjM1FqRVRDMVQ4RUt5dHkvYzlCSnMrdG93Tm42cGVlYkRZeGJKQ3oyWG1LWFRyWUhka1RxaTF6UEh1azhhc0U3K050MWJ1SFBRRDRldk1mMzJ5cHpkRWFQOE1MNS9ndW5PTnJmSk1KNHp6MEtjQ240YTFvbXFsZzZPUFlqOTNHZnV4V2NReFBvK1JLSmQydGsybnlyMUxqUjd0bFphdEdEWFAxOVRZekFuREVFSmNSUTF3MEdrYWpZVWdTVEZMVUpFbXMrcjZPVEVZNWxwa0pWMFVqaDdwVVlhdnErM3lNZTNuRDhLeUZySWhicll6WEhOb1ZxcUVZZlprZGwwc082dWRrVXRySU1FQlJqRFlUdWZHWHV2cS9FUzhQL255ak5CdkRnRnBEMHhUUU5FTXpBTHBiQUVFQUVBU1BhM2l0cS8zQzJkbHlCdloxZlBKTVZpOUkwQ1JVRk5wQVpMYURLNHRGZEdocjE2R3RYVUdCNXZqcGJQMmdTdVBDUjJNenBuaFBuK3l0VFZSWDhKNE1yaXU4ZjdWbGVkZStHZFY3Nmh3ZE9OOHY5R3ZleEFZQUpuM21rWk9qN3Q1RjBxZUhnOW5Ca0Z3T09iQ3YwOEMrVHJGeHhhZlA1L1RzYXErdEhTeVNVbnZDTW9PRGhJTUhPRFlORlRkdExESSsyOFBhbXEzdjRaeVlySWg0SW4wV0xZdU5WOVN0SXdpcVk3MWd0bC9MNW9aOExaZERPdHB6ZzRPRUhkdlo5ZXZ0NE9SUTFjOS9oTkQ3S3kzRFRPNHdKZFZ3c0xVOFA2MnR2SGJxOVNFSVE2ME1BRnkrRG1jdm1tNlRsQUlVQmF4eU9obmN1UTlyTjczT0VGOUJxdmxhZk5nVFpzalgwalQwNkdJb3U5VFNVSERwQ2h3NEFwbFpabmRna0Y4QTZ6ZkQ0V013NGlObzBiVFVWZWN1bUNZT3RYYnRnK0ppK0xDZm9XQ3hZcGxaRUhZVXpwVitYVjRrUWlQYmNtOUNNN0JsaHk0SFkxWmFPdFR4TjNNcmJkdGJZd1JoR0xhblZNS1c3VldLdVpiTHlvS01UUEQwQUFDSWlvRmpweXdUUmtvcWpCcGZoZTNlT0h5TFZnVkp3cFlOd0dhQlFna0VZWGl1TkJxSVQ2aDgvcXRDQ2JsNWtKc0x1Zm1RbXdzU0NYUm9BOXJjWWFXdTNvQi9EOVRBUTFpeHhIeUMxdGpUWjdCekQyUmt3cTA3aHBWUEltSFlZRE9Kd3hlSmNPRVNYTHI2RWdYM044UGhaamlFQkVQZlh0QWt0TlErbzJKZzNXYlF2c0ZPbm9YZVBVQjd4a2FhdVZNaEc5UXpqVWVsaGdlUDRQb3R1SE92OGlROXpjQ1Y2M0RsT3JnNFE0ZTIwTHE1N3ZNQkFJNmNnSnZoVlgwNENDR0VFRUkxQVhPSHRZSko3MG9URWpzT0FBY0EzRnpOSkcrMC90cFU3clFKa2lRcW5TQ2d4V0lSWlpPWGVvNE9uTEIvekV6MUs0K1ZGV25TMzdJOEIzYUdWTHFOU01RV2lTcDV1NUlrSVJDd0JBSXpSNVRNUHE1UGhsZHk3cXF6WTgwY3B0ZFdudWxWbzdOTEJVbWFLZ3B0WUcyY2FxMDZOcHRZTU51MzBtM0tteXpZSkxUYzRZaHZqTGVYVmZVZXV3ayt2L0kvSklJQU5wdlF6cHlzb0tVa1FRQ1hRMElWTXFyVmZ1RUE0TFBSbFdTVWpkbllzS3VZcVNVSTgzOVFiOHhubzkycTh0Q3EvZFFON0t2NzRBb01FT3o0dmJKQlBnQUFFT0JuRmVCbnFQZjlhS0RUb1A2T1ZYbVd2RHo0WGg3ODNqME5IeEVmRFRUOTJKeGZUbkZuQlVZTmN4azF6TXlyeWVPUk5mSzNnQkNxMWRKS3A2azBHbmp3R0xac0wzZXVYaTJoVnNQSzFiQnNFYmk3d29OSHNPRjNNOXRvTkxCekQ5amFBSWNEYkRhUUpKQWthRFNRa3dzUEhwVnFZVmZicEpSK1VSUktTRWlFRTJmZzJrM0RTcFVLVnE2Qkg3L1h0ZWFURjhOL1YrRG9TY2pLZm9rN1NrcUJWV3ZBMXdmNjlZSTJMWUhOZ3NkUFljdU9jcmMvZUF5T25nUnZMN0N6TFRXankwU3hBakl6elI4b1QwbURSdVorSUVpbDhDd0dEaCt2WkFLbFNXSkdvWVRuY2JEL3NKbUNMYlVhZmw0SHE1YUNGUisyL2ZOeVQ4dHJjdlFVY0xrQUFGSFJsVzlNVVhDd3BFcnBXY24yQ2lXc1hBTXJ2d08xR241WkQweEZmU25lVS9nV0xUZXdERjBNVWhrOGo0ZjZkY0c2OVBOejlDVEk1WkNRQkRRTmNqbms1RUpPTHVUazZSYXljeUEzRC9MeVRLc25QZHgwdVVPeENPeHNJUysvb2hqa3haQmVicU9SbDFERmQzN1pxYUx4Q2JCMkU4eVpycnVZbXdkWGI4Q1Y2eENmVU0xSUhqK0Z4MC9CMVFXNmRJQU9iY0ZlQXJsNXNHcU40U1NQdjNhQ2x3ZDRlcFNiTkQxeUVocUY2dWJVUmtiQm1Rc1FmcmM2ZGIzcEdiQTNEUGFHZ1ZnTURlcUJ0eWZzQ2F2bWcwSUlJWVFRcWk3TUhTS0VFRUkxekxMcDFYY1NZZkpmWkFsdlpxb1JlbFVuejhLbGEwRFRvS0dBcGtDaGdBb2JaZGNpVWhrcyt4SEdqWUkxRzh2TmRCNDkrYWFqcWhFWExzSEZ5MENTd0RCbWVqUHFaZWZBaHQvaDQyRncraHo4ZDZYNmJTVGpYOERhVGZEM2J1amFDVTZkcStnZXRhV05yNUoyM2JZVHR1MEVYWGMrQWtnU0NBSW9xcEk3MVZ2N0c2ejlEZlROL1NwK3I2YWx3MjkvUW1nRDA4SXlTOWwzOENVMnBtbjRaNCtaOWVrWjhPdEdrTW9nSjdjR1EzdW40RnZVclArdXdIOVhkTXZQb3NDLzVGeFBsUXJTMHVIOEpiaHdTWGR4NUdlZ3FmSU1pT1JVdUhZVEhqeUdXM2RBWHV1bjVBSkErRDNZZXhDRUFyZ1pEcytpYXlZQm41WU8vK3lGWGZ1Z1FUQklwVkJnTk5pU1ptRDFCdkQzQldrNTNia1pCdFp1Z2pFajRmanBtaW5sTHl5RTY3ZmcrcTBhMkJXeUVEd3RCQ0ZMSUxUL3g3OC9oRjRSb1pIRldUb0doQkJDQ0wwWG5zY1Y5L25vd1pwVmdSOTBmYmwyc2dSTFFQS2MrL1EvSGgxVDhOcWlRNVZZdXFURmtJRStoTHJDdVVHb2hyQkdMN1IwQ0FqVlNpVHgxcVREMGZ2cG5YK0xXZ3QxSnhPcDFLQzA5S1JNVkYzVWp1OHNIY0o3Z2JCeWo4amZjaW45YTBzSGd0RDd4WkhmZUxodk9LM01ZS2lYT0E5R1JtVnNUMjRIQUFLVzQxaVA2Njh6UUlUZUdsWHJaWWtRUWdnaDlNclNNcFFBNE9MRXE4SzJwVEFNQlFET3pqVXdRQmRWbTRlN05VQ1ZheGNRUXVoMWVMZXpNdWdkOE02L1JhVXlLSkpDa1JRVGh3aFZpbUhVMXV5WG1DU0NFS29SWW80dkFEQzB1Z3JiSW9RcWdybERoQkJDQ0wwaFNTa0tBUEIwZS9scHNvd0dBRnd3ZDJoUlB0N1dMQkp6aHdnaGhCQkNDRldPWkFocmpxZWxvMERvdlNQbWVFUEpNUVNFMEt2QTNDRkNDQ0dFM3BDck53bzhQWGoyOXRYSUhWSnFsYnBGYzZmWEVoYXFBamRYb2J1N05VTVZXem9RaEJCQ0NDR0UzZ0lNcmJUbmhmQll0cFlPQktIM2k1ZDFONFpXNExoRGhGNGQ1ZzRSUWdnaDlDYWtaNmpPLzVjNzd1TnE5dTFoRWJMZXZieXNyTmcxSFJlcWtwSERBMmlhWmpReVN3ZUNFRUlJSVlUUVc0RFJTRmtFTjFBOHd0S0JJUFFlRVhHOHZJUTlHSTNVMG9FZzlDN0EzQ0ZDQ0NHRTNvVDVTMklkSFRqOSsxYTNkcENTY2Jtc0FmMThhamdzVkFWV1Z1eGh3d0lJUm9vbmJ5S0VFRUlJSVZRbGpJYW1aQTFzUDdkMEhBaTlSeHBKcGpJTXpWQjR6aXRDTlFCemh3Z2hoQkI2N2RiK2xuajlWc0h5UlhXc0JkWDg3c0hRS3BwU3paelJ5TVVGcHg2K2FmK2IxMVJreldIVUJaWU9CQ0dFRUVJSW9iY0hWZXpBYnhoaTk0V2w0MERvdmVERWJ4SXErWnJSRkFKRFd6b1doTjRGbUR0RUNDR0UwR3VVbmFPZU1qTnE0eDhwUytiN3QyOWo4MHI3VW1lTHhad2QyN3BZVzNOcUxENVVtZmJ0WElkKzVFOVF1VGh0SGlHRUVFSUlvYXBqTkZLR1VuUjBXZWRyM2NmU3NTRDBqbU1SL0Y0ZWUyaEt6cWp6TFIwTFF1OElIQnBVQTI3ZkxiUjBDQWdoaEZBdHdqQ1FsYVBPekZUZXZsdjQzNVU4QUZpOUlyQlhkL3RYM1MydEJGV21qN2ZUc2NPOVpzNitlZWR1WmczRmk4clZ2cDNycHZVZE5DbzVvU215ZEN3SUlZUVFRZ2k5WFJoYWxVSHlYSHQ3SEFqUFhuNDNad1hGcUN3ZEVrTHZJRDdMdnIvblVSSGJpMUdtNFpnTmhHb0s1ZzVyd09nSlR5d2RBa0lJSVZUclNHelp3ZldFUzcvMTY5SkpZaStwbVVwQmhwS0RLdDNWMlhIM3ptNEh3dUoyNzRsOStDaTdSdmFNVFBCNHJQR2YxcHYyZFVPMVVrcFFPWllPQnlHRUVFSUlvYmNRUTlQS05KSmozOUp4WVYyYlViZXpsOFFXaG1tWVlrdUhoZEM3dzEzUW9hZjdUajVweHlnekdWcHQ2WENxU1NHWFA0dUlhTlNpUlZVMnpraE5KVWpTeWNXbDBpMkxaVEtGUW1Gbi85Sm5jak1NblplVGF5VVFXQWxNcDhZa0p5YndlSHhIWjJkenQySWVob2RMSEIyOWZIMWY5aDVSTFlTNXd4cXc0L2Y2bGc0QklZUVFxa1ZJRWdMOEJMWTJyK1ZyQmtNcGdFNWhPUGFEQi9rTkh1U1hraUk3ZXZ6Rms2ZDUwZEg1Y2ZIWUNlQ1ZPRHBhU2V4NExpNkNQcjI5ZS9YMDVQUFpqRHFYcEhETUlVSUlJWVFRUXRYRjBMUXFpNkNMeFJ6djdtN2JPN3Y4OXJ6b1lHcnhsV3pGNDJ6bEl3MHR0M1I4Q0wxbCtDd0puMlhQWjlsN0NEdlhGWSt5NHdWUlZCRW9zeGlHc25SbzFYZm8zMy92MzdwVnhheGIyTTUvK0FMK3VNbFRLdDN5d3NtVDF5NWVYTDVoZzlscmFZckt6OHRUcTFUT2JtNG1WOG1sc3BYZmZ0dXRiOS91L2ZxWlhMVnQ3VG92UDc4eFgzNVpkb2NNVGUvKzg4K21yVnBqN3ZEZGdMbkRHdENpcWRqU0lTQ0VFRUx2RSszUGIwMEJzRVJ1YnRaZlRNQ1RlR3FZVXFIZ3NncXBZaW04emIrK0VFSUlJWVFRcWlVWWpaU2g1Q1RibXNVU0JkbU1ETElaYWVtSUVIcnIwWXdTTkVwYW1RYVV3dEt4dktwdWZmczh2SFBuek9IRDQ2ZE5xL3F0MUNwVmVscXF5VW9IQjBjcm9iRHN4dExDd3R2WHJzbUtpb29LQzRzS0MvSnpjdk56YzJtYXRoYUp2bDIxaWlUSlYzNFE2RjJEdVVPRUVFSUl2WlVZV2dWMERxUE9KVmg4SUZnRXdRSWdHY0RwQnRWRUFEQ01HbWdOdzZqWkRFM1RsZzRJSVlRUVFnaWhkd2xEMCtwQ1VCY1NKQTlJTmdFc0lFajg5WUxRU3lHQUFFYkRNQnFHVmdPanNYUTRMKzNFZ2JETFo4K2F2WXBoNkpqSXlMbGZUREo3N2VKZmZ1YVhhUithbFpHeGZ2a1BKaXRIZlBhWjJkNm5YQjd2M0xGakhBNWJKTGJKemM2eHRaZDA3dFhMVmlLeGswaG9pb3FQamo1MTZOQ3dUOGM1T0pscFJsb2V0VXFsS0RZMFlhWVpHZ0RVR2xWUlFhbjJSVUpyYTVMRnF2cHVVUzJCdVVPRUVFSUl2ZFVZaGlvR3dKemhxOEluRUNHRUVFSUlvVGVBb1pWQUsvSHJOMExWOExiLzRUQU16VEIwbTg2ZHVGeGVGVzhTRXhtWmtwaklBT1RsNW1Tblp3S0FRbEZNMDFUTTAwaUdvYWYrNzMvNkxXTWpueDAvc0ovRDVXWm5abWpYRk12bHdFQjJaZ1pKc2lRT0Rrdlgvc3Bpc1FGZ3hieDU3bDVlUGZyMzE5OVdLQkpKaTRyV0xWOCtiTnlud2FHaFpjTklUVTRxeU0wREFBMmxrUllXUmo1NkJBQ0ZCUVZoTzNlYWJQbm96dDFIZCs0YXI1azhmNTZudDgvTFBFK29Wc0RjSVVJSUlZUVFRZ2doaEJCQ0NDR0UwR3ZYcFZkdmtZMU5GVGRXN3Q2ZGtwaW96Y21kT0hCQXYzN0xyMnNFMXNKRlAvK2lYeE1UR1FrQWNwbnN4d1VMamZmdzQ0S0YyaTIxaVVPelhOemRKOCtkdTJQVGJ6czJiZW8xYUZDejFxMU5Ocmg2OXZ6ZG16ZTB5NG54OFg5dDJBQUFYODZlUGZpVFQvVGJNQXdkdHZNZmIzLy9abTNhR045V0lyR3Y0b05GdFFybURoRkNDQ0dFRUVJSUlZUVFRZ2doaEY0amtkakcyYzN0cFJwNGltMXRuZDNjU0pKbzBhNWQvVWFoR3JYbTEyWExmQUlDQm8vNm1DUlpjcWxNclZiYTJFa0FJQ2N6eTBvZ3FCY1NNdmFycjdTM0RiOTJQZkx4bzlGZmZNRmlzMlZGUlMrZXgyclhxOVRxb3Z5OEp3L3VBd0NielE1cUVLSXRQUncvYmVyZnYyMW1zODNralBvTi9ham5oLzBCNE5kbHk5MDlQWWVNL2tRYm03ZS92MzRibXFMQ2R2N2o0T2pVb2wyN1YzNnFrT1ZoN2hBaGhCQkNDQ0dFRUVJSUlZUVFRdWcxNnRDamU0Y2UzWS90MzNmcjhwVXEzcVJkbHk0ekZpM1NMbHNKQkRGUEkybUs0bkk1RGs3T0RNUDhzbml4alozZCtHblRBQ0F6TGNYRnpkVmFMSzdYc0tGMis3am9hSUlndEJmam9xSjJiUHBOdjl2NG9xTDQyT2NBSUxBV0x2anhKNlZDWVNVUWNMamNjVk8rSWdoU1ZsUmtFb2FWVUdnbEZBSUFBY0RtY0xUWlN2UnV3OXdoUWdnaGhCQkN0UXliQlJySzBrRWdoQkJDQ0NHRUVLcGgzbjcrREcwNnVqSHk4ZU9jek15Mlhib1FCR0c4M3RQWHQvUm1qN1FMR1dscHpxNnU3YnAxQzl1NTg4SHQyM1ZEUWhMaTR0dDI3UklYRlZWWVVOQ29SUXVUL1h2NitzNWEraDBBNUdYbmJQbjExN29oRGZvTkhRb0FKTWs2dW5mUHM4Y1JveWROY3ZYd0lBaXk2ZzhrUHpmMzJlUEgrb3NNd3dCQVZrYjZ6VXVYOUN0YmRleFk5UjJpV2dWemh3Z2hoQkJDQ05VeUFqNFV5aXdkQkVJSUlZVGVPZlpWbmJDRkVFTG9OUWxwMGlTa1NST1RsZmw1dVRtWm1YMkhES21nb3lsTjB3L0R3MWxzZGxweTZ1b2wzdzMrWkZTTGR1M0NyMTQ5dG4rL1JxT21hYnArbzhhUDdvUS9ETDhUSEJySzVmR01iOHZoY2gyY25BSGcwZDE3QU1EbDhWbHN0cDNFSGdDYXQyMFhjZS8reGxXclJuejJXWEJvYUZVZVFrWnE2dE5IRHoyOGZJNGZPS0JTS2ttU1pITTRBTURsOGRKVFU0OGZPQUFBYXBXS1lSak1IYjY5TUhlSUVFSUlJWVJRN2NKWThRbk1IU0tFRUVLb3BqRWVUcFlPQVNHRVVEVTlmZmlRWVJoM1QwK0J0YkJsKzNiN2QreXd0YlA3Y09USTlULzhjR2ozdnlLeDJNZmZ6MDRpdVhuNXlxMHJWOXAzNjFaMkR3eEQzN2wrSFFCU0V4TlgvVzlCendFRE92WHM2ZWJwK2VYY09WdlhydDJ4YWRQSEV5YVV6V3RxYWRUcStKZ1l0Vm9kK2VqeDA0Y1BTUmJyaDQwYmw2NWR1MlhObXJ5Y25GbExseHB2ckpETGw4MmQ2eGRZNTdVOUdlaTF3OXdoUWdnaGhCQkN0WXlQSzJUa1dEb0loQkJDQ0wxckdBOW5TNGVBRUVLb21xNmNQUmZTcEVsNlNpb0FkTzNUeDhuRkphQmVYWUlnVzdScmYrdks1YWF0V2hFRWFTdVJoRFJwY3ZuczJUYWR6QlQ4UFgzNE1DY3prODFodTNsNStnY0ZuUXdMa3hkSmV3OFpiQ2V4LytLYm1RZDIvdU1YR0dqMnJ2ZHMyL2JvN2wyTldnMEFFZ2VIN24zN0JZVTAwRjdWdUZYTHZkditpb3VPTnI3dGpjdVhWRXBsKzY1bThwZm9iWUc1UTRRUVFnZ2hoR29YeHR1RnVCVmg2U2dRUWdnaDlNNEpOWDlRR0NHRTBPc1dGeFcxYmNPRzhxNVZxOVFBc0dqNmRMUFhldmo0ZE96ZTdjWHoyTDdEUGpxMlo1OTJaVWpUcHRvRkhwOEhBQ2tKQ1F4REV3VFpwbk9ub29JQ2FWR1J5VTRZaGo1NzlGaGcvZnBaYVdrQXhNQ1BQMVlxRlkvdTN1blFvN3UxV0N3VWlVWlArc0xzdlRNTW8xYXJtN1JzMmFCeG96MS9iWGR4ZDIvU3VwWCsydENtelU0ZFBIVDI2TkdKMzN5alhWTllVSER4NUtuQTRPQ0FldlZlOGtsQ3RRam1EaEZDQ0NHRUVLcGRtSkE2c1BlY3BhTkFDQ0dFMEx0RkpHQUN2Q3dkQkVJSXZhZEV0cll0MnJVcjc5ckl4NDl6TWpPYnQyMUxFRVRaYTIwbGtnZmhkL3lDQWoyOWZVeXV5c25NdkhieG9yVklsSlNRY1B2cXRaYnQyL3Y0QitqVGVNYnUzcmlSbHB6Y1ovRGdBMy8vRFFBRVFRd2RPMVphV0NnVWlhU0ZoZEtpSW1saFlWRmhZVkZoWVg1T2puYjdKdzhlRkJVVVNCd2N2cG83Vjd1VHNzR3hPWnl1ZmZvYy9PZWYyMWV2dG1qWGpxYW8zWC84d1RCTS8rSERxL0Vzb2RvRGM0Y0lJWVFRUWdqVk10NnU0T2tDU2VtV2pnTWhoQkJDN3c2bVExTmdrNWFPQWlHRTNsT096czc5aGc0dDc5cjh2Tnljek15K1E0YVFMSmJaRFNMdTNSUGIyWm1zWkJoNjM0N3RMQmJyeTltenQ2NWZkK3JRd1pER1RRVFd3ckkzTHlvb09MYi9nSnVuWjUzZ1lQMUtsVUs1N29jVnNxSWltcWFOTjJaejJOcWQyMG9rWHI2K1RxNnVGVCswbHUzYlA3aDE4OGllUFk3T3pqY3ZYNHFMaVJrMjdsTkhaK3lTL1hiRDNDRkNDQ0dFRUVLMUR0MjNIYmxwdjZXalFBZ2hoTkM3Zys3YTNOSWhJSVFRcXFZR1RacVVYWG5xNEtING1OaCtRNGZhT3puMUhqUm94NmJmVGgwNk5HalV4Mlczakh6OFdDR1hENXd5eFhnbFh5Q29GeEppTFJJSlJTS3hqWTIxV0N5eXNSR0p4WlJHODkzTW1jM2F0TzNlcjE5VllpTUlZdVRuRTliL3NHTHp6ejh6RE5ONzhLQW1yVnErd21ORnRRTG1EaEZDQ0NHRUVLcDFtTllObVZQWGlmaFVTd2VDRUVJSW9YY0IwN2taT05oYU9ncUVFRUkxNXNaLy8vMTMrclIvM2FDMlhUb0RRUDFHamYzcTFIbDQ1L1lISDM1WXR2UXd0Rm16dk94c0wxOWY0NVVFUVF6KzVKT3llNWFWbVpWWXFkU2tSQ0FJaG1FSWdsU3IxUlNsWWJFdzkvUjJ3OWNQSVlRUVFnaWgyb2laUEl6NDN5WW9WbGc2RUlRUVFnaTkzUmdYZTNwNEQwdEhnUkJDcUZ4eXFRd0FDTkxNc0VPek10UFNEKzNlN2U3bE5XYlNKSUxROWFNZStQRW9IcCtyVHh3cUZVcFdTUWRVSHAvZjg4TVBYekZJaHFFMUdyWEpSTWE0bUpoeng0NCtmeGJsNmUwOWRNem9heGN2bmoxeTlPNzFHMTE2OTI3VXZEbUh5MzNGTzBXV2dybERoQkJDQ0NHRWFpUEcwWTZlUHBMOGRUZklpaTBkQzBJSUlZVGVXa0lyWnNZb3NPSmJPZzZFRUVJR2xFYTlhZFdQZklHQXkrTVh5MlZ4MGRFT1RrNzZMR0NsbkZ4ZHV2WHAyN3BUUng3ZnluZ2xBT3piL2hlUHgxZXIxZmR1M1hKMWM2dVJhRzlmdlJyNzdKbTBxRWhSckxBV2lRRkFXbGo0Nk82OThHdFhVNU9TZUh4K3Y2RkQyM2JwVEJCa1FMMTZkMi9lT0xwMzMvNGRPNDd2MzErL1VhTzJYYnU0ZVhqV1NCam9UY0xjSVVJSUlZUVFRclVVVTllSFdqcUpYTHViZUpGbTZWZ1FRZ2doOUJZU1d0Rnp4ekl1OXBhT0F5R0VVQ2tzTmtjbWt5VWxKR2d2MmpzNURSdzU4cVgyMEwyLytXR0VLWWxKYWNuSkJFRTZ1N24ySHpHaUpvSUZ0VnI5TUR5Y0lBaFhkL2QyM2JvQ3dKT0hEdzcvdTl0YUpPb3hZRUNiamgydGhJWXVxVTFidFc3UXFOSDFTNWV1bmowWEZ4M2RlOUNnR29rQnZXR1lPMFFJSVlRUVFxZ1djN0NsdjV0RTdEMUxIcnRpNlZBUVFnZ2g5RFpodkZ5WXFTTVlSenRMQjRJUVFzaU1PY3VXTVF4TlV4UkJrR1JKYzlGWE4yM0JBb1poQUppcVZ6RldxbTNuem0wNmRUTHVWdHF5ZlFjYlc5dUF1dlhZSEU3WjdYbDhxODQ5UDJqZnBhdE1KaFdLUkRVVkJucVRDSTBzenRJeElJUVFRZ2doaENwQlBFOG16dDhtd3ArQVVtM3BXQkJDQ0NGVXF6R3RRcGhPelpoZ1gwc0hnaEJDYndFWmxiRTl1UjBBQ0ZpT1l6MnVXem9jaEdvRnJEdEVDQ0dFRUVMb0xjRDRlekQrSGpDMlAvRTBEdUtTaU5oa0lpWUpsQ3BMeDRVUVFnZ2hTK054R2JFUTdNU01qeXNFZWpIMS9VRm9WWVdiSVlRUVFnaVpoN2xEaEJCQ0NDR0UzaDVjTnRNb0VCb0ZNaGE2LzZTcHQ3SzNSQUVBS1dUWHV6dUE2eW1zd28wUVFnaTlRNUllVWVzSGF4ZFpFLzRHLzFhV0RnZ2hoQkI2SlZ4Q3JGMVEwVVdXamdXaDJxTEdPdDRpaEJCQ0NDR0UzbTFGNTFPMWlVTUE4RmpWSEJPSENDSDBQdkpzU0xRYW9WM1U3SjhIR3F5QVJ3Z2g5SGJqa0ZaOGxoMEFhQmlGZ3NxemREZ0kxUXFZTzBRSUlZUVFRZ2hWanNwWHZmajBpblpaMU0zTmZtd2RTMGVFRUVMSU1zaGVNMEZnQ3dCRWJqSnplcldsdzBFSUlZUmVsWWpscmwxSVZ0eXdkQ3dJMVFxWU8wUUlJWVFRUWdoVjdzWG5WelhaU2dBZ1JSeWZQOXRiT2h5RUVFS1d3eGVUUTVackYrbkxXK0RGUFVzSGhCQkNDTDBTRDM1cjdjS2p3aDJXamdXaFdnRnpod2doaEJCQ0NLRks1UDd6dlBCRXNuYlo2OWVXYkFlZXBTTkNDQ0ZrU1VUOTdrUm9iKzB5dFhzYXFPU1dqZ2doaEJDcXZnYWlqN1VMNmFxN0VVVzdMQjBPUXBhSHVVT0VFRUlJSVlSUVJWVEo4cVFadDdUTHRnTzg3SWI1V1RvaWhCQkNsa2NPWEFKQ0NRQkFmaHA5YUltbHcwRUlJWVNxVDhSMnJ5UG9xMTIrbHJjc3NmaVNwU05DeU1Jd2Q0Z1FRZ2doaEJBcUYxMU14ZlkvUzBzMUFNQjI0SGx0YkdQcGlCQkNDTlVPVnJia3NGWGFSZVp1R1BQa3JLVURRZ2doaEtxdnZmMGlLOUllQUNoR2RTeHovTzM4TlFvNjM5SkJJV1F4aEVZV1ora1lFRUlJSVlRUVFyVlUzUENMQlVlVHRNdCtlenZiOVBHMGRFUUlJWVJxRWZyQXQ4enR2UUFBZkRGcjlsbGRKU0pDQ0NIMEZrb292bmc4YzRMeEdnOStXMnUybXpYTENZQ3dYRnp2b3hhMlV5MGR3dnNPYzRjSUlZUVFRZ2doODlJVzNVdi9LVUs3N0RJN3hIVlJZMHRIaEJCQ3FKWlJ5YW1mZTBGK0tnQ0FYMHZXaEIxQVlJOHJoQkJDYjZzNCtla0wyZk5VVEpHbEEzbmZmZWtkWStrUTNuZjRmUTRoaEJCQ0NDRmtSdjdoUkgzaVVOekx3M1VoSmc0UlFnaVZ3Uld3UnY2aVc0Njd4Wno2cFpMdEVVSUlvVnJNVDlCenBQdnBKamFUckVnN1M4ZUNrQ1ZoM1NGQ0NDR0VFRUxJVlBHOW5LaHVKeGtsRFFEOEJuWkIvL1VtclZpV0Rnb2hoRkF0eFp4ZFM1OWJwMTBteC94R0JIZTFkRVFJSVlUUXEwcFYzcFpSbVFvcVYwa1gwQXh0NlhEZUw5aXoxT0l3ZDRqK3o5NTl4a2RSYmcwQVB6T3p2ZTltMDNzakVIcHZVcVNJQ0lLaUtGWXMxM0pGMUZlOUZtelhMaXBlSzRxZ2lBSmlWeEJCRWFUM0VpQ1U5SjVOdG1WN241bjN3OFROWnJNcGhHQW81Lys3SDNhZWFjOXVabGJ1bkQzbklJUVFRZ2doMUl5dnhsVXdjbDNBNUFVQVhwU3c1NEVaL0ZoeGQwOEtJWVRRZVl4bDZXVjNRUEZ1QUFDK21QcS9kUkNWMnQxelFnZ2hoQkJDbllRMVN4RkNDQ0dFRUVKTkdEZGRmUFVtTG5CSUNNbXNueWRoNEJBaGhGQTdDSUs2N1VOUXhRTUErTjMwOHZ2QTUrN3VPU0dFRUVJSW9VN0MyQ0ZDQ0NHRUVFS29FZXVoUzY3YjdDMndjb3RweThlS0IwVjE5NlFRUWdoZENFUnk2czZsd0JjQkFCaEttRytlNk80SklZUVFRZ2loVHNMWWR0ZHM0QUFBSUFCSlJFRlVJVUlJSVlRUVFnZ0FnUFV4eGJNMk83YlZjWXZ4VC9kWHpVenA3a2toaEJDNmNNVGxrRGU5emIxazh6Y3lXei9wN2draGhCQkNDS0hPd05naFFnZ2hoQkJDQ05nQVczTERsbURnVUhON1Z0eXovYnQ3VWdnaGhDNHdSTzhwNU9qYnVkZnNoa1ZzL3NidW5oRkNDQ0dFRURwakdEdEVDQ0dFRUVMb1VzY0cyTEtidDlvMzFYS0w2aHZUVXhlUDZ1NUpJWVFRdWlBUjB4ZEErakR1TmZQMW8xQjl2THRuaEJCQ0NDR0V6Z3pHRGhGQ0NDR0VFTHEwMFd6WnpWdXQ2NnU0SmZXTjZXbkxMZ09pdTJlRkVFTG9Ba1ZTMUoxTElEb1RBQ0RncHorN2l6QlhkL2VjRUVJSUlZVFFHY0RZSVVJSUlZUVFRcGN3aGkyN2ZYc3djS2k2SmpWdDJXVkFZdVFRSVlUUVdSREtxSHUrQUprV0FNQmxDU3k3QTd5TzdwNFRRZ2doaEJEcUtJd2RJb1FRUWdnaGRJbGl2VXpwVFZzdFAxZHdpOHBweWVsZmpzWEFJVUlJb1M2Z2pLUCt0Uno0UWdBQVV3VzkvRDZnQTkwOUo0UVFRZ2doMUNFWU8wUUlJWVFRUXVoU1JEZDRDNmR1dFA3YW1IR29uSmFjdm5vOFVCZzRSQWdoMUVYaWU1SzN2QThFQVFCUXRwOVorU0F3ZEhmUENTR0VFRUlJdFE5amh3Z2hoQkJDQ0YxeWZKWE8wMlBXdS9ZWnVVWDU1SVQwMWVNSkhnWU9FVUlJZFNXaTF3UmkrZ0x1Tlh0eU0vUFZQQXdmSW9RUVFnaWQvekIyaUJCQ0NDR0UwS1hGZmN4Y01PWlhYMWxqNnluMTlXbVozMDNFd0NGQ0NLRnpnYnpzRG5MaWc5eHJEQjhpaEJCQ0NGMFFNSGFJRUVJSUlZVFFKY1QrbDY1dzRzYUEwY3N0eGkzb2w3WmlMTUhId0NGQ0NLRnpoYmppWVdMOHZkeHI5dVJtWnRVakdENUVDQ0dFRURxZkVRRm5hWGZQQVNHRUVFSUlJZlJQTUg5VFZuSFBUcUJaQUNENFJPcXlNZXJyMDdwN1VnZ2hoQzRKeklhMzJLMmZjcStKUGxlU3Q3d0xKTlhkazBJSUlZUVFRaEZnN0JBaGhCQkNDS0dMSHh0Z3E1OCtZRng4bWx1a0ZQek1IeWRLUjhaMDk3d1FRZ2hkUWpCOGlCQkNDQ0YwUWNEWUlVSUlJWVFRUWhjNWY3Mjc5SWEvWEFlTjNLSWdXWnIxNjJSaGxxSzc1NFVRUXVpU3c2eDloZDIxZ250TjlMbVN2UFU5SUxDZkRrSUlJWVRRK1FYL2ZZWVFRZ2doaE5ERnpMblhjSHJZMm1EZ1VEeFFrN05yT2dZT0VVSUlkUXR5eHJQRTZMbmNhelovSTdQbWNXQ1o3cDRVUWdnaGhCQnFCbU9IQ0NHRUVFSUlYYlQwNzU0c25MSXhZUFJ5aTVxNVdUbWJyK0pGQ2J0N1hnZ2hoQzVkemNLSGVldVlMK2VCMzl2ZGswSUlJWVFRUWsyd1ppbENDQ0dFRUVJWElkcnFxN2hubDNWOUZiZElTbmdwUzBhcFo2VjE5N3dRUWdnaENDdGVDa2w5cUxzK0E2bW1tK2VFRUVJSUlZUUFNSGFJRUVJSUlZVFFSY2krdGE3OHJoMkJlamUzS01wVlpYNDdRWkF1Nis1NUlZUVFRazNZelI4eGY3emJ1S0JLNE4zM0ZhdEo2ZVk1SVlRUVFnZ2hqQjBpaEJCQ0NDRjBNV0ZjZ2VxbkQ1cVdGUVpITkxkbHBydzdnaEJSM1RvdmhCQkNLQUwyeUZybTJ5ZUFvUUVBeEVycXpxV1FPckM3SjRVUVFnZ2hkS25EMkNGQ0NDR0VFRUlYQ2RkK1E5bGRPM3hsRG02UkVGR3BTMGRqblZLRUVFTG50Yko5OVBMN3dlc0FBT0R4eVRtTGlMNVR1M3RPQ0NHRUVFS1hOSXdkSW9RUVF1aUNSZkJJbnBRbCtBVEJCNFlpK1B6dW50QUZqS1VaMXVNaGhBeXdmcFoyc295L3UyZUV6Z3pyWjNXdkhLbi8zd21nV1c1RU9pSTY5WlBSd214RmQwOE5JWVFRYW8raGxGNTZPMWpydVNWeTZuK0k4ZmQyOTV3UVFnZ2hoQzVkR0R0RUNBR3dBRVIzendFaDlNKzRXTzUza2lkbldSa3BGTEhlZ0gxM2xWL25DQmhkZElPbnUrZDFBU040SkQ5ZXhvdVZ5VVlsOGRSaTF1OEZjREYrUzNmUEMzV0lZMWQ5NWJ3OTNpSWJ0MGhLZVlrdkQ5TGUyL1BpdU44UlFnaGRFdXdHK3JPN1FYZXFjWEhJZGRSMXJ3S0pCYmNSUWdnaGhMckJCUnc3dFArbFk1d0I1VlZKUUJLMDJXdit0a3d4S1VHWTFmVERhdnZtV20rbFUzdG5kZ2NQNkNtME1RNmZaS0MySXc5WnV2enNGeHhmbGNPdmN3c3pGYndvWVd2Yk1NNEE0dzd3b2tSTkh5a0wzbEliUDFaTXlybzROU1JnOGpJdXZ5QloxcldIUGFkb20wLzNVcDcyN2g2aVhxcXpPUTVqOTd1T213V3BNa0dpdExWdEhMdjBaYmR1VFYwOFNqRTFLV3lWODRDeDZzSGQ2VjlmTHN5UXQzc3Uxa2N6THBxUzg0RnE5VDZKOEhjUG51dWcwYkd6WG50N0ZxVnB1bXpjeHh0c20yczFjekw0Y2VKMkp4QmsvYTNhVTJTTGZUaTM0N3QwSWR1bUdsTEdsNDJNNmR6dWptMTE3bE1XN1YzWmhLQUQvMCtZWWUxYmROSlJNYVNFRnpwcy9hMWFtS1VROVdnL204U3hWVWZGaU1XNWpaZVplWFVwQUdodXp1aklWRmsvUS9ESjBCSDM4WWFBMVNjYnBtMmFQTU95REV2d3lNaUhhTTcrWnkwdlZpenVxKzdJeGkxbUE2N2pacDVHS0VocXZOUnBxODliNFJDbXlpaWxJT0llL25xMzU2UkZmbmw4WjA0SDBGMFhyZkd6UXZOWHhWa2JwcERpemp3cjZhcjcvVHhHRUlJb2tpY1A2SjMxNyszVGYzU0F0bUxJc0NzUkFpcnE1cjR4L3pkQzBpK1dEWGpaZ0FGekVNOW4vbnAzelJNSEdyNHZENDVJUjBTbmZ6NkduM29oL2FNSUlZUVFBZ0R3dWVtVkQwTEI5c2JGMUlIVWJSK0JQTHFiWjRVUVFnZ2hkT25oZFdDYjgxVDlPL21lQXB0eWVqSUErSFN1NnNmMnAzMHhKalI2Wi95ODBKVm43bmowcnVyQjNZNWQrZ0dXVzhNZWxIZmgyUjFiZFQ2ZE8zUkVNaWhLbEtPMHJxMzBsTnBiTzVkOFFyeWtuNmFENzZJTmpEUGdPbVRzeEk2OFdMRW9SOW5zVUc2NjZJcmZmWlhPeE5lSHhEelU2blB3MnVjT0daWVU5S3VaUTZrYUgrdXpYdnBrdjU5VGwxMm11U2tEQUlCbWZkWE9kczZ1RVpMeXhrQ2pZNCsrYU1ydk9kdXVrZ3lNQ3R0TS8rNkorbmZ5czM2ZklyOHN0aFB2c1Iwc21GWVVkV0svcUR2YXV2eGNoMHlHVDA3YnQ5YmxiTDhxTEN3VWlySDdUYXRLd2diRnVTcloyTGpHNDV5MEZFMytQZUhWd2JHUDlHN3RJS3lYRHVnOWpJZU9zQ3JBdUU5WUt1N2EwV1B6MU5ZaWdnM2Zsd3N6NVpLQlVlWnZ5eXJ2MjUyOWFZcHNWS3VmYzh1L2U1QjltMDczL0JIbDFLVFFNSXh6bjc3Mm1VT3lVVEZuRkliUnY1c2ZNSG03SlhZWU1IaktidDhoaUJQMTNIZDFoNEovQU5WUEhQQlZPOU9YanlHRUZBQ1l2eWsxclNqV3pNbWdPckM3WTcraGVPYWZNUS8yU2x3NE5Eam9xM0tVM2JwVmxLWHNzZTJxdHNOTDlpMjZrbG1iMWRlbnBTNjdqQnN4Zm5xNmc3RkQydUlydWVaUDZmRG8wRlBYdjV2ZjhGMTV2OG9iZzVPdmUvMlk1ZGVxakc4dUY2UzBHcjNtdUU4MEZGKzdXVFk4T3Z2UEs5dmFqZ1g5QnljRGRlNkUxd1kzRy9iU0JTTi9qWnFibGJKNFZQRGRsZDI2TFdQTmVPWFZLUkdQVlBYd1B1dTZ5clF2eHFobnA3ZjdmaVBxbG92V1grMTBIakFDelFCUUFHRGJXTTM2bVRhMkYvWlFobjVMbitYOWZyNGpTSklmUy9CRWxsOExTK2Y4d0RoOTNUMmhpeERybzQxZjVCbS95SXQ1Y0ZqS0IxTUpYaExqTTdBQlIzZlBDNFZqQTZ6aG81TzZWNDh5emdBM1FrcDRpUzhOMHQ2UDZZWUlJWVF1VEFJeGRlZFMrdnNGY1BBSEFJQ0tJL1QvcGxHM2ZRRHB3N3Q3WmdnaGhCQkNsNVlMTlhiSWVtakhicjNteHJhZUJidVBOa2dHaFVlWTJzSUFBQkFkZUpiYTZiUFgvZStFL2MvYTBKSEVoVU5FT1VyamlpTGJIN1dVUFB6UHdiSUVZL01sTFJyV0piRkRiN205YU9vZm5kaFJjMHRtNnFlalEwZjBpL0o5bFU1S0k2eFpjSkNVOGJSMzlRaXVZaHgrUWtDMkRLaXdBU1k4TFlrRnY5RnpJdmZIdHMrZXRHaFk5UDA5L3o0NkFNMEMyOWpGeDEvbnR2eGN3YjAycnk2aE5FSlBmb01udnlHNEx5OWFwTDR1clJOdk9YenlORk01YjA4bmRtdzdkaWkvUEQ3MjRkNkdaWVhPZllZMjhxSUNabS8xWS92REJyVjM5d2pHRGprRTJjbkhoTEtSTWRxN2VoZy9LelF1TDlUK0t5ZkNCQXllOHJ0MnhEellxMlhJTnNqeVk0WHpvQ0h4bGNIUTJXbTB4blBheXJnaTVMdDRDbTNpbmtyWDRjamhjR0c2Z2xKSFRrUTdnMU9mc25pTGJSRlh5Y2ZIV2RkVzFqeHpXRDQyVWd5VkpKVFRrb05MckpjMnJ5b1I5MVp4Z2NNelpmdXRHZ0RVdDJTR0RncVNaZkV2REtwZGNMRDYwWDBwSDQ5cWRkOE4xV1YzN0dEOVRNUFBGWmExbGR3ZzQ2WUI0R2pNNnBiYlo2NmJMQnZlOUt0ZVNpa1FwTXYxSDU1aVdVaDZzekY4Nk5paGx3Mk5EZ2FHN1p0cmRRdVB5VWJHOE9PYm9taXV3MGJHRVlnNEpkbW9HTWZPZXYwSHB5VDlJNmNlaW5KVlBLM0l2cVBPOWx1MVpJaFdOU3UxelkrbkxjYmxSZFoxbGRLaFd0VzFxUUJRdStDUS9wTlRiV3pmcDJoMkc0blVIZGZsRjIzNVhUdG9hMXRaWC9FTCtzYzkwNzhqYzJ2M2ZqLy9FWlNXNElscS83dXQ5c1d0M1QyWGk1Lyt3LzMydjhvemY3cEJsQjNOc0FHV3h2ek84MGhZa1ZKTU4wUUlJWFNSSUVocTlodHNUQmJ6MjBJQUFHY0R2ZVIyY3ZKRHhJUUhnTUNmeGlDRUVFSUkvVU11MU5paGJYTXQ2NkdWTGFxeEJmbnIzTjR5dS9iZlBWdmJvQ1dXWVFHZ0k1R1BUcDg5ODV2TDJVQmo3b2pmNERuWjU2ZmdLbkZ2VmMrOVY0ZHQ3NnR4bnVqeFE4ZmZRdHRFMllwZWgyZEdYRlgzNXJHR05XVTlEOHlJR0RvTkt3Ym95alBWTGNxWERJeksvSGxpeWJXYnF4N2FDd1RCWlZneUR2L1IySzlqSCsyVDhQS2cwRjA4aGJhaXlSdDdIWnhCeVp0S2xSYU1XYStZR0E4QWNVLzBsWTJKNHo2M1prazhMRnM4NDgvUTQ3Qi9SdzA1M2xKYjlXUDdlVEVpZ2tjQ1NaQWlxbjVSZm5BdGJmR0pjcFJkRWp2a1JOMlpuZmpLNEE1c0NBQlE4K3doMC9MR1ZFWGo1NFUxVHgyTXZCMExySjhwdmZHdmlDc1QzeGdTak12R1BkVXY3dWwrQUdENXFhTDhqaDJpM0pBeXB5d0xBQVR2RFA1L2xHbGxjY0RvRFM3eW9vU2tRdURYZStyZlBSRWNsQXpXeXNmRUFvRGxsd3FnV1lJa3pWK1h1dllaQWNDK1dlZXJhRXdZRmFUSVpLTmpiSC9XbUZZVUo3dzBLRFNFNmRoZFgvZFNYdWg1dlZWT0FLaTRaeWNWa21mcDA3a0FvUHFSZlpTaTZmTGdwOHBUbDR3Q2dJcC83WFFkTVVWOEYzYURwMkRNYnhGWHBhOGN4NFdMem9aNWRXbjlPL2x0YkdCWWZNcXdPRklzaWlJRzJtNExMalg4V0VGYmZKcmJzem8zRGV2NktuRS9qYVNQT3ZqdHdZbDVvS2ZuUklObVRrYllPQUFRRkFrRTJEWldsOXp3bDJKeVl1emp6UkpTcXg3YUJ3REo3MGY0NmE2NFY3TU1ZeUFnZGNrb2Y3M2I4TkVweGVRRXhlUkUxMkdqdjhZWmZYOWp6TWxUYUN1OVpac3dUWjYrY2x4b3huYmxBM3ZjeHh2Q2p4Nmk1cWtEcmEzaWtnaFRGNDg2Tld4dHhidzk0djVxWVdiN2RWbGJjdXpWVnorNm42Y1ZwWDR4bHZ2aGdtUll0TllUT2FMSklVWFVlWHZScW1hbEp2eDNJUGY2WkwrZk5iZG14VDNSQndBWUYzMTZ4TG8yM3RTWjN1L25PWUlTa1FLcGNYa2VCZzcvTWU0VCtzS0pYK1VldnBkU1JRT2pZOW0yYmlMMHovRFh1MnVlUE5Ed1hWT1JVbDZzT1BIRlFacGJNekhkRUNHRTBNV0JHUGN2TWk2Yitmb3hjRnVCWlpnLzNvWFMvZFN0NzRINHJQcDlJSVFRUWdpaERycFFZNGZtYjhwSUdWL1VWK1BjYndBQVg1a2RBTHlsZG02UkZ5MXk3S29IQUcraExmVFphTXk4WG0zVkkyWFlEaFp3Ni96WlJSUUJqWWxIcFBPZmZ2cEdDS2l3MHFOQlBLVUFBRVE5Rk8xMkxHUHMvdks1MjRHQ2xFOUg4N1NpckhXVGk2L2VWRFYvRDBHMGxXTW56SkN4REd0ZFg2V1owMWdtMFZ0bWR4MHh4Y3p2eGFVWnlTZkVNM2IvOGF6dkZaUGkwMWVONTdZSlJrUm9tOCs2cmtvOU80MzRPNzdMZXVuNnQvT0ZQWlVBa1BuREJNa2diY3VUbHQrOXcxc1FPV21zYzBnQjJiSUlaeHNiQjErelBvWnhCdFRYcC9GaU8xcmVNRkR2YnZpK25QVTF4WVFJa3VEK090WmZxNEFpMU5lR3hFUzV3b1NSL25hc2h6WXNLd0FBTG4vT3VySEdWK09VajR2WHYzZlNjOUlTdG5IZHEwZERGMk1lenBXUGlRV2FOUzR0QUlENi96VkYwZXJlT0JaOHJib21SVGE2azIzL09pTHR5N0dNTy94bXNYeFhYdmZXOGZSVjQ0WFprWHUyQ1pMYktaN1pFYkdQOXRIK3EwZkxjZWRCWThXOXV4SmVIS2hxcFU1bTJPOWhEUitjQklDcVIvWlZQOXFZUDhwNEdRREk3L0Y5eTExVk0xS0N4VVVCd0xuZjREbHRUVms4cXZyeC9ZWWxCUzIzTjdlb1p3c0FXZXNtODJKRWhJd2ZkWHVXWnZZWmhNL2QrUTBBSU9rZlJVcDUzaEliVi9ReS9ya0I5bUUxL0FTSiswU0RhWGt4QUloNktOMG5HZ0FBR0ZCT1M5SmNuKzdYdS8xNk4vY2JCVUpBcFMwZkUvcFhjK1daYlp0cTQvN1RwOFhrUzhWOTFlSit6UklRaFJrSzdvczA2ZTFoNWJkdkw3dDFlODYycVphZktwejdEQ3pOZlNiRzZrZjNjUnQ3U2gwQVlGeGViUDlMQndDYTI3TWtBNklBd0hYVVhIcmRGZ0JJWHoxZW1OYVlncU82SmtWMVRTdC9zaTUxTmhkdHd3L2x3TER1MDFZQXNQeFNTUWhJTHQrWGt2TkRZNmlVc25HUmNUVGxJM2JCL1g3ZUkwaU5wOGhVK2NENjdwN0lwY1ZYWlMyNmFuWFAzWGNSQWczcjFYZjNkQzVwdE5WWC8wNis0ZVBUd1NLbGhJQ01mcUJuL0lJQnBQUkMvVmM5UWdnaEZCR1JNNDc2di9YMFZ3OUExVEVBZ09MZDlEdlRxTnNYUTNLSDZtMGdoQkJDQ0tHemNVRStaYUN0UHV0dlZZcUpDZFpmSzJ1ZWJFcm4wcjJVcDNzcER3Q2k1bWJSVmg4aG9LeS9WUUVBYmZjemRqOC9RUko5YjA0YnNVT1daanRTOWZFY25aMXhCaHpiNjhJR1F6TkZ1a3JBNExHdXJ3b2I1SjVUbTc0c0R2c0VCTWxTK2NTRTRDTHJaMHB2MmVZdHRxZDhORktjcXdJQVNpWElXamU1YU1ydmxRL3VBWkpRdDFKZGtPQ1J5aW1KRFQ5WEJtT0hsbDhxK2ZFUzVWWEpDYThPRnZlUEFnRFQ2bExHNGRmYzBwU2JSVkJrd3F1RHBhTmkvUFdlaW50M0NUTGtiSURseHAxNzlMclhqaVovTUFJQXJIL1VlaUxGQ1AzbDdYUlM3QVR6bXJLcWg5b3BYaXJLVnVic210WnlQSHBlTCttd2p2WjRkKzQzTkh4ZjNuS2M5ZERXalRYeWNYRzhXRkhUcUo5dUxlK1FkdmhEcjFMenltS3VEQ3dBaVB1cTAxYU1qWGgyeGgwb0dOMzRhTjY0b3NpZGIwbitZSVJxUmdyWCtMRDZzZjJaUDB5UURHbU0xNUt0MStHVWpZck4yamdsZEtSdTBYSGQ4MGRTbDE0V0dzWTJMaXVvZW5oZjBydkRJMzQrZ2hRcEZ4WUs1ZGhaVDBwNHBJVHkxN29pN0pJa3BSUm5XN0NVdTd4MUx4OEJna2g4WTBqdzV2VVUycW9mM3k4ZkY2KzlPNGNVVXczZmw4dEd4ZkFUSk54YTg1b3kyOGJxMUUrYWlvaGFmcXB3SFRYTEp5ZUtlalFGZnV4LzZUd25MWnFiTWdsaCtIZENXQ0ROOUdVeFR5dlMzSmp1eWxXSlE4b2dzejZtK3ZIOUJFVW12VE9zWlphSktGZFZjY2QyKzQ1NkFEQjlFYmxWWjlIazMxdDc0emw3cGt2NmFVcm5iQTBOT05XOWRUejRPaXhUdG1GTldmQjFyOE16UlRsS1VhOW1Qd2UyL0Z4cFhWc3BIYWFOL2IrbThLSHpvTkd3ckZDVUtlKzVaM3JFYXE3cTY5SnNHNnJsRXhJSUFlVSsxbUJaMS9qRjVhdHdXTlkxdHJqam9wdk9nd2IzY1RNQXlDY213SUFveCs3NjBodTMwbzVBeHNxeHN0RXhyanlUcEorbWc5VjB1LzJpTGI5ekI5Q05DZFlWOSs0SzNyQWRjZmIzKy9tT0ZCQjhZYzJDdFV5YithUG9YSEFlcURFdXo0dStld0FRSkxCdGRkOUU1d2pqRE9qZlA2bC8vd1J0YS9yRmdPS3FwT1EzaHduU3NVZ3BRZ2loaTVReWxucmdXMmJEVyt6Mnp3QUFiSHA2OFkza3RDZUp5KzdzN3BraGhCQkNDRjNrTHNqWW9mSHpRdFpOa3pLZTVxWk1ya3VjcjlSZU9tZHJ3cXVERlpNVEFBQllLQmp6bStxYWxMVGxZd0NnNXNrRHhoWEZmWXF1NS9ibGtnSmI4cFk3V0pvdHYzdEhhK2ROZVc4RUtlT2Z6ZGtaaDcvaDcvNThZYzJydktXZGJFWjRwcnhsOXNwNWV3Z2hHWnBpeU9XM2hkWFZaSndCeFpXSndkZ2hHMkFxN3RsbDMxeXIvVmRPYUlvaHBSSmtycDFVTkdsai9kdjVxdW5KMEFyRmxNU0tlM1lGckkxUC9NMHJTOVN6MC93R0Q4RWpiSDlVMi80QTQ2ZUZoSWp5bHRqMUg1NE03a1h3Q0YrWlhUVWpsVklKSER2cnBWeS9QWXF3YmRFSk14V2lua29BcUgvN2VNU2dMK05sSkgwak4xVHJORWwvZGZ6ekE0S0xySitwZmZhd1ltcVNmSHhUNjBHZUpyeGZtcmlmT25wZUw4Ym1EMHYwYVlPNHZ5WjZYcSt3TUJJQVdIK3JEb3V3QWdEdG9ybW9kc3ZqOExTaUFhWmJBTUMrdmE3azJzMXB5OGVvWnFRUWZOTDRXU0Vwb2tRNVNzYnVkNSsyU29jMkJnSWR1K3RsbzJKRE01bXN2MWFMZTZ1MWQyUnpvUmRTeGdNQVVzSG5hVVV0VDNjdU1JNUF5VFdiSTY0cXVUYnl1UGJ1SHNudmoraUNjeFBBaTVmb1hqeml6ak9ucnhuUGl4WTVkdGVYenRtcW1wNmMvUDRJZ2tmV3ZYVmM5OThqWEVOUXhoV29mZjZ3NGVQVDB1SFJBYXVQTHhKem5RVnJuenZNaXhGbHJCeEx5cHFLVzFZK3NOdHowcEx3NHNDMk0xa0RKbS9EZCtYeThYR0VpSklPMVFiL1RBQlEvKzRKMXN1d0ZLdStMbzJVUlBnbUR3dUFkVUxhNTJQQ2t1ZU15d3JOcTBvU0Z3NXBJd291ak5SbksrR0ZnYzZEUnRzZnRUSHplbkhOVUJsbm9PTHVIYndvWWNZUEU5cG9BeGxNd1V4NGRYRENxNE1aTjMxVXUwcDlRM3JLUnlPNWNjdFBGV1czYmt2OWFLVHk3eHhRWDQyemVQb21ZSW4wRldPVlY2ZDRTKzJGRXpmS1JzVmtyWnZjMlUvaWpKM05SVHZBY0RPd29IdnRhUDJpL0w2Vk4xSlNIc0VuZFM4ZDZjaDV6LzUrUDgrUlBEbHQ5MXAraVpDQWkvNEJwcFhIb3U4WlJGQlNObUR2N3JsY1doZzNiVnhTVUxmb0dHMXUrZys5SUZPZTh2N0kwSDkrSUlRUVFoY25raUtuUGNWbWpXUldQUUplQnpBMHMrNDFvbVFmT1djUkNMdWcyQXhDQ0NHRUVJcm93b3Nkc243R3NQZzA5NW9YSmVSRk5jVnBCSWtTY1c4MUFPZy9QTW42NkdCd0xtRDI4ZitPYzdqenpOWjE0VmwzSE1ZVkFCWmFXd3NBekp2RENPSFpuYjNBVm5uZjdvZ0hGL1ZRcEswY0J3Q201VVdHajA5bmI1cENLUVVCdmFkNCtxWXorWGc2S3ZtZDRhSHh2K3BIOXhtV0ZQU3JuUk1hVUR5VzhIWHdOZU1NbE42ODFmNW5yWEphY3RLaW9XRkg0OGVLTTlkTkJwb2hCSzBtVnNvbkpQQml4TjVTT3dBRVRCNkNJdFEzcG5zTHJGeXlKdXRqV0Q5RFNuaTZsOE1ma2N2R3hxbG1wb29IUkRsMjFIT2ZNQ2trN1gvV0txYzM5cHZzOGNlVWY2Wm1LUUNJZXFsQ0U2b1loNy8yMmNQU2tkRXhEK2Eyc1pkc1ZLeHNWS3gxZlpWdTRiRm1LN2pzb2tpVmNsTS9HWlgwWnZqbkRBRG1OYVdVa3ErYTJhenVJaGMxOUJaWUk1NmRFRkZjNmljQUVIeVNXMHg4YlRCQmtZRjZUOG1zemU0Q1M2LzlNNFFaY3VObmhWVVA3WTI2TFRQcHJXRnBYNHdSNWlnWlp5RGhwWUdCT3JmN1ZHUCttYi9XRFFDK2NxZGIyZFROamhmVjBUaGkzQ045WXVmbGhzV0tvdTdJMXN6SmlCZ0E0OXB0OXF1WkV6cFNObmU3WTFkOXp6MVg4Nk1qbjdlTldOU1ppdnRQWDJHNnZPSmZPNnVmUEJEN2YzMktwdndCREd2N1U1ZWYvVDBiWUdtek4vcStuS1MzaHdGQXlYVmJIRHZyWXgvdUhmL2l3R0NTWXUyemg3eGw5cFNQUm9ZR0Rqdk84TkdwaUhHZFFMMm4vczFqaEloaVBiUXJ6eVFiMVZScU1tRHlobjR2MFZaZmZuYUV5cWdSOVNtNlByUzVxYmg1Nk4xWDQ3VDhVaWtkb28yWmw5dVJmbHEyRGRWbGM3Y0hGOWtBUTFEa3NhUnZHaGRwbHZYUUJKODhQYnlwVjUvcW10VFVUMGVIMWlzT1hyb2RKMGlVeWljbXhNN1BsWTJOQTRDcWgvZXlIanJZTjdRVC91R0xsbnZCdFo0bGhZMDNiTWVkemYxK1JpZnFEZ1FRVXRQeWc2eWY3dTZaWEtJY095cjlkUTVldEFoamgvOFkxc2VZbGhmcUZoNFAxTHVEZzRJVWFmeFQvZFczWko1Um4yT0VFRUxvZ2tia2pLTWVYVSt2bk0vVkwyVlBicVlYWFVuZDhBWmtqZTd1cVNHRUVFSUlYWnd1dk5paGNWbWh2OWJWMmhOYnJxaWovdDJUUUlDL3RyRmtwYi9lell0cGZGeWIvUDZJeUFsSkxCeU5YYzA0QTcxUHpPSzE4bXdYQUF3Zm56NmJzL3VySFFEUWMrL1ZvbDVLMnV3dHUzbWJJRUVLQUprL1RBd2VnVHU3cUllU3B4VkJieGpvdkwzOUQrVWZRQksrTW9kOGNxSnRTKzJ4aERVdDEwZmRucFgwOXJBMjhsZDRVY0krQmRleFhwb0xOZlhjZHpVQXdBRG9yNzhaYVBiVThIVUVuK3k1ZXpvQXNEVFRNbG9nSFJobFdGb1FkVnNtRjQ1MUhUTW52alVNZ09XcXNQcHFJcFFuWlZ6bjEvTmw1YlRrZ2JiYnVOZitXbGY1UGJ1Y3UvV3BuNHhVMzVnUnRtWEE1S1VpZFMxaWZiUnRjNjJrdjRZVU53c24rT3ZkQU9ET0QrOW4xZ2JGNUVSM2ZrUEJoTjk4VmM3a1JjT0VHWEt1M0s2MzBLci84SlRyaUNsOXplWENkTGxqZTEzRWROaUtlM2FHTGtiZmw5UGFpVmdQWGR1eGxLa2djUisxNXVaTTdyVmpuOEZYMnV3aHRiZkNZZit6VmpZNnhuWFEyUFp4MU5lbnRkWGZ0TVBVMTZmeDRzVFNBUnBTeGs5NFpiQWdUa1FwQkhVTGp6a1BtUkplR3hJN3Z4ZVhrWm44M29pQXlTTWIyYXoxSTZVVXlDY250dEVLdEEwQms5ZXc1SFNFRlN5VTM3T1R0dmt6MWx4ZWV0Tlc1NEcvWTRjMFcvUHNJZk9hMGg2YnJoUm1LWUliTTg1QXpQeGV5aGx0OWZtenJxM1VmM0FLMktZUisxKzZzTnVxNGR0eXh1RVhENGd5clNwdWUrYktxY204S0NFYllCaG5RSHR2RGorcHNhQnJvTjRUV21zM29IUHo0cHM2Z05hL2ZZTDdmbUFEVEo1eVpYQzgyWGNneXdKQXU1SEx6RzhuY052b1B6eHAzNkxUM0p5cHVqWlYvOUVwWDBuN1B5YUlucDhyaUpkYzZCZHRtQTdlNzExKzNpNUc4Z21Lc20rdjZPNTVYTUpZMXJHelVuWDFHYlJRUlozR09BT216d3ZyM3ovQi9XU0h3MDhReHovWlh6TTNtK0JqMUJBaGhOQ2xSNVZBUGZBdHMzNGh1M001QUlDMWpsNTZCd3lkVFYzOURDWWdJb1FRUWdoMXVRc3Nkc2g2YU4zclIyV1h4Ukt0UHpOeDdqZjQ2MXl4RC9YV2Yzb2FHQlpJd2xkbWw0NklhWFVIQUFEd1ZUa1pad0FBbkh2MHJUMWtweTIrc3p5N3I5b0ZBTUowR2NFamVUSGk3RCt2QkFEejZoTHpOMDNkd256bGRnQW9tN3NqOU9ma2lhOE1GbmRwK1UzSGJuM29Zc1IraDR5dktmV0hGRk9aUDA3Z3gwdU94cXlXRE5VcXBpYUY3cTU3S2EvdEg3L2JOdFdVM2JJdHVGZzViM2ZWdzN1NU1uMkpydzh4ZmxIa09XWEorbVVTRUdENDVIVDFZL3Y3MTk4VWxxZWxtcFVpSFJFZE1Ic0JRSlFwejFvM1dUWWkyckZQRHdBbHM3YTBkbDdKd0tqV1ZuWGFzWVN2dWJhTFFYV3ZIS3RmMk5RS0x1R1Z3ZEgzdGhwTFk1d0IvU2VuOU8rYzRPckVRbGlVbEdZTnl3cDFyK1NwWnFRRXF6SUdFUUlxZG41dTNWdkh6V3ZLTkhQU2crUGUweFlBY0Iwek13NS91L2x0cko5aG5BSHJiOVZWRCs4Rmlzajg3bkxGbE1hL0pzRWpFeGNPRmZlUHFweTNwM0Q4aHZUVjQ4WDlOTmticmdqZDNiYXB0djZkL0tTM2g0bDdOK1ZmOGhNazllL2tSMzYvWHRxNHJMRFppSnNHbG0wdEFNODRBNXFiTTROaEdOTm5oZVpWSlMwM2MrelNPM2JwVzQ2SFVrNU5hcnNpYU1kSkIydnIzODMzVnpsVEZvK2lMYjZ5dWRzOVJiYk03eThYWmlsTzlQMHBmZVU0U1g5TjdYT0h4TDNWa3Y2YTRGdGpmWFRzbzcxWm1tMFpVK2N1SWNZVmFPM0dJYVg4MnVjUHN3RldrQlQrZjRQcjNqNXUzMXdiODFDdWNucXl1TGZLOWx0VjdNTzV0TlZYTm5lSGZWT05wTCtHS3dvYVNwQWlhN3NQTGprNUFBQWdBRWxFUVZUWHBqdlBIRGFpLy9Da2JXTk55eTJOeXdwZ1dSdEhBZ0RJMlhGVk1QZFJjMU1HZDJyN1psM3ByZHZpbnVqRHRUdzBmVkZVOS9xeCtBWDlZeC91emFYZUdqOXBMRVJKa0VUOGd2NEFZUDI5Mm5YSTFPelFOQXNBUkJ0ZndZMkhBQUJ3SGpMVlBuZEVrQ0xsVXFWdG0ycWR1OE1MVnJOK2x2WFJoSWdpL2s3L1ZkMll3ZE1JejVPTGxuRUZiSC9xaEQwVUFHQmFWUnJhQTlYNGFVRnJuU3lidjhFenVOOWxvOXY1RDJYM0lnZ0tBSHcxbVBIV25RSU5Ib0F1Uyt4R0VkRU5YdjNpVTRhUEMraUdwcWJYdkZoeDNPTjl0WGYzYU5rbEZ5R0VFTHFFa0JSNTlRSzJ4K2pHK3FVQWNPQTd1bUFiZGVPYm1JQ0lFRUlJSWRTMUxyRFlvVi92b1MyK3hJVkRhdi91ektkNzQ1aituWHlXWVFHZzRyNWRsZlAyaVB1b1U1ZGVKdTZucm4vdmhLZklKa2lXZWl1ZFVYZTJVNDNOL3BjT0FJQUF5OXJLMW1LSDdoT1dzenk3djhaSmFZUmgwUjF2a2MzK1o2MzYrc1lmOGdkRUZBQlFDajRwSUxtMzdOaGVSei9XNTJ3L3UrWWF2aSt6L055VXZSR3gzeUhyYnBhM0o4eFNzQjRhQUNTRG91S2U3QmNjWjl5MDdxVThVdHBXeUVyVVM1WDA1bERiRnAzOXo1cVVqMGFhdnlxaFhZSG8rM0tFdlZRQm82ZjJ4U095c1hIeVNRbHRIRUV5U0F1RHdMRDRGSkFFcFJKd25TYUJJSUFpVXBlTUZ1VW9XdTZpZS9sb3dPRHAwTWR4SnVLZkhjRDl4WVA5RHVVVDQrWGo0NEFCSUFFQXBNTWpCMmxjZVNienFsTHpONldNTXhBN1B6Zm1vZHpUbzM4dHYyTUhRUkNxV2FuQWd1V1hTdDJyZVo2VEZ0bll1S2k1V1JFUEV2ZFVQL08zWmJYUEgxWmZseHJNVDNMbG1TbVZnTGI0SEx2cWc0R0JNSDY5QndEcTNqaGE4ZS9kc1EvbUdwWVc4T1BFNmQ5Y0xzNVZoVzJwdVRtREh5Y3V2V2xyL2R2SE0zK2F5QlYrRFBKV09nQkEzRjhkV2llekRaUlMwRjkvYytqSXFhRnJJY0QwT25KTnk0MFpaK0JvekdwSzN2UzlsUHJKcUpURmpURlUxMkZUeWZWYktCay9lK01VZmtKVHZocmpDQlJkK1R2akNHU3VteVJJYm9xMG5XbXR5OGdZMXJ5bVRQZmlFVisxTStyMkxNZnUrb3E3ZC9LaVJEazdwZ2t6NU1Dd2dqUjUyUzNiZXZ3MWxaOGdxVnQ0ekx5cUpPbnRvVnp2dlpxbkRocVd0TldZclkxcW9qMjJURFd0S0VwNFpiQWxKRndFQUEzZmxlbGV5cVBVZ29UL0RnUUE1WlRFdW5kT09QYm9xK2J0OFJSWU5UZGxKSDh3TWl3dEZRQ3EvM09nK2o4SHp1aDlaMzQzb2ZFNlo5amE1dy9yUHppbG5wMmV1blIwYU00ZjYyTktadnpwUG1YSitPN3kwTmhreTAvZStGbGgxYVA3eGJrcTlRMk5NVy9WakJUN1g3cmE1dzViZnF4SStYUjBzK3VRSk9LZTZjOFZOK1ppaC9xUFR0bldWUVpqcnRiZnFyeEZqUlY2L1VZdkFOUytsR2Y0NkJRM2t2cjVHSDZDeEZ0bUw3MStNK3VqRlpNVEtZVUFBTEorbmdndDFDMDhwbnNwTDZ2RmRkNjlGNjIvenUwcHNnRkFmczhmV0MrVCtlTUVBQkRucXBSWEpyYWNBT3RuNi84WEhybnYzUDB1R3gzaEl6cVBFRHdBOE9zYzNUMlBTMXJBNUFJZUg4NnZyUDZMaDcvT1hmOU92dW1MSXU3WGJCeGVsREQyMGI3YSszSmFmcmNqaEJCQ2x5WWlaeHoxK0ViNit3VlFzQjBBd0thbmw5NEJRMlpSVno4RG9naFBCaEJDQ0NHRVVDZGNZTEZEUWJJMDZlMWhrZ0VoeVdSZW12RXlLZThONTVhTXl3b1pWMEJ6VXdiclp3Z0I1ZGl0RjJYS0ljQkkrcmVUZjlid1V3VWhwalJ6TWhxK0tVdGE1QXR0K2hVa0d4VnpsbWYzVmJ2b0J1L1JtTlhCQTJTdGIwenFTbHN4bG50UnQvQ1lPejh2NVlNUlBLMElBT3hiZE1YYjZ6cjNjYlhoVFBzZHRvRzIrUUNBVkxTVjRDVklra2Jka1Iwd2UxMzdEVkYzWkR0MjYybXJqNXRBelZNSGFKTlhrQ2lwZi9jRUFEajNHZ0JBLy9IcFlHQk1jME02UDZHeDVxRy8yc1dMRXNMZnlaSGkzcXArbFRlMmR0TFVUMGNEeTdJZStrd2JoclV0K29GZXdkZkJmb2VLSzVMSzV2eVYvT0dJaUJHMW1xY1BtdGVVQnZRZVNpMkl1aTByNXVIZXBKZ3F1M1dicjhvcFRKZFh6TnNUc0hpTlN3cmMrUTJpWEZYbXp4TVZreU5FQ0RpRWlJcSt2MmZOMHdkdEc2cTVJSGVnM3VQT2I5RGUxY08ydWJiaHg4cXcyR0hBNktsK2JMOTlSejNYS3NsWDdWSk1UcEJOVHBDT2pDWW9nZzB3cm1QaENXY0FRR21GU1l1R0t2OCtsT1huU205NVk2NlArNGdKQUN6Zmx6djNOMVpmRkdYSTI2NkgyWEdNSXdBQWxEd2tEazBTWEM1c3d6ZWxsZlAzQWtFa0x4dk91QVBla21hNVIwa0xoNWJlOUZmUnBJMHBpMGUyRmozdEJOdkc2cG9GaHp3RlZrR1NOUFBuaWQ1aWU5RVZ2d01MQkk4c252b0g3ZkRUZGorWENWYzViMC9tZHhPVVV4SXI3dHRkT21lcmFsWnE2c2VqbE5OU2VJbVMwQVBxLzNlQ2xQQzE5elgyM3FQMUh2MkhwK1FURTJUandpOGJVUStGYkdSTXpMeGVvYkZEMjhicWludDJBY09TWWg3WEZVOTVUV3JkMi9sRlYveE84SW5rZDRkcjd3bFBlQ1VsVk1wSEl3WEpNaXBhQ0FDK01qdWxFRkJSUWdCZ3pONUFnMCtRS1FjQTJ1RDFWVGxJU2NpZFFoSUVTVEFPZi9sZE82M3JxNVF6VTFLWGpnNHJwMG53eVBTdnh4ZE4vYU5rNXViNEZ3YkVQTkFMeVBDTVFNYm1MN3Q5dStXSGN1V01sTFJsbDVGL0YrT2xOTUswRldPVjA1TXI1Kzh0dU96WDVIY2psWklPbm9oUGdwQUNBTWJsQlFCS0pZQmdkMEErQ1FEazN4dHdNL2RWT2t0bWJnN291LzZuQXkxMTdVWHJxM0dXM2JUVmRkakUxWTlWejBwVDM1QXVueEFQQUpLQm12Z1hCcmFjQU91aFBVVldMamV4Uys3Mzh4enJDM1JnSzNTdXNENmFvRER2cmV2NVN1MjZ0NDQzZkYzQytwc0tHd2lTcFRFUDlZNjZJNnVOVXZrSUlZVFFKVW9SUzkzMUdYdGtMZlBMUytDMkFnQWMvSkUrdlkyOFlTR1JNNjY3SjRjUVFnZ2hkREc0MEI1R0VOQ3lHaVJCUVRBTVp0dFV3ejJmSmZpa3VLL0t0cUhhMzB0SmlDanBxTFpLc2JtT21lMmJhdFRYcDJudnlURXRMNnBmbEovdzBxQnpjWGIxckRUcE1HM2pTUThZRzc0dko3czByTlV0UENjdEFDQUk2VnZXR3RaTnQzeitSZHY4cEpSbldWc0pheXU1SEJvQXFIK3JxUVNvZEdSTU1IYm9yWFR3dENMejZoS3VQT0Nwd1d2OXRhNjJUeHIzUk4rSUQ5eTdsaUJCVFBESjBqbGJlKzZZSmtpVmhhMlZqNC96bGp2VTE2WXFyMDRoeFpSMVhXWFZvL3RwcXkvajYvSDhaR25CNlBWVjgvZktSc1R3RXlTVWxLZVkxR3Jna0tPNE1xbm02WU9PdlkzRmRTMXJLNEFGK1lRRVFrQ2FWNWN3aTRhR0pyWVNGTm53ZmJtb2wwbzZWR3Y5dFNybHc1R3FhMU1CUVBmaWtibzNqN2Q1SHNnOWRnM1hmZE80dk5DK1JjZGxQTEFCQmdDTWY1ZTNaZHkwNG9xRXJvb2RCcXcrQUNDYkZ4b05tTHcxVHg0d2YxMHFIYW9WWml0THJ0MGNjVi81bUZpV0pFcG1iVkZjbFJUN2VGOVpLOW1mWjhSWDYvSVVXS1BtWmlXK01ZUlNDR3gwTmFVUlNvZEVDN1BrZ21RWlAwN0VqeGFSR3FGalczM05Nd2VkaDR5S0s1Tnlka3dydldHTCsyZ0RJYUxrRStQbEUrTkREMWkvOExob2lDcnVzYjdjb3Z0RWcvN0RVN0xSTWNHUlVKay9UZ3lOMVpsWGwxYk8yMFBLK1h5dGtIWTBoazhrQTZNa0E2SmNlYWFzMzZiSW1sZG05dGU2UEtldFhNRlNBS0NOWGdBb243c2orb0dlaWE4TkNWNERXZXNtQXdBUUlFaVJPWGJxdVF4alFZcVV5M0dzZWVhd3Y4WXBHeHNYODFDdTY0Z3BmSW9BQUpENCt1Q3FCL2ZXUEhuUTlIbFI5TDk3S21lazhHT2J2ZzJzdjlkWWZxNklmM0dRK2F1aTQrbmZ0dHc5OWo5OXJUOVZDTlBDNzVwUTBmZm1jTis5aG85UHV3NlprdDRjRnZ4Z0xUOVZsTjI2TGU3cGZseXVKd0I0UzJ4RlUvN3dHendKcnc2dWZlWlFHNGZ0RWwxNzBaSWlucWZBcHA2ZFRsdjl0dCtyazk4ZDNtNFZZa0pFWlh4emVlUHJycmpmRVVML0pPdXZWYWFWeGRaMVZhR0RnaXhGL05QOU5IUEMyeUVqaEJCQ0tCUXhjQWJWNHpMbSt3WHN5YzBBQUE0VDgvbS9pRUhYa0RPZnd3UkVoQkJDQ0tHemRLSEZEcytFYWxhYTdzVTg5MUd6YkV4Y1c0V2VXS2g1OGlBQXhEelNXOUpmSTU4UXIxOThTbk5McGlpbm5US25uVGk3NnBxbUVJditvMU1OMzVlVGYyZXJPUDV1eE9XcmNnS0E2NkNSVlBBQndIMnk0V3ltRWNxMHNqaGc5UHFyblFCZzIxd2JzUGlDcTl6SEdnQkEvOEZKQ0dra3huZ1pYN21EU3dkVVRFb1E5MmxxdU9ncHRKbFhGdk5peGFTSU1pdytCUlFoR2FwdGR3SUJxNDlTaEQ4SFQxazhLbVh4cU9BaTErK3diK25zaUUvTTNjZk5qSnVwdUdjWElhVFUxNldsclJ3SDNxYlNhYWFWSmVhdlM3UFhUdzdkaFovU1ZreWlxNUF5ZnZycWNVVlROL25LSFMxamg0b3BTWW9wU2NDQzdmZnErdmRPT3JiWHljYkZwYncvZ3BUeVNxN1pEQUNraEpmOXh4VHpOMlVWOSt3MExDMW9vMTBpQUFqVHBBQVF6S2t5TGlzazVYekZGUWs4dGNEdzhXbmo1MFV4RCtVR042YlVndDZucmhPa1NPMWJkTlpmbXg1TmF1Wm1OOVo5QmVCYVhacS9MazFmUFk2bkZnWUgrUWxOcFJRbC9UVTVPNmR4VjFIbGZidXoxazdpTWl3TExsdC9kcDljTXdHVEJ3QW8xZDl6WU1IdzhTbmQ2OGZvQm0vMEE3MFNYeDFFVzN3eGp6Uyt1NXBuRG50UFd6SittTkQ0VGxVQ1FieWsvdjJUZFF1UDIzN2JJTXlRcDY4ZWY1WmRRcU51elJSbEttVGpHcXRaeWljbDlDMmR6ZVhtbWxZVTYxN0t5MXc3U1pndUYrZXFKSU9pcEVPMEFDQklrZmJZUE5WVFlHbFp0OU5iWm1lY0FWRkdSeTlJTWlTVlRmZkdzYnFYODZnb1lkYXZrM1V2SHVGdVdFNzAvTnlLdTNmWWY2OEppeDNhTnRWVy8yZC8yREZaUHhNMlVqcm5yN0NSK0djSHhEeVVXM2JMVnN2UGxZSWthZnlMZzNRdkhDNmF1TEh0MlNhOE90and3Y21xUi9aVlAzR3c1KzVwb2w2TnRUSFZzOU8wLytvaHlsRWFsNXlXREkyT3VqVXp1SXRmNzZsZGNGQ1lKc3ZaTlIzYTYyRElzYXlySlBoazhCY1lFWkZTUHUzd1o2d2FKeDZvK1NkaWgxMTkwZll0djRFVVU3b1hqOWgrcno2RGVUQXNrRVJYM2U4SW9YUE5lOXBxV0ZIVXNLWTBMRU5hZGxsczdLTjlGRlBhK1JVUlFnZ2hoQnBKTmVUY1Q5ajhqY3lQTDREVERBRHM0Wi9wd2gza2RhOFF1Wk82ZTNJSUlZUVFRaGV3aXpsMnFMNCtyZmJaUTc1cVorTHJROXJZck82ZDQ0N3RkWnBiTWlVRG93QWc0WlhCQldQV2w5MjZMZWV2cWUwbWZKek4yUm1ISHdBb1dlT2ZvR2p5NzZGclM2N2IwdWxUdDhiNGFZSG50SlhyWVdaZFgyWDd2U1owTFNubDFiMStMSFNFOWRDZUlsdmRhMGNCZ0I4dENvMGRra0t5ZmxGK2NNZWt0NFlKMCtYdFRzQ3ZjL0ZpMms5UGJJMnYydWt0dHFkOE1zcThvcmo2OGYyS1NRbGh1V1dPSGZWQVFGamZzcTdsT21MaWdxOGN4a01EZ1BlVTFicXVFZ0FTWHh0TTIzeldkWlhTa2MyaU9NNURKdXVQNVpaZktyMWxkbkVmZGRxS3NlcnIwNXdIak9YVE45RTJuM3AyZXNOM1plNVRGczFOR2FZVlJkWC9PU0JNa1NxdURLOGZ5TklzNjJjSVBtbjdveFlBU0JtUHF5YnF6bStJbnRlTGxQQms0K0lrQTZMcS81Y2ZkWHNXRlpJRnhlV1FoUkdteVVJenZiaCtuOUlSTWFFWlkvODhmNVVUQVBoUmY4Y3pDUERYdUFRSmt1UWZKbkR0OUhneDR1QWx4SHBwZnF4WTNMdFpkREQya2Q3YXU3S05ueGQ1QzZ4bkdUZ0VBSGQrQXhEZ2lGUTAySFhZNUMyMU8vZm91VGtEaEc4V01IcTRzc05CM0I5T01yU2RoRWkvenVVdHM4dEd4b2FHMC93VkRrR3FMUE9uaVMxLzA2QzVJVTMvM29uNmQwOHFaNlJ3WDJLY3FMbFpMYnRtNW1sV2hvMkVOZllMaXI2M3B5QkZGdjlNZjRKUEtxY21Bb0Q1eTJMOWg2ZlN2eG9uYk41ZXRQckpBNjc5eHRoSGVzZmMzOVB5U3dWTHM4SEFJU2M0WjFHbVhITlRVeHFOdDhSV3UrQWdBSFF3Y09qWW8zZHNxMVBmbUI0YVZXMkpIeWZ1dFgrR0lFWHFxM0cyc1ZsWE9VOHUydHIvSG5FZU5LWXVIWDBCM2U4SVhZSm9tOS95YlpueHEyTFhRV096RlNTaG5KNFUvNTkrNGtIdDFOaEhDQ0dFVUV0RW55dXB6QkhNTHkrelI5WUNsNEM0NHQ5RTdrUnErak5zVkhKM3p3NGhoQkJDNklKME1jY09CUWtTUWFMVXAzUEp4N2NhVERLdkt0RzljRVNRS2t0Nm96SENKK212aVh1MFQ5MWJ4MHRtYnM3NGFRTFZaaHUvc3prN2JmRUJBS1hnZzVBaXBieWNIZE80Y2VObmhZYVBUdlg0YTJwanowVVdHQzh0eW03MnNKNjIrUXhMQ3dRSjB0QUg4ZTNLMlQ0TkFKejdEWVdYYndqcmR4alJzWVN2cFNOak1uK1lHT0hkcGNyNlZjOWhmUXdMTEQ5YUJDUmhXbEVzU0pMSUxvdlYzdDJqdGF3Z2I2RlZOcTVaQ1VkL3JjdjhiVm5vU010K2g5eXpkUUN3YmFnR0F1VGo0OFI5MVFXWHJhOTc3YWhraUxicXNhYk1Lc1lWQUpvOWx2Sk5jSVNnaUw1bE40UWV2M01mWFpEK3c1TU5hOHJDQnMxZmw1cS9MZzBkeWQ1d1JlaWk3ZGRLdzZjRnlxdVNrdjQzVERFNWtYSFR0UXNPMVg5d1VwUWx6MXc3elYvbGFQaXV6RmZ1RVBkUnAzODVybURzK3RLYnR5YStPaVQ2M3oxREQ4SUdtR1BKM3dBTGpNTVBQRkk5TzROeEJXcWZPMFJLZUxILzE1dmJKdTdKdnFVM2JhMTU1bERLUnlNNzhlN09SdEtiUXhOZUd0UXkyZTZNV05aVkFvQXdKRHlXOE1yZytCY0hHaGFmTHB6VUl1K05aZ0hnaU9LcnNHRkp2OFlVeVdiYmR1cnZYdm5BSHZmeHRoSi9LKzdaMWRxcWpEWGpnMVUwdVVpODRjT1RoSmhTWHRWT1Z6blBDVXZ4ekQ4VDN4d2FNNitwczJiODh3TVNTSklYRzZta0pFa2tmeml5Y01LRzB0bC81V3kvS2xqZ2w3dUYyUUFidWkzckRjODdERzIveXVsWGRTTWhwR1RqNG9JSmwxeXN5MzNVVE1yNHltbEpoTEJaR2pkajlYTzV0b1NJVXQ5NHJpcnNCZlR1aXJ0MkVBSXE5dEUrN1c0Y01YNTJqcHk3aS9hTStDb2NqbTExcE9DQ0w0S04wTVdKQmZ0Zk90T1hSWloxVmF5SERsMGpTSlZwYnNtSXVpMzduL3ppUWdnaGhDNUNZaFU1WnhFN2NBYnovUUt3NlFHQVBiazVVTENOR0QyWG5EUWZoUGpmV1lRUVFnaWhNM014eEE1WkdreGZGSEd2ZlJWTmlTYjZ4YWQ4MVU0QXFIN3FZT3FubzF2dVdMZm91TzYvZVpTQ24vSE41WlNtcVhSYi9QTURYTWZOdG8wMWhaZHZTUHRpYk51SklKMCtPOTNnSlNVOFFrREZQOVV2L3FsK3dYRmVsQkFBaEJseW5sYkVldWpDaVJzbFE3VEo3dzBQM2RlNVI2OTcva2hIbnFHZk81UzZXVlRWdUxTQWR2aHo4NjVKZm45RXhPMERCby83aENYbTRhWTVlNHBzRGF0SzlJdFBoVzdXc3Q5aE1IWm9YRm9vR3hFalNKWUprbVdxYTFJYmZxalEzSnFWR05LWjBySyt5cmF4Sm5RRXlQQ0VwclA4NkZMZUc1RzBjR2k3bTFGS2dlWG5pcWI1UDlFdjlyRStwSXpQT0FQNkQwN3Azei9oMTN0aUgrNGQ5MHgvVWt6NUt4Mk5nVThBWHF3bzg1ZEpKYk0yVnorKzM3SzJNdTQvZmVVVEdxT3RwSkNLK1hkUDkwa0xQMDZpdmlsZE5pS200dDVkM2xKNy9Fc0QrZkdONFNMbDFTbXlFVEdtTDRxa3c2T2piZy9QT1RzWDJBQkRVQ1JYdGJVVGVicTF6eDkyN2pQd3RFSkNSSGxPV3QzSHpKS0JVYzFTNndnZ2VLUjhRbnhLOCt2S3NyYks5bnUxYWxhcVltSkMyREY1SWZkeVVPZis3bWxmam1NOGdZaXJHbGFYNkQ4NGxiRm1QTDlGaVZxT01HU2NEVERsLzlycExiWEhQZEczOFRjQnJRczBlTG5rdWREQjRKKzRHWm8xZkZwQW03eHh6L1pQZUdGQTdYT0hDeWR0elB4eG9xaG40d2VZOGNORVlKdkZEb3VuL1JsMmpCNS9UUTBiSVNMRm55dy9WOXAzMUVmZGxoa1dPT1RTQjJXWGRTaloxN1M2aEl1ME5RcVBZemJEZW1pdWx5cnJvUU5XWCtINDMzeVZ6c1EzaG9ZbVFIZUxmK3lpUFNPZUFpc3ZSb1FOQ3hFNjMvZ3FuY1lWaFEyclNuMVZ6VEtoQ1RHbG5wa2FkWHVXYkd4Y0IzT3ZFVUlJSWRRdUltY2M5ZmdmOUxwWDRjQjNBQUIwZ04zK0dYM29KK3JLUjJIb2JDRE82cWV1Q0NHRUVFS1hsSXNoZGdnQnB2cUpBOEVsN3NteVkzZDk3Yk9INVJQaStiRmk4Nm9TMmRqWXFGdWJRaW0rR21mVkkvdHN2MVZUR21IbXo1UENvNE1ra2JGcWZPa3RXMjBiYXdyR3JZKytyMmZzNDMxNVVhMDgyejN6czNNOEJiWjJueGNUSW9vWEl6SitVUlQ5WUsvUTFFUG5IZ01BS0dla3RMbjNPVUFSWEIvRXNHSEdHWENmYkZCZm54NDI3cXQyQVFEQkl3REF0cWtHQ0VKeFJRSUFzRFRqS2JBV1h2NWJ6TDk3aFpWTWJLM2ZvVzFqdGZ0RVE4cVN4czZJaWE4TkljVVVMMW9VK3JmejE3aHN2OWUwblU5NWxoOWQ1eUprcEloeTdETlpmcXd3cnltbHpWN2wxU254ei9RUGhrQnNXMm9CUVBCM1JVRlJUMlhPWDFlVi8ydUhmWXV1b3NUZWMzZFRObEw4Q3dPRHIrdmVPbTVlVlNJYkhSUDNTRWc4aklEVTVXTk9qMXBYT1g4dndTTTFOemNsZ1hIbFZVUDdXWjROWDZXcmJuYys2d3E0VDFwa1k4TGpScjRhRi9ldTJ6Mk9JRjF1V2xGTU8vMFFZSGxha1hwT2VrSm82UGR2NGo3cXBvZ1J3eHFXRk5pMzFBSUJsaDhydklWVzViUVU1ZlFreWFDMmV1QjE3dTh1NnFGb2JaVjlpdzRBaEQyVTdUWkc5UlRhcXY2OTI3RlhMeHNYRjdlZ2YrZ3FMa3JIT0pxRkp6MUZOZ0FRSkxmK3cxaVdBQURITG4zMW8vdmMrUTJxV2FrQUVQdG9IMStsdzdpMHNIRENid2t2RDliZW1XM2ZXc2UxNG11K0x4czI0TnlqYnptaW1KelkxTGFUQmROWHhWV1A3cVBVZ3JnRkE4STJkdXd6MEZhL3VGZUh1c05LQjBXcGJ3ai9scEFNMW5MRlBHbXJMNWh0SE5DN1MyL2M2dHh2QUlvb21iMGw5ZFBSNnRucFBLMG9abjZ2c04wSkhrRktlWjFPZVBWVk9nRUFlR2R3WC93ekZ5M2piWGJEa21LZXQ2TFZFcXkrQ29mN2xGVXh1U2trMmJYM08wTG9UTG1QbWEzcnF5M3JLOTE1Wm1qK3ZTc1pydFhlbHEyZW5VN0tMb3AvaENPRUVFTG5HNkdVdXY0MUdIb2QvY3ZMVUhNQ0FNQnBwbjk0Rm5aOFFWMy9DcVFPN3U3NUlZUVFRZ2hkR0M2R3h4YUVrQXlMUDdtUE41VGU4QmN2V3BUMitSaFNURGtQR2l2djN4MHdlbU1mNlUzYmZJYVBUOWYvN3dSajk0djdxTkxYWEI2eFVSOGhvaksvbTZCNzVXamQyOGYxNzU4MGZsYW91all0N29rK3dzendXTUlabmQxMTJHajVvUUpZY0JkWW5Qc05xbG1wbmtLYlkxYzk0L1F6THBwMUJXaFh3TGxYRHdBVjkrOW1BeXpyOVBzcW5SQmdhbDg0bkxGNmZQQVV6cjE2ZnJ4RU9xU3RZTWxaWWowMDQyYkNjb3dJUGlsTWx6ZjhVTTVUQ1VoRll3aU45VEsyMzJ0WUw2TzhLcG14KzNXdjVBVWFmSXpUNzllNW5mc01naVFwRjJ3emZIUmFOaUthcHhVQnpib1BtN3hGTnUyOU9iRlA5TzNJWkJoWG9PcXgvWUpVbVdaT1l6Qk1rQ0sxYjlFeFRuL29acDVDSzdCZ0RVMXNBZ0FBVVY5TnNOZlgyWHgweHMrTFRDdExPcmd4NjJ1S3NGYmNzOVA4ZFNrcDU2dXZUWTJlbjB2SmViWFBIYUhVQWxKQWVzc2MxdlZWd2d4NWFLYzZYcXdvYTkxa3kwOFZna3c1VHl2eU9SMWhCOWU5Y2F6dTVUeEJtaXg5MVhndW9Cc2tTSkdtTGhsZGV0UFdpbnQzdXZKTWlTOE5xbjNwQ09PbXVRNW5QSTBBQU9yZVBCNHdOb3NxdWZZWkFFRDNjaDRwYWZhZEVQOVVQeXBTaEp1U1VQVnZIZ09Da0E3UnhzelBCWUNHNzhzYmZpeW5KTHlBMldmN28xcVlKU2M2RUR2VTNwbXR2Yk9kMnJsQnZpcUg1WmRLMDJlRm5rS2JZbXBTNnVLUnJrT21ocDhxREorZXJsdDRUSkFzVmMxS1ZjMUtpL2pIL1FkdW1aWWNlL1dtejRyTTM1UUN6V3B1eWtqK1lHUm9KVjRBRUNSS1NCbmZzTFFnWVBKd29kWkFnOCt5dHBLVThzVE5Xd2FHOHBYWi9IWHVvaXMyVWlwQjRwdERvKy9MNGNhVDN4M0JVd3JxM3M2dityOTk0cjVxL2NlbjNIbm1zSDFaZjNqZ3YyYkJvWmFuRUNSS0Jha3liNG5OdXI3YXRLTEljOXJLVDVDa3I3bGNrQ0oxSGpJWlBqaEpTbm1FZ0tRdFB1dkdHcUFJNVhWcDdYNGFxcGtwNHY2YXFOdWEvWXJDdktyRS9HVXg3UXk0RGhnWVowRFlRd2tBdE5WWE1INkRyOUtSOU01d2ZveW8vTzRkSi9yOEpCOGZKODVSMWIyZFQvQkprazhRQXBLTHZMSmVPdjc1QWU3VEZ1ZFJNL2dZMWt0cjc4MFJ0SklNeXYzUW9YRFNSa3JHSTZSODF1VjM3TllEUmJUOFltL0R1YjFvV2FoOS9qRGpEalI4VjA2SXFlRDlLTzZuc2YxUlUzYmJObEZXK0ZRREZwL2xsMG9JTU5xNVdRQlFzK0JnbDkvdkNLR09ZUDJzWTd2TzhtdVZiVU4xV0pZaGwwMnV2aWxET3pkYm1IMEdYemdJSVlRUTZxVFV3ZFQ4bjlpOHRjeUd0OEJhRHdDZ0w2WVh6eUY2VHlHdmZoclVpZDA5UDRRUVFnaWg4OTBGSHp0VXprZ1JaRFlML2prUG1VcG1iZ0tHemZobVBGZkFMZk9IQ2NYVE51bGV6dFBjbEZINXdHN2J4aHFnaU5pSGU4ZS9NS0JsL2IwbUpCSC8vQURsekpTYXB3NDZ0dGY1S2gwdHl3YWU2ZGxaQnVyZk93RXNFR0pLZG5sYzR1dERYQWVNVlEvdWFYWmFDWStmSVBGWE9pbTFnTklJNVpseVY1N1ora3VsWTU5Qk5qeWFlL3J2T0dpTXVpMnJ5NHRjc1Y2NmVNYWZwSXhIQ0NoZmlaMzEwZUorbXJCdFVoYVBySHAwZi8ySHB5RHdkeENDSlBqeGt2Z1hCcXF1U1FFV3pHdktBaVlQc0FBOFVwU3JTbjU3R0FEWU4rdGNlYWFNcjhkejh5ZWwvT1IzaDJ2dnllbmd4UHoxYnRyaVMvMTRWR2gyVWRYRGU3Mmw5cFlibDg3WkdqYVN0R2hZOVAwOXovNmpFL2RWS3lhRkZ4dHNqZTNQV3RkaEUvYzY1cEhlOG9rSnFwa3AzSk42MWt0YjFsVnlIWThJUGlrZEhwMzQ1dEN3cUJJQXFLNU5qWGprMmdXSDZ0ODdJVWlWWlcrWUVyRkVvWEphY3NhYXk4dHUzK2JhYitBeTVOekhHNEFpRkZPU3BLTmlBTUR5UTdtM0xQeWpJNlc4aG0vRFd6bkd6TzlGYVlTSnJ3L2grclFGVVZwaFdNaWNrdktzYXl1QkJTQkFtS1ZJL3FETEdpNDY5dXFObnhhNERwcThKVFlBa0E2THp2aHVBdGMxVURFMVNURTFpZlV6OWkyMXBxOUtEQjhYNk44N0tjeVE5OXd6UFRROTlOemRNbTFnQTB6dGt3ZWRCNDNpdnVyRVZ3YkxJMTA1cElTWDl0bGx1bGZ5TEw5V2NUY1VJZUpKK3Fwai85T1hsRWRPYjNYczBuc0tiUUNnbnAyZXRIQm9XQWZFK0JjSFNZYkgrSFV1NmJEb3pPOG10Tnc5VDdNeWJDVHM3eGhFVzMyRmt6WUc5QjVlakNqdW1mNnhEK1Z5SDZrd1NXcjVwWktsR2FCWmdrOEtzeFR4Qy9wTFdueFJ0SlQwOXJDV2c5WU4xWmFmS3JqeWZZb3JFNlB2emVGSy92TGp4REh6Yzdtd2FLLytHdU9TMC9hdE91ZCtJMjMxaFYyS1lTaU5NUDZGOE9USVVLU1VGOUM3M2NmYzNDSS9UaHozZEQ5K3JMaU5YVHFoOHhjdEFRMC9sUHNxSEtTTW4vRENvT0FWbS9qR0VMckJhMTFYWldrUi9TVUVsREJERnYvY0FLNi81dG5mNzEzN1VhRHVSUWdvSUFtMmxkckxxRXZRTnI5MVE3WDExeXJicGhyRzdnOWJLMGlSS3FZbnEyZW15a2JGdEt5ampoQkNDS0Z6aUNDSWdUT3BQbGV5MjVjeFc1ZUF6dzBBN0luZjZZSXR4R1Yza1JNZkFFR2t4aEFJSVlRUVFnamdZb2dkU2daR2hTWnNBUUJQTGFEay9MU3Z4Z1hMd1FrekZkbWJwdGkzMWZGanhhbUxSMWMvZFNEMjhUN2kzaDFxbWlYcHI4bmVjSVh6b0ZHVXJRaEwwZWpFMmZteDRvR08yNEZoZzgrUFNCR1YrZjBFVWlYZ3FZV1VXc0JUQzFvMkcvTlZPVndIVGRMK2pVL25YVWZOckp0V1hkMzFCVXNKSWNYVEN2MjFiaTVoSmVhaDNOajV1V0hieU1iRzlUbzRvL1ZEUU4rS0cxb09TNGRyVmJOU3VVZmJoSWpxc2ZuS3RpdEhWS1VBQUNBQVNVUkJWS0syTFFqVDVUMjJUQTByRHBsNy9OcU9INEZ6bGgrZGRLZzJ0R3BvMjJpckx4ZzdiRmE5RUlBUVVnTk10d0REc2dFbVltKzV0bW52NytrcHRpVi9NS0tOZ0lmeXFxVHNEVk9FS1RKQ1JQWGNlelViWUFpQ0NHWW85dHgzOVJtZFVaemJhZzVja0dKcVV1TzFIYW5ONU5rUVpTdGRoNHpDYkVYVW5WbXFtYW5DalBCRVlZSlBLcVlrS2FZa0JVeGU4NXBTMnVnSnF5dDc3bTZaTmhBOE1uWDVHRitOU3o0bXRvM05sTk9UbGRPVE8zNVkyY2hvNWZSazFUV3BtcHN5SW03QUJhak9IcVVVcEMwYnc5S00vUEw0ME1BMkwxWTBvT0dXTGprRkFLU3ZIQWNzQU11R1hUTVozMXdlaklzTE0rU0pvVTFHV1dCOU5PdG5XRC9MTWl4QkFCQUVFTUQ5aitCVDdkNVRmVXBtQThOeWNlNXo5Q2ovYkM3YTNMeVp3QUFocEVKRDNhSWNaWSt0VjNYazFHZC92MThpQ0NHVnMzbXVxS2ZXdnFXczVJYnZ1dmJnVWJmMlMvanYrT0xydjNYbjFaM2xvWElQM2l2dUUzTkk5RXJMVlpLQmNkbnJialorZGJUbTZjMnQ3bjc0UG5IdjZNUHkxeG1IN3l4bmdzTDRLcDNXdFpXV1g2c2NlK29oRVA2YkJtRXZwV3BHcW5wR2luaEEreit0UUFnaGhOQTV4QmNTRStkUlEyY3pHOTltRC8wRUFCRHdzMXVYMEFlK0pjZmZTNHk0QlFSZC9EdENoQkJDQ0tHTEF4RndsbmIzSExvZTY2WFBLRFIxTVowZG5TT3Nod1llMGVtMmFnZ2hoTTRHd1pPVEF1M1JoRVYrWFhnWjUwNUkvK0thcUxuOUFZQnhCd29uZituWVZkWFd4bDlkcTc0MnZOZG1LUHVPaXFLcHE0S0xNUThPUy9sZzZxbVJuem4zVm9kdFNTbUYvRGdaUDA3R1QxUUlNOVNpTEkwd1V5MUlVdVQzKzVpeFJ3anY5YzY3WDl3bjVpRHZwWmFycENPU2V1MjUyN0RrVU1YOXY3WTJzZDc1RDNSdDdERGh4ZkVKejQralhlRkpxNWNJWDRuZHNiUGV2cXZPdmt2dkwyOXhIUklnR2FKVnowaFZYWnNxU0crMWNqSkNDQ0dFdW8zdUZQM1RmNkhpY05PSVZJMFJSSVFRUWdpaGlDNzR2TU9JdWpkMGg0SERpMUpIdXZjaGhCQTYveVcvTXlWcWJuLzNDVVA5Ly9ha2ZYcDE5cTgzbng2NzNIMWMzOXIydGsybC92cnc5bldodkNYaHZVVmJJbVdDQWJySFNKbWc1U3JhNnBXTlRyRnRMQmIyaUFvWW5IU0RKOUlCVUhkZ3dYM2M3Tnl0dCsrc2QreldCK3JkRWJiaEVmSXhjYXFaS2NvWktWMWVBQmtoaEJCQ1hTbStGL1hBTjJ6K0gvVDZOd2h6RlFDQXM0Rlp2eEMyZm9vUlJJUVFRZ2loTUJkbjdCQWhoQkJDS0F6QkoxTS9ucTY5ZTZDdndsbzBkYVd2eWtaUVpPcVM2VDIzM2xGOHczZjJ6WkhUNlV4ZkhqMzdVek1PbjNWRE1TOWE0dGM1U0NsZk5TUEh1RHl2L3YxOXZySUcydXJsZ29zNWY5N08rdW5pbVd2YythMEdNdHZTU21ZOFFSSGhxMmdHMnVvY2VrbGovYXpya05HNVcyL2ZXZWZjYTZDdGtWSTJTVUxjVHkwYkc2Y1lGeSs3TEphVTRUK25FVUlJb1FzRzBlY0tYcThKY09oSGVzdGlhS2dCakNBaWhCQkNDRVdDRHpzUVFnZ2hkUEhqSjhnenZyNU9QamJWYzlwWU1Qa3JmN1VOQUF5ZkhtSlpOdTJUNlRtLzMxYjErQi8xNys2TnVHL1VyZjAwYy9wRVhPVThWRnY3d2xZQWlIdDhGRThyQVFESm9IZ0FpSGxncVArYW5nRGdMYmNZUGprSUFNSEdpc3JwUFZRemNqeUZwdENHaUl6RFYvUGNsclNsTTNydHVidjBsaDh0YXdzaXZ3MktJTVY4QUNERlBLNjFhbU11SThzT2NpeUl1TWRBeTFOaEk1WHpOK2cvM04rUkQrMVN3RGdEN3VNTjdtTm1aNTdKZmN6c09XbGh2VXlFN1FnUTlWYkx4c1lxeHNYTHhzUlN5Z2dwcEFnaGhCQzZNRkE4R0hZRE5YZ1dIUDQ1c09Vandsd05HRUZFQ0NHRUVHb09ZNGNJSVlRUXVzaXByODlOL1dRNkwwcHMyMVJhTXVkNzJ0eFVmTks0OURCdDhhU3Z1RGI1ZjFPVVYyVlhQUGlidDlBVXRydW9wMVk1TGR1Nm9SaVladmw2OHJHcHdUNjQwZmNQRVdhcWc2dWlidXZIdlhEc3F1SmloKzB5clRqcXI3Rm4vWFJqMW84M1ZzeGJiMWh5S01JYnViWlg1bmV6ZzR2YXV3ZHE3eDRJQUtXMy9HamZWaEcyc1hSb0FpbmhPM1pXc25TemFmdHFiQjJaejhYS1grOTJIMnR3SHpXN2pwcGRSMDIrVW5zYldaakNua3I1MkRqNStIalptRGllQnVPRkNDR0UwRVdFNHNIUTYzbURyNFhEdndRMmY0aFZUQkZDQ0NHRVFtSHNFQ0dFRUVJWExXR1dKdVhkSzVYVHNvRmhkYS92ckhsdUM5RGhrYUtHNy82L3ZmdU9qNnBLL3pqK25IdG5VaWVGRkpKQVFvZlFpOUpGaXNvQ3V2YUNMdmErMW5YZDM3cXI2NnE3bG5YVlhkZTE5NFl1TnV3TkM5SUVSWXIwWGdNSjZXVlNadWFlOC90anhpU0VBQWtFaHZKNS8rSHIzblBQT2ZlNUFYa2wrYzQ5WjNuTit1SXVVOCtQSDl1cDk4Ky96WDFvZHU3RGM0SkxpZGEzOXF3cHBqcFF2NlhYMHV2cW4xYXZLbHphKzhuVzF3MXE5NS94SzBlOFdERXZwOWVpYTV0VmJkbFg2MWVQZTczclo1TmFuZGtqLzlsR3NzUHF0VVU3bnZoUlJOeHBzYTNPNlZtMUxMOTgra1lScVZxZXYycjB5dzA2OTFwNlhYU3YxTlVUSnV1S3hoYmVQQXFZYXFkbVRWbjEyckthTldYVnZ4dzR4UTMvWkJ1STZCd1hOeW85YmxSRzNLaDBWMnJVd1NvV0FBQ0VnMlhMd0xOY3g1eHVGbjdvZlBXNEt0b3N0UW5pTjArcklST3Q0eTZXK0xSd1Y0a2pqcktVY292bFVzck5aZ0pocDBRWjR4ZnROOFl2cHJFMVNBRGdxRVIyQ0FBQWprQ3V0TmlNUHgvZitycEJ5bTNWYkNqWmNNblVpcG1iZDllNThxZnR5L28rMWY3SlU1SXU2SjN4bDVGcE53L05mMzVCM24vbStqYVYxdmF4RXlKTjFFN2ZPQ2xMTlp3b29JUHZKaHJIU0tEdXg4N0lUcTE2L2Z6YjBDaGJpVWpiZTBhMytjdklZTXVLWWM5WExRbnRjVmd4Wjh1cU1hOVVyeWxzOUdXNHFrVzVtMi80VkVSaWgyYTJPcWRueGF6TndWT0lZM3liS3FyWGxOV3NMYXRhWFZxenRzeTN0c3lYVTduM25SMWRLaW83SWFaUFVuUy9wT2krU1RFRGtsaVBGQUNBbzQ1bHEyUFBkQTA0elN6NlNILzF1QlJ1RWhHcEtqWFRuM1ZtUEs5NmpiTkdYQ29kamdsM2xUanNLU3RDMmJGaVhDckNVOWNZMXBJUVZQdW5ZQUpWWXFxTjR6WGFIOTZTQUNEc3lBNEJBTUNSSnJwZldvL3ZyN1NpWFNhZzgvNzF2ZWY0OXQwK3U3QXBBM01mbkoxNFp2ZW9ic2xwdHd5TkhacTVjdmdMdFpmNjUvNWgxLzYremFXN051NUtWL21ETHdpS1NHVFhwS2h1eVRYcmkydldGWWV1MWpodEh6aHh4MlB6L05zclJLUnl3ZmFtUGVYUnh6Rys3VlgrbkVyL05xOS9xN2RtcTllZlUrbmI1ZzNrVlBweXF5VFFwQTl0Mi9IdXFENUowWDFieGZaTml1NmJGTldybFhMekd4c0FBQ0JpMmVxWU0reitwNXJGbitpdkhwZUNEU0lpV3BzbG56bExQcE8ydmF3Umw2cStwNGpMSGU1Q2NWaFNFU21XSzA1RTlKS1BuTm5QbXVJdFVsRm95dmpPLzVDZ1BDbmlhYTFTT2xyRHI3VDZuS3JjclV5Z1hQdUxlQTBSd05HTTdCQUFBQnhwcXBmbit6YVYrRGFWYnI3MWkrcGwrZTJmUEVWWDd2UzUwZWplclYzSjBaVS9iWGQyWHMrejZPMWxPWGQrazNMWmdMU2JoMnk4NnNOZ282NEphSzkvMDdVZm04Qk9QenEydVdlMHJtclN4MUg5Mnl2Vy9QcU40SEczTHk2TTZwWmM4TXJpM0gvTUNyWWtudGs5NDA4alVpN3B2L2JzS2Q3dnQrN0xBOXVxMzZaYjdNU2RGdGkwb2wyN1JwNkwwaDdTM2tQNkk3UW1ZQUk1WHQrMlNsOU9wVC9IVzdQVkc4Z0pIbGY2ODZvYWJEbTVaeXJDaXVnUUY5VTFQckpMZkZTWCtNaXU4WkZkNHR3Wk1RZXlmQUFBY0ppemJEWGdOTHYvcVdiRjEzcldxN0x1KzFCN3pqSTk1Zi9razM5WXd5YXBvYjhSVDNKNHk4VGhSRm1XTzBXNVl2V0tMNTEzYnpGNXE4SmRFQm95RlFWU1VXQnlsK3VsbjZqVUx2WXA5MWpIVHJSVnBQWVhHTDJYTFErT1dMNHFzK1FMZGV3WlRSOWhOaTlVMWVYU2JXUWoxOWJNTnE0STFYSFFuc2JyZ0ZoRUZjQWhoUDhoQVFEQWtjYjQ5WXFoejlmdVdianB1azhhZE9qeS92bUpwMmR2dVBMRHFrVzV1dzdQZi9hbnV1MEdsV3gvWU5iMkIyYnQycTNvbmVVaUlwWnFlcURsU3ZmRW45Z3B1SEpweXVVRENsNWRMQUZkTW5YbGhvdW5kbmordE83VEw5MTA3Y2NGTHkxcTRtd1JXZkZ0N3owaDZieGU2eStaV3ZUV3NxanVLUWtUdWxRdXl2WE95Mm5RMDRweUpWL1NUMWNGakw5bFBqbXJLd1BCZFZsTndKaUFOZ0VqamhFbmRGeXZVUnZINkFxLzR3M29jci8yQnB5S2dGUGhjeW9DeGh0d0t2emFHOUNWQWFmTTUzZ0Rwc0x2ZUFPbXl0bTNraUt5WWlPN3hrZDBpb3Z1bGhDVm5SRFpLUzZpVTF5TFBDd0FBRGpxS0tWNm5tVDNQRW55MXpzelg1UUZINGkvV2tTa29sQlBlMHkrZVZMMVBjVWFlYm0wNlJudVFuRVlzTnlweWhYdGZINmY4K25kWXRqZjhGQm44dGNHWHA1a0xaNXFUM3BCUmFRWlg2N29RM3IvZUxOMWlXeGIwZXhoYlh1cXRyMzNOTzBYaitoWnIxanVTTlYzUWxNcitlRXRrN3ZHYWl3N2RLWS9vNkxpOTVRZFZwWTRENDFWeDE5bW5YQmRhTFl2SDlYZlBHVmY5WXAwSGlxQkdwTzdXbVgyYVdJbEFGckVvWklkVnN6TUMzY0pBQURnRUJYZHl4MlIyYndodGNIaGZzcTRZMlRidjQvWlE0ZWlLY3ZXbi85T0UyZHIvZHVCWWlzUlNibmltTWlPaWEzTzZibnV2TGQxaGEvd3RaOTlXOHU2dkg5K2h4ZFBEeFJXbFh5NCt3OGp1Nnk0RWUxU0x1MHZJZ2tuZDAwNHVhdnhPY2F2dC96K0MxZEtUTC90dCtxcXdLWnJQMjR3S09rM2ZaSXY2VmY4OWpMajI4ZGtydGJDMkZmM2M0WjlwOFNWR3VWdUd4T1JHZXR1RXh1WkZldHVHK051R3hQUk50YmROcGFsUndFQVFNdEw3V1NmZGErYzhpY3piNHFlODVvVTU0aUlPQUd6OEFObjRRZVMyZHNlZEs3MFAxV2krTVFTR21lNTQ1VXJ4cGx5dlRQcm1YRFhnbWJRQzk4eFd4ZTVicDF0UjZVNnZqd3hnWEJYdEh2THB1bHZubXJ1SU91a0c2VnRiekZHdk1XTjl4aDBuc3o3bi9ueTM2clQ0TWIzNVhSRlNKVEhMUCtxZG1WWFU3Sk5WWldhWlY5SzhOT3lXZjNNNWdYQlM2cWlTSHpWb1VzaUVwZXEyZzJvUDVsWitKRlVscWk0MUxvVzJ5VkdpK01YRWYzUmZlYUh0NjFmMzY2T3U2aTVUd3BnbngwcTJlR2E4VitFdXdRQUFIQ0k2dmpxeWNrWE5UTThiRkU1dDMrdHF3S2lSSXlJaUlxMGpWK0xObTN1SGwzYng1VVMwL2JlRTJJSHRoR1IxR3VPVGZ4MU4zZnJXS2VrdXJhREZlTnVmZDBnN2ZWYnNlNkM1eGRFZFV0T3ZxUmY5bGNYcno1NXNsTlVWZjd0eGxWalhrbS9kVmpKSjZ0M1YwYnJtNGEwdldkMDdkcWsxU3NLdGo4NHErU0RWY0c3QkFvcXk2ZHZqRCt4VTJUblZyV2JLWVlHWGp0UVJQS2YrV2szRXg5S2dnRmhabXhFMjVqYWdEQWlNOWJkSm9hQUVBQUFoRWVrUjQyOHdqNytNclA4YXozN1ZWazNOOVMrZGFtemRhbDhkSi9xUGM0YWZKNTBHaUtLNzFWUWo3TEZUbkFXdkUxd2VEZ3krV3NEVDU3aSt2MU1TOFZxMDZSOTdzUEkvdVBYRXBQWXBLNlZKYzQvVHd3ZGU0dWR2dy9aUTErVHY4SDUrOUJHTDZtZUoxbVhQS1ZmdmI3K3JwQkd4THg2dllpSXkyMWYvSlFPSHRkZS9lVlVkUit0TG50dXAwdnozNVVvaitwM1NsMlRLMXBFakE0b0VldWttM1RPTXYzaDMxVGVhdXVNdTFqYUZEZzREcFgvMDdwK1BpN2NKUUFBZ0VOVWRLK01mUmhsSjBmMzIzUkxvNWVzS0plSTlKaHpSYVBMamVZK01tZmJYZFBydCt4NDVxY3ViNTliTkdWWmNDM1RObmVQVHJxNDUvSWh6NmYvWVhodEgxZHlkTVlkeHdlUGcrOEZpb2lzTHF6dGtQYjdZYTZVbVB5bjU2ZGVPOUJvcytIeUQxU2szZXFjbnA2aG1hV2ZyaEdSeWdYYjEwOTZidzlQNUU2TnNlTWl5NmF0cjF5Y20vNkg0ZVV6TmhXK3NyaCtoL3huZm9vL3FWUDZINFp2K20zZE1xM3g0N3Q0am05WC91M0dpamxiOXZJbGF6SVZaU3RiS1plbFhFcHNwVnhLdVN5eGxYSlo0bExLdG9JdG9mOUcyM2FzMi9LNHJGaTM1WEc1UEc3TDQ3WmpYY3JqdG1OZFZwekxqdm5sYXB6TGpuTzNWSkVBQUFBdFNWbXExMWk3MTFqSlgrL01lRUVXZmhoYXlEVGdNNHMrY2haOVpKSXk3WUhucUlIblNFSmF1R3ZGSVVGWmNWSlo3RXkrSXR5RllCK1p6ZlAxektmdDBUZEtsZmVRZnZWUVJDSTlFaDNmcEo1T3ZRZUppclhPL2NkT1Z3czJTa3FIWFFjWmI3R0tiVlcvUlNWbWlJajlqN29sYy9RYk54dHZxWDNWeTdVdDlvTnJRcGNlUDFzeWVsaG4zOXQ0U1d1L045dVdXY2RmSmhGMW05T3JxRmdqSXY0YUVaRzRGT3ZxMTUxWGZtdm0vVTg3L29ZMUF6Z3dEcFhzMEhNODMxY0JBSURHS1ZmVXZnd0w2TXJHdGpNVWtlZ2VLWFpTZFBXcUF1MzE3M3JWdjcyaVlaTTIzb1c1bWY4Y1cvTHhhdU4zMG00Wm12L3NUN3FpYnQrTHF1WDVWVXQzckR2L25kYlhEc3o2OTdpVm8xNzIvcEFUSEJqczRNN3daTngyWFBXcXd0TFAxcVplT3pCNGFjUEZVL09mbmwvKzNhYlFMTFp5cGNhNlc4ZTYwMkxkYVI0N09Wb3MxZkgxczl4cHNlNTBUOVd5L0p3N3ZzNzc3dytCSGQ3WW9abjFZOHRheFZOWDFHd29TYmw4UU42amM2dFhGUVpmZG16MzZIZ1IyWHI3MS92eU5kekZBTy9GTFRJUEFBREE0U3ExazMzMmZYTEtuMlR4cDg3OGQyUnphTE5xVmJSVmYvbW9UUHVQZEIxaERUNVg5VGhKWEh3bzZxaW1YQjQ5ODFIeFZZYTdFT3c3NTd2L1dxTnVzTnp4MmxjVTdscjJRdjlyZ2dtdXE3eDcxbm4vVkIwSDE1MjdJdFhBczJ2UHpDZi8wSE5ldGE1N2E5ZXRFTTBUNSttSUtQdWlKeVhLVTlkYVZTWlZaWFdueGR0VmRJSVViUTJkUnNmWFhqVmwrYXB0cjdwTElwS1lJWllkUEhTK2UwNlVwVVpjc3RNdEl6MmhXd1JGUk51WFBhUGZ2OGNhYzgxZXZ4UUFXc1Noa2gwQ0FBQzBMS2UwWnVXSUYrTkdkMmg5M2FEMWwwdzFWWFdmcit6eS92bUpwMmR2dU95RHFucmhZdVkveDRvMk9mZE1yOSt6MXJhN3A4Y09iQlBSUGlIbGt2NytuUEtjTzcrdGYzWHRhVzhHRDB4QWk0anhPYVk2RU5VejFaOVQ1dmdjRVduL3pLbVdKMkw3dlROTXZUY2RqVituWEQ2Z3pWOUh1ZEk4N3RheHJ1Um9zUnF1YzVVOHFZOVRWaFBJODJxdnI4RktwSTA5czhtNS9ldE9iNTdkNGJuVFZvNTVXUnlUOWU5eFVkbkorVS9OOTg3ZHVwZXhBQUFBYUxxb09Ca3kwUjR5VWZMWDZ4L2ZOZ3Mra1BKOEVSRmpaUFZNdlhxbVJDZW9BYWRaUXlaS2VuYTRhMFVZS051amJMY3o1OFZ3RjRMOVU3RGVMUC9VeWg0VDdqcjJUaDEvaFZTWDE1NmFGZC9JaGgvVnliZnQxR25QL3h3Tk9FUG12S1luMzJ6ZjlFSDlqTkFzK05Cc1hxajZUdGdwT0JReHMxN1dYLzIzd1J6T2c2RWxmS3dUZmx0L0kwWXo5MDFuN3B1MXAvYnRNeVFoUTBUTXhwOWs5VXlKU1pURXRqczlUa3lDaUppcTB0QlB5RVpMWllrYWNyN1p2dEtzL000YU1sRmNrVTM1c2dEWVoyU0hBQURnU0paNjdjQlc1L2JzR2grNTVyUTNqYy9aWGJla0MzcW4vOS93d0E1di9uTS83UnJSdGJselpPbzFBMFVrZTlyRlZvemJCUFNBZ2o4Vy9XL3BIdTZiZUViM0xsTW5yci93dmFMSlN4Sk83Wlo0YXJmSytkc0szMWlTY0hMWCt0M2lSblZ3SlVYNzh5cXFWeGY2Y3l2OGVSV0JQSzgvcjhLZjU4MTYrRmVSSFJKLzh0eHZxcHV4UEU3Ui81YW1YbjFzM0pnT1dRLy95cis5SXZYcVk2dFhGMjc1dnkrYk1CUUFBQURObDlySk92azJPZmsyczNLNm1mK2VXZkpacUwycTFNeDV6Wm56bXJUcFlmV1pZUFUveFNTMUMzT3BPSWlVSFNWbHVaSy9KdHlGWUgvcEZWK3FuaFBDWGNYZXFVSG4xUDhncWluTDFadCtzbzYvckdHL2l0MitRS25hZEZmamJqV2ZQR0JtUEs5KzlidFFhMldwL3VSK1NjcTB6bXE0NHFnYWVvSFY2NlRReWNZRitvTjcxTmliVk0vUVpvb3FMdFhxTTE1RXpMZFBtNTgvazRobys5Sm5UZTNDcXA0VUVSRmp6TWYzMTgyb0hTbmZZVXEyUzBtdWJGa29JdkxEVzNycGw2WTBUOHAzaUs3N2NkNTBIYUZhZDJybVZ3aEE4NUFkQWdDQUk5bUdTNmE2TXp6eDR6cDNubkxPMm5QZmxvRGV0VS9jNkE0ZFh6eGRWL2hXbnp5NTBYZjd5cjdaRUZ6SU5HbFNIMWRLekk3L3pBdXVVNW93dnN2dTdsc3hhN01ZaVIvVHNXanlrc3I1MjdUWHYvRzNuK3k2dmVLU3JvOFpmeU1saVVqYnUwZUxTTE9DdzZEMUY3N1hhOEUxYWI4YktpS0JIZDQxSjA5dWRHbFdBQUFBdENEVmZiVHFQbHFxU3N6Q0QvVVA3OGoyRmFFTDIxYm9iU3YwRi8rUzlHNVduL0dxejNoSjY3cVh1WEQ0VTJLWnZKWGhyZ0l0b1hpclVwWW8xNkcrNWVFK0t5OHd4VnVDaDZwZFArbi9hK2t5M0d4ZUdHd3hjMTZWaWtKMTZsOU0vcnI2ZzFTN0FSS1hxdUpTUlVUOE5mcTl2NHBTNXR1bmxURnF6RFhCbHdKVlhLcWU5Ykw1K1ROcnhDVm03Vnc5K3pYcnd2K0lWWmRIbUovZU0xdCtyajExSGg0bmhadnEzOFdVN1ZDeFNhcDlmNVdRYmhJeVZFSzZKS1NwaEhSSlNEK3dYeE1BWkljQUFPRElabXFjdFdkTzZmbkRWWWxuZEUrL1pXanVRM01hZElqczNLcnJoeGVJcGRhZU9hWHlwKzJOVGxJeGUwdnBKMnRFSkdaZ215akg1RDdjY0pKZEJRb3FxNWJreFozUU1iaUI0c3BSTHpVNitlNkN3LzFoL0U3VnlvSzR0RmdScWZoK3EyOWJlUk1HQVFBQW9DVkVKNnJoRjl2REw1YnRLL1FQYjV1RkgwcFZhZWhTN21xZHUxcW1QU2JKSFZUZjhWYWY4ZEsyVjVpcnhRRmttL3kxNGE0QkxjQVViUllSWmJtTmMwaG5oL3E3WjgxWGo5ZWRCL3lpQTg2ZGZldGFvdUx0TzJidE90QXMrMUpQdld1bmxrVWZOK3p6MGIwTlBnWnJQL2pMTzdVVlJjNy9icFV0aTYxTG5wYVM3ZnF6ZjZwbFg2anpIaEdmVjMvNXFLeWJxNFplb0g1OXUyeGZvWi82amZQeXRmWTU5MHQ4YXhHUjBsejk4WDBTbjZaaUVrMVpub2hZbzY4eXZxcGdOS2dTMHAxL242eGFkN1d1bXhLOFQ4UHRQUUFjWUdTSEFBRGdDT2NVVmEwNTdjM2tDM3JuL3V2N1hhL1dyQ3ZlOXZmdmZGdkt5cjVhMzdMM0xmdG1ROXJ2aGthMFMvQnRMdDFkS3RuQ2JKVnlhZi9NQjA1eXBjWlVMYzV6cDNzU1Q4L3U5ZE0xbTIvNnJNV2ZEZ0FBQUh1UzBjTTYvYTl5NmgyeWZwNnpkSm9zbnlhbGVhRkxoUnZOdDA4NzN6NHRyZHFxM3VPc1B1T2xYWDlSL0dMOHlPS0tNcVhid2wwRVdrTEZEaEZSeXRWd0RabERqT28wUkg3bHJqME43WGY0cTFza3VBK3JVc29Wc1lmaDFsbC9sNHhtYnM3cStNMkM5L1huajBobHFUWHhrZUJxcFZibm9lYjE2MlhiTXJOMnRpck5WWmM4SFd4WGJYcFpsejJuWDcvQmVmaFgxdUJ6WmVodnpLY1BTVlc1ZGU2RFpzWUxVcFluSW1yd3hQci9EcXFVam1ZSEFUd1FObVNIQUFEZ0NOVDZwaUh4SjNSczBOamwzWW5CZzlnaGJVV2szYi9IT2FVMXRWZVR6dTlkdi9QbW16N3piUzZWUFZJUnRoampHZEV1NXRnTVYzS01PeVVtZGxBYkVlbjg1dGtxeXVWS2poRVJ6M0ZaUlh1YnA3a2kyc2FKU1AzdEc1WGJTanEvZC9wdEk2SjdwWnFBM3Y3QXJHMTNmZXRLaWVrMCtleTRNUjI2VGJ1bzdPc05lZi82dnZUenRidXVtd29BQUlBRHhiS2x5M0M3eTNBNTR5N1p1bFF2bTJhV2ZpbTF2dzB2empFelgzUm12aWllWk5YdGVOVjl0T3AybkVRbmhybG1BUFVZbzBYazBQOGhTbVgxVTFuOWFrOXI5enMwbnoxa2RxeXpMbnBDTEh0UDQ5TzZxSFlEbW5WSDg5bERldVpMS3IyYjlEekplQXZOekpkQ0Y0NDl5MVNWU2V1dWt0SExGRzZ1YXhleHh0NXNOczdYODkremh2NUc0bHVyZ1dlcFhtUE5qQmNhdjBGNnRtejVXWXEyU0ZKV3N3b0QwQ0xJRGdFQXdCRW85cGlNeE5QMzhxbkp1TkVkOW5BMTV5L2Y3TzVTK2grUGMyZDRJdG9sdUZKamFqYVdKSnpjTmVQUEkrcDNpT2lRYUdxY21yVkZVVDFTUE1lMUszcHphZk9mb0JHZTRWbGQzai9mS2F1SnlJd1BicmdvSXBGZGtsS3ZPaWI1b243dURJK0lsRTFidi9sM24xY3Z6dyt1bGJycXhGZFNyandtOC80VDQwL3NHSDlpUi8vMml1MFB6Z3J1MXdnQUFJQ0RLck8zbGRsYnh0MmlpamJycGRQMDBpOWw4MEl4UmtTa290QXNlTjhzZUYrVWtxeCtWdllvbFQxU012dndNaUtBL1pYV3hVeC8xbnoyVDNYS254dTlIbHFMMVdwMlRLREczbXhsZEZjRFRuZitQbFNxSzhUbDNzc0FmN1ZrajdJdWUwNThWUklSTFNNdVZjSEZTM2MzZjJZZjgrUGJadE5DUlhZSWhBUFpJUUFBT0FKdHZPYWpUVGQ4dWo4ejZFci83aTVGdEkxcmZmMWdYUjBvKzJwOTNxTno0MFoxOEcwdHExNVpVTDJxc0hwbFFmWHF3dW8xaGI1TnBhSk43NVUzZUlhMzJNODUxYXNMWGFreHJ0UVk3ZldYZkxTcTRKVkZJbUxGdUZ2Zk9NU0tkcFY5dFg3YjMyZFV6TmhwYjNreFV2RGNncUlweTlKdkhaWjJ3MkFyeWhYY3VCRUFBQURoWXBMYXFaRlgyQ092a0lwQ1dmNjFYamJOckowdEFiOEVseGJjdkVodlhpVFQvaU14aWIrOGpIaTh4TFlLZDlVQURrdnFtRFBWcG9XbWNJdlNUdU92SHZxclJFVGNrYzJlT2pKV0hYdFc2QzVESmxwbjNMM243dnF4TTBOSEVkRWlvbEwyOUZsZUVaR09BMFhFcko2bEJwelc3Tm9BN0RleVF3QUFjQVF5Tlk2cGNaclFjUysyM3p0ais3MHphay9Ybi85TzhHRHp6Wi9YTmhhL3RhejRyV1dORGwvYS9mRUdMYVVmcjU2djdtbktyWmYxZjdwQlM2Q2djcjc5TnhHcHYrNW8xYzk1Njg2ZVVyTzV0SHBaL3U2bTBtVTEyKzZhbnZ2ZzdJaXMrSnExUlUyNU93QUFBQTQ0VDdJTVBzOGFmSjc0S3MycTc4elNhV2JsZEtrdUQxMnRMREdMUGpLTFBoS2xwRzF2bFQzUzZqNUtzdnFKc3NKY05vQkRqYi9LTFB1eWZvTXAyQ3phQkJ0VnA2RmkyMmJGMXhMVFNxVjJiakJVZVl1TWlJcE8ySzhDYXJ4U3RIVXZmYlN2V1ZPcXRLNlNtR0ZXVFJmSEwvYmVYbW9FME5MSURnRUFBQTRmamUxV1dQcFpremFRMTVYKzZsV0ZCNkFtQUFBQTdKK0lHTlZuZ3VvelFiUWo2K2M2UzZiSmlxK2tOQzkwMVJqWnVzUnNYZUo4L1lSRWVsVEhnYXJUWU5WeG9HVDIzY3NHWmdDT0RxWjhoMzcxK2wzYkd6U3FUb1BWcFA4MkhGdXdTU3hiOXJoODZONExXUEMrcytEOXZYWlRDVzJhTmEzVmQ0S2U4YUpaL3JYcU16N1VWRjZnUC95Yk92Nnk1dTdPQ0tDNXlBNEJBQUFBQUFDQVE0QmxTNWZqN0M3SHlabDN5NDYxc3Y0SHZYYXVXVDlQdkw4c0hWRlRZVlpPTnl1bmk0aTRvNlJkZjZ2VEVOVnBrTFFiSUs2SThOWU9JRnhVcXl6N3ppYnNhbSs3SkxpN1lTM0hiell0VU9uWis3RGY0VTRGOUJtdlJsNis1ejdtN1Q4MWU5NUJFMlhtUythYnAxWHZjYUg5WDNOWG1aOC9rN2E5eUE2QkE0M3NFQUFBQUFBQUFEakV0TzRpcmJ0WVEzOGpJckpqcmF5ZnA5Zk8yeWxIOUZmTHVybDYzVndKUmdLWmZWVEhRYXJUWU5WaG9FVEdoclYwQUFlWHNzU1QxS1NlRlR2dFlXR1dUaE52c1JweS92NFc0RW5lYTVobjNESE5uVlcxN3FUNm4ySVdmcXhudm1TTnZGeEU5TllsSW1LMTZiRWZ0UUpvRXJKREFBQUFBQUFBNEJBV3loRW55ZTV5UkNjZ214YWFUUXZOOUdkRktVbnRwREw3V08zNlNXWWZ5ZWdwTHJZS1E3aEZKMGlrUjhweVJlOW1XM3JMbHVoRThlN1RKZ3R4clNYZ2s2cVMvYXp4OE9VOE9IcGZobFZYNkMvK0paWkxEWjY0bndXWWVWT2NuOTdiU3lkL3Rjb2UxZHlaclZQdWNOYk1OWi8rdzdnajFiQkpaczFzVVpidzBpRnc0SkVkQWdBQUFBQUFBSWVKeG5QRXVlSXREblV3Um5hc016dldoYllmczJ4Sno1YXNQblpXUDhuc0kybGQyU1VSbU1xYjVnQUFHZVZKUkVGVXpXV2ZkcjhZN2N4NFFrcTNOM0oxM08zV29FbUJLZGVaTmQvdGJnYlhhUTlZSTY3MjM5dkw1SzFxNUhKY2EvZTFING9PK1A4OWFyZmg0bTZvbnVQZFY3eWxmM2d0TUtXUkRmK09FdGFRODhVZDFhU3UvbW85ODZYZ29WbjZoUlJ1c2taZkk2M2E3bWNCcWwwLzZYblNudnVZMmEvc3k5UnhLZFpseitobkw5YnYzeTFmL2xzcVM2WHpFSW1LMjhkQ0FUUVoyU0VBQUFBQUFBQndHTnByamlnaTJwRnR5MlhiY21mZUZCRVJkNlMwNmFreSs2aXNmaXFyanlSM0NPMGloaU9kZmNJdEtybGpVM282UDAweDYyZlhuYnVqN0ZIWGl5dkttZjdmVUV0aXB2aThVaG42YTZiaTAxVmF0b3J3bUgwdXJxSkFSRlNIb2ZhRU81MVA3bTdXVUxQaGUvRlhXY2RkcFdZOVkzSiszdWNTRG10cTlMWE5XTFAwbCt4UUhYdVdLczFWbzY5dWdRb3l1bHVqcnR4ekY3MzRrMzJiVzJYMnRXNTRWMzkwdjZ6L1hxVjBVTC8reTc3TkE2Qlp5QTRCQUFBQUFBQ0F3MXk5SEZFVmJkRTVTODNXWldiYmNzbFp1bE9VNks4SnJXNGFQSFZIUzNvM1NlOXFaWFJYYVYwbHZadDRVc0wyQ0toSGRSdmp2bkdhaU9oNXJ3WmV2M3gzM1NMdXo1RzROT2ZkM3p2VEh4TVIxWG1FZlZ3alVaQXBYRzkxSDZzNkRHbktyZlgycGZXelE2dkhlSW1JTlN1blNYbGVzTVUxL2c1citCV0JseS9VQzk3YXA0ZmJ0VDRkbUh5Vis3WWY3Uk4rNzN6M2VEQktiS3FxVXVmemUrMnovKzA2NTFIL2YwNW9tWG9PSDJyc1RmWUoxNHM3c3FrRFBFbjJnMnQrR2F5c0UxdmdaVTM3amxsTmVadlp1bWxxNCswWC9sY2MvNTdIcXRhZDdTdGUyTmNDQWV3THNrTUFBQUFBQUFEZ3lHR1NzbFJTbHVveklYUmVtbXUyTGpFNXl5Um51Y2xaS3VYNWRWMzlWYkpsc1d4WnJHdGJZaElsUFZ2U3U5bnAyWkxXVlRLeUpUTDI0RDhDN0tHWEJRK3NBZWZJMnpkSlRVVlRScWxXV1ZhLzAwVkVsQzN1S0FuNFJQdEZ4R3haNFAvWDhRM2VNWTM0eHc2VHY5Yi95UENHcyt5OGFxZzE0R3dSY1g1NHJlNHVYVWVKc3ZTR3VmdjhkTmFnMzZqVUxnMGFUZjQ2azdmU0hubGRnM1puOW5PTnJwVmExMkhHVS9hb0cxU1hrVmEvcy9UaXZlMjZkNFN4WEdLRit6ZjhyaVlubDQyS1MyMnhTZ0MwbkhEL3l3SUFBQUFBQUFEZ3dFbElWd25wcXRmWTBHbEZvZG02UkhLV21aeGxKbWVwbE95Y3lsU1d5UHA1c242ZVUzOTRlcmFrZDFYcDJTcTltN1R1SXE2SWcvd0VSNTJvZUt2L21TSWlCZXNscFpOMTdFUTlwMGt2WGVuNWIvcm12eWtpMW9oclhCT2ZDRXkrUXM5L3MrNXlvNHVLN25sL3daaFdWcjh6cGJKSUwzdzMxSkxjVWJYdVpyWXVrdUxOZXk4b0lrWkVpWWpZTGhFUmQ0eEV4SXB4N0VHVFZJOXh1M1pYYWRuUzkvU0dCUzc5eERUSUR0M1JyZ3Rma1BMOHdEczNpNGpvUU9DTCsxMlRYckJQdjA4dithQzVPeVlDQUhaRmRnZ0FBQUFBQUFBY05UekpxdnRvNlQ0NjlBNWFWWWxzWFdweWxwdXRTM1hPVWxXMHBXSC8wbHhUbWl1cnZnc0ZUMHBKUXJva3RaUGtMQ3VwbmFTMFY2MHlKYVdkUkNjZTdBYzVjbGtETHhCM3RNbjVXYS82Mmo3aEZudlk1VTNNRHV0bTZEWkdSUFNhNmJVdEt2dEU5OVU3djVNWEVhdXlCa1E4VWxxL0xURDVTcjNnN2RwVGUvQkY0bzdTYzE2UVFFMm9aY0E1SWlLdUNOZkVKME16ZHo1T1JLeVIxMXE5VDZrZGFLcUtuUS92aUhnd3YvNUxhZTdiZmhRUnMzMVpZUEtWNnJzbmF4L1dHbmkrV1RmVG1mWndvODlpZHF4cDJPU0tzSTQ1VDRvMlNUQTdGTkUvVEpZSmYxV3BYYTNqcnRJem4yN09sd29BMEFpeVF3QUFjS2dML2xKRDJWYTRDem1xS2ZmZWQ3QUFBQURBNFNjNlVicU9VRjFIS0JGTFJHb3FRcThrYmwxaWNwWkx3UVl4TzcrdFpveVViSmVTN2JKK25xN2ZIdW1SNUhZcW1Da210NWZrTEpXVVpSTGJOR1VqTkRSZ0Q3dE1SUFQ4Ti9TcWIrd1RibEVkaHFqMEhpWjNSVlBISzJWMUhXMXlWK3kwMUtmbGtvaFlzMmE2MmI0ODFERDhTcWt1clUwS1ZVb24xWE84Mk83Nk0xa2pyaFlSODh0T2h5SmlEVHhmUkZSNlQ1WGVjNmVlUFNmVVA1V1NIT2ZETy9UczU0TVRXdDFQa3BST2VzRmJVbGxpU25QTXBoOURmNnRhWmJsNnZ5N1ZaZjVYTHFsOWtWR2w5MUJ0KytxZnBqUjhMbmVVK0tzYmYyUWRDSHoxa091MEIxUnQvWW1aOW9tM21yVXpqN3BWVEFHZ0paQWRBZ0NBUTUweFdvbFk4ZnUzaVFMMmp6c3RWZ0tCY0ZjQkFBQ0FBeXpTSTUyR3FFNURRbThsQm54U3ROa1VicGJDemJwZ2t4UnRsb0xOVXJKVm5GMitNNnlwa0czTHpiYmxJbEszWktTeUpMNjFKS1NyaEF4SlNGT3Qya2hDdW9wUGw4UU1pVXNsVm15VWF0TmJ0UnNvUmpzL3ZpR2wyOHoyWlNxamx6WHNjbWZxL3pWMWhxNmp4Wk9pWnorMzZ5Vm53VnQ2MXJQQjQ0aEJrMHpSNXNEYk53VlByZjVudTNxT3I5L1o2bisyU3V1KzA4d2RoNm0yL2N5RzcvMlAxL1YwbmZXd2RkeFZnUmNtNnVXZjEzVTFXa1FDdjd3WEdISFhLaEZ4UHIzSDVLMnFONTF5VDNwZW91SUNyMTFhZndWVTE4UW5WSmVSZ2NnNFBlZjUrbmQzWGZTeWxUWEEvOEpFVTdoaDEwZlQzNy9rVy9TZWxPOElGZDlwdUQzNlJ0UGpWL3JuOTRQRkFBQ2FqdXdRQUFBYytyU0l1Tk04MWN2encxM0owU3VxUjZxeDJEZ0VBQURnS09PS2tOWmRWT3N1SWxJLzZGTkZXMDN4RnNuZnBBczNTdUVXVTd4RkNqYUtyNnJoY0tPbE5GZEtjNDBzYW1TN3ZmaldrdGhHeGJXV3hIU1ZtQ0VKR1NxaHRjUzBrcGhFOGFRYytHYzdSRm5ETGhjUnMvb2JLZDBtSXZxSDErM1RIN0FIWCtoODhHZlJUZm93bjMzc1JCSFJpOTV0UXQ4OXpqUCtqb1l0bzI4U0VXZjJjK0x6MXJVNmZoRVJmL1ZPamZXbGRKS1V6bzNNZi9KZEt2dEVQZmNWL2NQcnRZM1c4ZGVxTGlQTnhybjYreGNiOUxjNkhTY0pHYVowVytOM0NkVFVCb2Npb2hlK2JVNjVXNlZsV3dQUDF6KytzZmVuQlFEVVEzWUlBQUFPZGNhcEZpUHhZenVWZjl2SXgwdHhFQ2lYRlR1NGpUaGw0UzRFQUFBQWh3U1RsQ2xKbWRKNTJFNzdDdmdxcFdpcktkNnFpbk4wNFJZcHpqSEZXNlU0UjZwS0c1K2xiSWVVN1FnR2lnMWp4U0NsUWptaUoxbkZKa2xjaXZLa0tFK3k4U1FyVDdMeUpKc2FyNHFNTlpFZWlZZ1I5eEd4VG9udHRnZE5FaEhubHpqTitYR3lmZHA5NGttMStweXFGMC9kK3d3Uk1WYi9zMFhFZmN0M3RXMitXeE5DMDU5d1N6QlpGQkdKOUtpMGJQZk5YNGRPUGFuMXA3R09PVmUxN1N1Qm10b05DMVZHTDJ2QTJWSlpYSDlEeENZOTA3SG4vekpwM2UraXJmNW4yK1B1TURrL0I5NjZQbGlNUk1XcjlKNnVzeDRSWDJYZzFVc2J2aXlZMGxrU01remVLaW5mSWRFSmU3K3JNYzZYLzNCZCtLSTk3ZzQ5LzgyR1MrOENBUGFJN0JBQUFCejZqSEZxUE1NeXcxM0cwU3Z4OUd4bFc0Ni9NdHlGQUFBQTRCQVdFU1BwM1ZSNk53bHVuVmlycGlLWUtVcHhqaW5jSWlVNXBpaEhpclpJVGNWZUpqUkd2TVhpTFphOE5YdUtHSU1zV3lKaUpTcFdJbUlsTWxZaVkxVmtyRVRFbU1oWUZSbWpJajBTNVZFUk1TWXlWaUppVkwxdUVoRWpFVEV0OGZ3dHdPcDd1c1FtaTgrckYvMFNFNVp1TTZ1L1Vka25XY011YlVwMmFBMjlWR0phaVE3b0h5YUxpT295WXFlTkNiVlRiNzFaSThiVW5lcDZxNHhFeExyT2ZFaU1kbVkrWlkvNVhXam1udU5FV2M1My94WC9MaStZN3Jta0lSY0ZEMXlYdkdvMnpBdThkWU0xNUNMWEJjK0tVaXFwZmNSOU9SSVZKNnJ1cjB6Z2phdE0vbG9KQm9xLy9DV3hPaDhuSW1iZHJLYmZWLzg0V1NiOFZhVmxXd1BPYVc3ZUNRQkhPYkpEQUFCd0dEREdHemV5ZlZTMzVPclZoZUd1NVdpVWV0MGc3YXNSWFJQdVFnQUFBSEFZaXZSSVJuZVYwVjFFVlAxMlg2VXFMelRlQWxOZW9MeEZwcUxJbE9kTFJZR3BLSktLUXFrb2tNcVNadHhGTzFKZEp0VjFTMldZZWdkTmV1bk1IU21XU3l5WDJDNnhYY1oySytVUzJ4YmJMYlpMTEpkWTd1Q3BDdmF4WEdMYllybU03UmJMcGV4Znhyb2o3ZE1mYlVibDlkakRMaE1SdmZqOSt1dC9Pdk5lYzJXZlpQVVlMd2taVXJwOVQrTXQyelhtWmhHUlFFMWd5blVpNHByNFpQM3MwSm4rV04xK2h3K1htTHdWL3NmSGhZYjJQOXQxeFpSUUdlUHZrTVJNUGZkbGsvTnozZGl2L3lVaXpweUdTNG51bWRYckZKWGExV3ljcXpvTU5jVmJyQkZYdStMVG5DL3VGNldrcHNJVWI1R3k3YVlzVjVSbEJWKzQvT1F1L2YxTEltSU4rbzNyekljRGs2L1N5ejRSRWF2ejhTS2kxODVveHIyMUUvajZFZGQ1LzdYSDNyYWYyYUhadmxJdmVtZC9aa0RZV1dOdkRuY0p3T0dFN0JBQUFCd0dUS0RjV0FtWi94eTc5b3ovaGJ1V28wNzhDUjNqVCtob2ZBV3M4Z01BQUlDV0ZCRmprbU1rT1NzWUtLb0d5V0p3dTBSdmNUQkhOQlZGNGkwMDVRV21va0JWRkptS1F1TXRWTzVvcWZGS2pYZTN5NkkyaTc5R3BPN1RjZzJMcVYvWFhodjNMVHRNYkt1Nmo2Mi9ZR21RWGp4VmFwNlFTSTg5K0dKbjJvTjdtTUE2N21wSjZielRHNFI3WUxzbHNKdFBCenArOFJZR1B2aVQxZXZrblpxLy9sZVRacTUvazNGL01ybkx6ZGFmVlllaHp2dTNtYnhWOW9tMzZpVWYrZTdxSWlWYlFrdUpwblNPdU9FTEVYRytmZFQ1L0Q0UlVXbmRYUk9mbElnWTgwdUZWczl4SXFMWGZMZVgrKzFNejN0VlRydFBaZlpYUGNhWkZWODB0L2c2MjFlWnJ4N2Y5K0U0RkpBZEFzMUJkZ2dBQUE0SFJodGRsbmg2ZHVyVngrWS8rMU80cXptSzJQR1JIZDg4Vy9zcVRhQTgzTFVBQUFEZ0tLTXM4U1NMSjFta1cyMit1RnZha1pxS1VKUlk0eFdmMTlSVVNvMVgrYnltcHRKVVYwaU4xL2k4cXRvcnZrb1Q3RkR0VlQ2ditDckYxN3hGT0E4UWU4Z2x3YVU3M2RkLzFtZ0hhOWlsZThvT0xkczE0UzlTbHFzM3pyTzZuOVQ0TFk0NXo4cm9IVHB4UmFya2pxNXpId3VlcVpST3RkMmMyYytaM09WU1ViRFQyUEYvVVZrREdybHQyNzRpWW8vL3N6WDg4dnJ0WnNQM0puK2Q2amdzOE03TlZucXYwTXp2MzZhWGZXYldUSy90cHJKUGRGODZXVHdwZXNhVHpudC9FQkh4cExpdi9WQWlQYzZIZDVoVlg0bUlhajlZRXRxWWJVdWtaT3R1SDc5UlBxOHo5eFY3OUkydWsvN2czNS9zRUFDT01tU0hBQURnOEdEOHBVWWkyei96NjBCaFZmRzd5OE5kemxIQlRvanE5czNGcnVRbzdjc0pkeTBBQUFEQUhsbTJSQ2RJZEVKdGc2cDNzS2ZRc1phdlVuUkFIRWNjditpQTBnSGorTVZ4UkFlQ0xlSUVSQWVNVTN2cWlBNG9KOWp1TjA0ZzFLZHVROEhtc1lkZXV1Y09LcldyNm55OFdUZXo4Y3ZhQ1h4MHB6aCtxL3ZZeHE0R3hPZFY3UWVwOW9Na21NdUtTSHk2TmZTU1gyYTM2enFYYk5VL1RXbDQ5NnoralVlU2RvU0lxTGI5Vlp1ZDNuZlV2a3A3eExWU1dhVG52bUtkOGMvYTlycmcwTEx0Y2JmYkUrNFU3UVNtWEs5blBTTWlFdWx4WC91aHBIVFNDOStwRFVxdHZxZUppRjdXZUtTNlozckdFL2FvRzFUbkVkSXFTNHEzN01NTUlpSVoyZXFrRy9aeExBQWNoc2dPQVFEQTRjSm8vdzVMMGpxL2MyN3hleXUyL1A1TDM2Ym1iSCtDWm9ySWpPLzIxY1dSSGVLTlAwOU0wMVk5QWdBQUFBNWZFVEgxejNhM1l2L3VZc2dteFpPN3A3cU9scFJPSXVKL1lJRFp0bVNYeXlyaW52WFNLc3NlZGxsZ2Q5bWhpUDcrUlJGcE5EczBxNzcyUHpUTUduNkY4L0dkNHFzTTdtN29mSHhYYlQ2bmVvNTNUM3hDYXJ5N2pnMEtQSGRPbysydWN4K3pSbDRYZUdGaWNHUENCalU3MHg2U21vcEduamR6Z0d2U2N5cXp2NVR2OEw5d25sazNTNExCNFhXZnFQYUR6WW92QXE5Y1ZOdjVsK3p3MDkzVnRpdDcvQjBxdmFmejFVTm02NkxBdTcvVFAzKzA3OEdoaU1yb2JxV3k0aVdBbzRnVjdnSUFBQUNhem1oL252YVh0RHF6ZTU5MU4zYjlkRkx5cEw1V2JFUzRxenJTUkdRbHRMbHpaTStmcjRuSWl0VTYxK2pkYklJQ0FBQUFvSVhZd3k0WEVaTzd2SkhnVUVTTWNlYS9JU0xXZ0hNazByTnZ0MUFkQnR0amJuWk5lbDZVRmRvK2NPUGN1anNzLzl4M1YyZjk4d2Y3L2d5NzFCejQrRTduMjEyMmZreG80NXIwdlB1UDgxUm1mNzNvWGQrRHg0YUN3L2gwOSsrK1ZaMk9NMnRuK0o4N1d4eC9xTDlsbTFYZlN1RUdzMzVPMDIrdVVydFl4MDYwT284UUVmM2RFMUs4dWNXZUN3Q09BcngzQ0FBQURpL0crSXUxVTZsY0NRa1R1aVJNNk5KUnBHcFpmdFdTdk9yVmhidjliREQyUnJrc1YycU1LeVVtc21OaXpJQU1YVk90VklVT2xQTWxCUUFBQUE2NHFIaXIvNWtpb3VlL3Vic3VldDZyOXRqYkpDTEdPbmFpbnZQQ1hpYTBJK3lUL3lvaXF0MnhkVFBNZlZsbm4yZ052TUFWNmJHNm5TRGxlYzFLNC9hQi91SDFYUnV0RGtPc3dSZEowU2IvV3plYTVaOEhHMVg3d2U0cnBraXJMQkdSaERZcXVhUEpYZkhMTEU3Z25admwzZCtKYWNZUEp5cTVnNGpvdkZVdDhpQUFjTFFoT3dRQUFJY2ZvMnVNYjRmNGJjc1ZMMVpVVkkvRXFPd2s1YktiTUJTTk0xb2JuMDhrSUxhamEzS05VMFZvQ0FBQUFCd2Mxc0FMeEIwdElzNHV1d3pXTW5tcnpLWWZWZnRCOXJETG01QWR1dTBKZjkyMU9mRGFwUzdMdG80NVQwVDBqNi9YdmR0M0VPbkZVLzMvR1dPMkxCQi90WWlJc3V3VGJyRlB2VmRzdC83dUNWTlRidi9xVCs1YjV3UmV1VWd2L2JodVdQM2dNTGlqWkZUY0h1NmkwcnFMaU1sWmZBQ2ZCQUNPWEdTSEFBRGdzR1VjN1MrdU8vV0ZzNVlqaHc1M0FRQUFBTUJSeGg1Mm1ZaVlqZk9rWVAwZXVqbnpYblcxSDZRNkRGSHBQZXBleTJ1VXordjdjNXRkbTFYcjdHQ29KaUxXOEN2ZEtaMERYejlpVm53cDVxRCtHRkQ3dnFQS09zWjEvcE9xM1VEeGVRTnZYSzEvZUUxRVRPazIxem1QdXE2ZTZuejRaK2VyaHhzWjcvTktaYkhFSkZtOVRtbTR5YUtJaUZqRHJ4QlBxc2xiS2VVN0R2akRBTUNSaU93UUFBQUFBQUFBQU1MRy85RFFwblRUTTUveXpYeXFmb3Z2OXJhNzdlM3oxajlUbWYzdFVUZGFneThVeXpiclp6dmZQV0dQdjBOMUcrUHVOa2JLZCtobG4rcTFNOHpHSDB6QnVvUHpNcUpLN1dxZi9GZnIyUE5GS2JOdXB2KzF5NlZ3US9DU252RmtvSHlINitKWDdkUC9vVks3QnFaY0x6clFZTGhlOUs0MS9FclhOVk5ON2dxcHFkaHA1dmgwU1dvdklzNDN1MnkxQ0FCb0dySkRBQUFBQUFBQUFEaENCTjYrU1Q2NExYU1NrR0VmZDdYVjl6VFZ0cCtJU1BtT3dPZjM2bG5QaUhiMHduZXN2bWZZeDErdHVwMW9EYjNVR25xcGlJalJnVGV2MGQrL2RFQXJkRTE2M2hweWlTZ2xwZHNDSDk2KzY3YUlldUU3L3VweTkxWHZXUDNPVUY4OVpQTFhObnpHcVg5MEtjdnFkNGJLNk5Wd2RxT2xZRjNnMi8vb09jOGYwS2NBZ0NNWTJTRUFBQUFBQUFBQUhDbXFTcVNxSkhSY1hXNFB1MHdTMnBpMU01enZYOUlMM3BKQVRlaVMwWHJ4ZTNyeGUrSkp0WHFPdDdKUFVGbkhpQTdvZWE4ZDZBS2RlYTlhMlNjNDN6N216SDVXZkpXTjlqRXJ2dkEvTVVGcXZMc0doeUlpMVdXQk42NldONjRXZDdRb2E2ZExnV3JSemdHcUhBQ09FaXJnM2RNaTJnQUFBQUFBQUFDQXByTmpPanFmL2MzNTlHL2hMa1JFUktWbEcyK1JWT1R2MDJCTGJMYzQvb084SWVJaEpDRWo0dDR0MmxkZ0F1WGhMZ1VBRGg3ZU93UUFBQUFBQUFDQUk1UEpXN1VmZzNYZGU0b0FnS09HMVlRK0FBQUFBQUFBQUFBQUFJNThaSWNBQUFBQUFBQUFBQUFBaE93UUFBQUFBQUFBQUFBQVFBalpJUUFBQUFBQUFBQUFBQUFoT3dRQUFBQUFBQUFBQUFBUVFuWUlBQUFBQUFBQUFBQUFRTWdPQVFBQUFBQUFBQUFBQUlTUUhRSUFBQUFBQUFBQUFBQVFza01BQUFBQUFBQUFBQUFBSVdTSEFBQUFBQUFBQUFBMHBFU0ppQXAzR1FCd2tKRWRBZ0FBQUFBQUFFRExjWHdxTmlYY1JhQWx4S1dKaURGT3VPc0FnSU9LN0JBQUFBQUFBQUFBV283MlMyS2JjQmVCRnFDU080cUkwZjV3RndJQUJ4WFpJUUFBQUFBQUFBQzBHR05aS3FGdHVLdEFDMURKN1VWRUROa2hnS01MMlNFQUFBQUFBQUFBdEJpanE2VnRYNGxPQ0hjaDJGOVc5NVBFcVE1M0ZRQndzSkVkQWdBQUFBQUFBRUNMTVlGeTVZcTBCdjRtM0lWZy83VEtrdTYvMGs1RnVPc0FnSU9ON0JBQUFBQUFBQUFBV281eGpML0NIbjVsdU92QWZySEgvRTRaYlJ4dnVBc0JnSU9ON0JBQUFBQUFBQUFBV3BJeDFTcXpuelhpbW5BWGduMmtzbzZ4UnQrb25USXhPdHkxQU1EQlJuWUlBQUFBQUFBQUFDM0pCTXFOVTIyZjkxL1Y2K1J3MTRMbWMwVzZMcDhpZ1Vyakx3bDNLUUFRQm1TSEFBQUFBQUFBQU5EQ2RFMnVtSUQ3NnZmc2svOHFka1M0eTBHVHhTUzVidjVXa3RycFFIRzRTd0dBOEZBQjcvcHcxd0FBQUFBQUFBQUFSeHhsV2U1azVmS1lndlhPSjNmcHhlK0x2eXJjTldGUHJDNGo3VXNucTloRUhTZ3h1anJjNVFCQWVKQWRBZ0FBQUFBQUFNQ0JvbHdleTVVa2xpMytLcjFvcWxrMzAyeGJvbk4rRmw5bHVFdURTRXlTaWsxV25tVFZiWXcxNUZLVjJ0bjR5clJUSXNZSmQyVUFFRFpraHdBQUFBQUFBQUJ3SUNuTGNubkVqbE1XaTVjZXFnSTEydFNJOWhxSDF3MEJITzFjNFM0QUFBQUFBQUFBQUk1b1JtdC9tZmpMbEJVcGxrdUpMY295NFM0S1NwU1lnREYrb3dOaUF1RXVCd0FPRldTSEFBQUFBQUFBQUhBd0dGMGp1b2JVOEJEQkh3UUFOTW9LZHdFQUFBQUFBQUFBQUFBQURnbGtod0FBQUFBQUFBQUFBQUNFN0JBQUFBQUFBQUFBQUFCQUNOa2hBQUFBQUFBQUFBQUFBQ0U3QkFBQUFBQUFBQUFBQUJCQ2RnZ0FBQUFBQUFBQUFBQkF5QTRCQUFBQUFBQUFBQUFBaEpBZEFnQUFBQUFBQUFBQUFCQ3lRd0FBQUFBQUFBQUFBQUFoWkljQUFBQUFBQUFBQUFBQWhPd1FBQUFBQUFBQUFBQUFRQWpaSVFBQUFBQUFBQUFBQUFBaE93UUFBQUFBQUFBQUFBQVFRbllJQUFBQUFBQUFBQUFBUU1nT0FRQUFBQUFBQUFBQUFJU1FIUUlBQUFBQUFBQUFBQUFRc2tNQUFBQUFBQUFBQUFBQUlXU0hBQUFBQUFBQUFBQUFBSVRzRUFBQUFBQUFBQUFBQUVBSTJTRUFBQUFBQUFBQUFBQUFJVHNFQUFBQUFBQUFBQUFBRUVKMkNBQUFBQUFBQUFBQUFFRElEZ0VBQUFBQUFBQUFBQUNFa0IwQ0FBQUFBQUFBQUFBQUVMSkRBQUFBQUFBQUFBQUFBQ0ZraHdBQUFBQUFBQUFBQUFDRTdCQUFBQUFBQUFBQUFBQkFDTmtoQUFBQUFBQUFBQUFBQUNFN0JBQUFBQUFBQUFBQUFCQkNkZ2dBQUFBQUFBQUFBQUJBeUE0QkFBQUFBQUFBQUFBQWhKQWRBZ0FBQUFBQUFBQUFBQkN5UXdBQUFBQUFBQUFBQUFBaFpJY0FBQUFBQUFBQUFBQUFoT3dRQUFBQUFBQUFBQUFBUUFqWklRQUFBQUFBQUFBQUFBQWhPd1FBQUFBQUFBQUFBQUFRUW5ZSUFBQUFBQUFBQUFBQVFNZ09BUUFBQUFBQUFBQUFBSVNRSFFJQUFBQUFBQUFBQUFBUXNrTUFBQUFBQUFBQUFBQUFJV1NIQUFBQUFBQUFBQUFBQUlUc0VBQUFBQUFBQUFBQUFFQUkyU0VBQUFBQUFBQUFBQUFBRVpIL0J3QmpVZWRBMDZhVkFBQUFBRWxGVGtTdVFtQ0MiLAoJIlRoZW1lIiA6ICIiLAoJIlR5cGUiIDogIm1pbmQiLAoJIlVzZXJJZCIgOiAiMjU4MDk5Mjk3IiwKCSJWZXJzaW9uIiA6ICIyNiIKfQo="/>
    </extobj>
    <extobj name="C9F754DE-2CAD-44b6-B708-469DEB6407EB-2">
      <extobjdata type="C9F754DE-2CAD-44b6-B708-469DEB6407EB" data="ewoJIkZpbGVJZCIgOiAiNDQ5MDI1OTQwNzE2IiwKCSJHcm91cElkIiA6ICIxNjY5NTI4NDIiLAoJIkltYWdlIiA6ICJpVkJPUncwS0dnb0FBQUFOU1VoRVVnQUFCMEVBQUFRNENBSUFBQUR3ekRPTEFBQUFBWE5TUjBJQXJzNGM2UUFBSUFCSlJFRlVlSnpzM1hkOEZOWGV4L0V6c3pXYkhrSWdBWklBQ1NWVTZSMEVSQVZFVU1FT051em9vMTdMOWFyWDN2WGFVTVNDb2lpaW9OSjdyNEZRUWdtZEVKSUFnZlMyZGViNVkyQlpkbE1obUlpZjk0dFhuRG5uek15WkpWNjUzeHgrUjFKVlZRQUFBQUFBQUFBQTZpUzV0aWNBQUFBQUFBQUFBQ2dYR1M0QUFBQUFBQUFBMUYxa3VBQUFBQUFBQUFCUWQ1SGhBZ0FBQUFBQUFFRGRSWVlMQUFBQUFBQUFBSFVYR1M0QUFBQUFBQUFBMUYxa3VBQUFBQUFBQUFCUWQ1SGhBZ0FBQUFBQUFFRGRSWVlMQUFBQUFBQUFBSFVYR1M0QUFBQUFBQUFBMUYxa3VBQUFBQUFBQUFCUWQ1SGhBZ0FBQUFBQUFFRGRSWVlMQUFBQUFBQUFBSFVYR1M0QUFBQUFBQUFBMUYxa3VBQUFBQUFBQUFCUWQ1SGhBZ0FBQUFBQUFFRGRSWVlMQUFBQUFBQUFBSFVYR1M0QUFBQUFBQUFBMUYxa3VBQUFBQUFBQUFCUWQ1SGhBZ0FBQUFBQUFFRGRSWVlMQUFBQUFBQUFBSFVYR1M0QUFBQUFBQUFBMUYxa3VBQUFBQUFBQUFCUWQ1SGhBZ0FBQUFBQUFFRGRSWVlMQUFBQUFBQUFBSFVYR1M0QUFBQUFBQUFBMUYxa3VBQUFBQUFBQUFCUWQ1SGhBZ0FBQUFBQUFFRGRSWVlMQUFBQUFBQUFBSFVYR1M0QUFBQUFBQUFBMUYxa3VBQUFBQUFBQUFCUWQ1SGhBZ0FBQUFBQUFFRGRSWVlMQUFBQUFBQUFBSFVYR1M0QUFBQUFBQUFBMUYxa3VBQUFBQUFBQUFCUWQ1SGhBZ0FBQUFBQUFFRGRSWVlMQUFBQUFBQUFBSFVYR1M0QUFBQUFBQUFBMUYxa3VBQUFBQUFBQUFCUWQ1SGhBZ0FBQUFBQUFFRGRSWVlMQUFBQUFBQUFBSFdYdnJZbkFBQUFMaCtxcXZvZWw5bDRlWk1reWZmWTl3QUFBQUFBcWtMNmgveGZLUUFBOEJmUS9semgrZFgzOUIvQ0s3SDEvRXFNQ3dBQUFLQmFXSWNMQUFCcWhtK0FxNnBxbWFudVA0RlhhT3ZWcnFvcU1TNEFBQUNBS2lMREJRQUFOY0FybnkwcUtxcTl1ZFFoc2l5YlRDWjNucXQ5U3FTM0FBQUFBS3FGUGMwQUFFQ05jUys4aFp2cXdkM3lUMXVWREFBQUFPQmlzQTRYQUFEVU1OSkpOMVZWRlVXUjVmTithczQ2WEFBQUFBRFZ3anBjQUFCd3NUeXIzeExnZXRGaVhLOVBoazhKQUFBQVFOV3hEaGNBQU9BU0tuTlhONWJpQWdBQUFLZzYxdUVDQUFCY1FwNkxjRmwrQ3dBQUFPQUNrT0VDQUlDYVJFenB4WGRQTXdBQUFBQ29GakpjQUFCUVkxaHRXaWsrSEFBQUFBRFZSWVlMQUFCcUFORmtlVHdYNGZJcEFRQUFBTGdBWkxnQUFLQm0xR3hBV1ppZm0zWXd4VnBTWEpYQmRwdlY4elF2NTVTaUtCZndVSWZkVmx5WWZ3RVhWZ1VCTGdBQUFJQUxRNFlMQUFEcW9wVHRHNy8vNktYTXRFTlZHVHo5aTdlbWZQQWY3ZGh1czA1Ni9ZazUwejZ2N2hOdDFwTFBYcGt3ODl2L1ZYK3lGU0c2QlFBQUFIQ1J5SEFCQUVCTit1c2p5K0xDL0xSREtSRlJNZHJwb1QzYkhIWmJ3aFU5cTNzZms5blNwbE92b3dkMjcwNWFkd21tZVE2cExnQUFBSUJxMGRmMkJBQUFBQzdLM3UyYlZGVnQyNlczZHJwdC9US1QyZEtnVVV4UmZtNlo0eTBCUWJKT1YyWlhuMnR1M0xOdFEza1hYakJDV3dBQUFBQVhnd3dYQUFEVUZhcXFTcEpVM2F1MnJWOFdGaEVaRTk5R0NKR2RsWGtvWlljUTR1TVhIeXB2L0FQUGYvREg5NS9rbmo1WlpxK2lLQ3ZuL2JKeTNpKytYVmZkTUxaVDc2dXFPejBBQUFBQXVFaGt1QUFBb0U0NGRmell0SW12WDMzVDNhMDc5dkRxT3BseGRQYVBFNis2WVZ4c2ZCdXZydVBIRGg4L2RyamZ0YU8xMHpVTGZ0UHBEV1B1Znpvdk8ydkJMMTlmZmRQZERSczM5Ym9rcEY1RTEvN1hXa3VMaFJBRnVkbUpLK2QzNkQ2Z2ZsUVQzeWtscmx6Z2NqcDZEaDZoblRhS2lhKzUxd1VBQUFDQXFpTERCUUFBZGNMMmpTc0s4M0tDUThOOXV3SkR3bkt5anErWS9kUGRUNzNoMWJWeDJSd2hoTkZzRmtLY1RFL2R1WGxOdHdGRDR4S3VTRHVZSW9SbzBDZ21PcTYxN3cydjZEVklPM0E2SEZ2WExRa01DZXM1YUlUWEdNWGxXajMvMTVidHUvbDJBUUFBQU1CZmlUM05BQUJBN1ZOY3JsMmIxelJvRkJNVkUrZmJhL0VQN0RaZ2FQcVIvZnVTTjN1MloyZGx1dmNmVXhSbDdrK1RqQ1p6NzZ0R1Z2MjVlb09oY2RPV2gvY20rM1pscGgyeTI2eXhMYnhYL2dJQUFBREFYNHgxdUFBQW9QYnQzYkdwcUNDdjk1QlI1UTNvUG5CNDRzcjVLK2RPYjlHdXN5U2QrU0gweXJuVFpaM2U1WFFJSVE3dDJaNlpkbWpJalhjRkJJZTZyenE0WjF0ZTlpblArelNLalE5djJNaXpwVjNYdm5PbWZaR1ZtUllSRmUzWnZqTnh0VTZuajIvYnVlYmVFZ0FBQUFBdUJCa3VBQUNvZlp0WEw5UWJETzI3OVN0dmdNVS84SXJlZ3pjdG43dHo4MXB0V09yK1hYdTJidWc1K1BvTlMvOFVRc1MzN1hUOTJBbnR1dmJ4dkNweDVYeFoxbm0yWEhYRFdLOE10MDNuM2t0Ky95Rng1ZnpodHozb2JyUlpTM2R1WHRPcVkzZi93T0FhZlZFQUFBQUFxRFl5WEFBQVVNdU9weDFPTzVqU3ZudC9zeVdnZ21FOUIxNjNaZFhDdFF0bnR1dmFSNUxrTGFzWEJZWFU2M1hWbVF4WENPRWJBZC8yOEg5aWZMWkI4Mkl3bW5vTUhMNXEzb3pPZllaRVJqZlRHbGN2K05WbUxlbCs1YkNMZXpNQUFBQUFxQUhVd3dVQUFMVnM3YUtaUW9oS3R3NExEQWxyMDZWUGRsYm03cVQxUW9oMjNmb052V1c4MFdpNitBbjBIRFFpSkR4aXprOWZPT3cySWNUeFk0Y1RWOHpyME9QS1JySHhGMzl6QUFBQUFMaElaTGdBQUtBMlpXV203ZDJSMkxKOU42OXl0R1hxT2VnNkljVGFoVE5WVlczWnZtdE5GYXZWR3d6RGIzdndWR2JhckNrZjVaNDZNWDNTMndGQm9ZTkgzbEVqTndjQUFBQ0FpMFF0QlFBQVVKdVcvVGxOQ05Ibm1odXFNamdpS3JwWnEvYUg5eWFuYk51WTBLbG5wZVAzSlc4K2ZTTERzeVcwZnNObXJkcjdqb3lOYjNQVmpYY3QrdlhidzN1VGRUcmR1UDk3MVJJUVZKMzNBQUFBQUlCTGhRd1hBQURVR3FmRFhwaVgzVHloWTFSMDh5cGUwbTNBTUd0cGlYOWdsUUxXN1J0V3lMcnovdFpScXc3ZHk4eHdWVlhWNmZTeUxEc2Q5cUNRU0pmaXF1SjhBQUFBQU9CU0k4TUZBQUMxUm04d2puL3UzWktpd3FwZkV0KzJVM3piVGxVY2ZQTUR6MVM2cDVrUTR0Q2U3YXZtejhoSVBkQ2dVV3hDcDU1ckY4MzY5cjEvSjNUcTFXdnc5UTJiTkszNjNBQUFBQURnVWlEREJRQUF0VW1TWlAvQVlOLzJrc0o4SVlTczAxMjZSOXVzSmJ1MnJFdGFzL2hrUnFySnp6TG8ranU2RHh5bTAra1RPdlZjK3ZzUHU1UFc3VTVhRnhuZHJIMjMvcTJ2NkJrWUhIcnBaZ0lBQUFBQUZTRERCUUFBZFVYUzJpVjd0cTQzbVMySzRqcWNza09TNUhvUlVaZmlRYnVUMXUzWnV2N2dudTFPaDkzaUg5anYydEhkQmd6MTh3L1Flc1BxUjQ2NS81bjB3L3ZXTC8xei84NHR4OU1PTC9wdFNtU1RabGVQdnJ0SnMxYVhZajRBQUFBQVVBRXlYQUFBVUZkWS9BT09IdGl0cXFvUUlpQTR0UC9RMFpkbzlldnhZMGYyN2tpTWlvbnIxSHR3Mnk1OURFYVQ3NWpHelZxT3VmK1ozRk1udG0xWXZqTnh0ZG5pM3lpMnhhV1lEQUFBQUFCVVROTCtieElBQU1BRlV6MG9paUxMY25GeDhRWGZUWEc1VktIcWRKZndKODJLeTVWOTZuajlobzJyT0Y1VkZZZmRialNacS9zZ1NaSzBEMFNuMDhsblNaS2tmWlVrcWZwekJ3QUFBUENQd3pwY0FBQlF0MXpTR3JqdVIxUTl3TldLOWw1QWdBc0FBQUFBTlVLdTdRa0FBQUFBQUFBQUFNcEZoZ3NBQUFBQUFBQUFkUmNaTGdBQXdLVkYzVnNBQUFBQUY0TU1Gd0FBMUNUeVNnQUFBQUNvV1dTNEFBQUFsNUJ2cUUzTURRQUFBS0JheUhBQkFBQUFBQUFBb080aXd3VUFBRFdENWFYbGtUelU5bHdBQUFBQS9QMlE0UUlBZ0JxZ3BaTmtsTDY4UGhNK0lnQUFBQURWUllZTEFBQnFFcXROdmJBSUZ3QUFBTUJGMHRmMkJBQUF3TjlQUm1GeHJ0VnFkYnEwVTFWVnozeFZWVlZWalhwZE00dTV0dWRZSjloZGl0bWdkd2U0eExnQUFBQUFMZ0FaTGdBQXFCS25xcTVNVForK2UvLzJrNmU5KzFUMTdEOVZJZFJBayttbStCZ2hoRkNGRU9LZkhGdktzankyWFV2UEFKY0Z1UUFBQUFDcWl3d1hBQUJVTHF1azlNbkZhL1ptNTBaWS9NYTFiOVVvTUtCQmdNV2swMm05NTliaGF2OVFWVVZWdFdXNWlxSWRubG1pZTI3WVplcTg5YmFTNUdjd3lMTHNXMDZCR0JjQUFBQkExWkhoQWdDQVN1ekx6bnR3L25JaHhQdUQrd3lJYVZUbUdIYytXekhQd1pjbDN5VzMxTU1GQUFBQWNKSEljQUVBUUNWZVdyVXgyR1NhUEh4Z2hNV3Ywc0ZsSnBXU0pIbG11SnJMS2NuMWVtdXZzZ2xlQjRTNUFBQUFBS3FGREJjQUFGUmt5bzZVUTduNTM0MFlYSEdBcTZXMDdxOWU3ZTZ1djJUS3RjK3pab0p2a3VzMUJnQUFBQUFxUm9ZTEFBQXE4dE91ZlNOYk5tdGJ2MTZsSTg4ckJRc0FBQUFBcUNGeWJVOEFBQURVWGF2U01uS3R0cEV0bTlYMlJBQUFBQURnbjR0MXVBQUFvRnliTTA3NjZmVlZXWVNyOGRxMTdKK3dpUmswWHF1d2ZROEFBQUFBWERBeVhBQUFVSzYwZ3FLbUlVRlZIT3diNEpZWDZlSnk0cHZTZXBaRjlxcVBEQUFBQU9BQ2tPRUNBSUJ5SFM4cWJoNGFYSzFMdE16T1pyUDVKclprdUpjZmR6NHJ5N0lzeTU3dHBMY0FBQUJBVFNIREJRQUE1WElxaXE1cU1aem5TbHRWVlcwMjI2V2ZIZW9RV1phTlJxTWtTYjVWRkFoekFRQUFnSXRFaGdzQUFHb1NpMjMvc2R5Lzlkb2lYUGR4clU0S0FBQUF1QnlRNFFJQWdJdEZ1VnQ0bFQ4bXVnVUFBQUJxa0Z5Rk1RQUFBRlhpR2VUaG4wWlJGTldEMXNqM0F3QUFBSER4eUhBQkFBQlFBOXpScmZzclNTNEFBQUJRSThod0FRQUFVQU04VitBUzJnSUFBQUExaUF3WEFBRFVKTW9wL0dQNUZsSUFBQUFBVUNQSWNBRUFRQTFnOVNXOGZ2ZjVaZ0FBQUFCcUNoa3VBQUNvR1JlVDJXMWNObWZqc2prMU9wMnF5c3ZPcXBYbnVtVmxwcFVXRjFWeHNLb3F2bzBGdWFkelQ1Mm8xa01MODNQVERxWllTNHFyZFZXbFdJb0xBQUFBWEFwa3VBQUFvUFpsWmFabFphWUpJUlNYS3k4N3kvMnJ0TGpJV2xMazJhTDljamtkNWQzcTZNRTk3ejk3OTdUUFhxdktjNVBXTHBuODFyK0tDdklxR0dPemxtYW1IVW85c1B1QzNxd1N4NDhkL3ZMTnA1Yis4VU5WQmp2c3R2ODlmLy9PemF1OTJwZlAvbW5tdC8rcjFuTlR0bS84L3FPWE10TU9WZXNxQUFBQUFMVkNYOXNUQUFBQU9LY2dML3ZUL3o3aVB1M1M3eHFqeWJSK3laOWV3KzUvN3IwR2pXTjlMODg4ZXZDWFNXOWJBb01QNzAxZTlPdTNRMjY2VzVJazMyRU91MDFSRkNGRXkvWmRWODc1ZWR1NnBkMnVIS1oxR1UzbURVdG5aNlR1dDVhVzJLMmxSUVY1QlhuWlFnaVQyZkxFbTVNTlJsUE52bTlrazJaeENWZHMzN0M4WTg4cm16UnJWZkhnSS90MkZoZm1oOVdQUEgwaXc3UGRaaTExT2gxZWpYcURJYVJlUk0zT3RtSythMjlWVlMzejh3Y0FBQUJRTFdTNEFBQ2dKdFZJYlBmd1N4OEhCSVhPL1dtU0VLTFAxVGQySHpCTUNMRi9WOUt5UDM1NDZJV1BoQkNXZ0NEZnEvWnMzVEJuMnVjTm16Uzk1Y0YvNzkyK2FjNjBMd3J6YzRmZjlxRFo0dTgxY3NxSEw1eE1UM1dmcnB6M3k4cDV2MmpIVDd3eCtWREs5cHhUSnhvM2pROXYyRGdnTURnd0pDd290RjV3V0gyZDNuQXhMN1YzUjZMVFlmZHRqNHFOTzNVaVBmUG9vZnljMDc2OUVWSFJFVkhSMnZIK25WdkM2a2NhaktZdlh2OC8zNUZlalpGTm10MzM3RHNYTTJFQUFBQUFkUVFaTGdBQXFFMm5qaDlUWEs3U2tpSWh4TW4wVkpmaUVrSVlERWFUMlUrbjB3a2hWTVUxOGRYSEhubnBFNlBKTENRNUlEalU5eVpPaDMzRjNPa2JsODFwZlVYUHdTUHZrQ1NwUTQ4QmZ2NEJmMHo5ZFBMYlQ0OGNPeUU2cnJYbitOSDNQblV5NDZqTldob1ozVXhyc1phVzdOKzVwVjJYUGxvNjNLeFYrK3R1ZjZobTMzVHVUMTlVVVBkMjhjenZ5bXp2TjNTMGx1RTY3TGFVYlJ0NkRCcFJMeUx5a2Y5KzRqbG02ZTgvNUo0K09Ycjh2endiOVQ2SjgxK3dLcFl5dUFBQUFNQ2xRSVlMQUFCcTAvUXYzc3JQemRhMjZqcXdhMnVQZ2NPRkVDZlNVd3Z5Y2txS0NreCsvc1ZGQlhhYjFTOGcwT1Z5NnZWbC9OSGw4TjRkODMvNXVpRG45RldqeG5ZZk9PeXJ0NThKcXg5NTQ3MVB0bWpYWmZ5ejc4Nzg1c1B2UDNxcDlSVTlCNDY0TmF4K3BIWkphUDJHRzViUDJiY2pjZnl6NzJxaDhPd2ZKKzVPV3RlMlMyOVpwN3RFYi9yQTh4K3Fpc3UzZmNPeU9Za3I1MDk0WmFJc2w3RlJnZEZzMFE1U3RtK3lXVXM3OUJpZzB4dEN3aUswQ2crZVpQbmN6UDM4QTB4bkw5U2NPbjVzMnNUWHI3N3A3dFlkZTNoZGVETGo2T3dmSjE1MXc3alkrRFlYOFg0QUFBQUFMaFV5WEFBQVVKc212UHE1b2lnZlBIdFB5L1pkUjl6NVNGNTIxb1psczJkTitVaVNKS2ZESGxvL3NyaXd3T1JuMGVuMFRydGRiekI2WHB0Mk1HWHQ0bG1IOW14dkZCcy9adnpUMm5yVmZrUEgvUHJWZTJzVy9OWnY2T2pROEFiMy9Pdk5UU3Ztcmw3dzI3NGRtK0xiZHU3UTQ4cjR0cDFsV2I1cTFOZ2orM1ltclZ2U2YraVlnM3UyN2RpNGN1UzR4eG8yYm5ycDNqU3dyQlhFV2dWZUlVUlFTTDJLNCtQRUZmUE1Gditna0hwQ2lMeWNySW12UE9ZMXdMT084TkNieDNmdU84U3pkL3ZHRllWNU9jR2g0V1ZNTENRc0ordjRpdGsvM2YzVUc5VjhKd0FBQUFCL0JUSmNBQUJReTlLUDdMZVdGbnUyUFB6aVIwR2g0WDk4LzRrUW9yUzR3RDhnV0FoaExTMzJYRnU2ZHRHc0ZYTis5ZzhNSG5yeitFNTlCa3ZTbVVXc3JUcDA2elpnNlA1ZFczcGROVkp2TU1nNlhjL0IxeWQwNnIxNndhL0ppYXRPbjhoUUZXWHJ1aVZDQ0lQUmxIRmsvMDhUWHo5KzdJako3TGN6Y2RYT3hGVnhiVHBkdWpjdEtTbzQ0VkdIVjVPZmMwb0ljV1QvTHE5Q0J6cWRMdWJzd3RpRHU3Y2VQM2JZenovQWM4REljUlBLM0FiTk04elZLQzdYcnMxckdqU0tpWXFKOHgxdjhRL3NObURvMmtXejlpVnZidG0rNjRXK0hBQUFBSUJMaFF3WEFBRFVza043dGdraE1sSVBiRncycDFYSDdsNjlKVVdGbHNBZ0lVUnhZYjUvWUxDN3ZXUFBnWXJMMVgzZ2NMdTFOSEhsQXM5TEFvSkRFNjdvbGJSMnNidWxhLzlycjd2OW9iN1gzR2kzV1YwdVo0eEgwUURGNVlxT1MzRG5wL1Vpb29RUXladFc3dG02M21zbVRacTN1dTNoLzF6TW02WWYyZi9MbDJYdk0vYlR4TmU5V3Z6OEEvNzF6aFFoaEtvcUsrZis0bnVKNG5JNUhZNnFQSGZ2amsxRkJYbTloNHdxYjBEM2djTVRWODVmT1hkNmkzYWQzV2s0QUFBQWdEcUNEQmNBQU5TeUE3dTNSa1JGRzR5bVZmTm5DRWw0MThNdHpEK1ZtVGI1N2FmenMwK3BRcDM4OXROQ2lLdHZ1anNtTHFIZjBORkNpT3lUR1J1V3pTN3Y1aVZGaFM2bm8wdmZJVUtXUStwRmFJMlJUWnE1Qjd6MjZPanJ4MDVvMzYyZnUyWDkwaitiTkcvZHFmZGdJY1RPeE5Vbk0xSUhqeG9yaEFnSUNxbVI5NzM1Z1dmREd6WnluMjVhUG0vTG1rVVB2ZmlSWnozY05RdG5IZGkxUlR0T1dyUDRaT2JSZGwzN0hkeXoxZk0rczMvOHZJcFAzTHg2b2Q1ZzhIeEhMeGIvd0N0NkQ5NjBmTzdPeldzckdBWUFBQUNnVnBEaEFnQ0EycFNSZXFBb1A3ZDVRa2RKU0YzN1grdDAySVVRbnZWd1krUGJHTTErUW9obGYvelFxa1AzUmsxYkNDRTg2N3BHeGNUOTMrdGZsbm56L0p6VGs5NTRva1AzL2pxOXdiUGRXbG9paE9vK2RUcHM3bUlPSnJORlZkWHdCbEZ0dS9RUlFtUWVQWmg3K3FSMlhGT0NROFBkdTZzSkljd1dmeUZFV0hoRHozcTRmaFovOS9HeHcvdDZEQnh1OXZQM3luQkhqMzg2dGtVWnU1Qzk5L1JkbnFmSDB3Nm5IVXhwMzcyLzJSTGdPOWl0NThEcnRxeGF1SGJoekhaZCs3QVVGd0FBQUtoVHlIQUJBRUJ0MnJKbVVjdjIzVnhPaHhDaVhkZStlZGxaN25xNHU3YXNOUmlOalp1MWJOeXM1ZkcwdzA2SG84ZkE2eUtqbTFWOHczM0ptNXUxYW04d21vUVFDMlo4YlRMN0RicitEcTh4azk1NG9qQXZ4MzA2NytmSjgzNmVyQjAvOGNaa2EwbFJ4WEhuWDZ6N3dPSGhEUnB0WHJYQXF6MC81MVJXUmxxbGw2OWRORk1JMFhQUWlJcUhCWWFFdGVuU0ozblR5dDFKNjJzMnN3WUFBQUJ3a2Nod0FRQkFyYkhickx1VDF0L3g2SXZiTnl6MzZqcDlJaU0vOTNUdnEwWnFwM3QzYkJKQ2JGdytaOVJkajVkNUs1dTFSSkxra3FLQ1A3Ny9wR0hqMkpzZmZPNXdTdktCWFVtanh6OXR0dmpuNVp5eStBY2FUV1p0OExqSFgzRzVYTnJ4RjYvLzMrQ1JkOFMzN2FLZFdnS0RTMHVLUFpmQjFycW82T1psdGkrWjliMFFVcGxkYmxtWmFYdDNKTFpzM3kwaUtyclNCL1VjZEYzeXBwVnJGODVzMDdtMzF3WnJBQUFBQUdvUkdTNEFBS2cxQnFPeGNkUDQ2TGpXdmhsdVNWSEI4aituTlk2Tmo0bHZZeTB0M3JKbXNTekxEcnZOYzR6TldqcjE0LzhPdk82MjVna2R2M24zMzFFeHpVZU9lK3lXaC80OS9ZdTNwbjcwOGgwVFhyei91ZmNhTkk1MU9oemZmL2hpVkV6em0rNzdseFpOaHRaditNZjNuNFJGUlBhN2RyUVF3ajh3Wk52NlpRMGF4YlR2M3Q5YVVsU1FlN3BlZzBhaU1xWEZSWklrYW5IRjdtMlB2TkNzVlh2Zjl0Y2VIZTArWHZibk5DRkVuMnR1cU1vTkk2S2ltN1ZxZjNodmNzcTJqUW1kZXRib1pBRUFBQUJjT0lxZEFRQ0FXaU5KOG8zM1BGbG1WMkYranQ1ZzBDTElOUXRueXJMY3BuTnZyU3NqOVVCRzZnRWh4SUZkU1NlT0hkRVp6cXQxR3hPWGNQTUR6NTQrbWJGNDVuY05Hc2NlMkxYMVVNcTJRU1B2MkxzamNkWDhHZHFZa3hsSGQyNWVjMjZQTWtrcUxTbGFNT1BybkZQSDAxTVBDQ0VheGNaWFBITzd6ZnJodisvOVkrcW5OZkFwbEVWUlhGSmxhMnhQcGg4NXZEZlo5NWQ3Z0xXMHBEQXZ1M2xDeC9KVzh2cnFObUJZVkV5Y2YyRFF4VTBmQUFBQVFFMWlIUzRBQUtoTi9vSEJucWVseFVWQ2lKbmYvaS85eVA2RVRqMzM3ZGk4YWZuY3hCWHpSdDMxZjBjUDdySGJyRUtJOU1QN2RpU3V1dis1OS9ac1hSOFlFaFlUMTlycm5yRXQydDcyOFBNTkd6Y1ZRdXpmdVdWZmN1S1RiMzJkZWZUZ21nVy9SVVEyU2VqVWEvbnNuMExERzNUb2NhWDdraUUzakR1Y3NuM3A3ejhZVFg0TkdzZDZ6Y3BYNXRHRGlxSzBiTit0QmorSzRzTDhVOGVQR1l3bXU4MTZZTmRXZjNmRVhJNlY4MzZSWlYwRkE4eCtsdkhQdlZ0U1ZGajFPY1MzN1JUZnRsUFZ4d01BQUFENEM1RGhBZ0NBT2lSbDJ3WWhSRUZ1OW0yUHZOQzhkWWRES1R0bWZ2dGh6MEVqRWpyMVBIcHdqemFtdUREZlB5QTRMK2ZVL3AxSnZRYVBrQ1JaQ0tIVDYrMjJjNVVXWWx1MDFRNHkwdzVxaTJvSGpiemoyT0Y5YzMvKzBoSVFmSEQzMXRIMy9VdW4weXVLb2cwelcveHZmdUE1V2FmNzV0M25ycjM1dmtybmVlelFYa21TV3JUclVvUHZYcGlmODhNbnIyakhraVFQdS9YK2lzZmYvTUJ6bGRaU2tDUzV6RHk2cERCZkNDSHJLb3FBQVFBQUFOUVJaTGdBQUtBTzZkaHI0S2tUNmRmZitZalpFcEM2Zjllc0tSOTE2alY0NFBXM0N5Rk1acjk5UncvdVRscTNaOXVHVmgxN2JGMnpXQWoxaXQ2RHRRc2pvcUwzN3RpMGNmbWNnS0JROTkweWp4NDhjZXhJdC83WENpRjBPdjJOOXp4UlVsUVFGUlAzd1BNZmxCWVg3dGkwOGxUbU1TR0VueVZBQ05Hd1NleVBuNzRXRkZxdlhkZStsYzd6MkpGOTBjMWJWN3BjMTB0SXZZZ3UvYTd4Q3dnc3N6Y2lNbnJjRTYrcGlrdElVbGg0dzhDUU1OOHhpc3QxY00rMm9vSThyYWFFMDJFdjgxWlptV243ZDI2SmptdHQ5anUzT1Z2UzJpVjd0cTQzbVMySzRqcWNza09TNUhvUlVkV2FQd0FBQUlCYVFZWUxBQURxa0xENmtUYy84S3dRb2lBdmUvYVBudys1WVZ5SEhnTzByclpkK2lRbnJwbzE1YU9nMFBET2ZhNHkrL2szYk5JME5MeUIxbnZsZGJjVzV1ZXVtUE96MCtGdzM4MXNDZWgrNWJEMjNmdHJweUgxSWtMcVJXaUI3NW9GdjYyYzk0dE9wNDlMdUtKWnEzWkNDSWZkTGtuU3lIR1A2UTNHaWllcHFrckdrZjM5aG82cDd0dEZSRVZmTytiZThucGxuUzY2ZWF1SzcyQzNXMy81OGgzdGVPWGM2ZVVOMjdKbTBaWTFpKzUrNm8zR1RWdTRHeTMrQVVjUDdGWlZWUWdSRUJ6YWYram93T0RROHU0QUFBQUFvTzZRdEQvSEF3QUErQnIxNjd5RThMQTNydXhaOFREVmc2SW9zaXdYRnhkZi9OTlZWWldrU3ZiMVFuVXBMcGNxVkoydWhuK1FMMG1TOWx1djArbmtzeVJKMHI1cUEycjJpUUFBQU1BL0IrdHdBUUJBSFVYcWR5bFFBeGNBQUFENDI1RnJld0lBQUFBQUFBQUFnSEtSNFFJQUFBQUFBQUJBM1VXR0N3QUFBQUFBQUFCMUZ4a3VBQUFBYWdZbGpBRUFBSUJMZ1F3WEFBRFVKRkk4dVBITkFBQUFBTlFJZlcxUEFBQndudFBqQnRiMkZIQjVra1BxaFgzOGEyM1BBcGN6RWxzQUFBRGdFbUVkTGdBQXFCbEVlTkR3blFBQUFBRFVMREpjQUFCUUE0anRJSjNGOXdNQUFBQlFzOGh3QVFCQWpTRy9neHZmQmdBQUFFQk5JY01GQUFBMWllVHVIMHZ5VU50ekFRQUFBQzRyN0drR0FBQ3FJVEh6WkdMbXlWUEZwVGxXcTgzcE90T3Fxa0lJVlFpaHFxcXFodnFaWCtqV3ZwWW5pcjlXZHFrMUlzQ2ZXZ29BQUFEQXBVQ0dDd0FBcW1SRmF2cW5tNVBUQ2dxRkVPRis1Z1lCRnBOT1YrYkkzSkxTcDFadVVoVkZGYXBRaGFvcVFsVlY5VXpVcTRXOXVDeEk0a3hpS3hvRytyL1l0N3ZrNDh3NElsMEFBQURnSXBEaEFnQ0F5bjJVdVAzSG5mdGExUXQ5dFgrUEsyTWIrZW05L3dpaHF1NWx1T2NvaXVMVjRoNkp2enZQOWJidXhGYVdaYTlhQ3FTM0FBQUF3TVVqd3dVQUFKWDRQR25uanp2M2pXM2Y2dEV1N2VVcVJITHUyRTZXWlVWUkpFbnl6SEExSkxsL2ExNExiSDJYMzFJVkZ3QUFBS2hCWkxnQUFLQWlSUTduOXp0U2JtdmI0ckd1SFNvZHJNVjJXajZySGN1eXJLcXFGdU1TM1Y1K3lseU42NXZ3MXZZMEFRQUFnTDgzTWx3QUFGQ1JsRk01a1lIK2ozU3BaSTh5ZDBycm05bHBYZTZ2bDNLeXFBV2VBYTd2S1FBQUFJQ0xSNFlMQUFESzVWTFViS3YxL2s2ZHk5dSt6Qk9MTGdFQUFBRGdVaUREQlFBQTVTcHlPR1FoaHNYSFZuRjhtUlZ2S1lPTG1sWG1ubW0rQndBQUFNQmxnd3dYQUFDVXkrWjBCWm1NZnZycS9ZSEJxL1F0bFhCUnMzeUxjbmhXNnFCa0J3QUFBQzQvWkxnQUFLQmNpcW9hcTFCRlFlT1oxYnEvK2pZQ0Y2Kzh3aDNFdUFBQUFMZ3NrZUVDQUlCeUtVTFZWUzBMODhwbmk0cUtMdG1rZ0ROa1dUYVpUTzQ4Vi9zbUpMMEZBQURBNVVldTdRa0FBSURMaDN2aExmRFhVRDI0VzFqMERRQUFnTXNNR1M0QTRPOUgzN3kxTUpwcmV4WW9GL0VaL2hxcXFpcUtvcDZ2dGljRkFBQUExRHd5WEFDNHJNaGhFY0hQZldDNTZWN2ZMbDJEUnFGdlRURjFIMUR4SFNTelg4aUxuL2tOdWVFaVo2S1BpUXQ1OFZQemdPRmw5Sm5Nb2E5L0ZURDJjU0ZkeUgrRy9HOS9KT1NsaWY0angxYnJxdEEzdncyNDU2a0xlSnlYb0NmZURManJpUW9HQk43M1RNZ0xuMVRsMVV6ZHJ3d1krN2d1dXJtN0plRGVwNE1lZjAwT2k3ajRlZjdGUEt2ZkVxTGhyK1FaNDNvMjF1cWtBQUFBZ0JwR1BWd0F1S3lvSllXU0pkQnkzZTFxVVVIcHdsL1BkZWgwZ1E4OHI0dUswY2Uyc0cxYVdjRWR6QU5INk9NU25FY1BhS2ZHem4zOUJsMWZ3WGdsOTNUaFYyLzd0cHU2RGRESHRaR1RFOHZvNnRCRDE2UzVVbFFnVktVYTczYVdiZU55djZ0dThMdm1KdXZhUmE3TW8xVzhTdGNvVnNuTGNaOEczUG1ZWkFtbytCTDdqbzIyamN1OUdnMHQycm1OdElnU0FBQWdBRWxFUVZST3BsZHdsVDRtWGhmZFhFaENWQllpbWZzUE03VHBaTisxeFpWMlNBZ2grZm1iZXcxV1MwdVV2Tk9Wdnc4QUljcmNTWStkelFBQUFIRDVJY01GZ0w4LzA3bXFBcXFxRm43NVpzaUxueG83OTdHdVdhZzZIVnE3L3cxMzY1dTN0cTFiWFB6SFZNL3h3bTQvTDBnMW12eXVHYTJXRkJmLy9wM1dJSWVFR2VJU3luNnVMQXVEMFhVeW80d3VTVEwxSENSY3p0S1ZjMzA3alYzNkNTR3NheGRmMk9zNkQ2WFlOaXcxOWJySzNPZnE0aG1UTCt3bXBxNzlwZURRaXNjbytUbStHYTRRcXFpSkpYNVNRSkNoVlFlMXROaCtOdVkyZHU0dDlBYmI1bFZDdVpCb0cvaG5VaFJGbG1VdHJpVzBCUUFBd09XS0RCY0EvdDZrZ0tCNkUvL3diVGUwYUZmdjh6KzlHazI5aDVoNkQvRnNLZmpzWmZ2bTFlNVR5OVUzeWNGaHhkTW5xWVg1V290MTJaL1daZDczRVVJSWd6SDRtZmNNTGRxVkxwN2wxUzVrMmRpcWcxeXZnVDFwaldvdFBSY1oyNnhDQ01rLzBOU3B0M0E1bmFuNzVmQUdYbmRWQ3ZPRnpTcE01c0M3bnF6Z3JlV2dFQ1VyVXc0TkQzemcrZkxHT0ZLMldWY3ZLSzgzKzErM0NaK3NSNUoxZnRlT3NReS9UZWgwanBUdHBjdG5sM1ZwRlZiWXV1bDBrc0dvV2t0OWUweGQrd3VkenI1bGpUaWJzMnZybmUzYk5wd1hzdnR5dWR5WDFFM2thUGdyZVZiQzVSc1BBQUFBbHlzeVhBQzRITGd5ajVhWlY1cjdYYXVMaWltZThaVlFYRjVkaGxZZGpCMTdlclpJZ2NGK3cyNXhuY3c0RTh0S1Vya0xUblc2b0FtdkdGcTBzNjVlWUYzNnUyZFB5QXVmNkdOYmFNZkd6bjNESi9kMWQyVS9NbEl0S2pEMUhDd01CaUZFNkJ2ZitONjQ4S3QzYkdzWFNRYWpxZGZnU3QvYUZCRlZRYS9xc0l2eU0xeGh0M20vVTZQWXdQSFA2cHUyVkV1S2kzLzUwdXF4Z3RqUXJxc2hyazNKMmJYSldvUXJtUzFCVDc1Wk9uKzZmZnRHVTYrcnpBT0dsc3o4enJGdng3a2JSallKZnVZOSs2NmtvbS9lODMyKzM4QVJRZ2pybW9YYXFiNVpLMzJ6MWtLSW9LZmVxdml0cmF2bUYzMzdmc1ZqYXBIWFgya0gvbUlrdVFBQUFMZ3NrZUVDd09YQWxYVzhkTUVNWGFOWXkzVzNGMDM5V0MwcDB0b05yVHJxb21KS0YvOG1IQTRoaERDYWcvLzFsblhabjFwSlhLOE1OK0RXaHlRLy82S1BYeEl1cHh3Y0Z2TFNST3ZxK1NWLy91RDlNS01wNklIbmpSMjYyN2VzS2ZydXd6TG40OWkxUlhVNjNhZUdGdTBraTc4UVFraXk1ZW9iaFJDMlRTdUU2N3hZMlJDWElFZEVhU3RNMWVMQ25LZnZxT0I5QSs5N3h0Q3lmZjU3ejdpeU1zc2JvNVlXVjNDSDg4aXlaZGl0bHBGamhkNWdUMXBiTlBWakpTL2JzOS9VcGErNTM5RFNKYlBVb2dJaFMxb2dibWpYeGRDeXZSYjFtcnIwTmJUc29OcXRubGU1VG1Tb3hVWG12dGRZbC8zcFROM3YyYVdQYTZPTGJ1NDZtZUhZbDZ5MVdLNGZLNFN3NzlpazVHUVpyK2dsaDlTenJWMmtPdXkrazNYczMxblY5L3Bya2R1aVZuanVwRWVBQ3dBQWdNc1ZHUzRBWEQ1MEVWR21IZ04xOVNQejNubktkNTJwa09XZ1IxNDB0T3pnMkxuRjkxcER3aFdtM2tPc3F4YzRVcllKSWZ4dmZVZ09iK0M3NjVkY1B6TDQ4VmQxVFpyYms5WVVUSHlsdk1xdEJWKzhyaFlWdUU5RFhwbWtMYzQxZGVzdlIwVFp0MjhvL1B3MXIwc0NIL2kzS1NMcVRBRmZWVlhLRDJmRjJWVzBTdmJKaW9mSjlTUERQRmI3R2xwM0RKODhYd2hSdW1wZThiU0pXcU91U2ZQQThjL29ZK0tWL0p5aUh6N3hyQ3h4N21uYk41b0hERGUyNzI1YnYwU1NaRlZSaEJERzl0MkZ5MlhmdmxIb0RjYTJYWlRjMDg0ais4NjdURldLZnY0OCtKbjNBKzZja1BmYUJNOGV2eUUzQ0NGY3g0K2RtVmpMRHNhT1BaVHNrd1dmdkNTY2p1RElhRG1rWHRIUFgzaCtobjhMbDBHTVcxU1FsMzB5bzJHVHBpYXpwZUtSaXNzbDYzUmxkbGxMaWcwbWswNzM5L2hUbHFvcUxxZFRiekJXUE14bUxUV1ovUzdnL29xaU9CMTJZMWtWUWtxS0N5MytnUmR3enpJUjRBSUFBT0F5SnRmMkJBQUFOY2ErYlgzSjdCLzBjUWxCRDczZ1crdzE4TDVuakIxN2xpNmVXVEpubWxlWFpBa0lIUCtjbXA5Yi9QTVgyckpaVTg5Qnl1bVR4VE9uZUE0ejlSZ1krc29rWFpQbVd1em9kL1ZOV2xXRUtwTDBCc3VOOXdnaHlsamJxKzJRSm9Ud1dMMWJBeHgyeDhFOTJpOGhoRnBTcEIwcnA0NExJWVJPWnhrMUx2U1ZML1F4OGRiVkMzS2Z1NnZNQUZjSVlkK2RKSndPWTRmdTJsWEM1Ukk2bmFsVGI4ZitaTFdreU5DNm96Q1o3ZHMzbFBIODNWdnQyemZxNDlvWXUvWjNOK29heFpxNm5Uc1ZzdXgvKzhOQ2lPTGZ2Ni9qaFc0dktidk5tbll3cGRKZnVhZE9sSG01eSttWTlNYVRxK2JQY0xkc1dqRnZ4dVIzcXp1TnczdVRwMzc4Y25iVzhZcUhwUi9aLzhianR4VGtubmEzN055OCttUjZxbmI4NGZQalU3WnQxT0xMeEpYem5XV3RwNzVJUzJaTi9lemxSOTJuYzMrYTlQVzd6MVl3UGk4N2ErSXJqeDNjdmRXM2ErLzJUVzg5Y1h0SmhUOHd5TXZPK3ZqRkIzZHNYS0VvU2tIdTZmSitXVXRMZksrZCtjMEgweWU5NWZENXFWSkc2b0ZQWDNwNHc5S3l5bTFYeDJYd2t3TUFBQUNnVW4rUEZTSUFnQ29xbWZXZFBpWmV5Y3NXZXYyWitna2FvMG55ODdkNnJELzFaT28yUUE2ckw1eU9zQTkrbHZSNkxaa3QvTzVEY2JZNGdMNXB5NERiSDlISHQxVkxpd3MrZTFtNFhBRzNQK3AveTROK1EyNHMrZjA3NjVxRjVWYk85V0RzMGsvWG9KRnQwd3JuNGIyK3ZaSk9MNFJRUFVOTWt6bHc3T05sM2tyWHVLa1F3bi8wK0RJTEpqZ083OVgyWVZQeXN2UGYvWmZXR1A3OWN1ZlJnKzVUZlV4YzRQaG5kVTJhSzFtWmhWTStjT3paVnRIVTdUYm5rWDNHdGwyRUpBbWRUamdkeHZiZHBZQWdXK0lxSVlTNTV5QWhoQzFwYlptWGxzeWFZdXpZdy8rbWUrMUphN1JseS82anhnbnAzTTlRTGRmZG9ZK0pkNmJ1dDYxZFhORWMvajR1YkRsa1huYlc5eCs5MUNnMnZvSUZvU2N6amlaYzBYUFlyZmY3ZHUzZmxYVHErTEgySHVINDhiUkQrNUkzVjNjYUYreDQydUVWYzM2Ky83bjN6QjZyMTljcy9HM0xxb1V0MjNjTERndXYyY2VWRmhmbVpaOXluNVlVRlJUa1psY3dmdE9LZVFWNTJSRlIwZG95NGF6TU5IZlg2Uk1aV3FMcXVmUzRTZk9XMHRudlVzWGwrdk9IenlRaE5XM1pMaS83NU1SWEhpdnZLWDJ1dnVISzYyNzFhdXc2WU9pMHoxNzc5YXYzeHR6L3JQN3NUMzJ5c3pLbmYvRldVRWk5ZHA0L3o2Z2hMTWdGQUFEQTVZY01Gd0F1QjdxSVNMOXJ4MmpIam4wN2hhcjREUjZsdFFzaC9JYmNKQlNYNDhBdUlTVDNNRU9yRHU3TEhYdTNPdy91VVFyejFPSkNRNnNPY25oRDYrb0ZqcDJiaFN3Yk8vWTBYem5jMks2YmtDVEh6czJGMy8xUE9YMUNDSkd6YzdQbHV0c3RRMjhKdVBkcDgrQ1J4VDkrVm1tZFZ0dkdaYTdqYWE0VDZYNURickFuSjdwT3BKL1hMZXVFRUo0TFVTV0QwZFRuNmdwdWFPemNwOHgyeWVTblpiZ1Y4QnQycTdhZ1dLN2ZNUGpwTXZZYzA2akZCZG1QM2lDRXNPL2RZWWx0b1l1TUZwS3NPdXh5VUtoYVhHamJza2FZektZdS9kU2lBc2Z1cERMdjREeDZ3TDU5bzdGakQxT1BRYmIxUy9UeGJZMWQrcW1GK1ZKZzhKbTM2TlJMdUp5Rlg3OHIxUE1LVXdUYytwQnZQVnhuNmdIUHpkWXVQeTA3ZEt2Z0w5ZGJ6eFo2OXJWajQwcWQzdENoeDRBS2JtNHRLVHE0WjN2YkxuMjBUTFBNTWNmVERnc2hkbTFaZSt4UUdUOXBpSTVySGRta21WZGpYblpXUVc1MmkzWmREdXphdW45blVraTlDS0dxMlZtWmFRZFREdXhNNnRML212eWNVOWJTNGdhTllpcVkyeVZWVkpDM2JmMnlub05IQklXR0N5Rk9aaDZkL3NXNXJmTVV4U1dFbURYbEk4OUxubmp6SzNmMWcwVXp2MHM3bURMbS9tZUNRc056VGgwWFFsdzFhbXgwZklMWFU2WjkrcXI3Mkc2ejdrNWE1ejV0MnFKdFh2YXBIWnRXeXZLWlhMaTRNTi9oc0xmcDB2dkFyalAvNHZoWkFscDE3SDVoTDhoU1hBQUFBRnoyeUhBQjRIS2dpNHJ4ditYQjhucjl4NHl2K0hMWGlmUzgxeDRWUXVoajRrMDlCeXZaSjR0Lytsd0tDQXA5N1NzNXJMNFF3cFY1dFBpM2IrMUphODVkNDdDWHpKcGlXNzgwY1B5eityaUU0UDk4WERUMTQwcVRVOGZ1SkdQNzd2NjNQMm9lZEN6dmxZZlZFbzlWdERxZDl6cGNJWVFRem9ON0NqNTcyYXN4OElIbkRhMDc1ci81aENzcjQ3elBJYUpSOFBQL3EzZ09aMjZiZWtBeStRa2hqRzA3cTA2SFkyK3lFRUl5bVEydE95clpKNTNIamdnaGpHMDZ1VlBVMGtXL2xjeVpKc2s2SVlScXQxbFh6Yk91WFNoY0xuTy9hNFhKYk51NHJMelN3TnBTWEh2U0d0dUdaVUtuQzd6ckNTRkp4Yk9tQkl6N1A2MDMvKzJuak8yN3VvNGQ5cnFxelB6YXZubjE1WjNoWHBoVHg0OGQySlYwUmE5Qi9tZVRjVitLeS9YcjF4K2s3dDlsTkpsYnRPdXljdTcwTW9lNVhDNGhSTktheGU2MDBkT0E0YmVjUHBHK2YyZFNhWEdoRUdMQmpHLzhBNFA5L0FNMkxKMXRNSnFFRUF0bWZDMkUwT24xRzVmTjJiaHNqaEFpZTFubTJrV3pHc1hFMy9Xa2R3M282bkk1SFRwOU5hcVh1SzFiL0x1ZmYyQ3Z3ZGNMSVpJVFZ6ZHNIUHZzQitmcW1hUnMyL0RiTng5T2VHV2lKU0RJOTlwVjgyWnNXYjF3NElqYldyYnY2bTRNcmQ4Z0tycTUxMGpKNHhPeldVdFh6UG5aYThEeTJUOVpTNHBNWmo5dHFiWFJaTjZ5ZXBHN043eGg0d3ZPY0FFQUFJRExIaGt1QUZ3T0hNbUorVDVCWjhVc1EyNjAzSFR2ZVUxR1UrQkQveEd5VlBqbFcxcU5BdHZHNVlaV0hVb1gvbXBMWE9XMVNsVGpPbkVzNy9VSmZ0ZU9NZmNmYXR1d3pOMGVlTmNUcWtjbEIxMTRRL2V4UFhtVGJlTXlVNDlCZ1ErK1VQQy81OTFGR0xSYUN1ZlZmeEJDUzNVVmo2cWpaemdkUWdpbElNZXJTNnJ5bmt1bDg2ZVh6cDh1UjBTRnZmZWpmY095d3EvZkZVSVkybllKYnQzUnVuSmV5ZXdmaFJEMVBwdWwyczVVazFBTDg0VVFVbGlFRU9KTUFRZVhTd2hoU09na2hMQnRXbEhlZ3lTelJmSVBzSzVlSUlRdzlSeWlhOXpVa1p4b1Q5NTA3Z1ZMaTIyYlZ2cGVtUFBrclVwUnZuZXI0cXJpQy81TkhkaVpwTk9YKzRlVHdyeWNNdHMzTEowdFNaS1dVWlpud1l5dlUvZnZTdWpVczBXN0xrSUl6eERUVTNMaTZqK25manJ1aVZkOU0wck43cVIxQm9QUnJqY0lJWFI2ZzFZY29HSGpwdmM5KzA1NWoxNHlhMnBHNm9FSzVsWVZmLzR3c2JnZzk3WkhYcWpLNE9STnEvYnUySFRONkh1Q1FzTlBuOGpZc21iUjZQditaVFNaVHh3N012dUh6d2FQdWpQOXlMNGxzNlpxZzdWMXVKLys5eEgzNWZjOC9WYjlobzFWVlZueSt3K2Jscy90UG5CNDd5R2o4bk5PQjRhRWFRUFNEdTUxMkwwWGlTdXVjOStjZ2NHaFQ3NzF0ZGVBcExWTDVrK2ZmUE1EejhiRXQ3blFqd0VBQUFENGh5TERCWUM2b21qcXg5ckswR3BSaXdwTzN6OVVLQzdmOUxOaUpYT21lVzF1Rm5qWEU3ckk2SkxaUHpyMkpXc3R4VE1tQzBrU0JxTXdWclJuZmVtaW1hVUxmL1ZjaU9xNWhaZXZvaWtmNnB1Mk1uYm9iaGs1dHVUMzc4KzArdGJEdmZUTVBRWjZsckkxTkcwcGhIQ2VYUklybWZ6VTB5Yzl4OHRoNFVJSU9TekMzVkk0NlkzU0piT2NoL2VWOXdqL01lUE5nNjR2L09vZDI5cEZqajNiMVpLaXd1LytKNnBRcTFPMWxZcXpDWEtOc0xtVUx0LzhjZ0VYbmlvcFk2T3FTNlJ6MzZ2OEEwUEs2eTF6OGV6SmpLUEppYXZORnYrd2lNanlMbHcxZjhiV2RVdWJOR3QxM2UwUFgrUU0yM1R1M2FaejcvUWordy91M2pya2hyRkJvZUdyNXMwd21Fd3I1dnk4ZHRFczMvRk5tclZxM3JwRG1VdGNxeVV3T0RSNTA4cmNVeWRDNnplc2RQQzJEY3RPcGg4MVd3SVVSWm43MDZSbXJUbzBhZGFxS0Q5MzBjd3BrVTJhZFJzd3JLZ2d0MTVFbERZNDljRHUxZk4vdlg3c0JEK0x2OVlTSEJvdWhOaVh2R1hUOHJrOUJsMTMxYWl4VG9mang4OWVyUmNST2VUR3U0UVFXOVlzbExYaUp4N3M1Mys3WnFRZUtEai9SeXpKaWF0a1dTN016MDNaVnNZR2dIRnRPbWxybVFFQUFBRDRJc01GZ0RyQnZtMTlwWVVJeW1XekNpRkMvdnU1dmxGczFTL0tmdklXMVdNbmVyK2hONXQ2RDNIczNWRzY5SGQ5WElLdVlSTjlWTFJ0eXhwZC9jakFoMStzK0ZhbGkyZDZiWlhtdFlZMDVEOGY2MlBpM2FlcXRiUncwcHNoTDMxcXVmNU94OTVrUjhvMklZUmtNQWdoZkN2QVhrSUdnN24vTUxXazJMNXJ5NW1HZGwyRnFwd3A3Q3RKd21oU3JhV2VWK2lqWW9RUXhvNDkvSWJlVWpyL1RKN29QSlJTN2hNU3JqQVB2RTdKejdGdlhTZUVVSEt5OGw1L1RNaytLWWMzdUxTdlZoYWRKUGticXYzZi9XS0gwNnk3aEg5YWNMbWNpU3ZuQ3lFY2RsdXJqdDN6c2s4VkZlU1ZOemdpS2xxVzVRM0xaZ3NoR2pkdDBhUlpLeUhFNHBuZnFXVXRFdGVvcXJyNHR5bUpxeFkwYk5MMGxnZWZjOWQ0MVRMSDFQMjd2TWFmVEU4VlFodzd0TGNvUDlmZEdGSXZRdHNOckV6OWg0M3BMOGFzbVBOelpIU3pPeWE4NU5tMWF0Nk00Mm1IKzE1N1V4VStpVXAwN0hubHVzVy9KNjFkTW5qVW5SV1B6RGwxUE8xZ1N1ZStRNHdtYzM3TzZXT0g5d29oM24vMmJpR0VyTlBkOTh3N0o0NGRkdGh0RmR6aGVOb2gvOENRRm0wN2o3anprUTdkQjJpYnMrVmtIYi82cHJ1MUFUZmMvWDh0MjNmenVrcDdoRnZTbXNVcDJ6ZTZUeFhGNVhRNGREcjl2SisvTFBPaEQ3LzRNUmt1QUFBQVVCNHlYQUNvZlVwK1R1R1VEeTd5SnBMSkxQVDYwc1ZsckFUMFl1cmNSejY3QkU4alIwVDVqN2xmQ0dHSWIxdnZrNW51ZHR2V2RhN1RKMnpybDU0YkdSeHFhTlBaZFNMZGVmamNqay9PSTk2clVMM1hrUHJzT09ROG5GSzZhS2JmTmFQOWI3dzc3L1Z0UWdoaE1Bb2h4Q1hPY0tYZ1VNczFZMXpIMDZ5ckYxaXV2VmtPYjFBeTgxdnRvWEp3bUNHdWpmUHdQclc0VUt1QmNPWkZQT2dheFdwcm4vM0gzT2M4ZHNpeGMzTUZ6NUxESW9JZWZra0lxZWpiOTlXem0zRzVNbEl2NlF0V1FDOUxxOGJlV04ycnVrK1pFV2lxYUJYMlJaS0VaUEVQRWtJSWZ4RWNXci9pd1pabTUxYXpHbzFtcmZSQjZ2NWRrbFJHN1ZyTm4xTS8zYmw1VFhSYzY1c2ZlTmJzNSsvWlZWU1ErOHVYWlJkQVdEenpPOC9UTHYydXVYYk12V1dPVkJURlhUbjN4TEVqSDc5d1hsbHFwOVBSeU9PbkZ4Y2pySDVrVEZ6Q2pvMHJycnp1bG9xcjR1N1l1RklJMGJuUEVDRkVjRmo0bVB1Zk5oaE5zcXo3OWF2M3UxMDV0RUdqbUcvZWZlNzB5Zk1LU1J0TjVqK25mdXJaMHJaTDMyRzMzcThGdUVmMjdWeTMrUGUyWGZyRUpWeWg3V2xXRlNQdWZHVEVuZWZxTXl6OS9ZY055MmJmKy9SYkRScFg0MGROQUFBQUFEUmt1QUJRK3dxL2ZGUE56eFZDNkp1M3JtQlJaK1djenVMcGt5b2RwWXVNTnA2ZjRTclpKNFhEcmpyc3JzeWp6b3hVMS9GanJzdzAxOGwwVjFhbVVOVkNqeWtaV25VSWJ0UFprYkt0NkxzcWJSMVdnZUxmdmhGQ2xQeDVwaWluWkRCZTZuVzQrcVl0Nm4zd3N6QVlTK2YrcEd2UXlETDhOalUvdDJUaGIxcXZlY0F3b2ROWjF5ODVNeCt6bnhCQ0xUMnZqSUNoZVd2aGRPUy8vMnpJZno0T2V1aUYzSmNlVUU2ZjhIcEs3cXVQQ0ZtV0FvT0RuM2xYQ2d3dStlTjd1OGRxeEtvTHVQV2hNajRObDdQb2gwL0x2dUR2U2RicE92UVlJSVE0c0d2cnZPbGxyOUQwRkJ2ZmR1UzRDZHB4ZnM3cGhiOSswNkJ4YkdCUWFNYlJzZ3ZPN3R5OEpxRlR6K3Z2ZkZUYlI4dFRTTDBHVDd3eHViU2s2S3UzbjJuWHJkK1Z3Mi94dlh6RHNqa2JsOCtKYlZGMi9kYlZDMzQ3dUdmYjQ2OTlJVWx5V1AzSUszb042bnZOZVNsNXlyYU5lVG1uS24ycEt1clE0OHJaUDA0OHNHdHJCWHQvdVp5TzdSdVdSOGUxYnRBb1JtdlJGc3pPL3ZIejhJYU4rbDU5b3hEaTNtZmVydnBEYzdLT3o1cnlrVTZ2MTZvb2FDcXRoN3RuNjNyRm83aUtvaWliVnk4TXJkL3cxSW4wVXlmU3kzdFd2UVpSa1UyYVZYMXVBQUFBd0Q4SEdTNEExTExTUmI4NWRtOFZRZ2lqT2VqQi8rUThmY2VGMzB1V0RXMDZWVDRxTU5pN3llWEtmdUptejlJS2Z3V0h2ZmpuTDl4bmt0RWtoRkI5Z3FGcUtxUFFyTDU1YTc4aE53b2hKRXVBa3BWWk12Y24yL1lOSWM5L0xFem1vbS9mRjNhcnR1cldiOGlOcXJYVXZlaFlzZ1NjMjc1TWF3a00xc2NsT0EvdmN4N1pWenhqc3YvdGp3Wk5lRG52dFFuQ3E0YXZ3eTZIUlFRLy9ZNHVNdHEyWWRtNWdyL1ZaT3B6ZFJtdERzZGxsdUc2T1IyMmtxTENSLy83aWJ0bDQvSzUrM2R1R2Z2NHVjMzZWc3o5cGJqZ1hJbURwTFdMWFU3SHFIR1ByWmp6cytldFZGWGR1bmJKL3AxSlFvakJvKzdzT1doRW1VK1VaVGtnT0RRZ09MUk5sejU3dHE0Zk5QSU9pMytnNTRDUzRzSnRHNVpGUmpkcjFlRmNacHArWlAvZTdac083dGttaE5pMmZsbEl2WWppZ3Z6ODNOT2g0UTJDdzhKUG5jaFFYRTZYMDJtMzI1d09tNUFrLzhEZ2RVdis2SDNWeUl2L2lGcDI2S3I3V2I5ajA4b0tNdHhkVzlZV0ZlUmRjLzZxNFIwYlYrN2JzV244YysvSnVqTkZiSGR1WGoxLytsZGwzc0ZnTkxtM0l5dkl5NTQyOGZXU29nSS8vd0Ivai8vZDBPcmgybTFXV2FmVG4xMFU3RmtQZDk3UFgzcG11RnBYY1VGZWVZVVVORmYwSGt5R0N3QUFBSlNKREJjQWFwTXIvVWp4TDVPMTQ4Q3hqM21WT0tnMmd6SDRtZmN2N0ZMZkFGZnk4NWZyUmJqU2oxelVsS3BNcTEwZ0hCV1Y2YXlVUHJxWkVFSzFubGs4cTR1S0NSei9qTDVaYXlHRTYvaXhraituMmphdWtNeCt3VSs5cFd2WXVIVGhyN2FOeTdXUmxsSGpwSUNna2puVDNFVVBmRE5jVTZjK1FwTHR5WnVFRUtXTFp4azc5REMwN1dMdVA5U3JrTEdoVlllZ1IvOHJCWWJZTnEwby9QS3RDMzRYcjVyQ1ozZ1hwYmlzS0M3bklvOGlCcWRQcEpjVUZYaTJuRXhQRGZQWTBhdHRsejRCUVNIMUk1dDQzaVFqOWNEaVdkK25uOTFscnJ3QTExUC9vYVAzYkYyM2ROWlV6Ny83TDRTWTk5TWtoOTAyL05ZSEplbmN6d1lTVjg3ZnMzVjlhSGhESWNUWXgxK09pVzlUa0h2NjIvZWZsMlhaWURUcERVYUR3WmlYY3lvNExOdy9NTVJnTkJxTVpvUFI1SFRZZlJjQ1Y1Zlp6NzlaNnc0SDkyd3JMdlQ1eGpocjA0cjV3V0gxUFl2Vkh0aTFkZDdQWDNib01lRFFudTA1cDA3a25EbytjTVJ0aWt0eDJHMjNQUFJ2clJLeHRhUTRNQ1JNQ0hGZ1oxSnk0aXJ0d3B5czQ5TStlNjIwcENnbXZrMVc1bEhQcDJqMWNILy83dU9Ddk94eC8vZXExcGgrWkwrN2x2SFQ3NTM3MGNXdUxXdC8vKzdqbm9OR1ZGckpGd0FBQUVCNXlIQUJvUFk0SFFXZnZ5WmNUaUdFcWZzQVU5OXJMdmFHZGx2dWE0OVdPaXJnamdtR2x1M0w3TkkxYktKdjN0b1FsMkNJYjZOcjNOU1d1THJ3ODFjdmRsWlZJL2xaaE4zbVd6bTNVZ0YzUHFacjBrelliVUxXR1ZxMEUwSTR6dGJuVlFyejlUSHhTbFptOFI5VGJldVhDbFdSSTZLQ24zeFRGeG50U0U0c1B2czM5dzB0Ty9oZGZhT1NsMTA2YjdyN3RuSkFrQkJDS1RtYjRVcVMzN1ZqaEJEV3N3dDFDeWUvYmV6Uzk3d0ExMlQyditrK3Y2dEdDa2t1bmY5TDhZekpGL0E2YnQ0MWhmOEJaRm5YZmNBdzkrbjJqY3RUOSsveWJObTBZcTduWmx3UlVkR2VXNDJWRkJYTW1mYkYvcDFiekphQUlUZmVsWDVrMzU2dEc2cnkzSkI2RWIySGpGbzFiMGF6MWgzYWR1bWpOYTVaT0hQdmpzU0JJMjVyMktTcDUrQysxOTUwelpoN2M3S09UL25nUDZIaERZUVFRYUhoVDczenJic3FycUlvSHp4N1Q3OXJSM3V1bHEyNGdtM1ZKWFRxZFhEMzFtT0h2U3RRYTlJUDd6dVprWHIxNkh2Y2t4RkNySjQvdytWeWJsMjMxR3dKQ0c4UUZSWVJGUmdjS29RUVFvcEx1RUlJc1duRnZOWHpmMzM2dmUrRUVEbW56dFVHU1U4OVlMZFo3M3pzNVQzYjFudGx1Sm9lZzY3NytwMW5EKzNaM2p5aDQ4bU1vMHQrbjVweDVNRDkvMzdQOHpmbFJQcVJlVDkvMmFCUnpKWFhsVkdxQWdBQUFFQVZrZUVDUUswcC91VkxiWWNyT1Rnc1lOd1ROWEJIVlhXbEhhcDgxUGsxWG9VUWhqYWRMTU52MThlMmtDeG5ObjF5SFQ5bVc3dlllbmFaYW5YVm0vaEh0Y2JMWVJGQ2IxQnlzaTdnV2FyaU9oZEp1MXkyamN1dEsrZWQ2U3JNeTMvdldjZStIZUxzWCtzT3ZPZGZ1c2hvMi9vbGhWKy9KMVJGQ0NHSE53eWE4RjhoeVVYZi9jOXoxYTBjVmwvYmJrNDdOWFVmcUl0czR0aWRwR1JsYWkxS2ZzNjVBTmRnOEx0eWhOL3dXK1hnTUxXb29HanFSN1pOS3kvZ1hmN3BKQ204WVNQM21jVS9TTmJwUFZ2TWxnRFBETmVMbjMrQXcyN3JQbkI0djJ0dk12djVIeS9yMzRYVS9idXlNdFBhZCsvdnRiOVpuNnR2UEhwZ3ord2ZQL2V6QkRSUDZMaCt5WjhyNTA3djBIMUE3eUdqdk81UXYyRmpJVVNPT0xlMWwrSnlmZkRzUFY3RDVrejdZczYwYzZWQ25uaGpjc0NaNUZRSUlad091OTFtTlpyODlJYnFaYnV0T25ScjB1elQwUEFHKzVQTDJFK3ZjYk9XZHo3MjMwYXg1KzJpTnZpR3NZckxWVCt5U1VCUVNKbjNMQzdJc3dRRytiYTM2ZHlyY1d4OFdFVGtubTNyeTd3d3NrbXpWaDI3ei9ucGl6YWRlaWV1bkJjZGwzRFAwMjk2QnJqWldaay9UWHhEQ0pHVm1mYldFeFZWaWVsMzdVMzlobzZ1WUFBQUFBRHdEMGVHQ3dDMXc3RTdxWFR4TENHRWtLVEErNStUemkvRWVZSDBldjliSHF4OGxFZklvbEZMaWcydE83clNqOWpYYm5QczNlSFlsNnlWVmdoODhEOStnNjczSEtuVjBqVzI2eHIwK0d0ZU55bWErckdTZTFvN2RoNUtFY3E1RFk1MFRacHJXNFJwREswN0NpRTVEdTRXMnA1ZGttd1plYWNRd25sKzNRYlZiaXY1NDN2WEtlOU53N3dVVC8reTVQZnZoVTRuSkZrdHloY2VWVGlGRUk2VWJaNm5oVisrYWVwMVZlbThNK1ZUNWZDR0lmLytVQW9NS1owMzNiN1RJeFF6bXMxOXJoWkNPRk1QQ0NHazROQ0FPeDUxNzhQbVNkZWt1Ym52MWViZVE2U0FJS0dxdG8zTGlxWjlybnJVYkVVVlNiSk9rc1NrTjU1MHR6anNOb2ZkN3RuaWREaGk0aFBLdllNazN6SGhwWXFmY3Z6WTRhVy8vOUN3Y2RQb3VOYWU3YklzMzNUdlV6OSs5dXIwU1cvRnRtaDdlRzl5aCs0RGh0OVcrYjlOMnJac1Q3MTk3aHREVVpUL1BUOSsySzBQdE9wd3JxQ0IzL24vZ3E5ZThOdTZ4Yi9mKzh6YlVkSE5xL0lJTjZQSmJEU1pLeGdRMjZLdFYwdE1YTG1mbU9ib3dUMUdrOW0zMm9OT3B3K0xpS3o0MnVHM1BqajU3YWMzclpoN3c5MVBKSFRxNmRtVmZtVC9MNVBlZGltdU95YThWSHEyUkltMkU5Mzg2Wk43RGhvUjIvTGNWRDFMWkFBQUFBRHdSWVlMQUxWQUxTNHMrUEpON2RodjZNMkd0bDFxNXI0NnZkL0F5cXQvQ3ArNm5NNGorN0luM0tENkZOazBkdWpoWHBuclNRNXZhQXozemx5a0daUGR4L2tmL3R1endHN0lLNVAwc1MzY3Avb216ZjF2ZjBTNFhFcCtqbEtZcnd1dEp3V0ZDaUdzeStlY2QwZTdyVW9iZ3JtY3FrZENWREVsOTdRN3dOWEh0dzJhOExJY0hHWmJ2N1Q0MTYrTUhYc0dQZkpmcFNCSHRkdmtrSHFTbjcvejRCN1hzVU5DQ0w5K1E2WEFZT3ZxQmM3RGU5MjNNbDk1bldYRUhkcHlYZUZ5MmJlc0tmNXphbFhXUWNPTHFxcDJtN1ZweTNaUHZuVmVSTDV1OGU4cDJ6ZmU5OHc3WHVOdDFsSzlYbjloMVFueVRtY0pJVUxDSTN5N1RINlc5dDM2TDU3NTNlRzl5U2F6WCtzcmVycDNBS3ZBdHZYTDFpMyszYmQ5NWR6cDY1ZWN0eHI5MFpjL2N4K25IOTRYRkJwZTNRRDNZaFFYNXA5SVR6MlJmdVI0MnVHWXVBUjNFSHdvWlVmNmtWNWg3QnNBQUNBQVNVUkJWUDFtUDh1a041OGFldk40ZzhGb3FmTFBrOUtQN0Q5NllQZE45ejc1MDhUWFY4K2ZFUm5kVENzdUlZUklXcnRrOGN3cGVyM2g5a2RlOEZvWG5KV1pKb1NJYUJTalZYSUFBQUFBVUJWa3VBQlFDd3EvZlYvTnp4VkM2Qm8zOWIvaDdocTdyODE2K3Y2aGxZNEtldUpOWThjZVhvMitBYTRRSXZ1aDYycHNiaDVjV1JsQ1ZZVk9KNGZWUDFPeUlDZXI1SStwOW5MK3l2WWw0amRnbUJ3Y1psMjlvT2piRDRTcU90TU9DVW5JOVJvSUlZVE5hdCt4cWVpN0Q3V1JKUXRuNktKaWluNzQxUE55eDRGZGNuQ284MUNLTFdtdGJlMGlkOVVGVkZkKzd1a3ZQUmJidWptZERzWGwrdWcvOS90MjlSNHlxcy9WTjFSOFcxbW5GMEpZUzB2TWZoWjNZK2JSZ3lhekpTaWtudWZJd3J5YzVNUlZXOWN0emN2T2FoUWJIeHZmWnZQcWhkTW52Ulhlc0ZIYkxuMWJkK3poV2MvQlMweDhnaVhndk5CVGNibCsrK2JEZGwzN1JjZTFLdk1TbDh1WmNmUmdwMTZES3A2LzF3d2Q1Mi8zWjdPV0NDRnlUcDBwNldDM1dWVkZjWis2aFlZM21ESDV2WXpVQTlvMmFDWS9TMlNUWm9FaFlTM2JkMjNYdGUvZUhZbHpmcHdZMTZiVHFIR1BMWjcxM2JUUFhtdlh0ZSs5ejd4ZHdVd2NkcnNRWWwveWxuV0wvOGhJUFJBVG45Qjd5S2c3SDN2NXA4L2YrUHJkNXdZTXU3bFRuOEZIOXUyY1AzMXllTU5HWSs1L3B0NUY3dE1JQUFBQVFBZ2hoS1JleEhZckFJQUxZRjArdStqN2o0UVF3bWdPZmVrelhaTm1ucjJueHcyOHdQc2FqRUtTaGIyV2Q4R1M2eldRakViWGlReXQybXhGOUFiSllCUkdvMnF0cGMyN2REcFQxLzQyMzVxL09yMjIwVnpsVE9hLzBiWmpja2k5c0k5L3JlNVYzYWZNcU8vbk4vZVdTdEo4MVlPaUtMSXNGeGNYVjN5SiswS1gwMUZtMTVxRk0vZHMyL0RBdjk4dnMxZVdkZTUxc2pNbXY1dDJLT1ZmNzB6eEhMQnB4YnpGTTcrTGlXOFRHOTlHa2lRaHhNbU1veW5iTjdidDBtZlVYWThyTHRmeFk0ZFQ5Ky9hbDd3NUkvV0FFQ0k2cm5XUGdjTmJ0dSttWmFhYlZzemJ2bkY1YVhHUkVDSWdPRFM2ZWFzR2pXS2J0bXpuY05qenM3TXlqeDdhc21iUlUrOTg2MTYxbXBlZHRYL25GcFBaTHl2ejJNYmxjOFkrL25KTWZKc3laNTZSZXVEYjk1Ky84N0gvK3RZOUtNOFBuN3lTdW45WEZRZDdldXJ0YnhKWHpyZmJySkhSemFKaTRzTHFSMHFTVkpCNyt1Q2ViZHMzck1oSVBkQ21jKy9odHoyb0xjczlzQ3RwN2srVEZFVzVkc3k5Q1oxNnVXK3k3TThmdDYxZnBuMjh5MmYvUDN2M0hSYkZ1YllCL0ozdDdOSkJRRVFVc0FDaVdFRHNZdTlkWTRrMUpvYVRIQk1UVTQvSmw1TmpZbnBQaUJwajc3MzNnbDFRVVJBRUJSR1EzdHV5ZmViNzQ5WE51Z3RJZFFYdTM1V0xNOHpNemp3TE8zdmszbmVlZHlzZGQ5eW12ZStBVWRQMFQ2RW9QK2ZnNXRDVWhGaEhsMWF2dkxmaSt2bmpnUU5IYWpXYTFNUzdSaVdWRk9hZjNMdWhaL0JvZHkvampMdVZSd2VqZVAyWkdJYWhyemMrbjg5N2dtRVkrcFh1VUl1Zkd3QUFBQURBaXdiamNBRUFuaXRkMnNPeWJTdnBzdVhNRUtNQXQwNW9iMWx6WS9PenE3dXJWc05wTlVSUnJhU3ZRZWgwRlFTNGhGUTN3Q1drRVFXNEw2ekN2S3cvUG4rcmloMitldWZsQ3RjSERCZzU2cVdGVlR5d1I3L2hlVmxwQ2JHUitzbk5oQ0t4VDlkZXc2Zk01emh1elhjZlphY2xFMEpzN0IxN0Q1M1FPYkMvYzZzMitzZGEyZG9QblRRbmVPejB4THUzNzBWZmZ4Z2ZkVGZ5YXR5dGF4NGRPMmVtUGppOWJ4TWhwSFBnZ0tmYURqRE1pZDNyQ0NGOGdkQXZvSjlSdjExRGo1TGlMV1NXN3M5cVUydG8yS1M1NWZMUzZ1K3ZKN2FRQm8rZFliZ21LVDU2eSsvTGFRajc4cjgvOWZUdW90L1UzcS9Ib28rL1A3UWxkTS9hbjhRV01pOGZmOU1EdG1ubkczODdmTXpNUlVZSnRhMkQwNXkzUHJ0eDRZUkVLaE5McEhTVWROYWoySU9iUTAwUEloSkxibDg5ZS91cThkVTNjZDdpbW1hNEFBQUFBQUROQk1iaEFnQThSMXBONGYrOXJrdFBKb1NJQWdkYS8vc3owMTFxUHc0WG9Fb3Y1amhjYzBtS2o4NU1mZURsMjlYRnphTTYreGZsNXhRWDVMWnAzNG5WNmRScWxWQW9yTEFoTC8xbjFRcys5alBteGlYM2RqNVZwS1gzb3E5MzdCSlkyVmFPWXhtRzEyRFYxUXpHNFFJQUFBQkFNNEZ4dUFBQXo0OTg3em9hNFBKczdLMFdWTkFBRkFDZUQwL3ZMb1pEVUovSjFzSEoxc0dKRU1Majh3MGI3QnBwRkltaFgwQy9xbmVvSXNBbGhMdzRBUzRBQUFBQVFQT0JmNFVEQUR3bm10aWJpcU03NkxMVm9vK1lhay8rRGdBQUFBQUFBQUROR1RKY0FJRG5nWk9YbHF4YVFUaU9FR0l4ZkxMUUw4RGNGUUZVQzBNWU5GMENBQUFBQUFBd0wyUzRBQURQUStuYTc3bmlRa0lJMzgxRE52MTFjNWNEVUYxOEhxUFNWbnVTTndCemFCUXRMQUFBQUFBQTZnSVpMZ0JBZzFPZVBhaStjWkVRUXZnQzY1QmxwS0twa0FCZVRBS0dVV2gxTlhvSUFqVUFBQUFBQUlENmhRd1hBS0Joc2JtWlpkdFcwbVhaOUVYODFwN21yZ2lnQmlRQ2dWS3JlMVJTWnU1Q0FDcG0rcGtCUGtVQUFBQUFnS1lIR1M0QVFFUFNha3BDdnlCcUpTRkU2QmRnTVdLcXVRc0NxQm1wVUNEa01WdGk3cG03RUFBQUFBQUFnT1lMR1M0QVFBT1M3MTJuVFlvamhEQlNTNnZYUGpSM09RQzE0V0Zuc3pzdU1TWTMvNWw3WXZ3am1BVmp3TnkxQUFBQUFBQTBDR1M0QUFBTlJSTjdVM0YwQjEyMlhQQXV6OWJCM0JVQjFJYW5yYld2by8wbjU2N2xsQ3VxMkkzR1p3alI0RGt6ZXNuaEZRZ0FBQUFBVFJJeVhBQ0FCc0hKUzB0V3JTQWNSd2lSREJvcjdobHM3b29BYXUvSDRmM0ZBdjZzdmNmUHA2WS9jMmNNaDRUbkNZTndBUUFBQUtBNUVKaTdBQUNBcHFsc3cwOWNjU0VoaE8vbVlUbnpEWE9YQTFBbmpoYVN0ZU9HTGo0ZXR2VFVKUmVaZExpWHU1dVZwYk9sVk16bjB4MDRqbnY4bGVNNGpoTUorSjVTaWJtcmhxWlByV01sUW9FK3dFV01Dd0FBQUFCTkZUSmNBSUQ2cDdwNFhCVWVSZ2doZklGMXlESWlScGdGalo1TUtGZzdidWoxak95d2xQU3JhVmtKQlVWUGJlYTRKLy9MRWNKWmljVlQyN2NoaEJDT0VFS1FxMEVENGZGNGN6dDNOQXh3RFFma0l0SUZBQUFBZ0NZREdTNEFRRDFqY3pOTE4vNUtsMldUNS9OYmU1cTdJb0I2RStqcUhPanFUSmZqOHd2TDFCcTYvTTg0WFBvL0hNZHlIQjJXeTdKMDhmRVEzWDkyQTZpNXA4YmJNb3lGVU1qajhVemJLU0M5QlFBQUFJQW1CaGt1QUVDOTBtcEtRcjhnYWlVaFJPZ1hZREZtaHJrTEFtZ28zZzUyaHQvcTg5bXFHZTRNVUZPbVEyN1JEeGNBQUFBQW1nTmt1QUFBOVVtK2Q1MDJLWTRRd2tndHJWNzdrRENZT2hLYW5RcWpOSVpoREROY0Nra3VWSlBSaThxb2JZTFJBc0pjQUFBQUFHaDZrT0VDQU5RYjdZTTR4ZEVkZE5seTNoS2VyWU81S3dKNGZtaEtxLzlxdEY2L3lhdzFRaE5oMkRQQk5NazEyZ2NBQUFBQW9BbEFoZ3NBVUQ4NGVXbEo2SEk2czVPNDMzQnhyOEhtcmdqZ2VYdXFWeWtBQUFBQUFBRFVFMlM0QUFEMW8yekRUMnhlRmlHRTE2S2wxZHdsdFQ2T2RPTGNlcTBMNERGR0lqVjNDUUFBQUFBQUFGQWJ5SEFCQU9xQjZ0cFpWWGdZSVlRd2pIWElNaUtXMVBwUTBrbno2N015Z09mTGFOWXlUR0lHVUR1Ry9TSk12NjB2cGxlbzBaVUxBTFh3Zks1ZkFBQm9icERoQWdEVUZadWJXYmJoWjdvc25UQkgwTTdYM0JVQm1JZHBESVJnQ0tBV1RQdEtWNzIramd3dlQ5T3ZBRkFqei9uNkJRQ0E1Z01aTGdCQTNYQnNTZWdYWEhrWklVVGc1WU5PQ0FEMGIxU1ZTbVVhQUNFU0FuZ21mY1FqRkFycEpXTVUvZFJYREdRWTFHcTFXcDFPVjlrK0FGQk56KzM2QlFDQVpnZ1pMZ0JBblpUdjM2aE5paU9FTUZKTDY1QmxoT0dadXlJQTh6QWF2cWRTcWN4ZEVVRGp4dVB4REcvQjF1ZEI5WDRpanVNMEdvMVdxNjMzSXdNMFczdytYNzlNTDF1a3R3QUFVRWZJY0FFQWFrLzdJSzc4d0NhNmJEbHZDYy9KMWR3VkFaZ2ZCdTRCMUJmRHE4a3dCcXA3R0lSdUNRQU55dlRpUW9BTEFBQjFoQXdYQUtDMlZNcVMwT1dFNHdnaDRxQmdjYS9CNWk0SXdHeVFCd0hVTzlwUm1zZDc2dmFPaG1pR2l5c1hvQ0d3TEd0MC9hSXJMZ0FBMUFYdStRVUFxS1hTalQremVWbUVFRjZMbHBiejNqRjNPUUF2Qk9SQkFQV0llNktCRHQ0UWh3VUF3NHNYRnhvQUFOUVhaTGdBQUxXaHVuWldkZWtrSVlRd2pIWElNa1ptWmU2S0FBQ2dTZUdlMXFDbmFJaURBelJ6aUhFQkFLQitJY01GQUtneE5qZXpiTVBQZE5saTlIUkJPMTl6VndRQUFFMlFQdjB4VElMcW5nY2hVUUpvYUVicGJUMWV2d0FBMEd3aHd3VUFxQ0dPTFFuOWdpc3ZJNFFJdkh4a2t4ZVl1eUNBRnd2R0hBSFVpd29IOFRYRXhZVUxGcUFobUY3Q3VOWUFBS0F1a09FQ0FOU000c2gyYlZJY0lZU0lKTlloeTRoQWFPNktBRjRJR0dFRVVPK3FTRzl4clFFMFhyaCtBUUNnRnBEaEFnRFVnUFpCbkh6dmVycHNPVE9FNStScTdvb0FYaUIxLzZNME96MGxNeldwN21Xd0xGdkhnOVFPeTdMbFpTVU5lblpsdVR3MU1VNWVXbHpINCtoMDJucXFxUFlGcUZYS2hqaXlScTFLaUxscHVqN3UxdFhjekVjTmNjWUcxZEQ5Tkd0M1pHVjVXYTNQcUZJcU5HcVZTUmxzVW54MFlWNTJyUTliVTNsWjZhbUpjYlY0WU4ydnZscklmSlNVa25pM29jK2kwMmtWOGdwK3MvTFNZbGFuYStpelU2eE9WMVpjcU5Xb0crNFVwVVVGaDdiOG1aR1MySENub09xM0JRb0FBSURBM0FVQUFEUWVLbVZKNkhLaTB4SkNSSUVESllQSG03c2dnQ2FscENqLzcrOCs3dEZ2V0V0M3o3b2NKL0xTcWF0bkQ0MmYvYWE3bDNlTkhuamp3dkhvaUFzVDV5NjJkMnBaeFc3UjRlZHQ3QjNidE8ra1ZNaVY1ZkxIYXhuRzFyNUZia2JxNnEvZmYvMC9Qemk1dXV2M0w4clBzWFZ3cXVXVE1SRjJaSHZrNVRPTFAvK2pMZ2RScTVSL2ZmTkIyL2FkUnM5WXhEQk1mZFdteDNHc1RtdVVFVE1DNFZOM0xZU2ZQWEx0N0tGM3YxcFQ3MmNQUDNjazdQQ09Oejc5MmVqM2VIanJxbjRqSjdkbzJicThyRVJxYVczNndOVEV1SktpL0djZXYyMEhQMHRyMjNvdHVmRlorLzJ5ZHAyNkRaOHluLzY2UzRzTGl3dHlzOU9TTlJwMTd5SGpVeC9Fa3llSmxWaGk0ZXpXMXZDeG0zLzduM09yTm1ObmhSaXVURTlPM1BMNzhwY1d2Vy9uNkZ6OU1sSVNZamYrOHQvUjAxL3IwWDk0VFovQ3VjUGI0bStITC90bE80L1ByOUVELy83dUkxc0g1N2x2LzdlS2ZWaVdOWW9JTGExdDZmdEFZVzZXUWlFMzNHUmhJYk5yNFdLNDV1YWxVL2s1R2NNbXpkVmZucWYyYkNqTXozbDcrWjgxS3JXbUVtTWpkLzMxdytRRlMzeTc5elpjdjIvOUwzblo2Vy85NzA4ZXI0SUJRQ3Fsd3ZCYm9WQkVmNlNtc1c5MWZ0UTVtYWwvZmYzQjFJWHYrblRyWGRrK2FwWHkyTTQxZllaT2FOR3lOVjJUK1NqSjVEM25LYzZ0MmdoRllycXNLQys3ZmZXc1I4Zk9ybTNhUGJPZWVzRnhYRU84MHdJQVFIT0REQmNBb0xwS04vN001bVVSUW5nMjlsWUwzalYzT1FCTnpjVmp1M1ZhVFh1L0hubFo2Vlh2eWZBWWgwcEd3WmNVNXAwNXNJWEg1emxVbWNOV3FMZ3dMejA1d1hTRW9KR1lHeGVUNzhlT21mVjZVWDdPaGFPNzZFcUpoZlQ5N3phWTdweVNFTHZwMS85TmVXVkpGWGxFOVJYbDUwUmVQdFBPdDV0S1VhNVNsRmU5czh6S3hrSm1XZUdtYzRlMkZlUmtkdXJlcDRwWTRWNzA5ZnQzYnRTaXlIRXYvK3ZodlpndHZ5ODNYQ2tTU3o3OFlSTWg1TmpPdjYzdEhQb09tOGh4RFRWYU9XREFpS3VuRDF3OHNXZkNuSDgvdllWakdPWlJVdnpXUDc0Y095dWtVNCsrUmcrOGR2YlEvVHMzOUVHUEtaWmx0UnIxeS8vK3RMSU1OL1IvYitmblpQUU1IajFpYXYyMFNuOCtZL2RxZXBhaS9KejhuSXdoRTJmVGIwL3YzM3p0ekNGQ2lFUnE2ZXJ1MVd2dzJJMC9mNmIvL1RxN3RWMzAwWGRHNXpOOTRUMkl1eTBRQ2owNmRxbml2UFRhck9JWFZLUGRxcStzdUREbnlRanUwdUtDNG9JOEw1K3VTZkhSUnJ0NWRPeXNmMTVxbFdMZEQ4c010d1lNR0RucXBZV0VrRlA3TnQ2THZtNjRxV09Yd0pjV2ZXQzRScW1RaDU4OUxDOHBHai83RGI1QVNBalJhalg4WndXZ0xNdGVQckczUms4dGNPQW9pVlNtLy9iTzlVc2lzZGpMMS8rcFlzckxVaEppTy9jY1dHR0F5K3AwMzc0MzEzRE4yRmtoM2ZvTUtTbk0rK1hUZnhudGJQVDVWb1cwR2cwaFJDQ3M2dGRYVXBSLy84N05wTGlvT1cvLzE5RzVGU0ZrVytpS3FzZEhWM1pxZVdseDVLVlRWVHl3Yzg4QnRmc1FEZ052QVFDZzNpSERCUUNvRnRXMXM2cExKd2toaEdHc0ZuM0V5S3pNWFJIQUM2cDJBNDRlSmNWSFhqNU5DREhLL2lyRUZ3ai84L1BXQ2pjZDJmNlhTbGsrWWU1aW1aVk5UV3VvcG1tdnZiOXo5WGNITi8weFpNTHMxLy96QXlIazdxMnIxOE9PbXU1WkxpL2R0K0ZYZHkvdkRsMEM2K1hVUjdldjFtazE5NklqN2tWSFBIUG53ZU5uOVIwK3lYUjkyc1A3MTg4ZmErSGkxbi9rbENvZW5wdjU2RzdrRmRQMWFwV1NZWmdxQXJKeEx6OE9icWE5OXI1SUxDR0VKTjY5ZGV2eWFicnlidVNWSHYyRzFYdkFvWkNYM2JseFVmK3RTMnRQbWFWTnhQbGo5RnRuVi9jMjdUdXhMTXN3dkZadDJuY083TDkzM2M4Rk9abjlSMDAxT281N085OHF4bGRtcHlXdi92cjl5cmFtSmQzTHo4a2doTVRjdURSMDBodyt2OG4rTS92TzlZczBaNHk3ZFZWc0lTVWNjWFJwdFdEcGx4S0xmOUxBaWZNV3QvZnJjZlgwd1lUWVNLT0hjNFFqNVBGYnhPcXYzcVA5RTdRYU5jdXlQLzNuTmRQVExmMTZMUjNFdmU3SFQzZ003OVVQdjZtNnZFMi9mcTVXS1VPVy9WZ2Z6NVVRUXBMdTNUbXc4VGY2WXFZZlNNVGN1QlJ6NDVKK0I1MVdxOU5wbC8yeW5YazZaaDB6OC9VdVBRY1FRbFo5OVo3aGVqZlBqaFBtdkVtWDk2My8xZlNNZllkTlpBaHo1c0JtZVdueGpKQ1BCRUtSUnExNlppck42clJoUjNiVTZLbDE3amxBSXBWeEhLdFdxWlRsOHZ2UjEvMTdCUlBDMEtHMUlyR1lZWGd4Tnk2eExPdnAzYVdrTU0vd3NUSXJHLzZUS1FGNkQ1M2c3ZDlUcDlWcy9PV3B5NmQ3MzZFdWJoNkVrTHlzTlAzMXFKZDQ5MVpCYnBiUnlyeXNORUxJdy90M0N2T05HMnUwOCtsS0I5YzdPcmVhOWNaL052MzYrWmJmbHM5NzUzKzJEazZ6Ri84ZlYwa1RtK1Q3TVNmM1Z2QUJHMVV1TDcxeStrQ0ZtelJxTmNleDd1MThhbjBqQldKY0FBQ29YMDMySDVjQUFQV0lMUzRvMi9BelhiWVlQVjNvRjJEdWlnQ2FGS1ZDZm1EajczYU96dE5lZlkvaDhZNXUvNnVzdE9pbDF5b055eXJMaUMrZjJwOFlHOW5lcnp2TlRlZ0F1cnpzOUxZZC9PcXhXcUZJUFAzMUQ4OGUydHE5M3pDSmhaUVE4dWhCdk9sdUhNY2QyaHpLNC9HbnZycTBYdUs4aVBQSEhzUkZEWmt3dTEybmJ0bnBLZnMzL0RwODhqd1A3MHJITFZZNFZsUmVXcngzM1UrRU1HTmYvcGMrZjBtTWpYVHo3R2dZd0JGQytvMlkzRy9FWk5NamZMRjR1bnM3bjZwdkpLZmFkdWhFajFsY2tFdlhGT1JrbHBlVlNLU3lqTlFISlVYNUxLdkxTSDJnMzkrNVZadGEvNkRLNVNYaFp3NFpyaWt5Nkt6YUpTaVlacmc4SHAvSDU0K2VzY2krUmN2cjU0OTE3emZNS090WHlFdXJHSDFjbEo5VFJRMVI0V0dFRUU5di82VDRxSVNZU0cvL25yVjdMaTg0VnFlN2ZlVU1ueTg0dnZOdm1xYTV0L1BsQzRUNjF3L0hjUnpIaWlWU2lZVk1ZRER0cDd5ME9DODd2VTA3WDhJUk9xTHo0dkU5L3IwR2ljU1MwdUtDODBkMkJnNGM2ZHlxcmVrWmE5cnJvREoxdko5OThlZC9TQzJ0bFlyeW5hdS85UThhMkNVb1dIKzA4SE5IVHU1WmIvb1FQbDhnRUlvSUlRejU1N3dhdGNwQ2FtbmY0dkdOQXBVbHMzMkdUV0FZb2xTVTB5UElTNHNkWFZwVlhhRkFLUHJnKzQybTY5Zi8rSWxhcFZ6MDhmZW1tMmd3blp1WnRtckZVcm9tOHZMcHlDZWZ1Q3o4NEd0WGQ2L0lLMmRvT3dXang5S3RkTm5Pd2NuTm80TnBFMXRQN3k3MEZvVEV1N2RNTTl4YlY4N2NpNG93K2duUWcrZy85YUhvRUhqcC9MZjFEVkphdFcwL2Z2YWIrOWIvbkpvWVordmdWTVh3M3FLQ2lpL2IwdUtDb3Z5Y0ZpNXU5QllCSXhrcGlSdC8rYStkbzNPRnIwa0FBQUN6UUlZTEFQQXNIRnU2YWdWWFhrWUk0YnQ1eUNiWHp4MnlBRUN4TEx0di9hL0ZoWGtMM3YyQzlzMFVpY1VDaGZDWnQ5d2FTWXFQUG5kd202MTlpL0VHZDlBZjNiSG1YblRFK05sdit2Y0tyc2VhQlVMaDhNbnpxdDRuN1BEMjVQc3g4OTlaWG1IcjFacEtUb2c5dFhkRHh5NkJmWVpOb0lOaENTSFdkZzQxK2lteExMdG43VS9GQlhsREo4MXg4K2hBVjJhbUp1MVk5WTJOZzlNYm4veGNYMkZaWmVpa1RLZjIvaE16L2YzdFIvcmx0NWYvYVczbldMc2pPemk1THY1ZmFOWDdjQ3pMRnp4K2dyMkdqT3ZlYjVoK1pLVmVidVlqMDZ4S3I0clo2clFhZFd6a0ZWc0hwOTVEeHlmRlIwV0huMitxR1c1VWVGaFJRZTZySDN5ajcxdDlhdTlHZVdueDVaUDdhQkJQZTR4S1RlNVdpWStLdUhCMDU1SXZWN09zanNmanBUMjhIM1o0K3l2dnJXalZ0bjM0dVNOOHZpQjQ3QXlqRHhMcTE4MkxKeUt2bkptOFlBbTkrOTVRM0sycjU0L3Vtdi91OGdvTDRGZ2RJWVF3RENGRUpCSzNhZTk3ZU92S201ZE9UWHZ0ZlNzYnV4clZ3SEZzYmxaYWg4NlZmaElzTHkzV1Qrelcyc3VIRHB3bmhKU1hsUkxDMEdValZqYjJOdmFQTHh5eHhNSjBCNGJIWXhpbXdrMkd1dmNkNnViUmtTNW5wRDY0Y2VFNEhjU2FuWmJjZThqNDFsNGQ5WHNteEVUZXVuS0d6NnVIdHd0SEZ6ZkRFZE1jeDRZdVg4TG44VU0rK2Nsd3Q1eU1WSDNLck9mYnZiZHJHNjhhRFpJdExTNU1qSTJrYjV1WGp1K0p1bnB1L3RJdlRIL3BoWG5aMjFkK2JTRzFuUG12ancxN1RRQUFBSmdYTWx3QWdHZFFITm11b2JlQ2lpVFdJY3VJUVBqc3h3QkE5WEFjZDNEVDc0bXhrYU9tdjJvNHZVeGVWdG8zUytkVStKQnVmWWVhNXFkNVdlbDcxLzNFRi9DbnZ2cWVQanlLdVhIcFhuU0VxN3RYNThEKzFTOUpvMVlaVGRGRDBRU2twRER2enZXTHZZZU01L0g1TkE0Z2hEeEt1bWUwODUzckZ5K2YzRGQxNFZLajJaeHFKeVAxd2M1VjM5bzd1b3g3K1EzRDlmczMvblp3YzhYQjVlTC9oWnFHYUNkMnIwdEppUFhwMXJ2M2tNZFRNdXAwMmtOYlFsbVdIVHB4VG8wQ1hKVlM4Y3hJS1A1Mk9CMUNxSi9jNlc3a1ZUZlBqbU5tTENLRVhEOS9QRDRxZk01Ym4rbjN0N1N1V1J4bVJLZlZyRnJ4bnVuNkh2MkhYenkrbTk3dGZuelhPc01FbVM4UXZQZk5Pc09kYTkxTElUNHFRcVVvRHh3dzBxT2puNVdOWFVMc3pjcG1UbXZzd283c2FPL1gzV2ppUVkxS21aSVFTNGVDNm5SYUhvL24yTEkxYlhzaUx5blNhdFFDb2NqVHU4dlI3YXN6VWhKWm5ZN2g4YUxEdzFxNmUybzE2cGdibDZMQ3cyd2RuQkpqYjlHanVYdDUxenJOcjhMdGErZUtDL0pzN1Z1WWJoS0pMWEl6SDEwNXVYL3doSmYvZVZKcUZVM3RsWXB5T2dDWnZqUDBHanl1YmZ0T2Q2NWZGSW5GZEEyZFRVdXRVakk4SHA4djBFL2ZGeFYranFhdVphVkZkRTEwK1BuU29vTDJuYnJyenlJUUNJb0tjdW1QaU9PNHhOaGJCemRYUEdOaFNrS3NVWTlkcXYvSUtjRmpaOVQ1eDBOYWUvbm83MkFRaWNVMHc3MXdiTGVWalYzdzJCbUdjeElXNWVYUVg2NStUVTVHNnYwN042cjRrS09hcnB3K1dKQ1RTUWpadnZMcmtkTmVlV1krVzlNdUIya1A3eDNldW5MQjBpOEpJY0ZqWjE0N2UyalhYOS9QZW5PWjRSMEE1ZkxTcmFGZmFyV2EyWXYvcnlGZWh3QUFBTFdHREJjQW9DcmFCM0h5dlk5dmtMU2NHY0p2N2Ztc1J3QkFEYkNzcmpBdmU4RG9hUUg5UnhpdXQ3U3hHelIyWm9VUE1iMmh1REEzYS9Odm55dmtaUlBtL0ZzZkxaVVZGNTdZdlU0b0VrK2MvMWFOMHNsMVAzNVM0WG82ZjMxU2ZQUzVROXZ2UlYrZk5PK3RyUFRrdzF0WFd0bmFxMVZLd3p1ME9aYU52SFN5LzZpcDNsMkRxbi9lS3BRVTVGbElaYlBlL01Sb2pyS3V2WWZvNzJVMkloSVpqekE5YzJEempRdkhuZDNhNnZ2VjBubmtzdE5UdXZVWlVxTkJvMnFWNHU5dlAzSjBhVFY4eXZ3cU1wUVR1OWZSNUZRa2xnaEY0dkt5a3VUN2Q0Wk5tVThId1lrbEZpS1J1S2FqcmF2QWNWeCtUa2FQZnNNY24weFZUd2k1ZkhKZmVWbkpnTkV2cVpXS2M0ZTIrUVgwZTNEM2xvT1RhMGYvbm5SOG90RkJ5b29MbzY2RlZYWUtmVk1JVS9SUm5YcjBaUmllYi9jKzRlZU8zTGwrTVdqUW1IcDZjaStRUGtNbnhOMjZwditJWmZpVStZUVFXMGZuV1c5K1FvY3FiL2pwVXkvZmJyVE5TR3V2am1jT2JQN3VnL2tPVHEwV2ZmeWRqYjFqUW15a1RxZlQ2WFF4Tnk2UG1Mcmcwb2w5RCs5RmN4ekhNTHo5RzM2akl6R25MbnkzM3JPem5JelV6TlNrbnNHajZlY0tScng4dTdwNWRvdzRmNnhuOEdqTEowTnJ0LzM1RlEybUtkTmV2YmV1bkRIODlyc1A1aE5DL0lPQ3h6L3BkY3ZxV0oxV1F3Z2hIS0ZEbUkvdVdOUGEwOXZMdDV2K1VhMjlmTUlPYi8vNjNUbUVjQ09tdnVMZE5lamxmMzlxZEtMVXhMc1hqKy9wTjJKeW0vYWRETmVYRmhVYzNQeEh3M1ZlVG95TlRFbUlIVFB6ZGNNQWx4RENjaXk5SFVHLzV0YlZzOUVSNSt0NHVtdG5ENTA5c0tWRDU0Q2d3V09QYmx1OThzdDMrNCthMm52d09LTTM4SVNZbTdldm5hUExQbDE3K1FYMHEvNHA4ckxTclcwZDZBQjhDNW5sNUFWTHRvYXV5TTE0NU5MYWcrNmcwMnAyLy9WOVVWNzJyRGMvcWNkM0p3QUFnSHFCREJjQW9ISXFaVW5vY3FMVEVrS0VmZ0dTd2VQTlhSQkFVOFBuQzE3Kzk2ZW10N1JMTEdUVjdINVFsSit6NmJmUFM0c0xSMHg3cFV2UVFMcVM0OWg5RzM0dEx5c1pNL04xQnlmWEdwVVVNR0NrWlVYem9kRzhyMnZ2d1hhT3pydlgvTEQ1OStXQkEwZktyR3lXZkxHcXBDamZjR1llaHNlYjgvYm5kZW04YWNTN2E1Q25qNy9wVDZsdGUxL2FhL0taemgvWmVlWFVBVWVYVmkrLytZbCsvR3p5L1poTEovYmFPN1drTVZ6MXNTenI1dGt4NnRxNUIzRzMrd3liMkhmWVJLTmN6TjZwNWRCSmN3SUhqSXE4Y3ZyUzhUM3ZmcldHTnNQMTlPbnE0Lzg0MTlabzFCV21hWFhVcmxOM3d4dlY2WXp6UFFlT0tzak5QSGRvbTE5QTM0eVVSSmZXSHBXbHE0VjVXYWYyVlRyOVVXWERERXVLOGgvZWkzWnlkYWVoVCtmQUFlSG5qa1NGaHpYSkREZG8wSmpXWHQ0SE4vNXU2K2prSHhUczB0b3pMeXRkdnpYdDRmMjhyTFQ1NzM1QnYyM3Q2ZjNhaDk5bVBrcWlQUWZhdE8rVUdCT3BVU3N6VXgvdytmeE9QZnI0OXdvK2YzVG50VE9IM2xueGwwZ3NLU3N1L0duWm9pck9YcGlYdld2TlAzMWRGV1dsaEpDYmwwOGwzWXZXcjh6UHlUUnRjWERqNGdsNi9WWjI1UDRqcDJ3TFhYSGgrTzdSMHg5bnRhTmVXa2lIMmU3ZjhLdkVRamJ5cFlVMEM3YTB0alVhWVIxNzgzSkUyTkY1N3l6bjhYZ3lnMDNkK2d5aDcyTjBORzdXbzRjT1RxNVRYbm1IWi9EaFFiOFJrMXU0dUJVVjVEQU1yMzNuSGxZMmRxYkZQNGk3VGVjZk0rb0NrWjJlWWpRZXRuNTUrWFIxYXVsdTUrZ2NlZmxVOTc3RDlPdFpuYzZvVC9HSUtmTjc5Qit1MWFpL2V1ZmxwdzVSdmJmQnd0eXNFM3ZXSjhUYzdOQTVZTkw4dHdVQzRhS1B2N3R3YlBlNWcxdGpiMTRlUC9zTm5rSGZCcDFXcXl5WDA0SEoraDlJYmxiYTJ1OCtydkRnTEcyRlFRZ2hKQ2NqcFlYclA1L3h0R3JiZnZGL2Z6ZnNsbkI0MitxVXhMdGpaNFY0WmJmQ2xnQUFJQUJKUkVGVWRPeGNuY29CQUFDZUoyUzRBQUNWS3RzV3l1WmxFVUo0TnZaV3IzMW83bklBbWliVGFKSVFrcCtkL3VQSHIxYTRmOGN1UGNmTWZKenlaS1FrN2xqMVRWbEowZENKczNzT0hLWGY1K0x4UGNuM1kveURncnYzSFZyVGVycjNHVkoxQTRRMjdUc3QvT0JyZVdueHZlanJkTWlldGEyRHRhM0RzUjFyYmw0NlJRaFovVlVGdDl0LzhQMkdDcDlwTlZYNDJFTmJWeDdiK1hlRis4OS9kem1kTkluVjZZN3QvRHZ5OGltN0ZpNnpGMyttbjhKTFhscThiOE92UXBGNDJxdnYxYlF3aVlWcy9PdzN1dlVaZkhUN1h4ZU83b29PUHo5NnhpSXZIMy85RGp3ZXo4MmpnOUhZUFliSEN4dzRNanNqSlRzamhiYkw0RGd1OGU0dC9RNDJkbzR0REliUTFpOTVhVEVoeEVKcTNGL0NrSmRQVi9kMlByMEdqNnRzaDVMQ3ZJdkg5MXJiT2hpdGp3NC96M0ZjcHg1OTZiY3QzVDBkbkZ5ejA1S3owMU9jVzdXcHAyZndBbkYxOTVKYTJkaTNhS24vQ0tFb1AyZlAycDhJSWUwNmRlc1NGSHovemczRHFlR3M3UnphZGVwT0NBa0tIaU9XV1B6MXpRZmUva0hkK3c2aDNRT2lyb1YxN05Lek9pOUNaMWQzZ1VCWVdsU2dYNk5TbGhOQ1ZJcHl3NVdzVG12MFFLV2kvRTdFaFZadDIxZng2MmpuMjYxbGE4OWJWODcwR1RxQmppNm5yOGJVeExqQ3ZPd2hFMmJURnRKbkQyN0p5VWdkTVhWQjU4QUIrc2VtSnNZUlF0dzhPdkJNUm5ZYjh2VHVZbVB2V09Ha2VVNnU3cDdlL2hVOWlCQkNIc1pIeTZ4c0hKeGNsWXB5c1VUQ01JL1BvdE5wYVVzUS9aNjVXV2t4MXk4YVBieXN1RkNuMVo0N3RNMW9mWnYyblR3cm54U1JYclBlWFlOTzdGNFhFWFpVWm1YVHNjdmowZnEwZDRTZ3l1eVlmdUJSOVErRVVzakwxbno3a1ZhckhqSmhkdStoNCs5RlJleGE4MzNJc2g4SGo1L2w1ZHYxd01iZkRtOVphWGozZ0hmWElIcUx3NG9scy9Rck9aWlZxNVJkZ29LZFhJM2ZRM0l5SGtXSFB4NWNuNVowWC85UkgyVVk0RjQ5ZlNBNlBLelhrSEhkK2d4NVp0a0FBQURQSHpKY0FJQ0txYTlmVUo0N1RKZXRGbjNFTS9takhRQWFqdFRTdXMrd2lSVnVjbmd5TDNsOFZNUys5Yit3T3Uzb0dZdDY5UHRuak5qRGUzY3VITjN0N05aMjFQU0tVK0M2czNWd3NuVnd1bkh4cEpXMTNaT3AySm5PZ2YxbFZqYm5qKzRjT09ZbGExdUhNd2MydC9QdHByLzN1ZXE4bzNZNmR1bnBVa25jVEp2aHFwVGx1OWY4bUJRZjVlcnVOZjMxRC9VM2liTTYzYjcxdjVRVkYwNmM5MWF0N3hkdTdlbjk2b2ZmWEQ2NTcrTHhQVnYvK0tKejRJRGhVK2ZUODhaSFJlaUgzK3JGWEw4WWRtU0gwVUcyaGE3UUwzZnZPMHlmenRmYWtlMnJUKzVaci8rMnBEQ2ZMc2hMU3dnaCtxbWZET1ZscGROeGpvUVFodUdGbnp0U3hmRWRYVm85aUx2OUlPNDJ3K1BwUHphSURqOVBDREc4cDlzdm9OLzVvenVqd3NPZU9mZGRvOE95TE9FNHduRWN4N0U2SGNOakNDSE1rOUdPS3FVaTh2SXBqaU5TeThkeHVieTAyTTJqQTAwOFhWcDdjQnhIbXlsTHBKYUVrRWNQNG9zTGNrVytYV2t6Q3FWQ1RnaEpUcmlyVnFuMFord1NOSkNPYXA4d2Q3RlJNU2tKc1J0LytXK2ZvUk42OUIrdVh4bDFMVXluMHhqdWR2dnFHYlZLYWZndVVhRyt3eWZ1L3Z2SFN5ZjJqcDBWb2kvKzRPWS9aRlkyUGZvL2Z1eU1rSTlQN2QyNGY4TnZlVm5wTFZ0N3BpVW5pTVRpcUd0aFZqWjJ6OHdyYjEwNWN5LzZlb1didkxzR1ZaYmg1bVdsMDRZbnJFNjc0YWRQWFZwN2pKLzlCbzF4dFJvTklVUW8rbWM4ZTBGT3hxVVRleXM4VG9YckRUUGNBeHQvTzdEeE45TjloazZjL2VoQi9QNE52eTFZK2lWOXU2Qy9hOFBzMkJUZGgxZU5lYzhzWkpiVFhudlB4cjZGbmFNeklTUXZPNTFoR0NzYmUwSkltM2EraXo3K1hxMVMwb0czeitUdEg2Z1BtdldLOG5QYzJyYTN0clhuT0xiMzBQSDY2UnlOSk1WSG5UbXcxY3ZIZjhpRTJkVTVGd0FBd1BPSERCY0FvQUpzY1VIcDJzZDNhMG9HalJYNlZUcUZOQUEwQkF1WlZhY2VmV1ZXMXZvUlo2WUVBb0ZZWWpGeDNsdUdNVVJCVHVidU5UK0lMYVRURmk0VmlzUXN5MTQ1dFovSDQvY1pOcUVleTB0SmlIVndibFZXWEpnVUgwWHZIYloxY0ZyOCtSOUNrZmo4MFowZHV3UTZ1YnJIUjRYekJZSnFkb1NvblE1KzNkMDhPbHJaMmxlMkE1OHZaRm1kVDdmZUUrYThLUlNKOWV0UDdGbi84TjZkb0VGajZHeHZPUm1wWnc5dUhULzdqWnJPd2NYbkN3YU1tdGF4YytDQnpYL2N1WDVCclZLK3RNaDRETEs4dEpqMlRwMzN6djk2UHVrdG9OV29mLzIvTjdRYTljTDN2M0o0Y2pkMG5kdDZNcmIyTGJ5NzliSjNkRG05ZjFPSHpnSHVYajYzcnA2eGtGb1NRdEtTN2tsbFZoVSt3YnpzOUt0bkRsWjRSSVc4VEtmVld0clltbTRTQ0lRMHcwMUx1cGVma3lFUUNnMno0L0t5VWhwYkQ1MHd1MGJ0bUY5OEs5NmV5WEVzSVNRbDhXNUUyTkcySGZ4YzNEeHNISnltdmZwNFFqbDVTVkhVdFhOdkwxL0pNSXl5WFA3THB5R0c2V1JaU1JFaFJHd2hwZDhxRlhLUldITG4rc1U3MXkvU3BzWTBjdFVQbktROUJCaUd5VXA3R0IxK3ZudmZZYVlkc1kyMGFlOGJFWFkwUFRtaFZkdjJOT2k4ZHVhUXRhM0RNeHVuZW5jTnNuTjBqZ29QNnpkeWlxMTlpN3pzOUYycnZ5dkt6NTMxNW4vRWtzY0ZpOFNTTVRNWHVYbDBjSFpyazVPZUdubjVGTWV5RWd2WmtJa1Z6TUdZbm55ZkJwMXFsWUlRTXZLbGhSMzlleDdjOU1mNDJXKzBhdnM0U1N6TXk5Nis4cXVXbFhmYnYzN2hPQ0drYzJCL3ZrQVlPSERra1cyckdjS01tLzBHd3pEMEF5VERYZ29kT2djdSsyVzcwUkhXZlBlUldxbDQ0OU5mak5iVC9GMnZlOStoYmg0ZDZYSkc2Z002cHhrOS9wU0Y3NjcrNnIyOWEzOTY1ZjJ2UkdLSmxvN0ROZWlGa3BINlFIempFdTJ4UUdsVUtrS0k0ZHRPRmRwMjhLTUxITWZGM0xna0ZJbnpjekxvcjA5aUlaTll5S3FaNFZiSTFzRkpIL0gzREI1TjMvR005aW5LejltejltZGJSNmZKVDNlNkFBQUFlS0Vnd3dVQXFFRHBxaFZjZVJraGhPL21ZVG56aldvOEFnQnFyN1M0VUtVb2QzUnBwVllwMVVyRjVGZmVVU2tVZjMzemdXKzMzaU9tTGpEYzg4SGQyNTQrWFdpdzI2NVRkeHFiNnJjcUZmTHRLNy9XcUZVdi8vc1R1eFl1aEJDR1lSN0UzVTU3ZU4vRHUzTVZLVWxObmRpOVhpZ1NqWmk2b1BmUThZU1FxR3ZuVEVPQmx1NmVkeUtNYjJxdWk3U2tleTZ0UFFSQ2tieTAyTUhKZGVuWGYwZGVQbjFrKytxRjczMUZueXdsTHkwdUtjeW5jN3NKaE1LWi8vcVlMeEFhTnVlOWNmSEVqUXZIMi90MUh6cHBMbDFUVmxLVUVIUHp5UGJWK2hpdVJwemQycjZ5ZE1YRjQ3c054MExxU1N5a282YS9SZ2l4dFhjeWFNVjdSNnRSUzZTVzk2S3ZEeHJYcmhZbk5TVVFDdWU4L1Y4YTJadzd2TTNkeThkQ1pqVjAwdHkyN1R2UjVyK3RQTnBYK0VCdi81NzZLZDJ1bnovdTNzNUhmOGY5cmpYZlo2Y2wvL3UvdjFkeDNxandNQm9VbWc2eGxKY1dKOTY5WmRpZnR3bVl2ZmhUbG1WUDc5dG81K2pjby84SXFjenF6dE0zNzNmMDczbnB4TjVIU2ZmY3ZieWp3c08wV28zaG5lblo2Y21Fa0tNNy90SnBOZjY5Qm5Yb0hQRGhENXZVS2lYdHBVRDc0VTZjdTlpblcyK080d3hmdDRXNVdlSG5qbmo2K0Q4end5MHJLUW8vZDhTNVZWc2FBdDYrZXFhMHVIRDRsUG5QN0J2TE1MeWdRV09QNy9yN3lzbDlvMmNzMG1rMDhyTGk0TEhUQ1dHUzRxTU45N1N5dFM4dks3VzBzWnU2Y0tsK1pWRitqbjZLUDlwSklQYm01ZmlvQ0gybWIyM3IwRGx3d0lVak8yTWpyL2ozR2tUM3ZIeHlyNlcxTGMwV1RaVVdGVVJkTytmazZrNUg5SGZ2TzZ5OHJQVGNvVzFpQyttSXFRdlVTb1ZSb3hXR1laaEtQak40NW1jSnJiMTh1dlI4M0NCQ0pCYnJNMXhDaUoyajg2RHhzMDdzV2hzZEhoWXdZS1JPcTJFWWhuN293aEdPRUJKMzYxcEN6RTNEb3lrVWNrS0lQdnV1cG10bkR1Wm1QbXJoNHJidWgwOTZEaG9kUEdaNlhWclFWQk9yMCsxZDk3TldvNXEyOERPSmhjeG82OVV6QjIwZG5IeTY5bXJvTWdBQUFKNEpHUzRBZ0RIRmlkMmEyRWhDQ09FTHJFT1drWWIvK3dHZ21ZdThkT3JTeWIxTHYvNDdPdUxDaVYxcmwzNzl0NDI5WStDQWtlY09iWE4wY2RQZkFaMlptclExOU1zK3d5Ym83M1UxREhBMWF0V09WZC9rNTJSTW1QTnZmUWNEaG1IR3pmclhxcS9lTzdEeDkxYy8rTWFvUTJ2dHFKVGxPUm1wdllhTWMyM3pPSHhNdUhQRGRMaFpCNytBODBkMkp0K1AwUTh4MDlOcTFHcVZVaVMycUg0OWFwVnk4Ky9MQS9xUEdEcHB6cDlmTE9uVW85K29seFoyNnpQazVzV1QyMWQrdmVDOUwvWFJ3NkV0ZjZZbko3ejZ3VGUwYjREUnZHSHhVUkVuZHExMWRtczdhZjRTL1hBelQrOHVYWHNQdm4zMWJIVEVCWDJJVXlNQ29YRFF1SmtWYnVJTGhLYmpIeU12bjNGMTkycm4xLzNXNWROOWgwK3FNS1pSeU1zWWh0QTc3cXZwM0tGdHVabHBpejcram41Nzk5YlZ0SWYzUXY3emcwNm55MHA3T0R6SWVPcTJ1TnZYMnZsMjAvL3Vpdkp6anUvNmU5aWt1WVpkVTlVcVpjeU5TMFlQdEhWd29uZGthelhxMk1nclBENy9uUlYvMFQ0U2VoRmhSMC9zWGhjVkh0YkVNbHo2ZXBaSUxXM3NXM2g2ZDhsOGxGU1lsMVZhVkxCMzNjOTUyZWtDZ1hEQjBpOGRYVnFkUDdKajByeTNMaDdmM2EzUEVFdnJmd1l5WjZlbjhBVkMzMjY5VCs3ZDJLNVRkOXFnK2NERzMzUTY3WXlRZitha3lzMTh0TzNQcjJhRWZGVHJYaCtVU3FtNGNHeTN6TXFtbXEyeC9Yc0ZoeDNlZnZ2cXVYNGpKanU3dFYzOCtSK1hUdXpkOHZ0eStoSmxXWjFXbzZITEhNZHAxQ3FCVUVTdkk3VktPWGo4ckw3REo5SGowSFIxek16WGZidjNJWVNFL3U5dHVwN0g0dzBZODlMQlRYL0UzcnpjcVVmZmhKaWJkNjVmSERzcnBMS2s4dFMralJxMWF1Q1k2Zm8xL1VaTUxzekxWaXJrSE1mU0tkZXFPZGExamdJSGpMUnpjR3J2MTRPKzJlcmZXTlJLSlNGa3hOVDUvcjBHR2M1cFJqc1V5NndybUIveXhzVVR2dDM3R0YwdmhKRHdzNGRQNzkvY0pXamcrTmx2WER0NytOeWg3ZmVpSWliTmU4dk5zMk1kaTFjcTVDZDJyKzgxYUV5RnZjNHZITnVWbnB3d1p1YWlDcmZldjNPanJMZ0lHUzRBQUx3SWNLc0lBTUJUZEdrUDVUdFcwMlhaOUVYOCtodTRCd0NWaWJseHFaMXZONk1CVUgySFQycnYxK1Bjb2EzMEx0cnpSM2VLSkpJZS9ZZGZPWFhnYnVSVm95UG9kTnJkZi8rWW1oZzNhTnhNb3lscjdKMWFEaGcxTlRmejBibkR4bFA2MUU1NmNnTEhzVzNhK2VyWEtKWGxFZ3ZqNFdZdXJUMmMzZHBlUEw3SDlBZ1hqdTMrNGFPRk9abkdRM2VyY0M4NlFxTldkUXJvYTdoU1ptVXo1WlYzQ3ZLeXJwOC9UZ2NwMzdsK2NlaWtPVHF0WnRkZjM5RmVtWWFTNzhmc1hmZXpsYTNEakpDUDlFTmlxV0dUNThxc2JJN3YrcnVrS0wvNlZkVk9mRlJFWW14a3dJQVIva0hCOHJLU2EyY09tZTZqVmlsLy9Iamgvb3E2YzFhbXBDai83cTJyZ1FOSDZ0ZU1lbW1oV3FVOHVYY0R2UnZkdEZIbW9TMS9YajM5VHhjRjJwS1ZUcGVrSnk4dFBySnRsZEYvdDY2YzBUOFhsYUxjeThmZk5KRHlDK3pQNXdzUzd0eFV5TXVxL3l3YW5UMXJmN29YZlYybjFRZ0VRcjhlL1FhUG44VXd6UERKODVQdng2ei82Vk94UkdyVVhmUkI3SzJXclQyQ3g4NWdkZHF3dzlzSklVbngwZkZSRVVaSnQ2TkxLNm1sMWY0TnYrbE1KaWlya2J5c05FSkkwT0N4MVF3NlJXSkpqMzdET25RT29BTnA2VEJTSzF2N0QzL1k5T0VQbXlZdldFSUlXZkxsNmc5LzJQVHFCOThRUXVhODlSbmRaUFFPUU9mUU01d3ZTODgvS0xoRDU0QURtLzY0Y2ZIRTNuVS8rL2NhMUxYMzRBcUxpWTY0RUh2emN0c09mdnB4NHRTWUdZdkd6MzZUWVhpMGZiQkk5RHcrYVdZWWhnYTROTU1WUHNsdzZUTVZtd3hmelU1TEZva2x0SzJ0a1pPNzErdXZJQ285T1dIVHI1K2YzTHVoYytDQWNiUCt4VEM4M2tQR0wzei9LNEZRdVA2bi96dC9kR2ZWdGRIbUhsVW9Mc2lMRGc5THZoOWp1cWt3TC92S3FRTmVQdjdkKzFiY0xybXNwTWpxU1NkeEFBQUE4MEtHQ3dCZ1FLVXNDVjFPZEZwQ2lOQXZ3R0xFVkhNWEJORDBwU2JHRmVSbUdrN3lUakVNTTNIZTRsZVdycEJJWmZMUzRndEhkOFhjdURSczB0d1dMVnNmM3JxeU1DOWJ2NmRPcTltLzRkZkUyTWkrd3liMkd6SFo5QlM5aG94emNuVVBQM3NrSXlXeFhncG1HRjVyTDIvOUdtVzUzSFM0cUZKUjNtLzRwT1Q3TWFaelpLVWwzYk8yYzNSMTk2citTVzlmUGRmQ3hjMjBIWVNiWjhjRlM3K2t6L3JlbmV1SE5vZmFPVGlObVBaSzVxT2swL3MzR3U2WmtuaDN4NnB2cERMTE9XOTlabTB5U2FQRVFqWjh5bnlWb3Z6WWpqV2t2cFVVNVNmRTNNekxUcWQzeEIvZnVjYTluVStYb0dCYkI2ZUEvaU91bkQ2UTllaWgwVU15VWhKWmxqVk5YYXNRZG5pSGhkVFNjTXl2ek1wbXhKVDVIVG9IWGc4NzF0NnZoOUdFWmpxZFZxMVU2THNKeTB1THc4OGRKb1NjUDdLRGRtV2w3QnlkYVVobitOKzRsLzlGdDlMWXQxT1BDaHF0U21WVzdmMjY2M1RhT3pmcXM2WEdDMFdwS0I4d2NtclA0TkcyanM3ajU3elpaOWdFT2txM2xVZDdLMXY3d3J4czc2NUJocDhXRk9YbnBDVGU3ZEE1d05MYU5talFtTnZYenVWbHB4L2JzY2JObzBPM1BrK05rMlVZM3BpWnIrZGtwRnc1dWI4dUZiWnEyLzdOejM0TEhEQ3lHdnMrTm5qQ3kxTmZYYXJ2aWxBN3RMbUtuWU56aFZzbnpudkwydGIrMkk0MUZqTExrZE5lcVhDZjFNUzRvOXRYUzZTV0UrYThhYlNKeCtmVExoT2x4WVYwVHJDNmxGb0xTa1c1OE1uQTRTZlA5S2tmRjhkeGNiZXV1bmwwTU95R1FhbFZTcDFPYTJuMXo5RHNyTFNINjMvOEpEZnowZmc1YjA2Y3QxamY4OEc1Vlp1RjczL2RKV2lBMGMwRVJvb0tjamY5OG5uVldYOWhiaFloeE5IRnpYUlQ1T1ZUT3AxMjJCVGpRZnI2SjFKU21HOVR0eGNEQUFCQWZVRXZCUUNBZjVSdEM5V2xKeE5DR0ttbDFXc2ZtcnNjZ0diaDZwbURsdGEySGJzRTBCdU5DU0U2N2VPL3h1bHNOb1NRUjBuM0NDR3QyclFUaXNTVDVyLzk5M2NmMzdwOGV2Q0VsK25mLzBlMy81V2VuTkNtZlNjdjM2NEpNVGZWS3VYai81UUtsVXFwVmlub2ZjMGN4eDdldXZMVkQ3N2g4Zm4wSG1Rak9wMk9EakdyY0N1ZFJZMHZFQ2JHM25KMmEyTTQ3QzQzSzYxajUwQkNpRmFyb2JlQlh6OS83RzdrbGZlK1hkZmVyOGZwL1p1RUlwRitrSmRPcDAxUFNleHUwQ0gwbVRJZkpTWGZqOUczQnVieCtEcnRQMk5zOVZsd1d0SjlaN2UyZklIUVB5ZzRLUzRxT3VKQ3Z4RlRMSzF0dFJyTjlmTkh6eDNhemhGdStKajVoWGxaMmVrcGFxVkNyVktvVlNxMVNxRldLWldLY3JWS3llUHo3OSs1Y1RmeUNyMEJ2SGEwR3JXOHBFaXJVWi9hdXpFcFBrcGVXdnpMSnlHRWtJbnpGdlA1Z28yL2ZxN1Q2Y2EvL0FZTmR3YU9uaFlmRmJGajFUY0wzdnZTTUZsKzlDQ2VZWmpxZHlFb3pNdU9EZzhiK2RKQ28rR1cvcjBHbmQ2M1NhbVE5eDg1UmIrU1kxbENTSEYrTHNkeE52WXQ2R3ZqMEpZL0JVTFIyRmtoKzliL29sSXFScjYwMERUcE5sSmFWUER3WHJSUUpPN1lKYkRDSGZ4N0RZcVBpb2krRmtablAydEsxRXBGOHYyWU94RVgydm4xTUJxRG5CUWZkV2pMU28xYTNhYTk3N1V6aDRyeWM0Wk9tRTFiTmw4OWZaREg0M1hxMFpjUTBtdkkrQTZkQXk0ZTIxMWFYREE5NUVQNmVxRFhJR0VZUWtqTDFwNyt2UVpkUExIWHQwY2ZCeWZYV3BkcU5PUmNyN3kwbUdFWW8zbTk2a3ZpM1Z0aUM2bXRZd1VaYm1GZTlzazk2d3Z6c3AxYnRjbE9UMW56ellmOVIwMzE2UnBrMks0M0tUNXE5NW9mV0oxdSt1c2ZXdHM1bWg2RWhxSHhVZUVDb1ZEL3c2bnNqWXRqV1k3akt0c3FFaisrWkE1dlhYbHN4MTkwbVdWMUZlNU1XejluUFVxeWMzVFJQMU9CVU9UWThxbDROREUyc3FnZ2Q4RG9hZm8xREhuOGN5NHRMaUNFeUt6K21WM1F4YzFqN3BMUFhkdzhUTWRLaThTUzhiUGZwTy96OUlNOS9TYWRUc3ZxZENrSmQ2OWZPQzRRQ0hVYURTRkVYbHBTWWMycEQrTG92UkdtbTNMU1U2MXRIVnBVRk84U1FoN2V1NlBWcUoxY1cxZjIwd0FBQUhpZWtPRUNBRHltaWIycFBIZVlMbHN1ZUpmM3JML2VBYUR1V0pabEdDYWcvd2lhWDlpM2FFa0lPYkY3bmFlUHYvN1BkYlZTRVhIK21GZ2lkVy9uKzNodzFuc3I5STBMYVlCTENFbEppTjM0UzZ6aHdSbUdFVXVrWWd1cHhFSm1JYk55ZG11Ym5aWjg1ZlNCZmlNbWYvdmUzTXBLV3Zmako1VnQ2ak5zUXEvQjR6SWZKUVVOR3FQVGFTOGMzY1hqODNNeVVndHpzOXEwOTZVTldBa2hlOWY5Yk5mQ1plQ1k2UnhIeHM5NWM4dnZ5MC90M2RpMmd4OTlkbG1QSG1vMTZvNytOUmhoV2x5UTE4TEZ6YjlYTVAzV3ZrWEx1TnZoTFZ6Y1JFL0NLWTdqMHBNVHN0T1RnNS8welJ3MS9iVkI1V1cwRDJseVFzenAvWnZwK3NOYlZ4b2RYQ0FVU2FReWlVUXF0cEI2ZFBCTFNZdzd2bXV0cDNlWEdqV2lOWlQ1S09uU2liME13eVRGUjdWMDkremVkMWpMMWg0dFhOM3ZSbDVaODgwSGhPSE5mZXN6L1NSc0VxbmxTNis5di82blQ5Wis5L0cwMTk2bmsxQVJRaDQ5dk9mdTVVT2JwVmFIbmFQejNDWC9rOHFzVWhMdkt1UmxDbm1aU0NJaGhDVEVSRjQ5YzdCTDBFQjk4MklMcVN3aE50S3BWWnVFbUpzTXcydloycE5sMlJPNzFpYkUzSnoyMnZ2ZS9qMEpZUTV2WGZuN2Z4ZDcrZmpuWjJlb1Zjcm84UE0wNmVNNHdyRTZsbVZablU2cjFmaDBEZnJrdDZydTh1N1FPZURUMzNmVjdzZjRJc3ZOU3N0T1R4WkpwQU5IVHd2b1ArTE1nUzEwZlZKODFQa2pPOU1lM25mejZEQjV3VHZXZGc0WGorKytlSHpQdmFpSXdJR2p2THNHM2JoNG9sdWZJWFNJcThSQ2FtUGZJaVAxd2JCSmM0VkM4Zm1qT3lVV3NwU0V1NFFRSyt2SHQ2NFBHanVqcERCUG8xYnBUNzNycis5NHZIL201cUpSNDRrOTYwL3YzMlN3c3RJNzY0OXNXMTJVbnlPU1NNckxTbElmeExkd2NhTVRKRmJvWG5RRUlhUWdKMU9yVWRQbDlJY0poSkNFbUp0Q2thaWtzSUNPbHBXWEZ0SDBPUzhyN1Y1MGhGZ2l0WE4wU1l5TjdOU2pYMUYrenFNSDhWcXR1akF2eTFmV0p6MDU0ZnI1WTNjanJ3cEVvb256Rm5jT0hKQjhQK2JZempYNzF2OXlWQ0wxOHUwYVBIYTZuWVB6bGRNSHdnN3Y0UEg1VXhhKzQ5R3hzNzZlc3VMQ1hXdSt0NUJaU1dWV0hDSEo5Mk5LQ3ZNQytvK2dBMWZMeTBwKytHaGhGYisxeXQ3MFh2L1BEM1NoZzE4UGZTZm8zS3kwMkp1WDZiSldvOTYzL2hkck8wY0xxU1hENHlYZXZWVldVdFM5M3pEYVovWmVWSGlIemdHNW1ZL3lzdExwY0ZjZWozZDg1OTkyanM2R2crSXRiZXpvWUhtdFJrVUlNV3B6M05yVG01aWdVK2VKTGFSOHZpQWxJWmFPck5kdlRVbUk1VGoyVVZLOGQ5ZWdNVE1XQ1VWaW9VZ2Nkbmg3UVc2V1VQVFB1RjJPNHdweU11OUdYbW5UdmxPRjd5Y3QzVDBUNzk3YStNdG5yZHEyRjRyRVBCNmY0ZkYwV28xT3F5MHRMb3kvZlUwZ0ZIbjdCNWsrRUFBQTRQbERoZ3NBUUFnaGJIRkJ5YW9WZEZreWFLeTRaN0M1S3dKb0ZuZzgza3VMUHRCLzYrbmRKWERneU9pSUMzRzNyK2xYTWd6UHdhbmxwUGx2NjZmOU1aeDVac0NvcWJFM0w5czZPbHZaMkVsbDFoWXlTN0dGVkNLMWxGakl4QklMdzNGYlNvVTg5SDl2UDRpNzNYZjRwTUhqWjlXaTJsWWVIZkt6TThRVzB0YWVIZmw4UWV6Tnk0VjUyVElybTE1RHh0Rk9rVmJXZG5ZdFhJTEhUTy9Vb3cvTmhxUXlxemx2ZlZhWW0wMERYRUxJbzZSNEM1bWx1MEU3M1dmeTl1OXAyQkJ6K0pSNWg3YjhlV3JmSnNNdWtHS0p0SFBnZ0Y1RHh0RnZKUlpTL1VqaGRyN2QvSU9DeFJaU0czdEhxYVdOVkdacEliT1NTR1ZpaWRSQ0tqTWMvVWNJdVhSaTc0Vmp1MU1meE5kNkppN1hOdTNtdnYxZmw5YWVodU1mMDVNVGpteGI1ZFNxemVRRlN4eWRXeG51MzlMZGMwYkl4N3YrK2k0cVBJeG11QnpIcGorOFAyRDBTelU2cjd1WDk1M3JGL2R2K0pVUVltM3I0T250ejNIY2lUM3JiT3hiakRDNFVicG44T2pEVzFjZTNycFNiQ0VkTm5tdWhjenl5TGJWa1pkUERSNC9pLzZRZmJ2M2R2Tm9mK3ZxMllTWW00cnlNb1c4OU1DbTMwMVBKeEpMdXRWa01IVlQ0dWpzMm0va2xCNTloMWsrM1NkVXE5R29sSXBKODkvV3YvNEhqSnJXSlNqNHlzbDkvcjJDR1libjVPcE9oODlUTWl1YjF6LytYaUFVbFpVVVhUaTZpODZBNTk4cnVKVkhCN3FEcFkzZHkvLys5UEZKWGR3TXgzVldvYVF3Ly9iVnN4VnU0Z3Y0U2ZGUjlBT2VGaTFiajVtNXFJcmo3Ti93bStteVNDdzVzbTJWZnZuaThkMTBtV0dZK0tpSStLZ0lSK2RXQThkT0o0VDBEQjZsVXBRZjNCektjYXlEazZ1M2Y4OWRmMzFmWGxiU28vL3dQc01tMGhhcmJUdjR2Zjd4RC9kamJrWmVPcG1ia1dwajUzajUxUDZ3dzl0bFZqWlRYMzNQM2V1cFpGTm1iWnVibGFaU2xELys0VmpiQmcwZXEvL1lSaWdTQnh0TWZWWjlNaXNiMnRPMlE1ZEEvWlNHY2JldTZqTmNnVkNVK2VoaGZGVEU0NThoWDlDbDU0QStReWNRUXRLVEU5VXFaYS9CWTdQVGtnOXQrWk9tc1E1T3JvcnlzbW12dlcvNDN1TGNxazJmWVJQdTM3bkJFR2JvcERtVkRTNDJ4T1B4NHFQQ2l3dnk2QXZEdDNzZnc3ZE5WcWNUaXNRanBpN1FYNGJqWjc5eDd2RDJteGRQR0IxSGJDSDE3ZDVuMk9SNUZaNmwvNmlwUEQ0Ly9uYjR6VXVuZEZxTlRxdmpPSmJQRi9BRkFwRlk0dHFtWGY5UlUrMHFHazhOQUFEdy9ER0dEYjhBQUpxdDRtL2YwOFJHRWtKNExWcmFmL2szcVdTR2FJRG1adEt1STc2TzlsOE82bDMxYnB3QmxtVjVQSjVjTG45ZU5kWkFYbGE2ZzNQTEtrYmVWWWRPcCtWWVRpQVVWcmlKSmd0MU9iNTU2YlNhNHNJOGZlSmNqeEppSWowNmRxN3c1MGJIL2RtM2NPSHo2elM4UUt0UkYrYm4wRDZrOUVTWmo1SjRQTDUrZEdHRk1oOGxaYVkrcUd4R0l6b2VrTlhwT0k2bHIzQkNPUHJSZ3FpQi81OUNLQlJxTkJvK244OHp3RHhoZEd0NWpkQi8vK3N2V0pabHRWcXRWbHVuMmNPcVE2ZlRWdkVyMXVtMFBCNi8xaytxUm1Vd0RJOTJibWtnUmZrNStvNjZITWZSSjVXWGxTNnpzcW1zZlMycjAvSDRmSjFXYy83SXpsNUR4a2t0clN2Y2plTllyVWJETUx6S0xxVmEwT20wcFVVRlVrdnJLbDdTckU2bjBhaDBXcTJGek5Md0xiUWdOMVAvZHFGL3BpVkYrYzlzUlZKOTlIWU4weGRHV1hHaDVRczgyMWpEWGI4QUFOQnNJY01GQUNDS0U3dmxXME1KSVlRdnNQM1B6NEthakk4RGFOcWFXSVlMMElnMHZRd1hvUGxBaGdzQUFQV3VBVDkvQmdCb0ZIUnBEK1U3VnRObDJlVDVDSEFCQUFBQUFBQUE0SVdDREJjQW1qZXRwaVIwT2RGcENTRUNMeCtMTVRQTVhSQUFBQUFBQUFBQXdGT1E0UUpBc3liZnNVcVhua3dJWWFTVzFpSExTTjI2WkFJMFBWWWlVWmxhWSs0cUFBQUFBQUFBbWpXa0ZRRFFmR2xpYnlwTzdxWExsdk9XOEp4Y3pWMFJ3QXZIMVVxV1dZYk90Z0FBQUFBQUFPYUVEQmNBbWltMnVLQmsxUXE2TE80M1hOeHJzTGtyQW5nUmRYVjJUQzR1TFZHcHEvOFF6Tk1DVUY5d05RRTBVdnE1eXdBQUFPb0xNbHdBYUtaS1Y2M2dpZ3NKSWJ3V0xhM21MakYzT1FBdnFHR2U3aXpISFh1UVl1NUNBS0NoSUdrQ0FBQUFlUEVod3dXQTVraDU5cUFtTnBJUVFoakdPbVFaRVV2TVhSSEFDOHJCUXRLcmxjdTIyUHZWMlJsSkVFQ2pnOHNXb0VGaFFDN1c0OE9oQUFBZ0FFbEVRVlFBQU5RWFpMZ0EwT3pvMGg2V2JWdEpsNlVUNWdqYStacTdJb0FYMnRKZTNiTEt5bjhLdjEzMWJ2Z2JGYURlTVU4ejJtUyt1Z0RnMlF3dlcxeS9BQUJRZDhod0FhQ1owV3BLUXBjVHRaSVFJdkR5a1U2Y2ErNkNBRjUwSHJiV2IvVG92Q1htM3UvWG8xbU9xM3BuK25jcC9qb0ZxRHRjUndCTmdPR0ZqSXNhQUFEcVFtRHVBZ0FBbml2NWpsVzY5R1JDQ0JGSnJFT1dFUVlmWlFFODI5d3UzdVVhelpyYmQ2K2xaMDN6YlRmTXcxMHFyUFNmRVBnYkZhQytHQTNDYmFDYnNuSE5BdFE3b3lzWG4zRUNBRURkTWR5ekJ0UUFBRFFabXRpYnhkKytUNWV0WHYxQTNIK2t1U3NDYUV6Q1V0SzN4Tnk3bFpWTENIRzBrRGhiU3NWOC91TnRIRWNJNFFnaEhNZHhuSjJGNUpPZVhjeGNMa0FqZHl3NS9kU0RGTUpqR0liSE1Bek5oSWpCdmRsMU9ycitid0NPNDFoMnRtKzdyaTNzNjZGb0FDQ0VFSktsVkx0WlNuazhIby9IWXhpR2ZqVktkUUVBQUdvRUdTNEFOQmVjdkxUZzQvbGNjU0VoUkJ3VWJQWEcvNW03SW9CR3FVaXB1cDJkRjU5Zm1GaFFWS0pTUDE3N2RJYjcrRnVXNVFoSE9NSnhMT0U0am51OEc5MFJBRXd3NVBINFBVSVl4dFhLTXF0Y3dSQ0c0ZkdlcksvUEROZm9talgrU3ZUWExDNVlnT293dUg0SjgzcVB6bDJjSFkzU1cyUzRBQUJRRjhod0FhQzVLUG50TS9XTmk0UVFubzI5M1ZmckdKbVZ1U3NDYUZMb3Z5aTRwN0VzYTdUR2NQd2ZBQmd5YkpoZ1JCOEQxZGNkMlJWZXNFYVhyZUZ1OWZjc0FacW01M245QWdCQTg0Uit1QURRTENqUEhxUUJMbUVZcTBVZkljQUZhRkQ2djA1NVBCN0xzZ3pER0dhNEZGSWhBRDJqV1k5TXd5Q2pQZXN4QURJOUZJL0hNLzNFQlJjc1FHV3F2bjU1UEo3Um5naHdBUUNnZHBEaEFrRFR4K1ptbG0xYlNaY3RSazhYK2dXWXV5S0FKb3YrYVVyakhycE04eUFhNHlJSkFxaWFRYWVFaHAzTmpGNlMrcSttbTNEQkF0VFVjN3QrQVFDZ2VVS0dDd0JOblZaVEV2b0ZVU3NKSVFJdkg5bmtCZVl1Q0tCcDBxZTBwb09NcWtpTEFNQkloUlBaTjl4ZDJFWVhwdjVDTnZ3OEJnQ3E2VGxmdndBQTBLd2d3d1dBSms2K2Q1MDJLWTRRUWtRUzY1QmxSQ0EwZDBVQVRSYitRQVZvUkF4elczUFhBZ0FBQUFEUHdLdkdQZ0FBalpVbTlxYmk2QTY2YkRremhPZmthdTZLQUFBQUFBQUFBQUJxQmhrdUFEUlpuTHkwWk5VS3duR0VFRkhnUU1uZzhlYXVDQUFBQUFBQUFBQ2d4cERoQWtDVFZiYmhKNjY0a0JEQ3M3RzNXdkN1dWNzQkFBQUFBQUFBQUtnTlpMZ0EwRFNwTGg1WGhZZlJaYXRGSHpFeUszTlhCQUFBQUFBQUFBQlFHOGh3QWFBSlluTXpTemYrU3BjdGhrOFcrZ1dZdXlJQUFBQUFBQUFBZ0ZwQ2hnc0FUWTVXVXhMNkJWRXJDU0Y4TncvWjlOZk5YUkFBQUFBQUFBQUFRTzBod3dXQXBrYStkNTAyS1k0UVF2Z0M2NUJsUkNBMGQwVUFBQUFBQUFBQUFMV0hEQmNBbWhUdGd6akYwUjEwV1RaOUViKzFwN2tyQWdBQUFBQUFBQUNvRTJTNEFOQjBjUExTa3REbGhPTUlJVUsvQUlzUlU4MWRFUUFBQUFBQUFBQkFYU0hEQllDbW8yekRUMnhlRmlHRVoyTnY5ZHFINWk0SEFBQUFBQUFBQUtBZUlNTUZnQ1pDZGZHNEtqeU1MbHN0K29objYyRHVpZ0FBQUFBQUFBQUE2Z0V5WEFCb0N0amN6TktOdjlKbHlhQ3hRcjhBYzFjRUFBQUFBQUFBQUZBL2tPRUNRT1BIc1NXaFh4QzFraERDZC9Pd25QbUd1UXNDQUFBQUFBQUFBS2czeUhBQm9ORXIzNzlSbXhSSENDRjhnWFhJTWlLV21Mc2lBQUFBQUFBQUFJQjZnd3dYQUJvMzdZTzQ4Z09iNkxKczhueCthMDl6VndRQUFBQUFBQUFBVUorUTRRSkFJOGJKUzB0Q2x4T09JNFFJL1FJc3hzd3dkMFVBQUFBQUFBQUFBUFVNR1M0QU5HSmxHMzVpODdJSUlZelUwdXExRHdtRDl6UUFBQUFBQUFBQWFHcVFkd0JBWTZXNmRsWVZIa2FYTGVjdDRkazZtTHNpQUFBQUFBQUFBSUQ2aHd3WEFCb2xOamV6Yk1QUGRGbmNiN2k0MTJCelZ3UUFBQUFBQUFBQTBDQ1E0UUpBSThTeEphRmZjT1ZsaEJCZWk1WldjNWVZdXlBQUFBQUFBQUFBZ0lhQ0RCY0FHaC9Ga2UzYXBEaENDT0VMckVPV0ViSEUzQlVCQUFBQUFBQUFBRFFVWkxnQTBNaG9IOFRKOTY2bnk3TEo4d1h0Zk0xZEVRQUFBQUFBQUFCQUEwS0dDd0NOaWtwWkVycWM2TFNFRUlHWGo4V1lHZVl1Q0FBQUFBQUFBQUNnWVNIREJZREdwSFRqejJ4ZUZpR0VrVnBhaHl3akRON0VBQUFBQUFBQUFLQ0pRL3dCQUkyRzZ0cFoxYVdUZE5seTNoS2VrNnU1S3dJQUFBQUFBQUFBYUhESWNBR2djV0NMQzhvMi9FeVh4VUhCNGw2RHpWMFJBQUFBQUFBQUFNRHpnQXdYQUJvRGppMWR0WUlyTHlPRThGcTB0SnozanJrTEFnQUFBQUFBQUFCNFRwRGhBa0Fqb0RpeVhSTWJTUWdoREdNZHNveVJXWm03SWdBQUFBQUFBQUNBNXdRWkxnQzg2SFJwRCtWNzE5Tmw2WVE1Z25hKzVxNElBQUFBQUFBQUFPRDVRWVlMQUM4MmxiSWtkRG5SYVFraEFpOGY2Y1M1NWk0SUFBQUFBQUFBQU9DNVFvWUxBQyswc20yaHV2UmtRZ2dSU2F4RGxoRUc3MW9BQUFBQUFBQUEwTHdnRFFHQUY1ZjYrZ1hsdWNOMDJXcnVXenduVjNOWEJBQUFBQUFBQUFEd3ZDSERCWUFYRkZ0Y1VMcjJlN29zRGdvVzl4OXA3b29BQUFBQUFBQUFBTXdBR1M0QXZLQktWNjNneXNzSUlUd2JlOHQ1NzVpN0hBQUFBQUFBQUFBQTgwQ0dDd0F2SXNXSjNacllTRUlJWVJpclJSOHhNaXR6VndRQUFBQUFBQUFBWUI3SWNBSGdoYU5MZXlqZnNab3VXNHllTHZRTE1IZEZBQUFBQUFBQUFBQm1JekIzQVFBQVQxTXBTMEtYRTUyV0VDTHc4cEZOWG1EdWdnQUFBQUNhQzQ3alRKY3JYQWtBWUY0TXc1Z3VteTRBTkJuSWNBSGd4VksyTFZTWG5rd0lJU0tKZGNneUloQ2F1eUlBQUFDQVpzRW90RFg4aXZRV0FGNDBITWNaQmJVTXcraFhtbTRGYU95UTRRTEFDMFFUZTFONTdqQmR0cHdad25OeU5YZEZBQUFBQU0yTFVZQmJZWjRMQUdCMk5MR3RjTWd0WWx4b2twRGhBc0NMZ2kwdUtGbTFnaTZMQWdkS0JvODNkMFVBQUFBQXpZVmhTc3V5ckZ3dU4zZEZBQURWd3VmelJTSVJqV3VyQ0hZQkdqdk1hUVlBTDRyU1ZTdTQ0a0pDQ00vRzNtckJ1K1l1QndBQUFLQTUwbys5QlFCb0xEZ0Qralc0ZXdDYUdJekRCWUFYZ3ZMc1FVMXNKRjIyV3ZRUkk3TXlkMFVBQUFBQXpRdkNEZ0JvcEV6ZnZqQU9GNW9lak1NRkFQUFRwVDBzMjdhU0xsc01ueXowQ3pCM1JRQUFBQUROaU9ISU5TUzVBTkRvc0N4ck5BNFhvT2xCaGdzQTVxYlZsSVF1SjJvbElZVHY1aUdiL3JxNUN3SUFBQUFBQUlCR2crTTRHdU5pTWtab3dwRGhBb0NaeVhlczBxVW5FMEtJU0dJZHNvd0loT2F1Q0FBQUFLQlpRK1FCQUkwSTl6VDlTblBYQlZEUGtPRUNnRGxwWW04cVR1Nmx5NVl6US9pdFBjMWRFUUFBQUVCemhPQURBQm92TklTQjVnQVpMZ0NZRFNjdkxWbTFnaTRML1FJa2c4ZWJ1eUlBQUFDQVpnM1pCd0EwUm1pR0M4MEJNbHdBTUp2U3RkOXp4WVdFRUo2TnZkVnJINXE3SEFBQUFJQm1EZkVIQURSU1JnRXUzczJnU1VLR0N3RG1vVHg3VUgzaklsMjJXdlFSejliQjNCVUJBQUFBUUwxbEgyWEZoZkxTNGxvOFVGNWFuSmVWWHMyZE9ZNDFYYWtzTDh2SlNLMXdVNzBvbDVjbXhVZXpiRzJPbjVkZHdWUEx5VWd0eU1tcytvRm1lYVo2WlNWRnFZbHhXbzJtb1U5VUJWYW4wMmtic0lDc3RJZlA0U2ZaY05JZTNpL016YXJPbnNuM1l5cGN6M0hjZzdpb21wNlgxZWxVU2tYVjd4czVHYW1tRjNWZWRucFJmazVOVDFjMVRHSUdUUnN5WEFBd0F6WTNzMnpiU3Jvc0dUUlc2QmRnN29vQUFBQUFvRDc5L2YxL2RxNyt0cWFQMG1yVXExWXMzYlhtTzUxT1c1MzlOLysyL01TdXRVWXI0MjZIcjFxeFZLMVMxZlRzMVhRbjRzS1czNWVYRk9ZWnJ0UnFOTXJ5c3Z5Y2pPVDdNWGV1WDdoeTZzREpQZXNqemg4ejNDYy9KK1BQNVV0dVhUbGpkTURkYTM0NHZ1dnZxazlxbG1lcWQvMzhzUTAvLzE5ZVZscE5IN2oreDAvM2IvaFYvKzJxRlV1cmZxYlJFUmZXL2JDc3dtanZ4SjcxZjMzVFVMZnVGZVhuYlBqcC8wN3UyVkRySTlUMG1SSkM5cTMvNWVEbVVMcGNrSnVaRkI5ZHhYK0dyN2Y4bkl5NFcxY05EOFZ4M0xvZmxsMDR2dnVaZFNiZXZiWHAxOC9EanV3dzNYVGw5SUd0ZjN3UmZ2YXc2YWFUZTliLy9lMUhGUjR3NXVibGI5K2JXMXlRVzhWSnd3NXYzL2pMWjRZUnVWSlJ2dmI3LzJ4ZitiVktxWGhtelRXQ0FCZWFNSUc1Q3dDQTVrZXJLUW45Z3FpVmhCQyttNGZsekRmTVhSQUFBQUFBMURPT1l4bW14bU9HQkVKUnI4SGp6aHpZZk8zTW9iN0RKMVc5czFJaFQwMjgyNkZ6UUVGdUpxdjdKeDRxS3k2a29aaFFLRGJjMzhIWmxXR1ltcFprS2pyaXZFZkh6cllPVGx2LytDSXpOVW1yMVdqVUtxUGtpTThYU0MydDdKMWFCZzRZcVQ5cDNLMXJoQkNQanAxcmVrWnpQVk9LNDlqbzhQTXQzVDFkV252VTlMR2xSZmw4d1QreFEwbGhucnkwcElyOXI1MDlSQWl4c1hja2hCUVY1SllVL0JOY2x2MC9lM2NkSHNXMU5nRDh6THJHM2QySlFSU1NRUERnRUt3NExaUXFiV20vOXBaYnVYVXZOWW9XS1JaU05DUklRaEpDM04zZFBadGtYV2ErUHdhMnkrNW1DU0VRNVB3ZWJwL1pNMmZrWkdkeXMrKys4NTdCZm9sWTFGeGJJVytoMEdnbUZnOThTcXBrVXNtRm83OGdDQkl3WXdFQUlPSGlpYnpiMTBmcXZHenpUcWRKYWhKUUhuU2tyUTNWcGJtcENJSzRUNTVxNytwVmtINHpQZjZTaHY1elYyNzFENXVQTHhkbjNVcTlmdDdSdzNmZXloZDE5STNrZ2N2UjNIRU9iajdCczVmY3Z2b1BpVVNlTm5lNXZMMnhwaXc1NXJTZGkrZVVzSG1xVzBuRVlvbEVmTitkcXlVUmkrb3JpeWY1aFNpZUhvM09DSm0zSXVIQzN6RW4vNHg4OFoyeDdWa1JETjFDendNWXc0VWc2SEhqblQ4aXJhOEFBQUFpU1d2SGJrQ2xUZlFaUVJBRVFSQUVRZU1Nd3pBQ1FWTkVxYm11VWltVkZjZlUwbWF5dFVWQ1FXbHVxdXBhbHBhT2paTUh2bHhUbW9laXFLdDN3SUZ2M2hQd3VFbzlENm5rYlA3ZkQ4ZXBOUHFERCtVZXJRM1ZuUzBOSzdhK0F3RGdEZy9xR3ByNFRwMUZwbERKRkdwclEzWGFqUXRiM3ZuQ3dNU0N4bUNxYmx1ZW4yRm1aWThIM1I3STR4eXBWQ0w1OFlPdGlpMFloa25FSXU3UXdMZTdObWpZY09tbU41dzkvY2QyVUZ4MVNXNVhhK09HTnovQmczMmxPYmZUYmx6NDk4U2tFZ3hGVC8vNWxiekZ4TkoyMDF1ZlBjd1JjWEZSaDFvYnFwZHQzb20vTlhZdWs2Z2pmMExSTnpaNytDTUNBRkxpemxyYXVSaWFXcHcvc21mYis5K0dSYXhTL05MaTBMZnZHNWhZTE4zMGhyeUZUS2JJbDJjc1dtdGdZbkV0K3EvOVgrMmFzZmdGdjlCNUFNTUFBSnJ2T0xud3hldjZlem9wQ2xjSXA2LzczS0VmRGMyc0lsL2FSU1RlUDB3VWYvNjRSQ0tLV0wxdE5JZXJMc21WaUVXdVBrRks3WUhoaStvcmluVDBERkdaakVBa2ptWlhFUFNjZ3pGY0NJSWVLMGxabmlEdXpwTTd6TlhiaVpaMkUzMUdFQVJCRUFSQjBQakRVQlJvekFUTlNycFNXWmcxMGxyRjRKMGlhMGQzZVF5M0tEUFoxbm1TbHE3QlMvLzNMWXJLNUgzSzh6T1NZazV2LytCN012V2U3RlRLZUtRT3BNZGYwdEUzY3ZFT3dGOGFHSnQ3QjRYankvaWo0aXh0WGJVQjNMYkdtcTYyeGprck5yYzMxU29WbHBWS3hVSUJYekhERkQ5YmVkN3I0eHdwZ1VnTWpWZ3BmeW1UU2xPdS9xTm5hT283YlpibURRMU1MTzV1SWlHU3lBOTZYQXpEa3E5RU9YdjYyemg1b0RKWmJ1b043NkJ3eFVUUnEyY1BOOVdVN2RqOTA0UHVXYlA0ODhjTE14S256bG5tTVdVYTNtTG40bVhuNGpXYWJjYzJVZ0JBUTFWSlhVWFJ4cmYrWjI3dDBOWllFMzNvaHkzdmZFR2ozN2xzeENJaHA2L2JPeWhjM3FKcWtsK0l0YVBieFdPL1hvLytxNys3ZmVhUzlmaDdOMUwvRytlUEZhUWxLTGJVVnhRbFhUNTFkeUJTbVV3cUVnbjM3SDVaM21GeXlOeFpTOWVyM1Z0UFIvTklGVHk0Z3dQdHpYV0txY3I1YVFsc0hUMHpLenZWN3dBd0RHdHRxTTVMdlNGdklSQUk3MzAvOW9vV0VQUnNnekZjQ0lJZUg0dzNQTFQvSy94YllyTEhGUHJjeUlrK0l3aUNJQWlDSU9pUndORDcxRkpZdUhiSDNCV2JWZHViNnlvdkhQMWwyZWFkVnZZdXFtdmxJVE5PZjA5amRlblNUVzhDQUhUMGpZWUdldVdUakNFRUFoN1BJaER1aExUSUZDcVRyZjN3ZytwcWE2b3V5Wm0zY3F2YWhFY3loWWFuaTZyZE5pODFIZ0JnN2VCMlp2ODN3NXgrcGJXRC9iM0g5bnlzMkdKb2FvbkhLeC96U0FrRVF0RE14ZktYdDYrZGswa2xjeU0zTzdqNzNuZGJzVWg0NU1mZDdwT25Lc1plTmJnV2ZSakR3THlWV3hDRVVKaVJ5T25yWHZQS0J3Q0FuSlJyOGVlUG1WczdKRno0dTZvNEcrK001K0hLNDRBTUp2dU56L2FPZFpRQW40d3JMdXBnUWZwTjc2RHdHWXZXdGpmWENmbmNVVVp2SDJha1VvbmsydG5ERG00K0JzYm1DSUlzM2ZUbW9lOCtpRDF6Y1BLMDJjT2NQdndkeHpCTUpPVExpOTdxRzVzYm1Wa0JBSVI4WGt0OXBhUEhaQUNBbG83K2hqYy9TWSsvNU9ZVEpKUEpOT2ZoT3JyN3NyVjFWZHR6YmwwRkFQamRyZEtneVBSQnNtMDZXeHVMc3BKclMvUGJtK3VNTFd6a01WeThRdlNVMEhra01sWHh1NEdSakdNTkVBaDY5c0FZTGdSQmp3LzMyTS9ZNEFBQUFHR3cyTnNlMVl3RUVBUkJFQVJCME9QQkd4NzgvZFBYMWE0U2k0Uk5OZVVqUFgyLzliMnZEVTBzNkV5VzZpb0dTd3YvcjVhdWdZWkRaeWZIWVJpR0I3WUFBSC85dUZzcE1McnZ5MytMYkxyNUJxL1krdmJveHFSSndvVy9NUXd6TXJOV3V4YlBmcFdLMVpRTkhScm94VXRESUFpeS9vMlBVWmxNY1czVS9tL1oybm9SYSs1NU1wMUV2aE90bnBDUjRqcGJHbEt2bjlNMU5FRlJ0TG9rZDZSdWpoNitlTHllUXFWUnFMVDh0SVNwYzViZXR6YXJTTWd2eWt3MnMzWkFFTUlRcCsvbXBSUEJzNWVRU09UKzdvNlV1R2ovR1F2TWJSekpGS3BQOEowMDU2eWsyTTdXeGlVYlhzTmZJb1NIZmZwK29LK3JNQ1BST3loODRRc3ZBNERGbnQ3UDV3Ni8vdWx2b3lrbU1PYVJBZ0JTcmtZUDlIWXQzdkRhM3MvZkNwMjNJaUI4NGZRRnEwVkNmc2JOeTRxWjZZcmxjWU5uTDhFemJiT1NZMVBpb3AwOS9lWkdidFhXTTBBUUFsNkJnYzhkQWdBUWlTTW1CZHM2VDFKYmlCbXYwYXdZdFZja2xVaXVuajBFQUdpdHIrSU9jV0pPL2drQVdMQm1PNzVXSWhZMVZKV1U1YVVCQUtJUGZzOWthenU0KzBpbEVwSkNibkxhOVFzQUFBcVZTaUtUZzJZdXhqQ1VOelRJVWhkTnJpekt0bkYwVjV2RERrRVFEc1p3SVFoNlRFUzNyNG15a3ZGbDFwWjNDRHI2RTMxR0VBUkJFQVJCMEVNaGtTbFRRdWVxdG1Nb2xuSHpNbHRIejJQS1ZMVWIwaGtzQUFDS29vM1ZwVXFydWxvYjVQOVZZbUhyaE1kSitkd2hwUWZEQVFCK1lmTUN3eGVwYm5YK3lKNEhHZE9JcWt0eTZ5dUxOSFRBejAwa0VxaXVTb3UvSkx1Ym4ydGdiSzYwbGtna1VhaFVlWlJXMFlTTUZDZmdjYU1QL1NDVlNBWjZPcVAyZjZ1aDUzOStQa202VzYzVk95ajh5cWw5dFdXRmpoNzN5ZHN0ejg4UWk0U1RwODBHQURSV2xRcDQzS1NZMDBreHAvRjA0OUI1a1UwMVpSbzJ4MUJaVTAyWnZwR1oyb0RnYU9nYm1hMSsrWDA4cHpVcktiYXpwU0h5cFYxU2lWZ2s0R3Zla0VLbGs4amtNWTYwdWpROS9tTEkvRWh6RzBldndPa3BWLy94REpnZVBIc0pBQ0Q2MEErT0hyNXJkdndIQU5EVDBVSWlVM1FOakFFQWV6L2JLZDlWNlB4SUdwMlpmT1hNdmkvZm5yVjBnKyswMlhqaXFsZ3N3aWQ1Rzl1UFltUVluaG9zRm90UVZJWXZEM0g2K056aHZ1NzJIOTdmS3BXSThXOWk4SjhrZ2lDbjluNHB2VHY3MlVCdlYwbE9pdUx1VHZ6MnVVaklmK24vbEMrbmdkNnU2SVBmTzAyYXN2cGxtT2dEUVNPQ01Wd0lnaDRIdEtkaitQaXYrREp0eGtLcS8vU0pQaU1JZ2lBSWdpRG9ZVkZwZER3OVVFbC9UMGZHemNzU3NUQjg4VG9ORDBkTHhLS1R2Myt1ZGxYQ3hST3FqUzkvK0NNZTZMeDk3WnhZSkZSYWk4cGtTblZtY2RqZHlnTVBROGpueHAwNVlHQmkzdHZacHRoZWtwTlNVWmg1NTBBWUJnQTQ5Y2NYQklVVTBSVXZ2cU5yWUZ5UWxxQ3RaekRZcjJZT044MGUvMGh4WXBId3pQNXZPSDNkVExiMmE1LzhObEszdEJzWGxDb1h1L2tHM1RoM05EOHQvcjZSemFMTVpKYVdqck9YUHdEQWFkS1V5QmZmWWJDMEJucTdycHphdDJqZEt5aUdudG4zamVwV1NvMFJhN1pOOGd0OThQSGRnUWR3dTl1YkV5K2Z0SFB4Y3ZVT2pENzBnNFl5emJqRjYxL3pDcHcrdHBHeXRIUk5MZTJtelZrR0FBaWV0U1EvTmI2MlBGOTFDTEduRCtnYm15MWE5NHBTTzRJUUFtWXNjSm8wNWVMeDMrS2lEdGFVNWEvWjhZRTgrNXRDb1lLUjRaVnFsUnFGZkI3Ky9ZUlN1NW1WUFV0YmwwU212UERhZi9IemFhbXZmT0cxLzlhVzVmLzJ5V3Q0cHZ6VU9VdWRKL20xTkZSZk92NmJrWmtWZnFkTEpSSXkrYzVweEo4L2hpQUVDdlhmMmRoc0hOMlRZNlA2dXp2MGpFd1ZEMWRmV1F3QWNQRjZxRG54SU9pWkIyTzRFQVE5ZWhnNnRQY0xJQllDQUFpR3BxeTFyMDcwQ1VFUUJFRVFCRUdQVUVkelBaN0kyZG5hY04rcW10UG1MdmNLL1BjTC9wYjZxc3QvLzdGNHcydVdkczd5eG9iS2tyaW9nL2h5VjF0VGJzbzFyOEFaUlpsSml2dkpTNDNIYTg2cTBqRXdmcmdCZ1l5Yk1WS3BaTm5xYmNkLytWU3gzZFRLM3NNdkJGL0dVUFRHdWFNdVhnSG10azd5RGdiRzVyR245NVBJNUtsemxzZWRPZkJBQjUyUWtlSUIzS2o5MzdiV1YybnJHVWdsRWlxTlBsSlBJa2s1cEVDbE1WeTlBMHR5VW5qRGd4b3E4M2ExTnJiVVY0Yk1qOFFMRjlBWVRGZWZJSWxZZFBYczRjRHdSZmkwZGUvLytQZkRqK1craEFMZXVjTS9TU1dTa1BtUkFBRC82UkhPbnNxUnhMZ3pCd3lNemYxbkxNQmY0bGZtMkVacVlHSytZZWVuQ0VKQVpUSUdrLzNhSjc4eFdWcW9USWFNWE1wV2xhNkI4YWEzUHJ0OTdSLzVjVVZDUGdDQXJIRXV1NWI2eW44T3E1OFJUalhQT3ZMRmQxeDlnbFI3R3BsYkwxcjNTa0ZHSWdJUVBCbThwYUZhc1lORUpHUXcyUUNBdW9xaXF1S2N3Sm1MOEdJTE9QZkpVNU5qbzhyeTAwUG1yVkRjcXI2eWlFQWtPbnY2aldMMEVQVDhnakZjQ0lJZU9mN0Y0OUw2Q2dBQUlKSzBkdXdHNHpFak1BUkJFQVJCRVBURXFpck9vVE5aVkJxakpEdmx2akZjQmt0THovRGZwRHhPWHc4QWdLMnRwOWpZMDlFaVgyNXJyRGExc3ZjTm5xa1UyUXljdVVncE1JUTc4NmVhZE00SFpXcGx2MmpkSzJ3ZFBhVjJBMk56ZjRYNW9GTGl6aHFaV1NtMnlLU1M5dWI2c0FXcldWci9odmxTcmtabkpGeVd2eFNMaFAwOW5ZcTFnK2VzMk93VFBITkNSc29iSGp6ejU5ZnR6WFV6bDZ6djYyNHZ5a3o2NlQ4dmpkUlpJaGFwTnJyNUJoVmxKWmZtM0E0SVh6alNocGxKc1FRaWNmSzBPWXFOY1ZHSFNHVHlqTVZyNVMyeHB3K1U1dDVXdXdkN1YrL0lsM2FOZWxqcVNTV1Nzd2UrNisxcUF3QlFxVFI4MGpuVmJ0ZWpEMnZwNm52NksyZkxqbTJrQjc1K2Q2QzNTNm5iMmxjL1ZIeUpBVXp6N0Y0RUFpRXNZcFg4Slo1T1M5YVloK3ZnN3J2ejh6K1ZHcy9zL3hZQXNFYWxnZ0dkeVZhN0V5MGRmZStnOFBMOGRMRkl6VnNQQUJBSWVJWTBTN3dHcnBhT2ZzaThTTVVZcnA2UnFiRzVkVVZCaHVJRmpNcGtqVlVsdGs0ZU5JYWFBdGtRQk1uQkdDNEVRWStXdEs2Q2Yrbk9WK2pNNVp0SjZ2NHFnaUFJZ2lBSWdwNFpRNXkreXNJc3o0QXdKbHM3NTlhMWFYT1g0OU9ValJjMzMyQnphMGVKUkhucU1ENTNxTHV0V2JXL2FpMkNNWEQyOUVNUXBMK25RM00zTFYwRHBmQWNrVVJlK01MTExsNEIxU1U1OGthWlZDb1dDV2NzV3F1YXg4b2JIc3BJdUlSUGVqWWhJMjJwcjJwdnJndU5XQms4ZTBuTXlUOHBWUFhsTW5CVnhkbFZ4VGxLamJZdW5qUUdxeWo3MWtpUlRlNFFweXd2eldQeVZMWkNLZHVrbU5QRldjbHpsbS9LdlhXdHI2ZGphS0J2elk0UFpGS0pyb0ZKK0pJWDhMUnVETU1ZTERZQUlPMzZlYWxVemR4eEQwUWtGSnc5OEYxVFRibVZ2VXR6WGVVWTlqQzJrUzU4WVlmaU8xVmJscCtYR3E5MTcyUWhFckdJb3BMNGN2eVhUenRVaWlIZ1VGU0doN3l2blQyc3RNclV5bjdqemsveENLOXFrQmVmZjB6ei9JR2owZFBSMnRmVlBzVHBHK2pwOUFrS0J3Qlkycm1zZnZsOUdwMmgxTlBaeXo4bExycS9wMFArSlUxemZhVlF3RmViOWd0QmtDSVl3NFVnNkJIQ2VNTkRlejhIR0FZQUlIdE1vUzlZTTlGbkJFRVFCRUVRQkQxYXlWZk95R1JTLytrUmRBWXJJK0Z5VXN5WkJXdTNqK1ArYVhRbXpZTFpldThUM0FDQTRxeGJKZGxxY2pZeEROVTNObnZJZzJwT2lwUXpNck5TVEJuR3VYb0hxdTNzRnpaZnRVeEJiMmRiUnNJbGZIbENSdXJpNWIvNjVmZWRKazNCWDVMSVpNVktGMG80L2QycU1Wd2lrZVRpNVY5UmtERThPS0IycThLTVJKbFVFamh6c2J4RktPQ24zYmdJQUxoeC9oaGJSMC9meU16aWJqMEtPcFBsNE9ZREFEaDc0RHNBa0ZYYjN3TUFGS1RmbE04Uk4yYnRUYldOMWFVUmE3WVRDSVN4eFhESE1GSUFBRjRwUWk3bGFyU05rNGZTakhiRG5INGFnNm0wTjcvUXVjTkRITFVIeWtxOE1zVHBtN2xrbldwTkJyYVd6b09NYVl3NlcrcVRZNk1BQURwNmhsNEJkeTRZRTB0YjFaNU9rNmFreEVWWEZtYmpNN2tCQUdyTENoQ0VBQXNwUU5COXdSZ3VCRUdQRVBmWXoyaHZKd0FBWWJEWTI5NEh5QU9VZVlJZzZHbUVUK2VpZVFGNjlzaERHeG9XeGdXOHdLRG5sdEk5cFhobmplOWQ5dkFxQzdPS01wTTlBNmJqTVNtL3NQbVppVEcyenBQY2ZCOTVrdDIwdWN0bkxGcXIycTVVd1JhSG9xaVF6eVdTeUJxS3ZZNkJtYlZEUldHV1ZDSW1rU21qNkQ1R2ozcWs4Z0F1L3R0MWFHREVxZGhFQXI3YTlwRDVrYk9YYlZTTlF1S0NaaTAyczdZM05yZVd0OURvak1nWDMyRnA2eHFhV2xCcHlwbWJPTzRRUjNFVFZRODZVaHNuajFYYi84L1owNjhnL2VabytxdjFvQ1BGZGJZMlVLbDBYVU9UcHBxeWp1YjZkYTkvcExpVzA5Zk41dzRabVNsdk5WS21hbk5kNVdCL2o3R0ZqVi9vUEFLUnFOcWh2YW4yNzEvL3AzWmJ2QnFHWWgwUFJVczN2YUZhSFZndEowOC9lM2NmSW9Hb2IyeGVYcEFCQUpqa0Y2TDJ0NU9wcFIxYlI2K3ErTjhZYm5WeGpyV2oyL2htNjBQUU13bkdjQ0VJZWxSRW1ZbWlyR1I4bWJYcExjSzl6d2RCRVBUc1VZcW1xZjVYcVJ2MHRCc3Bjb1FnQ0liZHA1RGZHSXptQW9OWEYvU00wWHdmUFduUld3QkFVMjM1aFdPL2F1c1p6bG0rQ1c4Slc3Q3F1aVQzNHZIZnlCU0tvOGZrTWU4WlJkSDc5aG5zNzhGbnQxY2k1SE5WcDV4cXFDbzU5Y2NYczVadENMbzNSM0pzWkZKSmJzcDFYVU1UTzFldkcrZU8xcFlYdW5qNUF3Q3VuTnBuNStMcDVodjg4SWRROURoSHl1Y08vZkxSS3crNmxZNmVvWWExUkNMSnpzVkxxZEhGTzBEREprSStyNnV0MGRUS1hrT2ZCeDBwZ2lBUG4vczVocEZpR0hycCtPOFlpbTU1OTh0YmNkSG1ObzUyTHA0QUFMYTJybFFpQVFBVVpTWURBTHJhR3ZHcnlOakNSbnZrV2dkdGpUWFJCNzVERUtTenBXSHY1enRESTFaTjhwdUczSnM2dzliUkQ0MVlxWGJ6bkZ0WDhlOWExSzQxTUxHUUwwc2w0b0wwbTVXRldSWUtVL2JKVVdsMEhYMGpmTG02T0tlaHFsaTFmTENjdlY1b3VZUUFBQ0FBU1VSQlZLdDNVV1lTZDRqRDB0THA2V3p0NjI0UHVEdGZIQVJCR3NBWUxnUkJqd1RhMDhFOXRnZGZwazZiUXcwTW4rZ3pnaURvTWNHRGFES1pUQ21hQm9Ocnp4NzVlNnFZR0NnUDRDcitkM3dQaWlDSVZDcUZGeGowUEZDOHl4UlRjUi9wWFRabXBibXBNU2YvSkpKSXE3YS9SMmZlbVp1SVFxV3QydjdlMFo4K09udmd1N0FGcTZmT1dZcU0rc0VzRkVVYnEwc3BGQ29Hc01LTUpBQ0Fhb0JTVVZsK3V1cHovWGltb2I2eHVWSmphMzBWQU1CbGREbUdtbFVVWk55OGRIS2d0MnZCMnUxT2s2WVltOXZrcGx6RG8yL050UlVNbHRhNHgzQWY1MGpwVE5hR056NFphVzN1N1J2NWFmRmoyN01xRE1NNGZkMWRyWTJkclEzdHpYV2g4LzhOTzJiY3ZJeWlhR0ZHWWw5WFc4U2FiVlFhWFNZbEsyMCtqdS9wSTRVZ2hHV2JkeDc1Y2ZleG56L3BhbXQ4NGRYZGVQdThsUzhDQUxyYm16TVRZL1NOekZMaW9uczdXeGV0ZTNYRjFyZlY3a2NzRW1iY3ZKeDYvVHlKUkY3NzZtNEVRZUl2SEw5MC9MZjBHeGVtTDF5akdCTm5hK3VPRk5ldUtNZ0VBR2lJZXZPR0I2dUtzeHVyU3dkNnU2NmMybWRwNTJKdTY5aFMvMi9wQ1VNVGk0QVpDeFN6cC90N09sV3ZRMFYrb2ZPY1BmMW9kQ1lBb0NJL0EwRVFaNjhuL1YyRG9DY0JqT0ZDRVBRSVlPalEzaTh3UGhjQVFEQTBaVzk4YTZKUENJS2dSMDRwSFpMUFYvOXdKZlNzSWhBSVZPbzlNNlU4aWlvSytIOVJGSVVYR1BRY0loS0pGTW85aitjL0lhRmJmTEtwK0F2SGlqS1RtV3p0dGE5OGFHSnhUeEZNUTFQTERXOStjbXJ2bDBreHA4c0xNbVl1WG1mdjVqMmEzUklJaEhPSGZ4SUtlUGhMZkpJMERmMkRaeTBaZllXQjVyb0tJek1yWFVPVDBaeUpXaWlLRHZiMTlIUzBGR1VsV3ptNEJzeFlxS052REFDWU5uZlp1YjkrTHNwTTlnd0lHeHpvMFRVd0hta1A5UldGUkpKeUlIS1kwMy9mUXovT2tSSUlSR01MbTVIV2tpa1V2QS8rY3FDbkV3UDNmS01tUTJWU3FVUStGeHlHWVJLeFVHbHFPQ0tSakdIbytTTjdlanRiUlVJQkFJQ3RvMmRtWlUrbE14YXRmMFVtbGFiRVJhZGVQejl6eVhwbkw3L0xmLyt4LzZ0ZDArWXNuenBuMmZpT2RDUlNpVmdzRmluZGJtTWVxYmFlQVY0M2VmSDZWLzg1L0pPeHViWGk3ZERaMmhDMTcxc0drNzFsMTVjTlZTV1hUL3h4NU1mZHE3YTlwelFvM3ZCZ1Fmck5uRnRYdVVNY1kzT2JwWnZld0V1WGJIdi91K0xzVzhsWG9xSVAvV0JoNnpScjJRWkxPNWVIR1h0UFI4dityOTdGTUZUUDBEUXNZdFVrLzFEOGVzNU51VDdRMjQzM01iV3lNN1d5azI4aTRIRjd1OXE4ZzJabzJLMkpwYTI4Vkc1WlhwcVZ2U3Zyc1JUdGhhQ25IWXpoUWhBMC9nU3haNlQxRlFBQWdDQmFPM1lEbFRsVklRaDZoc0YweU9jV2lxSUVBa0V4cnZRb2tnVGhCUVk5dHpBTWV6eDMyUU9SU3NSWnlYRVpDWmNFUEs2NWplT0tyZS9nSVNvbEpwYTIyOTcvN3RMZnZ6ZFVsWnphKzZXK2tkbmlEYTlaMkRxUlNLUXBvZk5NUmc0UmJ0ejVxVkRJeHpDTXhkWXhNRkdmMmRkVVd5NFM4S1VTY1g5UFozVkpybW9IQVc4WXc5RHFrbHhERXdzOEZvYWlhSHRUYldENG9vY1plMk4xcVZEQVkydnJ6bHEyMFdQS3RLekVLMUg3djFuOTh2dHV2c0hGMmJkaVR1NHR6RXlVU2lSS0VXMUYveHorNllHT09GRWpWWko3KzNwdFdUNkpSSkZLeFhVVlJjYm0xdklhckg5OHRoUERsS3RlREhQNi8vamZtL0tYTmFYNU5hWDVpaDBNVFMxZi92QUhiVDBET3hkUFV5dDdNMnNIdHJZdWhtRTlIUzJwMTg0WFpDUU9EZlROWExJZUw1KzYrWjNQTXhKaWtxK2NxU2pNV3J6K1ZYa29jSHhIeXVucnZ2N1BFU3FOVHFiUU9sc2JVSmxNMStDZUtPcVlSN3BqOTUwMzNkVW5hUEswMlhtcDhWWEZPYzZlZm1LUk1DdnhTdXFOOHl3dDNmV3ZmMFJuc3R4OGczUU5qYVAyZlhQd3UvZVhiZHJwNk9ITEhlTFVsUmRVRkdiVlZSU2lNcG1XcmtIRW11MCt3VE1KZCtjeFF4REVLMkM2cTNkZzJvMExHUW1Yai83MGtZdVgvOXpJTFZvamwyTFF6TkRVY3VxY3BZNGVrNVhxSjVoYTJWY1Y1MFFmL043Y3hna2gvUHZMUnl3U1ZoUmt5cVFTTjVYU3ZabUpNYmRpejZvZVFpd1M5dmQwS0Jia0hYMFJYZ2g2M3NBWUxnUkI0MHhhVjhFN2Z4UmZaaXpaUUhKd20rZ3pnaURva1ZNdGVnczliekFNVXd3dzRjWXJxQVF2TUFqQ1BicTdiTXdFZkY1Ni9DVlVKZzFmc2k1bzVtTEZjMVBDMXRGYi84Ykg1ZmtacWRmUDZSdWJtOXM0QUFDSUpQTDhWUzlxMkwrR0RGQzU2LzhjNldwdEJBQ1U1NmVYNTZlUDFLMjV0aUo4OFF0NDhtWlhXNk5ZSkhSNXVNZTM3Vnc4WnkzYjRPbC9KenM0SUh5aFJDSysvcytSRjkvN1p2bVd0K1BQSHkvTnZlM280U3NQTXFwNjQzOS9VRlJ5SGZwN09vLzh1RnR0LzRrYXFSSzJ0cTZRejBjUVBrSWdUSm9TRWp4bnFYelYramMrR2szbFlpVVVLZzFCQ0N1MnZxUFltSHpsVE9yMTgwUVMyYzBuS0dUK0NuMGpNN3dkUVFqQnM1Zll1WGllUDdMbjJKNlAzL3pzVDd4d3gvaU9sTUhTcWkzTHg4ZENJcE50bkR3Q1o5NFRIUjd6U0JWZnpsNitxYW1tL0Zic1dSc245d05mdjhmcDYzYjFDVnE0ZGp1TmNhY1VpYW1sM2VaM3ZqajUreGRuRDN6Nzh1NmY4dE1Tc2hLdklBaGk3ZWp1RXp6VDFTZVFTRlFUMHFGUWFUTVdyZlVLbUg3MTdPR1craW95NWFIeWFkUm1mQWZNV05EZjAxRmRrbGRabEszWWppQUViVDJEaU5YYmJKdzhsRGF4dEhNWnFTYXZFc1VpdkJBRUtVTGdYOE1RQkkwbmtiRC93NjFvYnljQWdHVHZxdlBSYjJEVUpjOGdDSHA2eVVOc09BUkJ1Rnp1Uko4VTlGZ2hDRUlpa1JBRUlSQUk4di9LSytRK1pKaEo2UUlEQVBCNHZQRTdkd2g2T2hBSUJDS1IrT2p1TWprOE1pVVFDRWE1Ylh0em5aYTJIa3RiZC9TSFU0cEVQMHRRbVV5ZWxLb0V3MUNaVkVva2tTYzg4djVVRUFwNHRXVUZqaDYraW9WV0ZZbEZ3dGFHS3RVWnc1NHVBejJkRExZV2xjYW9MY3NuRUVuNDVHWktlTU9EemJYbHJqNUJVb200T1B1V28vdGt0bzdlS1BjL3pPa2ZmZWVuRjRGQWtNbGtSQ0tSY0MvRlg1SVRmWTRRTkE1Z0RCZUNvUEUwZlBBYlVlb05BQURDWU9uK2J4L2g3aGZtRUFROTIyQU1GOElqU3ZLUFRQSVBUdVB5OFFuR2NDRUlEMUxJYjdSSGNaZU5PWVlMUVJBMHNXQU1GM3BPUEp0ZmZrSVFOQ0ZFbVlsNEFCY0F3TnIwRmd6Z1FoQUVQVmNVWTZ3d1N3Q0NIZ1Y0bDBFUUJFSFFjd3ZHY0NFSUdoL29ZRC8zMkI1OG1Sb3duUm9ZUHRGbkJFSFF4SUJoaGVlV1loN2ZvOWk1VWdBTGdwNURqL1F1Z3lBSWdpRG9TUVpqdUJBRWpRY01IZDcvRmNibkFnQUlocWFzVFc5UDlBbEJFUFM0S2VhRndlQUM5Q2d1QTNoZFFaQVNlRk5BRUFSQjBQTUR4bkFoQ0JvSGd0Z3prcko4QUFCQUVLMGR1eEVtZTZMUENJS2dDZkF3MFlTdXRxWWI1NDVLeEtJeGJKdVZGTnZhVUszWU1qdzRFSC8rK0VCdjE0UHVTaVFVNU42K1B0RFRPWWJUR0xPdTFzWkhmY1Q2eXFKVGYzd2hGUEFmNlZHZTVLZThLd295L3ZyaFE3V3JNaE5qTWhJdWpYNVhRZ0ZQSnBXTTRSejR2R0dSY093RlJqbDkzV1BlRnIvTWVqcGFBQUJTaVdTVVYwSkhTMzFUYmZuWURqZjZEYVVTTVlZOThOenVhdFdXNVVzbFkzbHJjQU85WGRtM3JvN0xtVHc2TUFrWGdpQklMVmp4Rm5vZXdCZ3VCRUVQUzFwWHdUdC9GRittUjZ3bU9iaE45QmxCRVBUMDRmUjFaU1hGeW1UU01XeWJuUlRiMWxpajJGS1VtWlNaR0NQZ0RUL29ybm83VzY5R0hlcHFieDZwZzB3cUVRcDRJL3diUzRTVU56ejQxNCs3TDUvY2U5K2dURmRyWTIxNXdXaitxZTVxbUROUVYxR0VqdW5IT3daUFlJQnBlSWlqZEpISTFaVVhKc1djNlI3NVRWYzAyTi83NjhldlppWEZhZTdXVWw5NThkaHYvSHV2d0Z0WG92Wis5aVkrVzlTRFNvbzV2ZmZ6dHg0bWpIdjU1TjZyVVljQUFMZmlvdlovK1U1VmNZNVNoN3pVK0J2bmp5bStkL0huamwwODl0c1lqcFdWZU9YNG5rK0tzMVB1MjFNbzRIMzk5cnF5dkhUOHBWZ2tGQWtGSS8zVEhPcXRMc2s5L2VmWHQ2LzlvL21JY1ZFSHI1NDlqTXBrcXF1S3MyOWRqLzZyTkRmMXZxZjlKSUNSWEFpQ0lBaDYzcEFtK2dRZ0NIcktpWVJEZXo4SE1pa0FnR1R2eWx5K1phSlBDSUtnWjhSUC8zbEpOUzMzOVU5L1o3SzE3N3R0WVdhU29hbWxtYlhEZ3g2MHVhNENRUkFyZTVlUk91U2xKVnlQL2t2dEtncVZObWZGWnJXcm5EMzlHQ3d0dGF1WWJPMkE2UkZwOFJlTE1wTzhnelJWRWsrNTlrOWxZZGI5UmdBQUFMdC9PWU1RaVNPdHZYcjJjSEZXc29iTk43MzFtWW1sN1dnT3BPVHhSSlF3REJ2ZlhKdTVLN2Z1LzJwWGV2eWxwWnZldUc5bmJUMERDeHZIMU92blBQMURXZHE2STNVVGkwVDFsVVg3dm5nN1lzMTJGeTkvQUlCRUxDclBUemMwczZvcHpWVzdpWjZSbWFHSnhVZzduT1FYbXA1d0tmbkttYVdiM2h6MXlPNUJKbFB4R09qVTJjdUdCdnJPSHZqT095aDgwYnBYNUIyRUFsNVc0aFhlRUdmeCtsZUpKRElBUUNxVkVFZStrRFR3Q2dwUGk3K1ljT0c0MDZUSk5EcHo5QnYrK3ZFckFoNTNwTFV2L3Q4M1psYjJJNjExbWpURnd0WXBQZUhTSlA5UUEyUHprYnJwR2hnblhQaTdyNnN0OHFWM2FYU0c0cXFRZVpHMXBmbGxlV2tlVTZhTi9wd2ZwOGNXdDBVUUJBYUlJUWg2U2lFSUFuTnlvV2NWak9GQ0VQUlF1S2Yzb3IyZEFBQkFvV250MkExSTVJaytJd2lDSnRoNGhkZ2tZcEdSbVpXRG13LytzcTJwdHFZMER4dEZEbU5qVGRsQVQ2ZUR1MjlCK2szVnRib0d4alpPSG1WNWFWZE83Vk5kSzVXSU1Rejc3WlBYMU81NTRRczdYRHo5REl6TlQvM3hoZSswMlM1ZUFYaDd6TWsvamMydEhkeDlicHc3S3BWS0ZLUE1NcW1VengweXNiUWRLWVlMQUFpZXM2eXB0bHhEQnprVFM5c3Q3M3lob1VOV1Vtemk1Vk9hZCtMbzdqUE02YThxemc2YXRZVE91Q2UrMWxSVFZsZFJSQmhUMkU2dGNZKzNqb3U2aXFMeS9IVEZGcGFXcmt3bWpUbjVwN3pGek1wK2NzZ2N0WnZQWExMKzRMZi9sM2o1MU9JTjZxOFRBSUM5cTlmTEgvNTQ0ZWd2TVNmMld0ZzZzYlIwOGxQaitiemhqdVk2UExOVkxCSVNpU1FpaVFRQVFGRlVLaEdIekZzeGZlR2ErUFBITXhOalJ0cHRTYzd0a3B6YnF1M0dGamJiUC9oZTg2akpGQXBleVlIR1lDN2J2TlBPMVl2T1lDbDJtRHA3S1FLUW01ZE84SVlIMSt6NGdFU21TTVFpTW9XcVlaOUNQcSsydkVEdEttdEh0MkhPUUZWUk5sSGRId2EyenBQVWZobXpkT01iU3NuNHc1eitXN0ZuK2J4aEszc1hIVDFEeldPY3VYVERyZGdvemI4bGdtWXVackswTDUvWWUvYkF0dzV1dmtwNXV6S3B0TGVyN2R0ZEcrN1paTmJpMFBrck5SOTZBajJaZHhrRVFkQmpodHdsZnpuUlp3UkI0dy9HY0NFSUdqdHhUb293NlFxK3pONzRKc0hJYktMUENJS2dwNHhRd0s4dHl3Y0FkRFRYQXdBcUM3TklaQXBiVzlmYTBSMEFZRzdqR0RJL0V1K1pmZXRxVFdtZTRyYmN3UUg4V1hXWlRNb2RHdWh1YnlZUWlBWW01cGszWS9ES21QaWVsWGdHaE5rNGVSaWFXazZidTF4cFZXMVpmbk5kNWVTUU9VV1pTV3dkZlIrVnJGaERVMHN0WFFNdFhRTUFFSDBqTXpzWFQ3eWRUS2F3dGZXbWhNd1Y4TGo1YVFrN1AvODNGRmlXbDNiK3lCNWRBMk1BUUgxbGNmVEJFUU50RjQ3K290cG83K29kK2RJdStVc0VJQ1F5UmNQUFV5bjhLcE5LOExDZFNDUUFBQWo0WEFDQWhhMHpBS0NxT052Unc5ZjYzdW8zZmQzdFJDSkozOGhVd3lFMGU5Snk5NlFTY1dWUk5nQ2dzNlVlQUlBL0pqL1EyMVZabUlsM0VBa0ZHSWJSNkl6NmlrTEZEVkZVcGhqRDVmT0dTN0pUYkp3OGpNMnRqUzFzUEtaTUs4Nis1VDhqd3NSaXhJUmxKbHQ3M2V2LzdlL3BaR25wREEzMHBseU45Z3Fjc1hqOXF3Q0E3dmJtL1YvdFdyWDlQUWQzWDd3Z2IvejU0MDZlZmdBQVQvOVFVeXM3K1U1NnU5clVwcFR5aGpoTUxSMzVTM2swZHFRdkp3QUFFckVZQUV3cE9vbC9NK0UrZVNxK0hEeDdDWUlBb1lDUFgyYTg0VUVEa3hFVFdnRUFRNXcrdGRldFhFdDlwZHIyalRzL1ZSdkR4WDhnT0F6REN0SnZKc1djeGdCWXNIYTdUL0FzK1FmeVc3Rm5OVVM2MVJZK25yNXdUY0NNQmZpeVowQVltVUxSTlREQkFFYWwwZkhHbXJJOFRsK1BWK0IwQ29XbXRLM2lPNkxCQUdlNG9xcWh1cVpGSXBXeW1QUWxDMElaakR1N0Vvc2xGMk5UQmdlNVJDTEJ3YzdTMmRISzJFaHZOUHQ4L0dBR0xnUkJFQVE5c1dBTUY0S2dNVUlIKzRmLytnRmZwZ1pNcDRiTW0rZ3pnaURvNlRNODJCOTdlaitlL2dZQXVQN1BFUUNBdGFNN0hzUFZMRDNoVWxaUzdKM2wrRXZwOFpmb1RGYmtpN3RxU3ZQOHd1Wk5VZmRMNmRpZWowa2tNZ0RBeU16S3lNeEtjVlZKVGtwYlk2MkxsMy9FNm0ybWxuWlhUdTBUOEhuaGkxOGdFTlJQSG9DaU1xbEVqQzlqNEU3SVE5ZkFlSmpUajhwazhsaHFSMHVEanI0Ui9qaTVqcjVoNE14RnFydXFLeTlzYTZ3Sm5yMUVOVDZyWjNoUE9GWEE1MnF1TWRyWjBxRDRzcUl3U3pIRXR2ZXpuUUFBU3p1WEpSdGVBd0J3ZXJ1VVlyaWRyWTBHcGhacUV5ZWZVZ0krNzI1RlZ3d0FnQzl2LzgvM0lmTldBQUNhNnlxUDcvbDQydHpsTXhhdHhmdUxoSHdxamFHNkgrN2d3STF6UnlOV2J6TTJ0d1lBVEoyenJDVG5kdUtsa3krODlsOE5SMGNRQW9GQVRMand0NERQQlFnaC9PNVJNaE92NFBGWkIzZGZxVVNTSG4vSjJkTVByeEpnYkdGamJHR0RkNnNxenJsOTlaOWxtM2NxUGRyZjM5MngvK3RkNFl2WHlZT1NjaktaVEN3U0JvWXZZbW5yS0swcXkwc2I2T21hTmsvNXF3c2pjMnZlOEtCOEFrQkxlMWNBQUQ1SklKODdEQUNpTkdFZ2pxMnRwNjFuWUdCc3J2aU5oYUxvZ3o4QUFGWnVlMWZ0V2daTHU3dTllWWpUaDlkTDZXNXJxbVV3MlZxNjhySDM5M1JjT2JXdnFhYmN6VGQ0YnVRV2x0WTl3N0cwZHdIcThxdnlidDhBQUtoTm9EYXp2bE9FUVNhVkVFbGtWNThnL0tXcHBSMCszaHZuajVwYTJrK2VOb2RDcFFFQWhnWjZPZjI5R3NxcUtCcmdEQjg1RTk4cFlja01uRG5hUGdBQXRxQk5QN05vVHZpZFZQMmlrcHBjdmxXZnZnc0FvTFMxa1ZSUW9DM3IyZmJDWENQREVjdHhUQWc4Z0F2RHVCQUVQWTBRQlJOOUxoRDBxTUFZTGdSQll6UzgveXVNendVQUVMVDFXSnZlbnVqVGdTRG9xV1JvWXZIK2ozOERBR0pQNzg5UFM5ajV4YjdSVjg4TVc3QXFlTllTcVZUeXgyZHZoc3hiNFJzOEN3QndhdTlYREpiVzlBVnJhQXhtZTNPZFV2Vk1GRVZKS2dIS2dkNnV4TXNueS9NemJKMG5MZG40QmdEQUozZ21kNGh6S3phcXJyeGc1cEoxOW03ZUNLSWN5VTI0OEhmQ2hiL2xMMjBjUGZBWUxvYWhuUDV1ZWV5MXM2VWVEeExoQWRtd2lGV3FBeEVKK0cyTk5WUG5MTHZ2MkFmN2U2NUdIZFRRQVErRkF3QXlFaTRaVzlqYU9rL2F1UE5UQU1DMTZMKzYyNXRYYm51UHptQlNhUXh0ZlNNaWlhdzBkWnRJS09qdGFQVU1DTk44RGs4WHRyYnVmMytMd21leXlydDlBMS9HaVVYQ21CTjdyZXhkd3hhc3hsdWFhc3JPN1B0bStaYTNIRDBtNHkwWWhqWlVsVmpadXlydDF0RFUwaXR3aHI2eEdSN3d5azZPcXk3SlhmZjZSMHFmRzJ0Szh5NGUrdzBBN09VUGZ3eVlzUUN2bjV0eDgzSlJacEt6cDEvQ2hSTmtDbTN5dE5sYjMvMUs3Y25idTNvYm1sckduVGxvWWVlc1dFWWc0ZUlKVkNhenNIVWFhZFJlZ2RPVnZxTEFyL09oZ2I2Z21ZdFYreGRsSmw4KzhZZmFYVFhWbEIzNWNiZHFPMTc1Z1VBa2F1a2FxTjBRL3laZ3BMVjQzWS9DakVSOE9TMytZbHI4UlJmdmdKVXZ2WXVpYUZaaVRITHNXU1piZSswci8xSE16Sld6Yy9HVVo4RXJ3aWRxVTN1WDRRclNiNmJGWDF5KzVTM0Yzd3lkTFExUis3NHhOcmRaODhwLzhBQXUvbjFTUTFYcGxuZS8xRkNrR05mVzNyUHZVbEc3eFVxRC9qeDZkNUhCUUJHQ0FDYVZHTHpnMzBSK3IwbU9CUldKZXEwVkNJSndSYWlVWlZKdk5PZVhpeWt2VEROemR4MUw3ZW1IaDBvd3FRaVRDVkZVZGlkY2k4ZHRzYnNRRWdhVU01SWhDSUtlVUpnTUVFai9CbkJoR0JkNlZzRVlMZ1JCWXlHNC9vOEVmMGdaUWRqYlAwQ1k3SWsrSXdpQ25tSVlodFdvcTN1Z0daWEdvTklZZGVXRnFFeEdwVEZZMnJvZHpmVTlIYzJMMXI5R1l6Q2I2eXFQL2Z6UmdyVXYrMDZkSmQ4RWxVa0pwRHQvL01pa2t2cktrc0xNeEtxaUhJU0FoTXlQREowWEtjK2ZEWm0zd3NUQ05pN3E0T2svdjJacjY3cDZCNXBhMlp0WTJzcERZNEV6RjNuNmhlTExVUWUrd3hjTVRTMEpCRUo3VXgwZXc1VkpKYTBOMWVHTFgzam9ueERBQ3ltWVdOaSs5UDYzR3ZxMDFGZldWeFlqQkNRejhZcUZyZFBLYmU4eDJkcmN3WUdlamxZQWdLV2RzL3dCZGd0YnA4YnFVc1Z0R3lxTFpUS3AwNlFwNDNLMlQ1cmFNdVd5clZkTzdSTUtlQnQzZm9xbldnc0YvSmhUKzFoYXVvbzU0RjF0VFNkLy8ySnU1QlliSncrbHpmR3FDRGlwUk5KUVZWSlZuSU5QWDRhMzNMeDBJanM1enR6R2NmbVd0N1IwRGJSMFFWZHJZK0xsVTdYbEJRRXpGc3hac1RrajRWTGNtUU8xWmZtaEVTdmxnWDVGSkRKNThmcFgvL3Jodzl5VTY3T1dycjg3a1B5cTR1d1ppOWFhMnpnKzBFK0FRcVdMaEh6NXk2R0JYcWxFb21ka0NnQ3djL1ZhOS9wSFN2MmJhOHR2WHpzM2JlNXlwYVQ0WVU3LzVSTi9FSW4vZm9qbzcrN2c5UGNvYlk0ZnE3NnlXS21keWRiR2M1bm5yTmc4YzhrNmtWRHcrNmV2TDFqN3NvdVhQNUZFNm1wdHZIeHliMWRyVThDTUJXRUxWc2tqcXVQRjJOeGFKcEVjL2ZHLzgxYTlpUDltcUs4cyt1ZndUK2JXRHBFdnZTdXZxNEJoNkt4bEd3OTk5MEhVL205ZmV1OGJHa1BUbHlzbnJ4YTBXOHozRm1aR3pyVTFOZkZXMjRkQ0lXOWZQMWYrc3JlUGN6YitWcDVKMk1XMEJFZDdDd3JsOFdXK1l5Z1liQlQxVlFxRUExTGxWWGdNRjJCNEhKZk1KREd0RVB5MXZNdWQvMEVRQkQwWjdrWnFFUUtKb09kTVJWVGNXUTFEdXRDekFzWndJUWg2WUxMV0JsN1VBWHlaSHJHYTdQRnNmdUNISU9peGFhd3VIZWIwQXdDcWluS3NIRnp4NnJHalZKYWZCZ0FvekVpVVNzUlQ1eXpiL3A4ZkRFMHRBUURwOFJlWmJHMmxoOUNsRWpHWlRBRUFYRDd4UjJWaHRraklSeENDKytUZzBJaVYraW9WdlljSCsyY3YyOERuRFdjbnhXWGZ1b3JuNXk1OFlRZStWa3RIWC83Y3R6eTNsMEtsR1Z2WXREZlY0c2R0YmFpV2lFVjJybDRQOStPNWc4NWtOOWFVRGc4T3NMVkhmUDdhMHM3Rnd0YTVMQytOTzhTeHZ6c2RYR2xlS29haEFJQnpoMyt5Y25DZHZuQU5uc21ZRkhPYXp4MlN6NlZXVlpKRG9kTFVwamMrN1pwckt3Yjdld0FBWGEyTnhoWTJLSW9teFp3cXkwdWJObmQ1UjB0OVEzV3BTTUN2S3M0ZTdPdmUvTTRYaW5IRGxyb3FBSUJTeFFsVmswUG1wTVZmVElrNzYrenBoeUJJZjA5SDlNRWZ1dHViQTJZc21MbDBQU3FUcGNWZnJDcktibXVzMFRNMFhiWDlQV2RQZndCQTBLd2xSbWJXY1ZFSEQzMzd2cm1ObzZPN3I5LzBDQnFkQVFBb3lrcVdoOHJjSjA4MU1EWXJ5a3pHWDZaY2phWXpXU3d0SFhrTEFNRGF5VjB4VWJjb00xbXhsb0tCc1lXamh5K2R3WlJLSkdLUkVCL2c3V3ZuQzlJVFh2djRWMTFERTdhMnJ1cEZWVmRSQ0FDWTVCK3FWSkMzcTYxSm5tYUx5MHVOSDZrNjdjbmZQMWRxd1pOdEFRQlVHaDBBT3Y2dENZVkt3Ni9EbTVkT2RMWTBJQWdoUHkwK1B5MWVkWWRMTjczcDdPbW4rZTNRd016YTRjWDN2ajY5Nyt1clp3OVoyYnYyZHJaR0gvb0JBTkRmMDduL3ExMHlxVVFxRVV2RVl2bThha0krTitiazNwWGIzaHRwaDBrcGVVMTYweXk0eFpzWHViTlphcXB3cUdXZ3IvUFM4Z0RPdWR4R3c5Q3I4V2xMRm9TT2VVUVBSTVNSTmQ4YUZITlJDb3RnNk1FZ3N3aGtCbEgraklFOEQxZWVqWXRpNkowRkZNVXdUSjZqK3dSV3ZvWWc2SG1qbUcrTElBaVJTaUFRQ0twSnVEQjZDejFqWUF3WGdxQUhKQklPN2YwY3lLUUFBS0tGTFhQNWxvaytJUWlDbm5wNXFmRXNMUjN1RUNjek1TWXg1dFFMcis3R00vWHVTeVRrVnhabUVZa2tscFp1Y213VWQ0Z3paOFZtQUVCN2MxMU5hVjdFbXUwOUhTMzQzR2g0YmgyS29uaitvSW1GYlh0VG5idnZJcStnR1ZvNittcDNubmI5dkxHRnphcnQvemNsWkc1L2QwZE5hZDZrVWRRWnNMSjNyU3JPd1UranVpUlBXODlRN1p4VVkrQVZFRmFjbmJ4bjkzYk55WWxTcVFTVnlZek1yUEE0TW9aaFJabkp4dVkyWFcyTmx2WXV0NitkazBqRXM1ZHRkSEQzU1lvNVhaSnpHNitweWhzZUxNOVBkL01OMWp4bjJsTXFQeTJCeG1BSitkemp2LzdQMGQzSGYzcEVldndsQUVEcTlmTUlnakJZV3J6aFFRREFnclhielcwY08xcnFPMXNhZklKbkFnQ2E2eXBvZElhUnVSV2V5RHdTS28wZU1EM2lWdHhaUEJXWHdkUWlra2lSTCsxeTlRNEVBQkNKSkU1dkY0T2x0V0xyMnk3ZWdZb1ZsdTNkdkYvOStKZmlyRnNGNlRkYkdxcW16VnVCdDhlYytCTWhJUEx2QnFwTGNwV09pRmVPbGx1MmVTY2V3OFZRR1FBZ0wvV0cvRk9yV0NUMENwenU2T0dMVjNMZ0RYRW9oaVo4M25CeDlpMXJSM2RkUTVPUkJ0VlFXY3hrYStzYm1Ra0ZmQ3FOSmk4bmdzYzNpYVI3UGtSUWFYU2xEUEh6ZiswQkFDemYrcFppWTlSK1RWbmtBSUFwb2ZNY1BDWlhGbVoxdHplRlJxekN2NTRSQ2ZnQjRRdjV3NE8zcjUxVHJZWHlvRmphdWh0My9xK3RzY2JBeEp6QjFySjJkTlBSTTZMU0dSUXFqVUtqVTZrME1wVkdwZExKVkJxVlNpdkp1WjE3KzNwZFJaSDlDTi9FdEhRT0N1bHNHM0kvbStVT0FEZ2ZrOXpYTjZqNUJMUzBtRXNYaEZHcFpCczZ0NDVBNlJnUVArU0lSb25YSldsS0dpUlNDRGF6dEpuRzZuK01TdVVVUnFMWUdZSWdhRUlveFhCSHlzQ0ZvR2NNak9GQ0VQUmd1S2YzeXRvYUFRQ0FRdFBhc1JzOFExUGZRQkEwSVhvNld5c0xNLzNDNW1jbng2MSsrZjJ6Qjc0N2UrQzdWei8rUlNxVlVPbjN5V3ZMVGJtdW8yOGtFdkFkM0gybWhNNzU1OUNQQnNibWswUG0zTHg0d3RqQ3hpZDRadlRCN3dkNnU3Wi84RDJCU0pSS0pBQUFFb1VDQVBBS25DRXYvQ29VOE5UdUhNVXdtVXlHcjJXd3RieUNacEFWNHBzM0w1NUl2bklHWHhhTGhQTG56ZDE4Z3JLU1lqdWE2MDBzYmNyeVVuMkNaeW51TXlubWRIWnluTktCcEZJSkFPQ1gvKzVRUFllM3Z6b29qOWhhMkRtLyt0R3ZyUTFWWXBGUTdRa0xCVHl4U0tpalo4alcwYk4yZE1lajFTVTV0L3Q3T3NNWHYzRGozRkU4WEp0Ni9ieVJxYVZYNEF4ekc4ZmMyOWY5cDBjZ0NKSjcrN3BVSWxGYkxQVnBOOURiVlphWDZoMDBNejh0ZnQzci96MzUreGRrQ20zbHR2ZFlXanJhdWdaMEpqdjJ6SUhpck9RNXl6ZjVUcDNOR3g0OGUrQjdxVVRzNkRHWnBhWFRVbGRoWWVlaVdnMVpsZi8wK2VrSmw5TGpMN3A0K2RNWXpCZmYrd1pCa0l2SGZxc3F6cGIzYWFvcGl6bXBaZ2F3eVNGenQ3NzdGWWFoaXA4NS9VTG40ZDhFUEJDaGdBOEFlT1cvZTdUMTdoU2kvZkdERjhrVUdnQkFXOWNBQURBNDBLdHJhSktUZkZVcUVZZk9qeHhwUDcyZGJWMXRUVDdCTTFHWjlOalBINWxZMmk1ZS95citjOER2SXpMbG5sZy9naUJLOCsvaFh3WW9OZDUzdWp5OGxFZnVyV3N1WGdIK1lmTUJBTmxKc1ZZT3J2NWg4enRhNm05Zk8wZStlenNjMi9PeDBneCtBQUI4aHJSdmQyMVFhamV4dE4zMDFtZnlnck53UXdBQUlBQkpSRUZVbDFRYUhjODNaekRaRzNmKzcvYlZmK3hjdmN4dEhEbDkzU1haS2E0K1FVeTJkbFpTTEkzQm5MMThvOU9rS1NNRmNBRUFnMElVMEFGSndnVUFWTmUyRkpOOFd2VDFOSS9Sak1xM0xxNEs5UE5nVVFCSkxCZ1VQWTVJS0NyRld0T0dxZG9rbTVuYVJNcjlReHRxd3gvNFhHZEtvVnNZeVlVZzZIRlMrdTJrRk1NRkFNaS9LSVdSWE9pWkJHTzRFQVE5QUVsWm5qRHBDcjdNV3J1RHFLNStId1JCMEFOSnVuekt3TmpjeHNrOU96bU94bUMrOE5wL2h3WjZwUkl4S3BOcG51Tkx3T05tM293Sm1SK1psWGdGQU9EczZiLytqWTh0N1YycmlyTWJxMHMzdmYwNWdVQUlYN0p1LzVlNzhFaWxUQ3FSUjVGTy92NTVXMlBOZmM5dGFLRDMrL2YramFQTlhia1ZqeXNCQUx5RHcxMjg3a3c2cnhpWXM3QnoxalV3emtxNjR1RHVPenc0NEJVNFhYR0hOazRlcW9tRXRlVUZyUTNWL3RNalZGY3BaVHRxNnhuSVkzT3FycDQ5WEpCKzg4TTlwK1F0RXJFbzZmSXBOOTlnK1U5eXhxSzFESmFXbTI4d0FNQi9lc1NGbzc4VXBOKzBjL1hLdkJuajdPbW5PaEhXTStEbXBaUG1OazZHWnBZQUFETXIrODN2Zk03VzBxRXhXSGoyOGVrL3YycXFLWnU5YkdOQStFS1pUSHJ1OEUvY3dmNzFiM3pNMHRMcGJHa1lIaHdJbkxsb05FZWhNVmdlVTZZVnBOOXNyQ216Y1hUSFB6ZEtKQ0lhZ3pYOTdweHBhbDJMUG96S3BBQ0FleVBGWTR5TDRVRk1Cb3V0MkVLaFVnRUFlT25iM3E0MmJWMkQ5SVJMamg2VGxRcmRLc3BKdVFZQW1PUVhRaVNSL2NMbXhaNCtnQUJrMGZwWEVRU1JTc1NqaWNhT1dYMWxjVjkzKy96VkwrRTM0RUJ2Vi9Ec3BRQUFzVkFBQUtEZWplRjZCVXkzYzFhdSs1Rjcrem9BWUVySVhLVjJ0czQ5Y2RYTzFvYXUxa1pYbnlBS2xTYVZTSkpqbzZnTXBybU40MkIvVDNKc2xMT1hQNU90WFZHUXlkYlI4d3FZYnUrbXZzVHRuVDFUQUFCQVJxSURBSndjTENlVkpaa1BER2tlb0pZVzB5Y3NEQUF3eUJWTDZYU3R4NUw0M2xYQWs0bFIyems2b3d6ZzRwRlp4VktTZHlZNnU3c0tnaURvU2FDYWphc2F2WVdSWE9oWkFtTzRFQVNORmpyWVA3VC96dHpaRkw4d1d2Z3ptSzRGUWRCajF0UFJVbFdjczJURDYvSVdscFlPUzB1SDA5ZXRGSXBTbFhyalBBWXdyOERwZUF3WEFHRHQ2TTRkNGx5TFB1STdkWmFWdlFzQXdOREV3anRveHEyNGFNK0FNSWxZREFEQWMybW5MMXpENTk0SnRhQXltWHdxTTBYWG8vL1MxamNNRFA4M2hLYzRsNzIra1ptOGRDejUzdm9Ed2JPWHhwMDUyRkpYNmVrZnFxTnZwTGpLMW5tU3JmTWtwUU1KK056V2h1cWdXWXRIaWxtWDVLU0loZXB6YnhYMWREUmpxQ3p2OWcxNWkwd201WEdIUXVkSE50ZFd5QnZ4YkZ3QWdQdms0TnlVNndrWC96YkpUVVVRd3B6SVo3QTJ6aENucjZJZ1k4Mk9Ed2I2dXZFV1F4TUxmS0dxT0RzdTZwQlVJbG43eW9mMmJ0NVNpZVRDMFQxTnRlVUxYOWlCQnplclNuSUFBQTd1dnFNOGxsL292SUwwbXhueGwyd1VZcU4wSmtzeGpuL2l0OCswZEEwVTUwT0x2M0JNYVQ5NDdWR2w4UDBvRGZiM2tpbFVNb1dLdjhRd1ZDSVdVV2tNdklJemc4bHVhNnl0S3NvR0FNd2QrZTBlNXZRWFpTWVptVm5oUHdmZnFiUDUzT0drbU5OVU9tTnU1Qlk4bGpxK3M0M3hoamczTDUwZ2tTblQ1aTYvOGM4UmF3YzMvRFlwejg5QUVNVEIzUWNBSU1LUGUzZmFNZStnY05YOVZCUmxBUUJDUnM0dnhsVVg1OTZLTzJ0aVlXdHNZU01XQzFWdjRkR3pNTmFpYzRZNnBYZUtTcTlZTW1QMDIzYkwyQUFBUTdhYVh6N2pDNVZnQTdWQ0EzY0doWFdmakhJNC93OEVRUkFFUGNsZ0RCZUNvTkVhM3Y4Vk5qZ0FBQ0JvNjdHM3ZEUFJwd05CMExPQVRLR2FXZGxQOGc5UnF2alowVktQVjYxVnUxWDhoZU9PN3I1NmhxYWg4MWZpOFNtNTZJUGZEdzMwTnRhVTdmdnlIYWxVSXBXSXhVS0JTQ2k0ZmUzY2xHbHo1STk0eThPdmwwL3M1ZlIyclhyNWZacEszWWFreTZlMGRQU1Zaa1ZUSlpOS1VBd2Q2TzNNdkJsRElwT25oTTd6RGdwUHVSck42ZTlaSC9ISm1INHF5dEt1WHhnYzZMMXZONmxVZ3FKb3dzVy81UzFyWHZrd2FPWWlYUU5qeFJpdUhJSVFGcTEvWmQ4WGJ6ZlZsTTFiK2FMaXBGalBESmFXcnNlVWFZNGVrL0ZaNlhDOVhXMkpsMDVXRmVkWTJEa3YyL1NtanI2UlNDZzRlK0M3eHVyU3VTdTM0cFZ3OFJuMmRQU05SbFBPT1BuS0dYTWJSMGVQeVNIelZ1RHpsWTFrbU5PdmxCT3FDaS9mUWFIU1J6M0tmL1YydHVnYi96czduNERQQXdESXIyMHJCOWV5M0ZTWlREcG54V1lOTXdmR1h6Z3VFWXZDRk5LSHA4MWRQdERiSlJUd01BekZZNm55TVBGRDZtNXZBUURjT0grTXptVE5YcmJweHJsamZkM3RTemE5Z1JkdHlFaU1zWGYxeGl0VzQ4ZTliMzJWMFdpcHIyUXcyVWJtMWdBQTd1QUFBRUErczkrRENwM3FrM015cmNaZ1psUnE4K3BwbzYxOFBjemxYODlySzJjRjJmVGVtcnN5Y0d5SEhyM0JSaEdHQWozSDhReTdReEFFUVJEMCtNRVlMZ1JCb3lKTXZDd3B5OGVYMmRzL1FKaWFrdU1nQ0lKR1NVZmZLUEtsZDFYcmpUYlZsREdZYklPN0taTktLZ3V6aEh6ZTNNZ3RTa1U1QVFCdXZzRjBKa3RIMzRqT1pOUG9URHFUVFdld1NuSlM2aXVLOEdpc1V1ekozVGY0N01Idi92NzEwdzF2Zkl3L1g2OVpWMXRUVjFzVEFGaHB6dTNxa2x4T2I5ZmdRQytHWWJ3aGprUWlkdk1KQWdBVVpTWU5jL29SaEpDUmNDbGl6ZllILzZrbzIvSGZuL0VGSVo5Mzl1RDMzZ3JGZkJYaHRSVGUvL0Z2eFVZTFc4ZVJkaXVUU1RNU0xxTW9pcytDNWVEdW95R3U5NVFpRUFoTE5yNmgyQ0xrODA3ODloa3FreTFlLzZwbndIUUVRVGg5M2VjTy85VGVYRWVsTTh5dEhmQnVHSWJaT2sraTBFWVY5aXJLVEs2cktITDBtRHg5NFJvTjNWQ1piSENnMThVN1FQUGVodnA3OFlUMDBSeGFrVXdtN1dwcmRwODg5ZDlkRGZRcUJpak5iWndxaTdJZDNIMzlwMGZnTGY4Yyt0SEcyVU94K0VCeGRrcFpYcHFOazRlTDF6M0I2QVZydGlNRUFvSWdkMExNbExFRUJERVVSY0NkQk0vS3dxeU1tNWRiRzZwMTlBd0R3aGQ2QjRWbjNMeWNtM0p0L3VxWFRDM3RBQUE1S1ZlNWd3UEJXKzdNaWlZUzhQQlN0bU00cmlJVVJkc2FhK3hjdlBCVTA2NjJKZ0NBaGl0ZktPRGxwY2I3QnMraU05WDhmcUJReUMvTWNqbDg0OVlORUZaOXVabk5ieFlQOWFFeUZKTUl0NnlaWldKMEoxN1BHUnplZHp3T2tPZ0lnbkJGcUpSbDBtMFViTktUc1N6UWpNMGFoNmkwWnR4T01VV0xTS0xmdjZ3elRtbldNamlKR1FSQnp6Q2w1dy9nNHdqUUV3N0djQ0VJdWo5WmF3UDM5RDU4bVQ1bk9kbGp5a1NmRVFSQnp3N1ZBcThTc2FpaU1NdkIzV2VrUDZENTNDRzJqcDdhcDdrRFppeVExd3FRczdSM3BsQm9MZldWcWpFZ2V6ZnZsZHZlaTlyLzdZbmZQOSt5NjB0OEhqQU5jbE91RjJmZk1qS3owakV3MGpjMjl3cWNvVzlrZXVIb0w3Yk9uZ3ZXYmdjQUZHZmRpajE5SUdSK3BMYXV3WlZUKzhnVTJxeGxHOGJya3dDRlNqTXlzN3owOSsrTk5XVVJxMThpamVJQjhKRkcxTlhXZE9uNDcxMXRqWDVoODB3dDdhK2MrdlBBMSsvT1hMcmVkK3BzK1h3Z3p3YWw0ZEFZekUwNy8wZG5zZkhLRmZscENmSG5qMUZvOU9WYjNzcEl1SHhzenljUnExL3lEZ3BIRUdUMjhvMUt1OExVbGFtVlNzVERnLzJxSlRKVTFaVGxTOFNpK3NwaWZTTXpKMDgvMWRSdkhKNkVybTlrcG5hdEJ2VVZSU0loMzlMZXBibXVjbWlnbDBLbDVhZkZBd0R3a0dobFVmYXR1Q2dBZ0lBM0RBQUdBQUlBcUs4c1ltbi9HeXh1cnEySU8zT0F4bUF0MmZDYTBzN2w5VWFHQndmd0doR2pQS3ZlcmpiZUVJZEVwZ3owZHZWMnRWazV1TjA1Vm4wbGp6dTBhTjByay94RFVaa3M5dlQra3B6YndiT1g0QUhsbHZyS3hNdW4zSHlEck8vMkYvQzRGQ3J0dm5mb2ZYVTAxNG1FQWh1bk8vVXVLZ295cVhTR2hteHJBWGM0OGRKSkkxTkxSNC9KYWp0WVc1cThFOG1Ndm5HcldtcmFTWFlUbXVvQkFHalM0ZnpDd29nNXdYaWZxcHJtYnVQUVFib0ZBSUF1NGRERWZUN2M1RFZMSmhub1AzQ2tmZ3hFUXpLcTFtZ3JOcWdHY0dFa0Y0S2daeEwrdHhsZTZWdmVJbitwMkE1QlR3NFl3NFVnNkg2a2txRzlud094RUFCQXRMQmxybjU1b2s4SWdxQm5YSDVxUEhkd0lHaldFc1ZHQW9MZzVRTDR2R0d4U1BoQUQvN2owYnFPNW5yVjJZMEFBQTV1UGtzM3ZvRWdpR0o0Q01OUW9ZQVBnUEtmNzdPWGI0eFlzMDNwejNvQ2dZai91Wjl5TlRvbEx0by9iRDQramRVUXB5OGxMbnFndDNQUnVsZnBUQlkrR1pRcUZKWGhUNDVMU1dvNkVBaEVlZmlNUUNUT1cvbWlnWW5GdGJOL2Flc2FoQzFZcGRoVEloYU41dU1HYjNndzVlby8rYWszQ0VSU3hPcHRrMFBtQUFDMDlRMHZIdjNsYXRTaG5GdFhnMmN2OVpnODlkRk5XalhoZEExTkFBRHR6WFZKbDAvWFZ4WTVldmd1V3ZjcWs2M3Q2REg1M0Y4L3g1ejhzNnV0YWZieVRZckJYN3hrUjM5UHArcmVtdXNxTUF3enNWSXp5V2RZeENxcFZJSmZHeFVGR2JHbkQrZ1ptcElwbEV0Ly8wNGtrUjNjdk4xOGc1ZHZlVnRILzU2THVUZ3JtVVpubXQzTkNCNjlndlNiVkJyZHhjdS9OUGQyN09rRGVPTzB1Y3QxREl6U2JseElpamx0Wkc3dFBNa3Y1V3IwdGJOL3pWdTF0YituVXlRVW1GcmVxZkpjWDFuMHo2RWZVWmxzOWN2dmErbXFuenBQTEJKV0ZtV1J5T1RSaDVqcnlndHZuRHVLTDlQb0RKKzdkV3hENTYrY3RYUUQva01lNk8ycXJ5eVdYNDBEdlYzbkR2L0UxdGFkditvbCtYNjYycHUxOVF6eGUxTW1sYW8vR0liaFVYVzFLNGtrRW9JUThMSXRlS25mK3NxaXF1SnMvN0Q1cWhXeDhZL3dBSUNod1g0QXdFZy9FSnlPTm52YnltbURnOXl5eXZycW1sU0pWTXBpMHNPbWhzZzcrSGc2TmJXa0RQWmxFNGtFQnp0TEZ5ZHJJME9iVWY0QUg1NkVoN0pNUmxYd1Z5bFFLeGFMVlNPMk1JWUxRZEN6UWY2M0hKbE1WdnJOQnNPNDBCTUx4bkFoQ0xvUFh0UitXVnNqQUFBUVNWbzdkb05uOTFNOUJFRlBnbzZXK3VUWXFFbCtvVVptVm9ydGVBemwvSkU5K0VzTFcrZjc3aXIyOUFHRWdOQm9EQ0taUE5qZlc1YVhwcU52cERiMmhEOStMaFR3cjBZZHBOTG9KREtscDZOVktPRHBHaW8vWVQzU1ZFNmN2dTVqUDMvY1VsOFpPbjlsYU1SS3ZERXNZaFVCSVNUSFJyVTM3OXE2NjZ0ZlB0cWg0V3gvL25DYjJ2YkE4RVZLQ2FGVFF1YWFXenVhV05vQUFHNWZPOGZuRHBISkZLR1FYNWFYcWpuU0JBQkl2SHdxS3lsV0toRmJPN3BIck5rbVR6KzBjWFRmc2Z1bitBdC9GMllrWGptMVQxdlh3TWJKUS9PdW5sNGR6ZlZKVjA3WGxSZHE2Um9zV3ZlS2ZIWXNDcFcyZXZ2L3haemNtNTBjaHlESW5CV2I1WnRvNmVwcDZ4bmszTG9xNUhPWmJHMTV1NURQTHkvSUlKRXBydDdLVlUxUm1ZeEVKdmQzZDVSa3AxU1g1SEw2dXMyc0hWWnNmVnRIMzRqVDExMlNuVktjblhMaDZDOVVHdDNGTzhBellMcTFneHVDSUxYbEJjMTFsVUV6RjVQSUQvYi90azAxWlZYRk9YNWg4eWhVbXFkL21MV2p1MVFpWWV2b0VRakU0Nzk4Mmx4YjRlWWJ2R2pkS3hRcWpUdkV5YjE5dmJHbUZNOHF0blowUTJXeTlJUkx5VmVpQ0VUaWloZmZWc3dwNWc0T1JCLzZnYzVrTTVoc0RJREc2dEtoZ2Q0cElYTVZnNTVXRGk0YVB1VjYrb2VaV3RwaEdFb2trZ3hNTEdpTU94UDNLYVloR3hpYnYvN3A3L2pOMVZSVEZuM29Cd3pGTnV6OHBLbzRwN08xa2NGa2M0YzRsWVdaZUFtSW10TDhxUDNmYXZoUmZQMzJPclh0cTE5KzMyblNsT3FTWENaYjI4REVvaWdyK1dyVUlSMTlvNUM3TjZ3aUpsdW50YjY2Sk9kMmVYNDZrVWpTTnpLOXp4c0FnTFkyS3pqQU16akFVM1VWaFVKZXRXem1mZmZ3aUdBb3B2SnRsTWIrR0lZWG5SQ0pSSS93dENBSWdwNE1CQUpCcVlRQ2pONUNUeXdZdzRVZ1NCTkpXWjdneG5sOG1ibDZPOUZTVFo0UkJFSFFPRXE5ZHM3QTJEeGlqWEpBMDhIZDF5ZDRabk50QllGSW5MVnNnNEhKL2FjUEdoN3NyeTByd0RBVUx5bGdidXM0TDNLcmhqL0thWFJHYlZrQlh1NlRTQ0xiT0hrRXpWdzh5dE5tc05oREhQR2FIZjl4OVBCVmJBK1pINmx2YklaaEdFdExaL0Y2NWVmVFI4UFF6RksxMGZSdTFtZGZWM3RKVGdyK0NVVFAwSFR1eXEyYTk2WnZiS1puYUJLMllMVlN0Vk1BQUkzQldyVHVGZit3K2YwOUhjOXdBQmNBZ0JDUS91Nk9PU3MyVDU0MlJ5bFVTaUFTRjI5NDNjRFUwanR3eGoyYklJVElGM2ZkT0hlc3FpZ0h6NXUrMjU5a1lHSStZK0VhdHJhdXZCSERzTDkvK2JTbHZoS3ZOVXlsTWV4Y1BPZEdibkgwbUl4ZmZqcjZSaUh6STBQbVJ6YlhWUmFrSjVUbHBSZGxKczlldmpFd2ZGSGlwVk1zYmQyZ1dhTzk4T1MwOVF3TlRNenhncndrTWtYeHV3b0hkOS9KMCtiSVorZGJzSGE3dVkxRFZsTHNFS2QvMnR6bE92cEd0NitkUzc1eWhzbldqbnpwWFN0N0Y4WGRNclYwZWpwYlJRSSsvcEtscFJNUXZuQzZ3blJuQUFCblQzOE5NN25SbVN3ckI5Zjduajhld0pWSkpURW4veVFTU1d0Zi85REV3cmE1dGlJMzVScCtQenA2VE1hL0hUR3hzQm5icldSaVlTTVU4TGlEQTlaT0hoMHQ5VEVuOWhxYVdxNSsrWDJHdWhML2dUTVhuVC95ODhWanY1SXAxSkQ1a2FPcFcvSXNrWmRRZ0NBSWVoNm96Y09Gb0NjUUF2L3ZHWUtna1dDODRmNy9iTVlHQndBQVpJOHAydTk5TjlGbkJFSFFFd3BUZ0tJb2dVRGc4WGhqMnhVcWs0bEZndEZNTHpaS01wa1VsY2xJWk1yby95TEhNQlFBNUZuOUMvNFJaWmNnQ0lLLzlVUWlrWEFYZ2lEeTlKYUhPYWpTQllZZ0NKL1BIOWZUSDJkMTVZWDFsY1VHSnVZbWxyYkc1amFhU3d3TEJielMzRlJQL3pBS2xkYmFVQzJUU3ZBbi9SK1VSQ3hTbXJKdmxHUlN5YTNZczRFekY4bG5QMU9DWWFoVUlrRVF3b05tQjQ5QlgzYzdoVUpUckhraWswa0pCSUxxeklkamc2S29nRGZNWkdzM1ZwZGEyamsvWFRWRDhMdE04UllielYxV2ZxWlh6NGx1NHN2VXZIUEZ1cmY0amZhRTMyVVFCRUhqZ2txbFloaW0rT3RVOFRmcXMvclhJUFNVZ2pGY0NJSkdOUFRiSitMYzJ3QUFncmFlem1mN0NUcjZFMzFHRUFROW9jWXhoZ3M5cFdBTUY0SWV0Y2NUdzVXRGR4a0VRYzhES3BXSy93R2pHTU5WaXVSQzBCUGltWnAzR0lLZ2NTUk12SXdIY0FFQTdPMGZ3QUF1QkVFUUJFSFFjd0ltK2tBUTlKekE3alhScHdOQm1zQVlMZ1JCYXFBOUhkelQrL0JsMm95RlpJOHBFMzFHRUFSQkVBUkIwT01Bb3hnUUJEMVhGS08zcWdzUTlPU0FNVndJZ2xSSUpVTjd2d0JpSVFDQWFHSExXdnZxUko4UUJFRVFCRUVROUdncGxzU0ZJQWg2VHFqbTRjS0VYT2lKQldPNEVBUXA0NTAvSXEydkFBQUFJa2xyeDI1QXBVMzBHVUVRQkVGUEIxZzJEb0tlYWpCc0FVRVFwQWorVm9TZUtEQ0dDMEhRUFNSbGVZSzRLSHladVh3ejBkSnVvczhJZ3FDbkRJemlRWEx3WW9DZ1IrM0p1Y3VFZk81SXF6QU00M09IWkRMcGZYZlMwOUhDNmU5UmJPbHFiU3pQenhobEdJWFBHeFlKQmFNNzM3RWJsNUUrdkw3dWRwbFU4aGdPTkM2RWZHNVhhK01vTy9PR0IxWGZjUXpEdUVPY1IzQnFUNXl1MXNhZWpoWUFnRlFpRVFwR05iVmdSMHQ5VTIzNTJBNDMrZzJsRWpHR29XTTdpcExhc255cFpPeFg3MEJ2Vi9hdHErTnlKamkxdFJRZzZBbEUvUFRUVHlmNkhDQUllbEpndkdIT3Q3dUFVQUFBSUh0TVlXMStDend4SHd3Z0NIcUtJQWdpZVlnL3phR25rWHo2WnJYR1BkSUVMekRvT1VRZ0VNWndsL1dVOHVuNlpKWXBaZlFId2tNWVV1a0RCQ0xUNGk5ZU9QcUw3OVJaSkxLYUEvR0dPRDk5dU0zQ3psblAwRlN4bmRQWGZmelhUL1dOelhYMGpRQUFxRXgyNUljUDI1dnFKdm1GeVB1a1hJMHVTTC9wUHoxQ2FaOHQ5WlZKbDA5Yk9icVJLVlI1WThLRnY2K2VQUlF3WStHakMyMlBiYVM0aThkK0s4MU5kZk1OQmdCY1BYczRPeW5XMHo5TXZ2YkExKzgyMVphNytnU081alRhR21zT2ZmZUJrTTl6Y1BjWlRYK1pWRExRMjlWU1YxRlptSVVRRUcxZEE4VzFRajZ2cDZPMXBhNmlxamhIeDhDSVNtT28zUW1HWVZLSldDSVdDZms4UG0rWTA5ZmQyOVhXMFZMZlVsZloyZHBncWpIejQvZ3ZuK2JldnU0Vk9GM3gvUnJKMFo4L3lrKzlNVGxram1KalMzM1Z2aS9mWm1ucG1sblpxMjZDbjh3UXAwLytqNldsZ3hBSUVyR29xNjFwZUhCQThSK056aVFTU2ZpR25TME4vVDJkZy8yOW8vL0hIZUpvUGNyWm5rLy8rVlZEWllsWDRJeWtLNmV2bmptb2EyQnNZR3l1MkNFdk5iNDBOOVhPeFV0K25WODRzcWN3SXlrd2ZPR0RIaXNyOGNyNUkzdDBEVXlNemEwMTl4UUtlTi91MnFodmJHNWtaZ1VBRUl1RVVxbEVKcFdxL1Vja0VqWGNnOVVsdVdmMmZRTUFadXM4U2NNUjQ2SU8xcFlYMnJ0NElRVGwxTVBzNUxqRVN5ZjFqY3p3azNsSVJDSVJSZEhIOWdjTUJEME0wa1NmQUFSQlR4RHVzWit4d1FFQUFNSmdzYmU5RHhDWXFnOUJFQVE5TVBocEI0SWVOWGx3NFFuaDZoM3cvK3pkZDFRVVZ4Y0E4TGQ5MldYcElFV0tGQVZFVUZUQWpyMzNiaXl4eEtqUmFHSVNrNWo2bVdaaWlqRXgwYWlKeHQ1UnNTR0tJQ2hJRWFRSlNPKzliQzh6M3g4UHgzRjNRVVFOeGZzN09UbXpiOTdNdk5tZFhkeTdkKzRMdTNBMC9PS0pNVE5mYi9sV2ZBTWhqOGMvOU51V1NmTlgrUVFFTWxtc2tkTVdudHIzYy9xOWFQZmUvcmhQZmxhYWk2ZVA3clpLaFNJN1BmSFByOTZaTUcrbHU0OGZRa2lsVktUR1IxbmFPbVFteCtvOW5KbVZyYVYxMTlhZVlxUFduU21tVWltb3pGbTFTcWxTS3FsVjliVlZaVVY1T0x6YkVuWk9icTZlZldKdVhySjM4ZkQwSGRCVXQ1d0g5ODhkM0NtWGlwVUtPVzdoOHZoeXFVUmtiQlowWUlkTUlwYkpKREtKbUJvVmc4SGdDNFQ5aG96VmFOUWswWmh4eVdBeXk0dnovOTYydWFuOFlqYUhheWd5OXZFUFpMSllUWTFrNU5UWERtei9JdnI2aGVHVDV6ZC9haFVsQldXRnVVTW56TlpxZjVBWWd4Qnk4ZEJ6TWVDZ1h2U05ZSHJMeHUvMkNneU5xc3RMOW43L29WYm5sUi8rMEtXckUxNE9Qcktyc3F5SXZsYXBrTE01SENhVGhSQWlDSTFhcGVKd2VmUzNtMEFvV3ZlL25jMmZ4ZlBnY0hnNDNYWFE2T24xTlZYSGQzL2ZlOENJeWErdHBqcklaWkxvNnhjazliVlRGcTVoc1RrSUliVmF4V3I2eVcrR3o0QVJrU0ZucjUwNTBMMVhYNzZCc09VYi92clphcG1reVlUMDVSOThwemZVam5YdjFhOXJ0KzVSMTRKNitRM1ZDay9UbVZwMHVYYm0zNnF5b2xrcjN1TWJQUEc3d3BCeHM3S1M0MVBpSXIzNkRXNzVtQUhvQkNDR0N3Qm9wSWk0cklnT3c4dUdTOTlsdnN5Zmx3RUFuUktEd1lBYjBGNWxrTFFDd010R2Y1ZTFLMmFXTnI2RFJvdnJhMG1TWkRBWUpFbWszNHVtMXVMN3dRc2VwcXNlUlJKNUJrSm5kMisrUURoL3plYVRlN2JkdkhqTXZiY2ZqeS93OUIxWW5KK04wM0lSUXBXbFJSVWxCUVpDdy9PSC9uaDhMQ3ViUWFPbnVYajR2UG54ajJmKzJYNys0TTZ1M2JvYkdwbkUzd3FSU2hwSzhoK2UzYjhEUitKWUxEYUx6VVlJRVFTaFZpbUhqSnNaT0dsZW01enA0ZCsvZXBpV2lGdTJySDBjbmR5eWRyYVBmK0NVUlc5bHB5WGkySmJlZzhxbGtxUzc0VnFOMXZiZHNsSVRDckxUeFExUFZCamdHd2k5L1liaVphVkNWbDlUT1hiMk1qTkxheU1UY3lOVGN4eW5LeS9PejMrWTd0Rm5nSld0dmREUVdHaGtZbWhrSWpJMkV4bWI0ampzNmI5L29jN0wwM2ZnMUVWcng4OWR3ZUh5MkJ3dWw4ZXJyaWk5ZEd6UGEycy83V0xueUJjOHptbEZDQVVmMlowY0c5SFVzeGQ5SXpnbTdLSnVldzl2djJsTDFxbFZTbzFHRXg5NWpjbGs5dW8vQkpmRllMRlliQTZYSUlqa3VGczJEczVNSnJPK3BwTGFrTTNoQ2d5TjhMS3htY1dhVDdjamhGTGpid2Y5K3h0OS96T1dickJ4Y01iNXkvanlvQ3ovNExzbm5tcVo1SWYzWDUreGRFTVBieitFVUhaNjBxSGZ0cXo1OUJlakp6T1hYeW9PbDR2UG5TOFFUbjk5dmJPSGo0SEFrTjVoME9ocERNUUlEVG9vYWFpYnQrcEROb2VyVWlxYVQzQ1dTeVZacVFsNlZ6bTZlVGJVMWp4SWpNSGhZQzNkZXZRU2lveDEyNmN0WHFjVjAyK29yYjRaZkZ3cWFYQndjVGN4czJ6K0hFZE9XM1F6K0JqMU80RmVBMFpPRVJvYW56dTQ4L2p1cmE2ZXZoR1hUOUxYYXRUcXlyS2lyUnNYUGJISnFDbER4MnRILzU4Sy91MEtPaENJNFFJQUVFS0lxQ2hwT1BBclh1WVBuOFR6QzJ6ckVRRUFPaGdjd0tYKzM5YkRBVzN2aFY4RzhDTUJBRnJhdzRkdFdXRnVibVlLUXNqTW9ndXl0STRKdTJodVplUFUzZXZrM3A5NGZBTWNFTVJ2M0xzM0x6TlpUSVNRVWk2M3NPNjY4cU1mY0ZybzNEYzMxVlZYL3ZIVk85UStjUkRRM01xMlMxY252c0RRUUdBb2t6UlFheFd5eG9pU1VHVDgydHBQcWl0S0RZMU02bXNxd3krZDhBa1lQbVhoR2h5ajNQWE54amtyMzNmdDZZc1F1blA5Zk1qcEE5Mjkrei9QbWVabUpKY1Y1Ylh1VE1mTVhDcVhTYTZmTzB4b05LT21MMElJUlY0OVUxZGRNV0hlU3FHaEVVSW9LL1VlaThXKy8yU2dsc2NYREI0N0F5RWtsZFJmT2JHUHhlWm81VnF5Mlp4N3Q2L1RXMVJLcFltNUpSWER4Yno5aHVwTnNldy9kS3lqVzgrbXp0ZkZzL2VvYVl0Q1R1OUhDTEU1bkQ0RFI5S095MFVJbVpoYjZrYjNQSDBIV05yYTAxdWlyMStvclNyM0M1eGdhbW5kMUxITUxLMFJRbWYyLzBvRmpuLy84bTI4NE9ibE8yL1ZSNW5KY2VLNkduRmR6ZlpQVjlNM3hHdnhNZ014Y0lFTGVqcXdVaW5Ia1hkYzNhS2h0bHIzNkpWbFJacEg5WG5rY2lsQ3FMYXlIRmZ2cmFrc1F3aFZsQlpST2FkTUZzdlN4bDUzSjg4cUpTN3l3dUUvOWE1U0taVUlrVnJSU1lUUXBBV3JldllkaEpjSGpwN0tZQ0M1VElwUFdkSlFaMkhkWkVJclR2USs4OC8yWmpvVVpLZnJiVis4L2d1OU1Wejh6c0pJa2t5SUNyMXgvZ2lKME1UNUsvc01IRVY5Tk4wTVBuN24rdm1tRHJwdjI4ZTZqWUdUNXZrUG40aVh2ZjJIY2JoY1V3dHJFcEU4dmdGdXpFeUpxNjJxOEFrSTVISzFaOTdHa2ZwV2dIOWRnSTRDWXJnQUFJUklvbjduVjBncFJ3Z3hMVzBNNTY5cDZ3RUJBRHF3OWhCVEFHMUNxMzdjQzk4NS9Ed0F3RXQ5bDdWT1VWNVcySVdqMUVPbFF0Nno3eUNuN2w0SW9hbUwxK0prUm5GZHpjK2JWODVZdHNIVnN3OUpFcjk5dnRiUjFZUGFoTVhtbUZoMEdUSjJablo2WW5aNjBxaHBqME5Yb1VFSEI0MmRNV2owdEthT3ptQXdtVXpXdFRQL3lxUml4R0NPZUhTZi9wM3JGM0JzenJXbnIxcWxpZ29KNnVIZHY1bWJ1MXNpNDM1c1FsUm82ODRVeDljTWhJWWF0YXBydCs0SUlZR2hrVXdpeHN2aSt0cU1wTHM4dmtGcVhCVGVlVjFOSlk5dllON0ZEc2R3c1luelZ2b0VQQ1hONHNTZWJTMmZPcXg1UEw3QXl0YUJ5emZBMVh1VEh0MnVoL09hRVVLN3YzMmZmaDMyR1RoeXpNelh1L1hvUlM5eWV2dGFVRzFWK1pEeHN3SW56c1V0SkVuZXZIaThoM2QvdmZWemhTTGprVk1YVWc5dlhEaUNGKzVjUDI5a2FqRnU5bEo2NTdQN2R6Q1pUd2xvbEJjWElJU01USnU3di9EMDM3OVVsQlN3YVZtbzE4OGZwbW9wSUlSTy9QVURQbE9OV2kwUUdXMzRhbGZ6QjIwSmpVYWpWTWdEUmt3Mk5EYlJXcFVTRjFsVFVUWjQzQXl0ZGlzN1IwbERIUTRySTRUc1hUd1FRb1U1R1FnaHFiZ0JJUVplMWlJeU5qTTJzN0RvWXJkK3l4KzZheEZDSi83MlpocWRBQUFnQUVsRVFWVGFoaENhL2NaN2V0Y0tESTNMaS9QcmE2dFVTZ1ZDcUx3b0wwc2dGQm1aVXNVb3FpdEtMaHorTXk4ejFkTjM0TmhaU3cyTm5qZ2RleGQzcE8rektpN2lLa0pJcStReFp1dlkrRDdWcUZVc05zZWpUMk9wRUh6QkZPWmtYRDM5ajQyOVM5L0JZN2c4UGtLb3ZxYXl0cnJTd2NWZDcvZ0I2R1FnaGdzQVFOS3pCOVRaYVFnaHhHSWJyZHFNZU5vL2FRSUFBSVZRa2RKS3RWcXFVY3RKUXZQRUhMNGtTWktJSkVtU3pXWHlucmZrSU9oZ05FcXlOa3ZPWkRLWkRDYUR3V0F3bVkvaVRDK2d1b0wyQmNaajhwckxOd0tnYzFMTGlPSTdFZ2F6OGQyRjMydVBLdU0yK1M0ajFFZ2xlVEZUeWV2bE8yaVU3NkJSZURrNTl0YVpmN2IzYURiZE5UdjlmbTExaFhkQUlFRVF4M2QvNytUV00yRGtaQ2FUMlhmSUdKbFVYSkQ5Z0FyclhEeTZXNm1RYzduOHBKZ25zbE5kUEh5b3hNRE01TGl6KzNjZ1JMNzU4WS8rd3ljYUdwc2loRzZIbmt1OGM2T0hkLzlyWnc1eXVQeStnMGN2ZSsrYjV6L1RNVE5mcDJyZ1B0T1pxbFVxWEtLM29iYWEwR2pTRW03ak9iaGtrb2EwaE5zTUpxdXNLRmVqVVU5ZHNzN1ZzdzlDaUNTSmI5YlBIenArdHYrelQxR2wxN1V6LzlKdmt4OHpZL0d6N3NISGYxZ1hPOGZnSTd1R2pKOWwwY1d1cXJ3NC9PS0o0WlBuQzBYR1JibVpNV0VYcDcrKzNzeEtleHEzbUp1WHJwMDk2QmM0Z1FyZ0lvUVVjbGxHVXV6ZHNJdnpWbjlrNzZ3ZGQrUHkrUFE0OWUzUWN3aWh2TXlVL0t5MHNiT1g0VUE1aGNGZzRsb1ptRlRTRUh4a04wS29wcklVdDZpVWlydGhGMjBjbktrTEJqOFBWZVhGVkFnU0d6aHFLaTdVMjN3dGhlZ2J3WGhJTDRwUFFLRHVyRncxbFdYMU5WVURSazdSN1o5NEoremN3ZC8xN2lvdk0rWHZIemZydHVNU0lrd1dxNmx5RVBnNWFhWllSUFNOWUNyZE96TGtiR1RJV2ZmZS9yTlh2RWNRUlBUMTgySEJ4NFVpNC9tclA2Sm41bEtjM2IyZDNiMTEyeDhrM1VVSURac3dwNm1ESmtTRlJvYWNuYkYwQS8ybmw5S0NuR04vZnRmRnptbmU2bys0ajc2eFhqbjVkODZENUtYdmZmMzgxYTRCYVA4Z2hndkFxMDc5TUUwYTlDOWVGczU0bmUzcTJkWWpBZ0MwVXlvSlVaRXNyYzJSa3hydFZZMGhOb1FqYkNTSlNJTjg5cU9iU3VtM3FEMitWWTFFY050YUI4WjRJcStHZ1JCaWM1bDFCUW9HWWpBWVRBWURVZEVsM1BrNWN3YTFMakFXbDhYSlEzQ0JnYzVOOTEzRzRqRGxWUm9HSXA3cFhjWmdJS1ZZNTFQN0paQktHcTZkT2RDdFI2K2VmUWVwVmNxbXVuWHI3dlhhMms5dDdKMUpralN6dEE0NWM2QzBNR2Z5d2pVc0Zwc2dORXphQlBSU2liaG4zMEdYVCt6VjJzT1NEZjhUaW96VktsVm8wTUdZc0l0MlRtNHpsbTR3TXJVd01rVmxoYm5YengzT1NrM3dIejV4ek16WGIxOEx1bmgwZDFaSy9OQUpzL1ZtZmY0M1p5cHBxTHR5NmgrcVhXdVp3V0RpWkUvcU5uOUpmUjFCRU0ybmpqNlQrcHBLWEY1QTBsQmZuSmMxWXNvQzNONVFWMU5iVmE3ZG04SFFMV1pxNitocVltNFZmR1JYdCs1ZWptNDk4N1BTd2krZWNQUHl4UVVLRUVKYVUwdHBOT3FJU3ljakxwL3lHelorN0t6SHliTWtTYkxabkRrcjN6KzQ0MytIZi85NjdwdWJjQ0p6ODY2ZFBXaGlidVU3Y0pSV08wa1NiTTRUSlZ6eDVHeUVSb1BQTHVUMC9vclN3dmxySHQrd2IyblRsUzh3UExYdjV6UDdmK1ViQ0RkK3AzMTF0UWRjbm9GQ0xxVWUxdGRVcWxVcUhDSjM5dkI1YmUybld2M3pzMUlqTHA4YVBIYUdWbVdNaHRycWN3ZC9wMWNycmk0dnFhMnUwTm9jSHlzN1BVbXJYU2d5N21MbmlIKzlHRG4xTllWYzl0c1hheWZPZjlQZHg0L0ZacGNWNXA0N3RMT3NNTTkvK01SaEUrZHdYM1FPVUJjN1I0MUs5YytQbjR5YnN4ei9TcFNkbm5oeTcwOTJqcTZ6VnJ4SDFWVWdTV0xVOU1WN3Z2L3cySzZ0Szk3L2ppOTRobW5aQU9pSUlJWUx3Q3VObERUVTc5eUN2d1d6WFR3TUpqN3ZQQThBZ002cW9VaFpHTmxBYWtpVGJud2pCeDdYa01rUnNoaVBLczVSYVpLTnlaSWtTWklrUVJEMEJXb1Z0VStvUHRZUmFjV0o2SGQyMnpFTUdRd3FSL0NKTzc1ZlRBeVhkaFZSVnhkOVdldWlnZ3NNZEZETnZNdTZQdnU3TFBWb3BiQ0xucW1LWGl5U0pJTDI3MUFxRlpOZVcwMlNqV20vUlRtWmVFRXVsZUtIT01SbWFHU0tCenhtNXVzR1FsSFloYU9tRnRiREpzNGhDRUtqMFdUY2o4VmJEWnN3VzJSc052eFJlUVNsUW41czExYUVrSGtYMitxS2toTi9iU3N2enZjZlBuSGt0SVdFUmhNWmN2WkJZa3hSYnFhWnBjMmNsZS9qSk1vQm82WmEyVHBlUFBiWG5xMmI3SnpjM0hyNjlnK2NvRFhCL1g5d3BrS1JjVE4zMzE4NzgyL016VXVHeHFhVnBVVzRwYnF5RENGay9MUlpvVnB1eHRKM2NHd3JLelhoeU03SEtjbDZDNlJ5ZWZ4TlAvNzduRWU4ZHZwQXpNMUxDS0hFNkp2Mzd0eG8vS0FtTk1TVGMxZ2QrZU9iV2NzM3VubjFiWDV2TTVlL1cxOVRkZmZteFY3OWgrSlVhMHlqMGRBRGxBS2hhTXFpdDNDV2RGNVdxbHFsTEN2S0d6dHJLYzV1eG5oOHdZb1B2bnVZbXFCUnErbFI4cWhyUWZUSjFrNy8vUXU5bHNMT0xSdm90UlNlODhtaFM3d1RScStsWU5HbHE1dVhyNEZBcUZhcGxBbzVEb3hHWEQ2ZEVIWHRyYzkrTmJXMEZobWJpbWpQQVBZdzdSNUNxSmZmVUlzdVQ5eWlnc3MzMDFPdzQyNkZORldkOXRCdlc3UmFjTEl0UW9qSE4wQ29zZUl6bDhmSGs4aUZCaDBzTGNoaE1KanhrU0h4a1NHNk81eTI1TzNtRTlXYlordm91dno5YjQvOCtlMmw0M3NjWER3cVN3dFA3Tm1HRUtxdUtOMzF6VWFOV3FWV0tWVktKVFd2bWx3cVBuOW81K3czM20vMUVRSG9FQ0NHQzhBclRiei9aNkt5RkNIRUVCZ2FyZHFNR013V2JBUUFlT1hVNXlrS2JqVUlMTm4yUTQzWWZEMGZGUFFKemVpTmVJSEpaT0lRRzh4SjFjblFJMGM0a0tRVlducUJCOUs2ZnVnN3B5NHdpTnVDem9mK0xzTTVxaS9wWGZhY0xoM2JrNVdhTUhiMk1pNlAvOWZXVGFPbkwwWUlSWWNGYTY1cEdBekU1bkM1UEQ0T0hxbVVpdTY5K3M5WjJSaHFHVEp1cHBHSm1YdHZmeHlsbFVrYWNHQlJxWkJQV2JqR0oyQTREajVxMUtyRE83OGhDR0xKaGkrRkltTVdpODFpczJldDJPalJPd0FoeEdLeGF5dkxCSVpHTTVlOTQ5NDdnSjdNNitMWmU4MW4yNU9pYnlaRWhSYmtQQmc4Ym1aYm5lbFBINjNBRlVYcG1Fem1sRVZ2Q1kyTXk0dnlDbk1iaTVtV0Z1WXdtY3duSnM0aUVVSW8vMkhhVTRkWHA1TmwyWXhKQzFiaEc5VWZKTjI5ZWZINDBuZS80bkI1U045Rmxaa2MxMUJYZ3hES3lVaHVxS3VwS2k5R0NHVW14K05hQ2poc3ltUXlQWDBINHY1K3d5Y2loSmdzZGsxbG1aR3BtWVYxVnc2SHkrSHltU3dXbThPUjFOYzIxTlhZT2JtRm5ENXdkditPTlo5dDF6dHJGZ1huQlIvOTQzVGF2ZWpGNjcra2NtOEpqWm9lb05UQ014QU1HRG1GeFdMajBxdDBEQWJUSnlDUUx6Q2tXbno4QS9zUEhmZlVaeXpwYm5oS1hPUlR1N1VFU1dnUVFuRzNybEx2WXFWQzdoTVE2T2JsaStQVWt2cGFycVcxVk5LUUZIUFQwYTFuTXpQQzVhUW5DVVhHNWxhMmNwbVV4K2N6SG4yaHcvRk5lcmtKSEpCZHNXa3J2ZVgwdmw4UVFqT1diYUEzNHQ5TG10RnY2RGhYcjc3cDk2TExpL09HVHBpREVMcDMrN3BDSnZVZk1VbmFVQmR4K1JTNzZaZW1oUXlOVFJldi83SW9OOVBDMms0Z01uSjA4elF4cytJWkNMZzhQcGR2d09QeE9UdytqMmZBNGZGNVBQNzl1eEd4RVZjZXBpVzZlUGc4NTNFQmFNOGdoZ3ZBcTB0eDU3cmkwZXdFaGtzMk1LMXMyM3BFQUlEMlNLTWdpMlBFaGpZY3h4SE5mY1dpNkdhUWFjWFhJTXJXYWVqR2NMV0NTaThrQ1ZmdlFla1A0UUlEblZpYnZNdWVDVW1TVjA3dWk3c1ZnaEJLdkhNaitXNEVpOFhHSlQ2bnY3NGhLeVcrdHFwODRiclBjR2U1VlBMTEoyOVNjeFpoUGdIRDhZSktvYkN4ZDE3K3dYY2FqZnFiOWZPWnRCVEx5eWYrcml3dFhMTGhmeWJtVmdnaHZrQzQvUDN2R0F6RzJmMDdIaVRGVU4zeU1sUE9IOUl6Y1ZQZklXT1h2ZmNOU1JMUFY1aWJ1SEx5NzFhZnFVcXA4QWtJN043cmNXWmlWbXBDekkyTE9HVTROdUpLU2x5VVhDcmhDNFFGRDlNc2JSdzRYQjdWVTZtUTQ0TW0zZ2xEelNKSnd0U2lDL1d3TWU5VjU2eHhOTm5TdWlzdUMxdGFtSXNRc3JSMW9HNVIxM0xqL0JFOGxkYnRhMEZNSmd2djlzYjVJd3dHUTZQUklJU0NqK3lpeDNCTkxicU1uYjBNSWZUejVwVjhnVSsvSVdQcGU0dTRkRElzK05nSDJ3NjgvdTRXcWJpZUhzQ3RxU3pic25ZMnZiT0p1U1VPNDA1ZXVQcmtuaDh2SHRzOVplRmIrTlJJa3RRS1VOTFYxMVNGQmgxc2FxMjlpenNWd3gwNWRTR2gwU2prc3FZNlU3cjE2UFdpNXM2U3k2UUlvZFdmL0dKczFsaUk5c2NQbDNPNGZJU1FzYWtGbnRmTzFOTDZidGdsdFVvNWRQeXNwdlpUV1ZwVVZwVFhaK0JJUXFQZS8vT24xdmJkcGl4Y2c4TzRhcFVLSWNUaGN1bjlHUXdHVlFFRFkzTzRDQ0d0eG1hQzQxajNYdjBRUXJFM0w3djcrUHNORzQ4UWlya1I3T0RxNFRkc2ZFbEJkc1RsVTV4SDFSWDIvL0paYVVHTzF1YjRDdHk2Y1pGV3U3Vjl0eVViL2tjOTVQRU5jRGxkZ1ZDMGVQMlhFWmRPT252NDJEbTUxVmFWMzQ4SjkrZ3pRQ2d5anI0UnpCY0lSODlZM0wxWFB3amdnazRQWXJnQXZLS0lpaEx4L2wvd01tL3dHRjdBaUxZZUVRQ2duU3BOa0pBRXNoc2dhcjRiUFZPUytwSk1KVTdTMnlIRTFqbm9qU0s5cU9JSmVnOEhGeGg0MVdpOXkraHZ0TGFOMjlJbHhkeThlL1B5b0RIVEk2K2VxYTBzVnlwa2F6N2RUaElFdnUzYTJkMzc3UDRkVW5FOXZ2LzYvdDBJbFZMaDZUdUF2b2ZhcW5JY21aVkpHZ3lFaGdnaFhHUldwWlFuUklYaVBybVp5V2FXMW5sWnFYbFpxV3dPdDFmL0lmajBWU29GWDJCSW56SkwxK1VUZXdtTkdtZGZQcytaM2poLzlEblAxTkRJMUlxV1hWdGVuRWN0dTNyMnVhVFo4eUFweHF2ZjRJZXBpYjZEUjlNM2xNdWxDS0U1S3ovQWdiTm1uTnIzVTFuaDQ5MVN3VitjRkZsWldvamJwZUo2aEpDQjRWUCtzbE5XZnJSTktxNy84Y1BsQzlac3h2Vnc5Ly95MmNxUGZqQ3p0TUhUdXpWVmZrR2pWdUdpQkhweGVYeXRPcXBDa2ZISXFRdXBoemN1SEtHV1BYb0g5QjA4T3U1V2lLT3JwMC9BY0Z5dGdzTjVIS0JVS3VUSnNiY1FRamcxMk1MYWJ2VW52d1FkMkVFaWN0cml0Nmx1SVdjT0ZPVm1VSkZUaE5DdEs2ZDBnNHhORVFoRldsT3J0UTRPWWdwb0w0RktxZUR5ZUFnaFhQcTJzcXpJMk5RaTZscVFtMWRmclVLM2RIZkRMeU9FZXZVZndtSnorZzhiRjN4a053TXhKaTljdzJBdzhQdm9xZEhZVnN0T1Q2b3FMeDQvZHdVdTJsdFRXVFp3OURTRWtGSXVRd2p4SHIyeVB2NkJ6ajIwcHpXTGpiaUNFTklLN2lPRVJDWm05SWVsaFRsbGhia2VmUVp3ZVh5MVNoVVdmSXduRU5vNXVkVlZWNFFGSCt2aDR5Y1VHYWNsM0JHWm1QbjRCN3A0OW41Slp3cEErd0V4WEFCZVNTUlJ2L01yVWlwR0NERXRiVVNMTjdSZ0d3REFxNGhRbzdvY3VVVlBBZHZnNlY5OTIxVllBWFErY0lFQjBBNFptWmdIVHBvM1pOek15S3RueHN4Y0VuUHowc2w5UDAyYy95YU9kdGs3OTJCenViSGhWNFpPbUszUnFHUERMOU1ud3NMWmxMdSsyZWdYT0dINDVQbVNobHFSaVRtVlB5aVRpS052Qk9OdU1xbTR2cWFxcXJ3RWgvbDY5UjlDN2NGQWFPZ1RFRWc5UExqamYwYW1GbE1XcnFGYVFzN3NmeUZuYW01bCt6eG5paE5YYjV3L1FtK2h3c29tNWxiMnp1N1JZUmRKa2xUSXBSNjkvZW5kWkpJRzNmQ1dYak9YdlV0L2lBT0ZWREVCcXBoRGZXMDFRa2dnZkpHbFhiR1V1RWlKdUo1NnFKQkpxeXRLY1cxY1NsRmVGa0lvSWVvYWxXck40L0Z4T2phWHg2ZS9tcmREejlFM0hEbHRVVmJxdmJEZzR6MzdEc1l4WENvUGx5QTBNcW5rNnFsL3FKbk4yR3lPa2JXNTcrRFJGdzcvcVpCTDdaemNFRUpWNWNVUFUrK05tcjZReDM5Y0ZwbWUrUG1mcWF1dTVIQjVWTFkxU1JJcXBRS1B5c2pFWENBVUZlVm1QVWlNUVFqUko0WFQwbEJiblhqbmhwV3RBdzd5K2c0YUxSVTMzRGgvaEdjZ0dEdHJLWTZsdnRqWnhpVDF0YUZCQjlrYzd1Q3hNNjZlL052UjFiTmJqMTRJb2RUNDJ3d0d3N1ZuSDRRUXptam1Qc3JwN2oxQVQ2cFFXbUkwUW1oSTAvbkZXRVpTN00yTHg2MjdkdXZTMVVtcGxHdEY3UUY0QlVFTUY0QlhrU3o0cURvN0RTR0VHQXlqVlp2Umk1NUlGQURRYWRUbHlFa0NtYm5CcHdRQUFBQTluTHA3NFNBT2poYk5lL1BEOU1TWWlwSUNISFBrY0huK2dSTnZoNTd6OWgrV2VDZXNxcng0K3V2cjZadVhGK1VwRlhJelMydUVVRlY1aVlPckp4VnF0T3ZXL2QweDAzRzNBOXUvTUxYb012bTExVThkVDBOdGRVdGluVGg4TEplS1dXeE9Vd1VFdEhqN0Q2VkNycTA0VTRSUTRNUzU5QUJsU2x4a2FOQmg2cUZmNFBoVCszNitlbXEvdFgwM0hIQ2s0TW1wOEMzMno2UzJxa0prYkxybXMrMlBIcGFueEVXeU9aeTh6QlNSaVJuT2VtNktwS0UyT3oxSktxNDNOREl0enN2Q1o1cWJtU0lWMStQcDE3SlM3NG1NY25IU2ExckNiWkd4V1ZmbkhqRmhGOHVMOC9FZUNJSWdDS0l3SjZNay95Rjl6eHExR2lGME0vZzQxU0l3TktKS2FqU0R4emVZdmVJOVF5TVROb2NqbGRUVEkzcEt1ZHk4aTgzcVQzN0J4WG1wNmRxOC9ZZEZYUXU2ZEd6UDRnMWZzbGlzNE1PN1RDeXMrZzFwTEgxYldWWjBjRWRyQXJoVEY2MmxMdnRudlpBYUQxMWFZTjdsY1NFN21WU0NFS0ltM0hOdzlVaUp2YVhScU1mTWZKMWVIRU5MeUprREtxVmlHQzBQZmZEWUdUV1ZaWEtaaENRSkhFdWxGK1Y0SHVYRkJRaWhxNmYzR3dnTlIwOWZjdlhVL3FyeTRxbEwxdUVmWFc1ZlArL2kwZHZJeEp5SzRmS2ViL0pBckNBN1hTQVVXZGs1SW9URWRUWDRVbmtSWndOQVJ3VXhYQUJlT2VxSGFaTFQvK0Jsd2RSRmJGZlB0aDRSQUtEOWtwU3BPSWJNbGlUaEFnQUFlQVZwcGNhTFRNejZEeHNYOU8vdlpsWTJ1TTdwZ0ZGVGttTnZIZm5qbStxSzBvQ1JVNnp0dTlINzUyZW5JNFFjM1hyV1ZwVkxHdXB3QVZsY0FhQVYrWU9FUmxOWFUrbitaQkpyVTNJZTNELzgrMWVqcGk4YU1ISktTL3BybFdKNDFqUEYyY1MxVlkvbkhKTktHdWhyUGZvTXNPaHl2TEtzU0hjOHBRVTVwaFpkV2hHOXFpNHZwa2NBVGN5dEJvMlpybEdyY2pPU24xbzVOQzh6TlM4ekZTSGs2VHN3TnVKS2Ntd2tpODJKdkhvV0lZUklFaUYwN2ZRQlhHbVh4ZWFjMmIramU2OStzNXg3TE4zNE5iV0h1RnNoRjQvdVh2ejI1MTJkZTlEM2pPdmhidmg2OXpNRlBURWJCMmU4Z0FQOWJFNWpnRkxjVUV1Zm80ekNZckduTGxxNy81ZlB6dnl6bmNjM0tDM01XYnJ4YTJwV05KR3g2WVM1YjFDZEcycXJEWTFOOFNXZEduODc3ZDV0bk5lc2tNdTBob3JySUdQUGVpSGgyY2JLaXZKNzloMUV0ZFRYVk5JRGxIWk8zZE1UWTF4Nyt2b0ZUc0F0Si9mODZOVERpMTU4SUNrbVBDVXUwcW03bDd2UEU3VWRKczVieVdBeUdReUdYQ1pCQ0hHNXJma1puaVFJQm1wOGE2ZmZpNzRkZXE0d0o4UEV6TkoveEtUZUEwYmNEajBYRzM1NS9Od1ZOdmJPQ0tHNzRaZkVkVFVEbHpiZTJhbVFTWERBdlJYSHBTTUlvaWczMDluZEI3OGkrSmVNWmlMYWNwa2s3bGFJNzhCUnpmODRBVUNIQmpGY0FGNHhDbm45emkxSW8wWUlzVjA4Qk5NV3QvV0FBQUR0bWtxcTRRcWJyR1FIQUFBQWFKRktHdElTYnZjZTBKaFd5ZVh4K3cwWmMvWDBmZzZYMTIvSUdLM08rVmxwUnFZV0p1WldkMjllUmdqWk9yZ2loQlJ5YWV0aXVKa3A4U3FsSWpzOXlkekt0cnQzZjM2em1ZQ0YyUThRUXU3UFVkdjBtYzRVSVJRYmZvV3E4SXNRd3JPQlVSS2lRcXZLaTNISkJVc2IreTUyanJoZExwUG1QTGpmcysvQVp4MGVRUkQ1RDlOMDgxc1RvOE1rRFhYZHZmczNzVjBqano0RHBpMWVlL3J2N1FpaEtRdmZ3ak9KWWJnZTdxcFBmdElxRmtFbmwwbHZoNTR6TWJPMDYrYldWSi9ub1pEaGk2UXhobHRSWE5CVTBkaXUzYnFQbmJYMDByRTlDS0h4YzFkWTBrb1M4L2dDWEdLWTBHanVYTDhRZnVsRW40RWpjZTJDc3NKY0pwUFZ2VmMvaFZ5NjY1dU5waGJXUThmUDBudUlWbHhJMldtSkNyblUzc1U5LzJGNmZVMGxsOGVQand4QkNPR1FhSHBpek0yTHh4N1YwQ0FSWWlDRXN0TVREWTFOcUQza1o2VmRQTHFiTHpDY3V1Z3RyWjB6V1kzL2JHdW9xOEhGUmxvNHFzcXlJa2w5TFp2RHJha3NxeXdyY25pVTZKT2ZuUzRSMTA5K2JYVXZ2NkdFUmhOOFpOZjl1eEVEUjAvRkFlV0M3UFRyNXc1NytnNXdmTlJmSmhGemVYd1c2M2xqVFNYNUR4VnltVlAzeHVjOExlRU96MEJnMGNXdXFmNHljY1Axb0VOV052WnVYbjJmODlBQXRGc1F3d1hnMWRKdzRCZWlzaFFoaExoOG8xV2IwZlBON1FBQTZQVFVDdExBRkdLNEFBQUFXaXJxNmxtMVN1azNiQUtPSWwwL2R6Z3BPcXhYL3lHNUdjbC9mZmZCMEFtemZRZU53dmQzRXhwTlRucWltMWMva2lUaWJsMTE2dTZGeXlEZ202WU5hR21WSkVub1BkYXdDWFBVYWhXZXpEQXQ0WGJ3a2QxbWxqWWNMamZvMzk5WWJJNnJaMjlQMzRFemxyNWpZbTZwdTIzK3d6UXJXd2RUUyt2LzRFeXhVVE1XK3cwYlR6Mk1EYjk4NWRRL2VBNjMwS0JETVdFWDNieDhldzhZZWY3ZzcvLzg5TW1nTWRQOUFpZHdlZnkwaE50cWxiS243NkFtUnRHazNJejdNb25ZMWJNUHZWRXVsZHk2Y3RyQzJrNHJlVk9MbFkwRGc4RmdjN2c5ZlBvem1jLzhmVUhTVUhkcTcwODFGYVVMMW14K3BxbmthaXJMdG01Y1JEMVVLUlY2WHp1RVVFSDJBNFFRTHFCY1hweGZYMXRGcGVqU2tTU1JFQlVhZHVHb1FDaGlzZGxYVHY1ZFZwZzdjTlJVNm5VblNmSkIwdDJ3QzBjclNncTgrZzBPR0RFWnR4TkU0eVhINVJrTW56dy83TUt4QTl1L2NIRDFHRFpoamxOM0wvb2hXbkVoSlVTRjh2Z0c3ajUreWJFUndVZDI0OGJCWTJlWVdGaEZYajF6NC93Ukt6dkhIcjM2aDE4NmNmbjR2bkZ6bGxWWGxDcmtNaHQ3Rjl3ek96M3g1SjRmQ1kxbTdwdWJqSnFvc0tGVXlOTVRvOWtjanJtVnJkNE91aDZtM3NNRmhYRlZoejZQNnRnT0hUOTcxTFJGK0RLb3FTekxUaythTVBlTnZrUEc0SWVuOXY0a01qWWRQMmNGdForeTRueGpNMHY4NU9PNkdYcVFKRFY3b1M0V204MWdNRFB1eCtJa2ZYektENUppL0lhTnB5TFVGRHliS1VLb3ZxNGFJZFRVRXdKQTV3QXhYQUJlSVlvNzF4VzNHdWMwRUMxK205bml2K2dBZ0ZjWDJkWURBQUFBMEhIa1ppVGZ1WDdlMno5UXBWSUdIOW1kRkJQRzRmSm12L0crdTQrZnVMNzIwckcvcnA3NkorTHl5Vjc5aHc2Yk9MZTBJRnN1a3pxNmVjYUdYNjBvS1JnMllYYndrZDFNRmlzek9kYll6RUlvTXM3TlRLbXJxbENybEtVRk9UaEZsNDdRYU5nY1RuVjV5ZjJZOEl6N3NiVlY1YmFPcmpPWHZXTmlibFZiVlg0L0pqd3BKaHpmUWUvZTI5L2JQOURSMVpPcS9FQVFSSEZlRmhXd2U5bG5TczhJbGt2RjE4NGVaREFZV1NrSjVsYTJ1Um5KbDQ3dnFTd3Q4aHMyZnZUTTE1bE1wcm1WemVtL2Y3bHgva2hLWE9UaURWK0dYenhoYW1udC9MVFNCN3JDTGh3enRlaENEemlTSkhuMndJNjY2c3E1YjI1cVByUTZiT0ljdk9Eakg0aUxET1JscFZKcmNiNXdabkk4TGlLQk9iaTRHNWxhRUJwTnd1M3I0UmVQUzhYMVV4YXVjZkhzL1V4ajVnc01BNFpQcEI3ZURiOU1MU2RFaFJaa3A0dU16Ymc4dnFTaExqN3lHdDlBWU92Z1FrM2Exc083ZjlxOU94cTErbjVNT0Q2N21MQ0xkOE12VjVlWHVIbjFuYlJnRllmTHZSbDgvTzdOUy9HUjE3cDBkZkx4RDNSeTZ4bDA4UGV5d2x3N0o3ZWxHNy91MnEzN25ldm51VHcrUVJDSjBUZHdBV0lHZzlHci8xQlAzNEZ4dDBJaUxwNzQ5OWN2SGQwODU2Lyt1UEYzaUdlL2tQSXlVeDRrM2UwL2JCeVh4L2YyRytibzFsT3RVb2xNekpoTTFvSHRYK1JucFhuNkRwejgybW91ankrdXI0Mk51SktibVl6L01lYm81a2xvTkZIWGdzSXVIR095V0RPWHYwUFY1TVcvZkp6WXM4MUFLQklJUlNSQ3VSbko5VFdWL1lhTXBRYzlIVnpkbTVrWDFOdHZtSTI5TTBrU0xCYmJ3cm9yWHlCc2ZGRm9WNjlGRjd1MVgveUdjK1R6TWxOTzdObEdFdVNpOVo4L1NMcGJXcGdyRUlyRTliWHA5KzdnRWhDWnlmSEhkbTF0NXFuNDlwM1g5TGJQZlhOVDkxNzlNdTdIQ2tYR0Z0WmRFNlBETGgzYlkySnVOV1RDYk4zT1FwRkpZWGJHL2JzUnFmRlJMQmJiM0tySjNIQUFPZ0dJNFFMd3FpRHFxc1g3ZjhITFBQOUEzcU5hL2dBQUFBQUFBTHdRWEw2QnJhUHJ1Tm5MSHFZbXBDZEdEeDQ3cy8rdzhUZ0daR2hrTXZ1TjkzTXprc012blpUTEpId0RRWGx4UG9QQmNIRDF1SHJ5SDllZXZoNTlCcVRkaTY2dUtMR3lkUmd5YmhaQ3FDZzM4M3JRSVlTUXBZMTkzOEdqcWFPUUpQbnY5aThLc3ROeHNpU1BMM0IyOXg0N2E2bWJWMThjb2pJeHR4b3lmdGFROGJQeUg2WW5SRjFMaVl0S3ZCTTJlc1ppS3RaV1ZwU3JWTWliejBWOWdXZEszNUJuSUt5dEt0ZW9WYmFPTG9QSHpTeklma0JvaU1YcnY2RHUwN2Uwc1YreGFXdFVTSkNWclgzNnZlajYycXBaeTk5dEp2VFdGRnRIRndjWFQvcUdKRWt5bWF6QlkyZmdBZ0l0VjFhY0YzeGsxeE9ueitPSFhUaEtiNW0yWkoyUnFZVlNJVSs4YzhQSTFHTE95ZyswWm1ackNRT0JjTWo0V2RURGxQZ29hcG5KWkNYZUNhTWVtcGhiVFpqN0JvNHpsaGZuZWZRT01ERzN1bnBxLzRPa0dEYUhNM2pzOU5UNHFDc24vN1oxY01HQmRielZtSm12K3dWT1NJZ0t2WGZuQnQ5QWFHeG13V1F3cHk1ZTE2di9FUHhFeGQwS3FTNHZRUWdabTFtTW12RzQ2QnlMeGZZYk50N2JiMmpFcFZNRW9hSFNxMXR4SVJtYldWcFkyd1ZPbW9jUVluTzQ5RHhaMTU2K2ZRZVA4ZW8zR0QrY09IK2xuWk5yOUkzZyt0cnF3V05ubUpoYlJWdytGWGJocUZCa1BHdkZldzR1N3ZUZENvMU1La29MY1lrSmZCSDZqNWdVU0p2dURDSFV3OXV2UjlNMUh3eUVoZzZ1SGs4ZFB3N2dhdFNxODRmK1lMSFk4OWQrYk4yMVczNVdXbXo0WlZ3YzJjMnI3OUFKc3hGQzFsMmQ2Q1U0V3M2NnE1TmNKaEhYMVRoMjl5b3B5RDUvY0tlbGpmM2NOemNKaENMZHpnRWpKNS8rKytleiszL2xjSGxEeHM5aVA1cm1Eb0JPaVVHU2tHQUR3Q3VBSk9wKytFQ1ZFbzhRWWxyYW1INzVKMFBmbjBBQUFOQ1NlYTdHd0l6ZGRUQjhZZ0FBUUllVWVyVFNyTHVCdGErdytXNGtEUTZNeW1TeTFoMlJJQWg4MjdWR28yNnFKaVpKa2poazFsQlhJekkybGNza0dyV2FudFJKNjBub3ppZUc3L3ZPVGsreXNMYXp0dS9XeGM2cCtmdjk1VEpKY3V3dGI3OWhyYWl4MjR4bk90UG05cVBSNk40aC9taHpJamI4YXY5aHJjbTkwSHRvalZyRlpMR2VxYjdCczFJcTVCd3VyeFZCWjBsRG5VYWpOakl4YjZhUFdxVlVLWlZNRnBQSGZ4d1pWeXJrU29YYzBLaXhYQ3crY1pJa2kzSXl0S1pUb3pUL25KTWtha1VGaVpaVEtSWDBJaHN0cDFHcmJnWWZEeGc1dWFrSjdraVNVS3RVREFhVG1yZnQ1YWtxTCtaeStiaitTZVB3TkdvbWsvbWlyaTZDSUdTU0JxSElPRGNqMmQ2NUI0djlzczZJeldhcjFXb1dpOFdrWVR5aU8zTWpBRzBJWXJnQXZCSmtGdzVMVHV4QkNDRUd3K1NUSGV4SEplY0JBS0I1RU1NRkFJQU83YitQNFFJQVFBY0NNVnpRZ2NCMFJnQjBmdXFIYVpMVGpmWHBEU2JNaFFBdUFBQUFBT3FpdW5nQUFDQUFTVVJCVkFBQUFBQUFRQWNDTVZ3QU9qdUZ2SDduRnFSUkk0VFlMaDdDR1V2YmVrQUFBQUFBQUFBQUFBQUE0QmxBREJlQVRrNThaQ2RSV1lvUVFseSswYXJONktVVkVnSUFBQUFBQU8wTmk4c2tsRkE5RHdBQUFPandJSVlMUUdlbXZCc3V2M0VCTHh2T1g4V2tUWHNLQUFBQUFBQTZQYTRoVXluUnRQVW9BQUNnL1lLS3Q2Q2pnQmd1QUowV1VWZmRzRzhiWHViMkg4WWZNYVd0UndRQUFBQUFBUDVUQWt1T3JGSk5FbTA5RGdBQWFKY2dnQXM2RUlqaEF0QnBOZXo2aHBTS0VVSk1ZelBSMG5mYmVqZ0FBQUFBQU9DL1p1ekVKOVJrUTVHeXJRY0NBQUR0SGNSelFUc0hNVndBT2lmWmxaT3FsSGlFRUdJd1JDcy9aQWhGYlQwaUFBQUFBQUR3WCtPYnNuakdyS28wYWNzM2dTZ0dBT0FWaEQvNjRBTVF0R2NRd3dXZ0U5SVU1a2lPN2NiTEJoUG1jcno2dGZXSUFBQUFBQUJBMjdEMUYwa3IxRlZwc3FmMmhPQUZBT0FWeEdBd212cjBnMDlGMEs1QURCZUFUa2NocjkrNUJXblVDQ0ZXMTI3Q0dVdmJla0FBQUFBQUFLRE5DQ3paNXU0R3BRa1NDT01DQUlBV0JnMjlzVTBIQllCKzdMWWVBQURnQlJNZjJha3B5a1VJSVM3ZmFOVm14T2EwOVlnQUFBQUFBRUJic3U0ckpEUmthYnlrb1VocDZzbzNkdUxwOW1Fd0dDUkowaGNBQU9DVlFpK25BR0ZjMEE1QkRCZUFUa1dWRWllL2NRRXZHODVmeGJKM2J1c1JBUUFBQUFDQXRtZnJaeWl3NEZSbnlBb2pHd29qRzlnQ0prZkFaREFiZ3hRNGFFc2lraVJKUkpJY0VkUEVDMjdaQkFCMGZpb3h3Ull5cVR4Y0NOMkM5Z3hpdUFCMEhrUmRkZjJ1Yi9BeXg2c2ZmOFNVdGg0UkFBQUFBQUJvTDB5Y2VTYk9QTFdVa0pTcjVMVnFSYTFHbzlLZmI2dXMxNVJGcVFtQ0lFbEVrQVRDa1YyU2JBejFRcFl1QUtERG9tSzFEQWFEZ1JqV2ZZVWNRNjV1T1FVQTJpR0k0UUxRZVRUcytvYXNxMEVJTVkzTlJHOXNhdXZoQUFBQUFBQ0Fkb2N0WUJvNzhZeVJkamtGZW9nV0l3aUMxQUV4WEFCQWgvWkVETGNKYlQxR0FQU0RHQzRBbllUOCtqbFZTanhlRnEzOGtHbGkzdFlqQWdBQUFBQUFIUW05RWk0OWtJSGJxUmd1QnBGY0FFREhvalZybVc0d1Y2c25CSE5CZXdNeFhBQTZBMDFoanZqSW4zalpZTXdNamxlL3RoNFJBQUFBQUFEb2tIRFlnaVJKSnBOSkQ5MVM3VzA5UUFBQWVDNzBINmpvQVZ4SXdnWHRITVJ3QWVqNDFLcjZuVnVRVW80UVluWHRKcHo3WmxzUENBQUFBQUFBZERBNDJaYjZ2KzRxSE1DRkFBY0FvQk9nWjlwcUJYQWhDUmUwV3hEREJhRERreHpicFNuS1JRZ2hGdHRvMVdiRTVyVDFpQUFBQUFBQVFNY0RrUXNBQUFDZzNZSVlMZ0FkbXlvbFRuYjFORjRXemwzSnNuZHU2eEVCQUY1cGVrc2xRdjFFQUFBQTRBWFNMZHlwZCtGRmdUL3U3VlB6bHdIOEhnTkE1d014WEFBNk1GTFNVTC9yRzd6TThlcG5NSFpXVzQ4SUFBQVE5VjFPNjJzZWZNRURBQUFBWG9pbTZsMVFOWXRmWVBDdXFiL204TWU5elRWL0dVRHhFd0E2SDRqaEF0Q0JOZXpiUnRiVklJUVlBa1BSRzV2YWVqZ0FnRmNkL2VzYzlYL2RSZ0FBQUFBOHA2WUtYN3lNTUM3OGNXKzNtcjhNQUFDZERNUndBZWlvNU5mUEtXTWo4TExoMG5lWkp1WnRQU0lBd0N0TjZ5dWNXQ3h1dTdFQUFBQUFyd1FtazhuajhhaEFIdjViL01LVGNLbi93eC8zOW9uRlluRzVYTDJYQWFUaUF0Q1pNTnQ2QUFDQTFpQXFTc1JIL3NUTC9PR1RlSDZCYlQwaUFBQkE5TndjQUFBQUFQd0hTQnFxNVlXbng4SWY5L2FNZkJMVjJOYmpBZ0M4WUpDSEMwQUhwRmJWNy93S0tlVUlJVmJYYm9iejE3VDFnQUFBNEFud3RRRUFBQUQ0RDVBa1NSQUVrL2xFYnRiTHFLSUEycm1YZlJrQUFOb0R5TU1Gb09PUm5QNWJuWjJHRUVJc3R0R3F6WWpIYitzUkFRQmVkZlFDZWZCbER3QUFBUGpQNERDdTF0L2ZGL0szbUo3UkNYL2Yyem5kUEZ3b1dBeEE1d041dUFCME1LcVVPTm5GWTNoWk9PTjFscjF6VzQ4SUFBQUFBQUFBMERiMFRpOEd0VkJmTmZTTWJLM0xBQURRYVVBZUxnQWRDU2xwcU4vMURTSkpoQkRIcTUvQnhIbHRQU0lBQUFBQUFBQkFtNkVuNFVMRzVTdUxub1FMbHdFQW5SWEVjQUhvU01UN2Z5YnJhaEJDRElHaDZJMU5pQUZ2WVFCQXV3UGZIQUFBQUlEL2pONmI2Ri9nenJVV1FQdEVyMnJWMW1NQkFMd3NVRXNCZ0E1REVYRlpFUjJHbHcyWGJHQ2FtTGYxaUFBQVFCc2tnQUFBQUFCdDZHWFVUNEEvN3EybmxoQ2xJYVFrbTlRbzlLNW5NTmtNSTArbTdjVG5QQTZPM2xJdlBaVFJBS0JUZ2hndUFCMERVVkhTY09CWHZNd2JQSVlYTUtLdFJ3UUFBRStBcjNZQUFBREFmMC9ySnZxWEZNQUZyVUEyWkNuRHB5QjU4Vk43TWkySGNRWWVSbXhoNjQvMUpBamdBdEFwd1kzWUFIUUVKRkcvOHl1a2xDT0VtSlkyb3NVYjJucEFBQUNneC9OOHpTTkpRcTFTdG5yekM0Zi9USWdLMVcwL2QvRDNPNkhuVzdnVHRVb2xycTl0OVJqYVJFMUZhV0ZPeGtzOWhFYXRJalNhbDNxSXB5SUlvcjZtVWk2VFB1dUdIZkUxcFdUY2oyM0ZLYmRDYlZWNWRucVNVaUZ2U2VmbUx3YTFTdFhDZzdiNk5VVUlsUmZueXlUaUZuWW1TVUszc2I2bXNxYWl0Sm10YWlyTDltMzd1S1FnVzNkVmRucGkwSUVkTFI0c0lqU2FsbzhXVTZ1VXhma1BHK3BxNkkwSytUTS9WeFVsQmFVRk9jKzYxWDlETHBQb3ZWcTB6dm8vVUZxUUk1ZEpubldycXZMaWx2ekpTN3dUZHVDWHovV3V5czFJUHJEOWk5cnFpbWM5ZERNNlJMQzFNQ2VqT0MrckZSdldWcFVuM2dtcnJTcC9DWU42V2RRSkcxc1N3RVVJRVJVM2xSSFRrUHFaTDBVQXdDc0Y4bkFCNkFDa1p3K29zOU1RUW9qRk5scTFHZkg0YlQwaUFBQjR3VEx1eHg3Zi9jTTdYKzgyTkRZbFNVS3AwSC9MSVo1a21mdmt4NkM0cmlZaEtsU2owZlFaT0ZKM3R3cTVMQUJOMW1xWFNob3VIUHBqMk1TNVhld2M2WjFQN2Z2cHpZOS90TEoxZU5ieDUyYW1uTjczTTVkdnNPcmpIOWtjcnQ0K0pFbEdYNzhnRUJsNyt3MUZDRW5GOVEyMTFVL2RzNVdkQTZQcDZ1ZFIxODZseGtlKy84UCtGbzR6S2ZwbWZPUzFHVXZYRzVsYXRIQ1R2ZHMrdG5OMG16aC9KUTR0YVpvTzRiRTVIQmJycGZ6YnNxNjY0cmN2MWc0YU0zM0VsQVZOOVdtVDE3VFY1REpwWWM0RHZhdjRCc0t1M2JwWGxSY2YyN1YxMVBSRkEwWk8wYnY1dFRNSGhrMmNLekkyMVYzNzNic0wrd3djT1hiV1VyMzdMOHJOakx4NlpzckN0L2lDeG9TdnhEdGg0WmRPclAzaU4yNEwvb0d4NTRjUG5keDZqcG41T2tMbytPNGZtQ3pXck9YdlVtdURqL3haVjFPNWVQMlhUOTFQUzE1VHZVb0tzdmRzM2RSN3dJakpyNjErYW1lVlVySGo4N2RHejFqY3EvOVFldnYxYzRjclM0dFdiTnJheklaRnVabEt1VXgzVlZGdVZsSk11TDJMdSsrZzBVOGRBRW1TKzM3OFdHaG9QSC9OeDAvdFRLbXBMTnY3L1lmREo4OGZQSFlHYm9tNGZDb3U0c3FrQmF0Y2UvcnEzVVN0VXNaSGhmWWROSXJGNWxDTmw0N3RxYTB1Zi90L2Y3VDgwQzBobDBsejBoT2ZkYXN1WFozTUxHMm9oK0VYVDhSSFhsdjl5Uy9HWm84L2k5UXExUjliMXJ2MjlKMnh0TWw4aGZ5c3RQcmFxcWNlenFtN2w2R1J5Vk83bFJiay9MWDFnOG12cmU0OTRCbHVjVXVKaXp6enovWkJZNllQbnp5LytaNzFOWldGdVpuMGx1TDhoK1pXdGp5K2diaStOaTh6UmExcy9ZK1hsUDhtZFB1aVVqc3ZIUDZUeStNdmUrK2JaOTJ3TUNmajNNSGZwNysrM3NUY3F2bWVPejUvYThpNG1icXZhVzFWK2RFL3ZsWElaWXZlL3R6TXlxYUpyUkZDcURndjYvS0pmU09tTEhEcTd2V3M0NlFqYXBNUVFsejd5YUwrM3lPV1FWUGRGTmtIeFhHZmtOVjNsYmRtOG9hY0ladnUyWlFPRWI0SEFEdy9pT0VDME42cEg2WkpnLzdGeThJWnI3TmRQZHQ2UkFBQTBKem4vNXBYVVZLNDY1dU5UYTNsOHZpYmZ2eVgzcEtWbW9BUWN2WHMzZkpES0dUU3Vwckt2ZDkvT0dUY3pFRmpwak5aTElSUVluU1l3TkNvcHJLMHBsSlBnaDVmWU9qWXhDZHdiVlg1cVQwLzRxelkwTE1IeDg1ZTF0UnhzOU1UOHgrbTJ6ZzRXMXAzVFk2THZISmkzMU9IK3NHMkF6eCs0OWM1Y1YxTlhHU0lSKytBVmtRa01TTXppL0tTL0VPL2ZiWDB2Vy80Qm9KbjNmek0vbC9UNzBVM3RiYXBnT1B6dzZtVXpWOVhiZldhdGs1MVJjbVJuZnBER0haT2JzdmUreVlsTHBMTjRmZ0VETmZicDY2cVBDVXVzaUE3ZmZINkw0VWlZNjIxSkVrMDgxeXBsSXJzOUtRRDJ6K2Z2L3Bqa1lrWlFraXRWaUtFV0N6V1U0Y3RycTh0Szh6dE4yUXNma2dRYW9TZUNCeVVGT1IwNjlIcnFmdHA0V3VxbDQyOXM2dG5uM3Uzci9jZU1OemUyYjM1emprUDdrc2E2c3dzYlNwTGkranRDcmxNclZacE5iSTVuS2ZHaGhCQ0EwZE5TWXdPaTd4eXB2ZUFrVXptVTI1cVpEQVlIcjBEcnA4N25Ka2M1K2JWOTZrN3h3aUNRQWd4bVk5ZmtaNitBMVBqbzQ3ODhlM0EwVk9IVDE2Z2U5eWNCOGtocC82Smk3Z3lZZTRiam00OWNTTkpFczM4QXRScURYWFY1dzd1cExkbzFHcU5SazM5QnFCU0toRkNITzRUdjN5TW5Qb2FGY01sTkpxVStDaGJSMWQ2QUJkL1FpcmtNbGZQUHMwYy9jNzE4eG4zWXpsY1hsTWRDSUpRcTVTdnJmMlVpdUdXRkdSWGxXbm5RanE3ZXhzSVJWZE83dU1iQ0JoTVpsSk1PTFdxVzQ5ZWVuOGRvZlR3OXJPeWRieHovWHd2djZFV1hleWE2YW5yK083dnU5ZzV6Vi85MFROdDlheGU1VnZwcXl0S2FxdktkZC9MRFhVMWgzNy9TaTRSc3puY0M0Zi9mRzNkcDgzODZDZ1FHYXZWcW1PN3RpN1o4RDlyKzI2dEg0MnFCaUhFc3g3YVRBQVhJY1J6WG9pWUJ1SzdHOG1xTzRxSTZieWhRU1N6eVN1OEticGgzRmY1TWdDZ3M0SVlMZ0R0R2lscHFOKzVCWkVrUW9qdDRtRXdjVjViandnQUFGNDZZek9MT1N2ZjEyb3N5czI2SFhxTzBHaTgrZzNXV3BVU0Y4VmdNSnpkZlZwK0NGT0xMc3ZlK3lZMDZGQlk4REZiUjFjWHo5NGxCZGxaS2ZFY0x1L3MvaDA0em9VUWc0cEJLQlZ5QnhmM0plOXMwZDFWZVhIK2tUKytSUWd0M2ZqMS9ic1I0WmRPY0hqODRaUG42MzV4WWpBWWt4ZSs5ZWZYNzU3NVovdnk5Nzd4Nmp2STBjVURyNUtJNjg4ZjNNbGtNcWN1WGtkRmJERXU3L0VYT1VsRFhmakZFK1pXdHZRWXJscXRqcmw1U2V0WWRvNnVkazV1dXFOMWN1dTVZUFhIQjdaL2NlbllYOU5mWDkveVp3d2JOSG9hVGlLbXFKVEtxSkN6WlVWNXhtWVdEbzlPNTRYRFgwM3BJUzFkYmZLYXRwcTFuZFBHNy9ZaWhOSVM3bHc4OXRmQ2RaOVI2Y1A0TkZQamIzdjZEaFFJUlhvMzc5TFZhZGJ5alVmLy9QYlE3MTh0ZnZ0enZzQ1F2cFlrRWFQcDJLSlRkNjk1cXo0OCt1ZDMvL3oweWNKMW41bGFXdU5NUUhiVFFUSEt3OVI3REFhanFWaWtYQ3FwTEMwYU9uNzJVL2ZUd3RjMFBURkdiNGtWV3lmWGl0TEM0cnlIZGRXVnVtdXRiQjJvTjBqRy9WZ3pTeHNPbC9mSFYzcnlPclVhYmV5ZDlXYm0xbGFWUjF3K1JXL2hHd2k0UElQZ0k3dW9GaTZQMzFUaXMvL3dpYkVSVjYrZTJ1L3M0ZFBDUkhWODFpejI0ODVtVmpaTE4zNTlkdit2S1hGUkFTTW02d2J1M2J4OGw3MzNiZEMvdngzWS9rWGZ3YU5IVGx2RTR4dVE1Rk9lNGRheHRPNnE5VU5heEtXVGQ2NmZwMjRJT1BybnQ0UkdzK0N0VDNTMzFXalVhcFVxTysyZXVLNW01TlNGQ3JtTWZuZEZVa3c0aThXMmRYS3RyNkc5c2d5RzBaTVQrVHE0ZWk1ZS8wVlR3eXNyek4zOTNSTi9RZTdmalVpSXZJYmY5V3dPQno4bnI3MzFTVkZlUkVGMmhvbTVaY1NsazdpblRDcVJTOFd2cmYyRWl1RkdoUVJGWEQ2cDUwVFVhcElrOW43L29lNnFtY3ZmMVFwREV3U0J3KzQxRmFVTnRkVit3eVkwTmZoVzYxaHBtRVc1bVYrdG02dDMxZncxSDd0NFBNTmZjenFsUXE2VXk3TFRFcGtzbG9tNWxiaXVCdjlXeCtad0trdUxqdXo4V3R4UXUyamQ1eVFpRC96eStmSGRQOHhjOWs1VE54K1ltRmt1WFBmWjN1OC9QTG52cDVVZi90Q1NleFNhUWJhZ2dpWFBhU1ppc3NUUkc4aXFPOHJVclJ5dno1N25pQUNBemdwaXVBQzBhK0w5UHhPVnBRZ2hoc0RRYU5WbTlCS1NLUUFBb0wzaDhRVTl2UDJvaDBxRlBPekMwWml3aTJhV05oUG1yM1I2bEdLRzFkZFU1anhJSWtueTE4K2V1TEg2cWJrekxCWjd6SXdsZlFhT3RMVHVTbWcwbDQ3dE1iZXlYYlg1SnlhTFJaTEV6eCt2OVBZUEhEVnRJVUtvSkQ5N3ovZWI2RU9pUEV4TFBMM3ZKemFIdTJqOUYyWldOc01tenRGbzFKRlh6MVNXRmsxZHZGWXJHb3NRRWhtYmpwMjFOT2pBanR1aDV3ZVBuU0V3Tk1MZlppOGUzUzJUaWxkdC9vbEtIU0kwbXZURUdFL2ZBVTk5dXRRcTVZMXpoN1VhQjQyWnJqZUdpeERxNnR4anhOUUZJYWNQOU9vL3BLbjdzcHRpNitoS2Y1aVhtWEx0N01HYWlqSy93QW1CayticG51K0xndE1TMGRNaXFHM3ltcllPazhYQ3IzNTgxRFZuZCs5dVBYb1Y1V2FxVlVxY1FWbFNrRjFSVWxCZFVhcWI5Ynp5bzIybUZsMFFRaTZldmNmTldYSHg2TzZ3NEdQalppK245eUUwNnVielE1MjZlODFmL1ZIMGpXQ2hrUWxDU054UXgyQXdEUVJQbjB2bi90MXdCMWNQYVVOZFJVa0JRa2dxYm1Bd21kbnBTUWdob2NpNHVxS0VKSW1pM0V3cTY5bkd3Ym1wSDFkYThwcGVPUHhITTVWa3I1NzZSMi83MEFtemNReFhwVlNrSmR3T0dEbkYzTXJtcmM5L3BmZTVkdWJmbXNxeTJXKzhSMjlrc3psVTRMaWhyaG9obEpPUjNGQlh3MlN5MHUvZHdYMVVTcVZHbytieERSZ01SbG5oNDFLemZJR2hWZ3czN2xhSXNhbTVhMDlmTm9jN2RQeXNDNGYvakl1NDZoZW9QM2lYRUJXcW9rV3JjYTNlb3R4TXJaOW5ITjE2V3RyWXA4UkhOVDUwOWFSWERyRnhjRjd4d2Raclp3L2N2WG01TURmempVMWJOUm8xay9WUy91bW9WaW5wbGFibE1pbEprbFNoVXBWU1NSSUV2VzRwWHlEa0d3angwMExkZjBDVkZjWjNWMGpGOVJsSmR6VWE5Ujlibm9pdDY5NTdJWk0wWk55UGJXcHN1dlZTeDh4WU1tYkdFaHpiWGZuUk5uTXJXNFJRWWZhRDBMTUhoMDZZUmYzcUlKZEo5Mzcvb1kxOU42ZnVqM1BKTldxVlVpRnZZY1dQcXZMaXhEdGhXaldqQ1kxbTU1YjFjMWQrWUdsamo0ZnQxT081YnMvdkJFek1yYWc2SVZvc3JlMFFRdEUzZ3NNdUhOVmFoU3Y1bkR1NGsvN3pDVFpnMUpTaDQyY25SSVZTSHdzN1BuOExMOHhhL3E1U29iaDhZcTlHbzVtOVltTlg1eDRJb1luejN6eC82SS85djN3MmJjbmJsdFpkOVk1RUlCVE5YUGJPdm0yYnd5K2R4SDg0V28yQldoUmg1emxNVTlkbXlCL3NKQjd1UVJEREJRRG9BekZjQU5vdnhaM3JpdWd3dkd5NFpBUFR5cmF0UndRQUFDOWVYbGFxU3Frb0xjakZGVWo1QXFHRmRWY1RNMHU4TmpzOU1makk3b2JhNmlIalp3MGFQWjNONFdodGZ1L09EWklrK3d3Y2FmeW93R3RoVGtaV2FrSXplWWgweHFZV2w0N3Z0YlRwV3BTYnVlQ3RUL0FOK1BkaklpUU5kZFhseGZnK3hJakxKdzJOVGZzT0dVUGZVQ0dYWFE4NkZCdHhwWXVkMDV5VjcxT3gxeEZURmdnTmpVTE9IUGpydS9mSHpWNm1HeVQxOWhzcUU5ZjNIamdDMzlwNTY4cnB1SWlyMXZaT05aVmxhZmZ1NEZvRVNvWDgxTjZmc2xJVCtJSlBucHBmekRjUXRMd2VMdFp2eUxqUW9FTWhwdzg0ZS9SdUt0alhVRmRUVnBTTGF4VFUxMVpscFNhdzJSeXFNcUJjSnIxKzdsQmN4RlZyKzI3TDMvL1d4c0g1bVFid3JFamlHZTY3Lys5ZjAxYkx1QjliV3BDemRPUFhPR1pSVVZLdzhxTnREQVlqS2lTSWJ5QWNOWDFSNDhCazBwQXpCM3dDaHRzNzl6Q2daZWIySFR5YXkrTjc5Z21nNzVNa0NaSWs5V1pmcWxXcTBrZGhSeGFiTTNEMHRQTGlmSVJRYldVWmo4OHZ5dFV6eXhDWHg2ZHlXaHRxcTNNemtrZE9XeGdhZFBCaDJ1TnlxSWQrMjRJUWN1L3R6K01iQ0VYR2VCNndzc0pjSnBNNWVOek1waTdnbHJ5bWIzNzhFMG5vcWI5OE8vUjhUTmpGZFYvK3J2ZnE1ZkliaTRTazNZdFd5R1UrQVlFc05zZkV6RXEzaUNyOVdUSVFHdkw0QW9UUTVSTjd4WFdOMGNsYmwwOGh4QmczZXlsK2k4bWw0aisrZnRmY3luYmh1cy93b1JWeUtZK3Z2eWJKamZPSHUvWHd4bGVMdDkvUThFc25JeTZmOGdrSTFOcy9OT2lnYnJRNkpTNHlKUzZ5bWVkbjdPeGxPSWFiR24vYjNjZVB5V0t4T1p4eHM1Yzd1L3ZnS2dvYWpmcGw1T0VpaFBJZnB1UFhuWTZLbXVrK0hEcGg5ckFKYzZpSFkyWXNvWkxIazJKdTRobXVZbTVlMG1qVVV4YSt4UmM4Zm9vaXI1N1ZMWU5RVVZKdzVwL3RUWTJ0OGVjQkhUa1A3cHRhV3VNQWJrMUY2WWs5Mjh3c3JYdjA2by9mQlFpaG14ZVBTOFIxa3hhOFdWbGFpQkF5TWpHakJqbG96UFNuUFNVSUYvWkp2TlA0VC9lc2xQakU2SnRXTnZaTUpwUEZaSVdjM3IvZ3JVL1M3a1VqaFA3ZC9nVVZrZHp6L1NiNnUyREZwcTNtcjhBLytJVWlZOTM2OVhSMlRtNERSMDNWYWl3dnlVK052OTNEdTUrVmpYWTFJWHRYRDRTUVQ4RHdIdDc5Ly9ucEU1K0E0WGovbGFXRmtWZlA1RDlNWnpDWWc4Wk00L0w0ZVprcCtMNE5ILy9BNU5oYmU3WiswSGZ3bUFHanB1cXRubUhyNkdydjBpUG1SbkMvSVdOYVVtamxxUWhwRVNFcDBHMW44c3laUm00SUlhNlZuL3pCVHFTdVIvSlN4TGQrL2lNQ0FEb1ppT0VDMEU0UkZTWGkvYi9nWlo1L0lDL2dHV1phQUFDQUR1VDh3WjAxbFdWNEdYOHRIenQ3bWQrdzhUS0orT3JwL1VuUllZNnVudk5YZjJ4aHJhZm1vRXFwaUEyL1ltSnVOV0hlU2lxYWMvSFlYL2diR3RVdE5UN0tvMCtBYmwzSXF2TGlFMzl0cXl3dG5MZnF3NVVmL3RDbHF4T2VLL3p5aWIyT2JqMXpNMUl1SFA1ei9Kd1ZVeGF0cmFzcXA4b3ZraVNabG5ENzJ0bURkZFVWZU9Zb3JjcU0vaU1tV1ZoM1BYdGd4NUUvdnUzaDNYL28rTmxhR2NIK0l5YVZGK2RIWGoyVG5oak5abk1uTFhpejk0QVIvLzc2WmVqWlE4N3VQankrd2ZIZFAxU1dGVTFadU9hWkNrUzBYR0hPQTBLanFTd3JTb29PYTJvbW41d0g5NmtzdWRxcThxeVVlQU9oNFh0Yi84YVJ4MHZIOXNobGt0RXpGdnNGVG54cVNkQ1d1MzgzL09MUnYzVGJjVkRtMXVYVHQ2K2QwMTByRUlyVy9hK3hPbWRidmFhdFFHZzBvV2NQOXZEMjY5cXRPODRqMjdOMVU4Yjl1MWEyam1rSmQ5Z2NEaFhqcUN3dENqbHpvSWQzL3g3ZS9iVjIwcXYvRUswV2hWeU9DOWZxSGxGY1gvUDNqNXViR28vZVZmUnlFM2ZETDVNa3lXSno1cS81bUNSSWhOQ3gzZDh6bWN6Wks5NURDQ21WaXUyZnZObDd3QWljanZyM2o1dk5yR3o5aDA5OG50ZTBxWnFrK0w1bUl4Tnpack0xZkdOdUJQTUZRbndiZm0xMStlOWZ2cTNWZ1I1a25ERDNEUnpUMy9EVkx2eWhjV3JmejR2ZS90eVJsdmgvNmZoZVFxT1p2dVJ0Zk0zTEpPSS92dHJnTzNoMDRNVEhkNFhuWmFWYTJ0aHJGY0Znc1RtRHhrd3JMY2doTkFTK0lLK2UzajkvOWNmVUNiNzc3VjVFdXhjKzRmYjFpMGQzejF2MWtZdUh6NlhqZStJanIyM2VycDJUaUZCanhZeTh6SlJUKzM2eXNuV1lNTzhOWENDNGU2OStqVSt5UnNObWEvL3U5UUl0M2ZnMS9yMHRPaXc0TGlKa3phZU4vM0E5ZTJBSFFSQXpIbFZyMmZYdGUxb2JldlFKb0taVkxNNS9XSnlYSlplSzc0WmRjdS90N3hNUVNPOTU3L1lOM2J6YVo2MmxnR1VreDNWL1ZBYms2dW45YkE2M29hNUd0K2VCN1kxN3hwZUVwYTJEN3J1c0tZWkdKcDYrQS9FbFY1aVRVVlZlYkdWamp4aU1rZE1XSHR1MU5TN2lha0YyZXEvK1EzSE42S0xjakxoYklZUEh6aEFabTFGN0VCcHFWOG5vNlBJeVV4UlB6ZzJvVk1nSWpVWTNrOXJXd2NYdzBUdWlhN2Z1K0lPUkxqbjJWbXI4N1I3ZWZyb2xsVEMrZ1VBdUZUZlUxWmhaMlJ6YzhiL1ZuL3g4Ny9iMWd1d0gvc01uaW94Tnd5K2RqQW03U08rLzRLM05jYmRDNG01ZDlRa1lydmZUUnFtUUYrZGxhVFRxbThISHBpNWUxNm9uQUNHRVNNUkFDSkdLbXByZ1FVMzFNUjF6bFduY25YYlBaVWNxamdFQStNOUFEQmVBZG9razZuZCtSVXJGQ0NHbXBZM2hrbmZhZWtBQUFQQ3lyUGpnTzRJZ3NsSVNndjc5YmRYbW40UWlZeTZQbjVadys5THh2UnExZXRLQ1ZiMEhqR2dxV1MvaDluVkpReDA5Z0l2bkdUY3h0NktxMStWbnBhWGZpM2JxN2pWajZRWjZFY2w3dDY5Zk9mazNsMit3Y04xbk9MMVVYRmNUR1hMMjdzM0xEcTRlYzkvY1ZKTC84UGp1SDRyenNvWk5uRXZGemg2bUpZWUdIU3dyekRVeXRYRHg4REh2WWhzYmNVWHYySHo4QXg4azNjWC9PYnIxbkxSZzFZT2tHTHpLMXRIVjJOU2lJRHQ5OE5pWi9ZZU80eGtJUW9NTzVtWWs4L2dHUWYvK1ZsOVR5ZU1MWG45M2k2MkR5NHQ3bXAvd0lER0d5V0paMnRqZnVuTGEyejlRYnhEV3M4OEFQRTNjdjc5K2FXUHZQR3I2SWdhREtXbW91M0x5NzVTNFNEY3YzM0Z6VmxEcDBpK0tSWmV1L1lhTzFXMnZyYXBJalkvQ0tWRzZhNmw0NjMvOG1rNS9mWDN6RXg4MWc5Qm9MaDc3cTdLc3lOSE44MmJ3Y2JsTW9wREwyQnp1cmN1bm5UMThPRnl1VWlHbmNqemxVakZDU0dBb3dqZUFIL3I5Szd3VGEvdHVTemI4VDJ2UFNvVU1JVlJkcnAyNmlBTk1yNjM5Vkt0UklaT2MzUHVUbTFkZjNkdjhUKzM3bWZtb2ZxdENMb3VMdUlxWEdRd21nNFVYRUlQQndJSFUxUGdvcFVJdUZkZmpQbktwUkdobzlQeXZxVlJjWDFxWXE3VzJycm9DRnpyUSttUmdzVmhVeURVckpiNmtJTnRBK0VTbDRHbEwxdW1kQmswcmdSUWhsSldTb05VU0YzRTFPZmJXZ2pXYjhVUndDS0dMeDNiTFpWS1Azby96b0VtU1BMNzdCeWMzejlsdmFFY0dxWW5nOE5tVkZlWkdoWnlseWk5b3ZRY2w5YlU0RDVUSll1RjZFL1JvZFhaNkVvZkxwVTdFMGEzbmEycy9DVDY4NjUrZlB1MC9iTnlJS2EvUjVoWlQ0SklkTDRuQVVJU0RibHd1bjhGQVZBQ096ZUVRR2czMXNDVVo5TGV1bmxVcVpQUm9PRWFTaE83dEYrSzZHaXJkVlJlK1BIUWFLL015VTNvSERNZVZkc2ZQV2E1UnEvZHYvN3pQb0ZIOWhveEJDRjArc1UrbFZFeCtyYkVteis1djM4TWx5Q3VLODgydGJLbUN1VTlsWldPZm01bHNiZCt0ckNqUHlzWWVOM2J2MVcvVTlFV0Z1WmxzRG1mMGpNWDRMeEdMelk2N0ZlTHU0Ni8zRjhwTzQ5THh2YmowaXBaanU3UnJUODlhL3E1SG42ZVhEMnBlVm1xQ3lNVE0zTXEycHJLTUpNbWg0MmU3Ky9qam45d0c2Q1QyNG9JdzNuN0Q2RFZKNkxMVEV0VXFsYTJEeS8yN3Q0YU1uMFZOeWdjQUFHMEZZcmdBdEVmU3N3ZlUyV2tJVCtPd2FqT2ppU2xOQUFDZ0U4QTNxL0lNREJCQ0JnSkRISEU0czMrSFJxMWlzZGhYVC8yanQrcmwraTEvTUpqTXlDdW5SY2FtUHY2QjFPVExTb1c4ckNqUDAzY2cxZFBCMWNQVnM4L0ZZMy85OWQzN001YTk2K0RpcmxJcXp2eno2NE9rR0Nxd214UVRucFp3T3lzMWdjUGxEWjg4YjhDb3FVd20wNm03MTRwTjMxMDR2T3ZFWHorWW1GdDE3OVd2MzlDeGxhV0ZWV1hGUThiUEdqaHE2czR0NjR0eU02a0R5V1ZTRnB2RG9ZVWJoazJhNStEc2Z1UDhFWlZLeWVYeHd5K2V3Q01jT0hycXlLa0wxMzM1TzRQQnJLdXVQUDMzejlucFNiaWs2ZVVUZTUzZGZXWXVmNWR2OFBodTRwaWJsNmdLa2poYldlcys0aTFyOWN3aXhXSnpQdjVGdTA0dUx1K1lISHZMcmFkdjd3RWpqdTNhbW53M3d0dC9tRzQzTm9lRFF5Y01KcFBGNXVEWEpmTHFHWHh6ZDE1bTZxNnYzOVhkeW5mdzZOSFRGK3UydDVDTmc3UGVzZ3dKVWFHcFM3aWJEd0FBSUFCSlJFRlU4VkVDUTZPUlUvVVhKV3lUMTFRZ0ZHbmxsN1VRbTgxV3ExVVBrdTdpMlphRUltTkRJMU9Cb2NpMVo1LzBlOUgrSXlaTldiam01TjZmcXNxS2NRSGltcXB5aEJCTzFqTTJ0eG8rWlFGQzZGNVVxRXFoME4xNWJWVUZRcWlzS0krYVJ1bnhjVGxjWjNkdnJmNlp5WEVJSVRldnZycXJxQkt4Q0tFN29lZlZhaFg5c3FRak5KcklxMmM0WEI0MXlWaDliUldPZGJiNk5jVUtjekowWXozWTRVZXhiQXFWS2s2U1JOaUZZM3JIcVZhcG1qa2NwbFRJMHhOakVFSlY1U1hXOXM0OHZrSDZ2ZWdySi85MjgvSWxTU0k1OXBaQ0xpc3J6RW1OdnoxNnhtSjY5S2VpcEVBdUZUdTRlamEvZnpzbk4yZDM3L2pJa0FHanBtak4xb1hoekZNcVU1Vk9YRmR6ZHYrdkNLRzFYL3hHeFdxZDNYMVdmdnhqeU9uOWQyOWV6a3BKV0xyeGF4d2xWQ2tWbkJaTVZkZHFCZGtQOFBWV1hWbEdFQVN1akl6allnU2hvUjVxMU9xbjdtcm8rRm1Pcmg3VkZTV1NoanFxWmd0K3laZzZFOEhWVkphR25HbXlnSXplV2dyMzdseEhDQVg5K3h0K2lPLzJRQWdaQ0lUNEhua09sNGNRU2QwdmovK2dTQ1VOVWRlQzlCNUZyVllSR28zZXFhNEVRbEhBaU1sRnVabURSazlUS3VTNDBkdHYySytmcmVuVmY2anVmSFNkbmxOM3I1bkxtc3RIS2NyTlBQcm5keS9rV0puSjhXNDlIMCs2eUdTeGNqT1RqKzU2dkhNUEgvK3hzNWVwbEFvbWk4VmlzYStmTzlSLzJQaW05cFlZSFNZd05KcTk4djNmdjF4MzY4cVpLUXZYdEc1VXVCNHVnMmRxT2pGU2Z5MEZ2aVZUNUlMd2xKUlloNXFrRGdEd240RVlMZ0R0anZwaG1qU29jZW9Hd2RSRjdLZDlFd0FBZ001bjdNelhOWVRtZGtpUXlNVE1xLzhRaE5DTmM0ZTdkdXZoMXF0dndjUDAxUGdvTm9kMzQ4SVJjWDN0dENWdmw1ZmtuenZ3MjRUNWJ6cTR1S2NsM0ZHcmxGcXpXdmNaT05MTTB2ckVubTMvL3ZyRjZPbUwvUUluc0RtY3dXTm5CRTZhaXdzc2tDUWhycXNaTlcyUlQwQWdubmdITTdPMFdieitpNGRwaVhFUlZ4NGszUjB5ZnBaZjRBU1BQZ0U0N1BKLzl1NDdyS25yZlFENHVkbUVzSmRzWk1pUW9RZ0tJb2lLZSs5UlYrdHM3YlpWTzM0ZDN5NWJ1MXV0czlhOUp5S2lnQXlSSVVOa3lwSzlOeVJrM3Z2NzQrZzFKb0NJS05hK244Zkg1K2Jja1pQa0ppSHZmYzk3OEpocjJsZHZ6dmNkTjMzTTlNVXFqMlh4R3g4cjVESW1pNDJuNWZseDgvM011NmI2bXBUWWE4bXhWL2dDbmFWdmYyN2pNRGcrNGlKQ3FLd29OeU1weGl0Z0lwMjhabW5yMk5XTU9qZ2dwWjZucHBLNHB5dzdMVjRrYlBQd0NYUndIV1prYWhsMzlaeXJ0MzhQNnlIWU9udXd1Ynk2eXRMVXVQRFJVeGZ3K0lLeXdwenMxUGdKYzFjU0RFWlU4REhtc3ltK1dWVmFpQkFxTGN4V0tPUk10WUFPanI4OC85YzA1M1pDTjBVNXUrRVZNR255Z2xYTDN2NmNyNmtsME5FcnpFbXZMaXZ5bXpDYm9xZzlXeitVU3NTZWZrR2FXanFWcFlVNGhsdGZYYzdsOFhYMGpmQzBlRGoyVkh3M283Vkp0Y0FyUXFpaHBnS256VmFYMyt0SktqY090Rm5aT1ZFVUtSR0xsYU8wcEVMT1pMRnhRRFkrNHVLSXdDbDBlZGE2Nm5KU0xwZUlPd2lDcUNrdmJtOXRGbmVJeHM1WUVoMXlFbGR5a0VyRWhpYmRaUmMrOWpWVnRuRGRadVZjeGNUSWtPVFlzTmYvNzFmbDh6YjJ5dG44elB1anMxTmlyOVpVbHJoNUJ4UmtweW9mNStMaEhZOTlRbkFoV2x5bUlPTENrZVNZc1BsclBnZzl0VStoa09kbnB1Wm5wdkkwTk9WeXFWd21jL01PR0RGbW1sZ2tUSXE2N0JzMGc4M2hsaFhtSW9TczdKd2ZleGVqSnMwOStPdm44ZUVYVldaQ3crcHJLbmg4Z1VvU01YNi9uOXl6VGRqV3NtajlGcFhvSVplbk1XM0planVYSVlYWnQra29vVVRjd2VFK3d4aHU2SW05eWptMnAvWnNVMTVMMzZUam1OM2djSGwyTGtQLzN2WlJjMlB0NmszZjA3RlV1Vnl1VWc3Q3pubUlsYjJ6ejlqcFhSMnF0YWsrOXNwWjVlQzRUQ3BKanI2Q0VKcno2cnNtNWpiSC92cVdYdFZZVjQzZkFzSzJacmxNUnNlZGNTRFlhSUNGeW5ScXRHdG5EeVpFQm0vY3VvL0Y1cWl2YmFpdEZMYTFtTm5ZRjkvTnhDMEVnMkhuN05GTnQxOWl6QWRUT0haRnBVajB2aCsyMU5kVXFHL1d6WnhtQ0NGak02dkZyMzk4NzI0R3J1NUN3MWZhQm52NjRScEJIYUoyaE5DUlA3OTI5UERHQmVpN2dvc0llWStlcksxcjRPRXpKdTFtUk1Ea2ViMnJpa3M5bUwyUndUZG44THROdTZiZlVEMnIvdzRBK0srQkdDNEFMeGlKdUhYSFYvalNLOHZPbVQrcjk5bE1BQUR3N3pYTWYwSnJjOFBWMC92SHpsemk1aDNRMmxRZmR1cHZWeTgvRDU4eHBFS2VlenVCeFdhWDVHWFpESEoxOC9hdkxydEhVZFRCWHo4ZlBXVitVVzQ2bDhlbnkwSFNyQjBHdjdieDI2Ti9mUnQ3NVl5cjE2alpLOThoQ0NJMTd0cTFzd2ZwYmFJdUhWZWZDQnYvTW54MTR6ZDRqaUJjaGZOSkh3NVRyU1JsYzJQZHptODJzbGdzMzNFelJvNmZ4ZUh5Ym9TZHZSNThqTWxpVXhSNTVkUyt1M2VTWml4OUF5ZmltVnJhbWxvK3pHUnNicWlsZjBZZS9PMEx1VXo2MmdmZm9wNmhLQ3J1Nm5tK1FOdCtzQ2RCRUg0VFpwMC84RWQ2d3ZYdXA1ZWg0WjVjT3JwVHoyZ0Fuc3k5cHJ4WVI5OXd4SmlwQ0tHbzRHUHN6ckxTbmhKRmtYa1p5YWFXdGxWbFJRVlpxWTd1d3p2ZDdQbS9wbmhXbkNmZEVhZGg0ajdnbTBVNTZiZmpJL3dtekNZSVlzMldIM0NYekcwY2l2T3k4QUQ4c3FLN0poYldQWnpTcmJRZ1c4L1FoR0F3OGpOVEhodkRwU2d5SnkxZTM4alV5TlF5NU5pdWlwS0NwVzk5UnRkeWxjdWtiTTc5K0pTbVFOdHY0bXc2aG50aTUxYTZqUFh1clIveU5QaXJOLzlBRUVUWTZmME50WldOdGRVSUlTUFR6bWQ3Ny9sclN0UFJNMVFleGN6amF5S0U5QTBIS0YrbzBPQS9qTlNYRmQzMUdUdU5wNkdwRXNPZHYrWkRtMEdEa1pwdEg2NmtsMG1Takx0MjNtV29iMnJjdFdtTDE5NjRldTdFcnU5bnIzeUhJa2s5UXhPQnRsNTZZbFRvaVQxT0hzTm5MTnVBRUhYdXdPK0YyV2tXdG82MlR1NmxoVGxjbmdhdXd0dzlhM3NYY3h1SHRKc1IvcFBucVJUUFZTamtOUlhGNWphcXhVQkpoZUxzL2w4cml2TkhUMTNnNERvTWRjWjVpQTlkMjBFdWs4bGwwbWVVaDZ1cmIrUXpkcnJmeE5tNDgyazNJeEt2aHl4WTg2RytjU2VEeldNdW56Si90TGJwYi8vM3V2Sk5ISTltTUJoelY3Mi85L3ROSjNaOS8rckdiM0FqUlNxWUxCYXVDbDJZY3h0dlR4Q014T3NoM1hUUGNJQjVZYzd0d3B6YkJJTXhmUFRrcE9oUWNZY1FJYVNqYjJRNHdGejVta0ZHVWt4MjZrMTh0bE5VbDNGbnFVUjhZdGYzbm41Qmc0ZDFXYzlVbWI3UmdOV2J2emNhWUVuSGNQbWFXZ3ZXYnVySnZtQ28zemhoYTR0NmV6ZHptaUdFQkRwNjFlWDNGSExaamJBek1wa1VJWFJrKzlmYXVnYjZ4cWE2K3NiajV5ekhoUjBrSGNJZWR1UG10Zk1rU2VJUCtaRkJNOU51UmtSZE9qNXJoV3BaYlFBQWVKNGdoZ3ZBaTZYdDRLOWtmVFZDQ0hGNDJ1cy9RV296OEFBQXdIOUVTdXhWRnB2ajRPcUZFQ3JPejBZSTRmcVBVckdZdzlWQUNJMlp2aGhuSmc2d0hMaDY4L2VoSi9kR2haeEFDSG1QbnRUcCtGWjlZOVBYTm43VFZGOURKd1RKNVhLcFJEeDV3U28ycDh2STQ2MllVUHhyVUhsS3REdEpNUjNDTnZXTkswc0sxQ01ManU3ZTZwazd1dnBHaTladk1iTzI1Mm53eFNMaDZYMC81NlRGQjB5WjMxUlhVMVZXT0hyS3d1QWpPM1o5OStIMFYxNTM4bmdrdkpXWmZPUEN3VCttTDkzZ1BqeWdxejdmdTV1QjU4eFJsNTV3dmE2cWJNTGNsVGlLNGVvMTZ1YTFDMUdYampzUDhlRXBoY0M2SVJLMjVhVEYwNE5QUy9LejZMcWNVb200MDJmK0tlV2tKYmExTkkyYnRUUWw5dHJOYXhlNml2ZmhFT2Z6ZkUzTmJSeHdOTFozY0YxTy9MeFIxTU9iSEs0R2o2OXBNOGcxOHVKUmlWaEVVVlJaWWM1b3RUcWhuU0lWaXNLY2RPY2hQaXdPSnp2bDV1Z3BDN3JmUHZkMllsdExVOENVK1FpaG9YNUJXU2x4aDMvL2N2azdYL0Q0QWxLaElFa1NoOCswZFEyV3Z2MjVTcTZjejdqcC9wUG1Jb1RTNHNKdmhKM1ZNelNoS0lyTDR4ZmZ6V3hwck5QUk4rcTBGQURXdzllMDEwYU1uV1pvWW40ck9sU2x2YVd4cnJhaXRQdDlVMjljRmJZMnUzbjdwOFpkNHd1MGw3MzFlV3R6QXc2NEt4VHk4SE9Ia3FJdU93LzFuYjNpTFFhREVYbmhTRUZXYXVDMFJiWk83aVJKRm1UZnRuWVkzTU9zZHUvUms4OGYrUDFXZEtqS3kxUldkRmN1azZsTTZDU1hTYy91LyszdW5hU2hJOGZoeXlkWWRNakpoTWpnYnU0bEl5a21KeTFCdlgzajFyODd6ZC92Q1R4TGxiV0RTM25SWFJ5UkR6OTNpTWZYcksrcDZEUjljb0RsUUlWY2xwZVJiT2N5QkxkTW1MTUNWOUZCQ04xSmlxNHNLY0RMZW9ZbVV4YXRQYnYvMTlDVCsyWXUyM0EvRDVmTndibkplS1NDdWc1aHUwSXVGK2pvcXE5aXNkZ2VJd0xqd3M1NUJVeFNtYzhLSVVTUjVOZ1pTM3pHVGNmVm4yVlM4YUwxSCtGVjJ6NWNvYnhsZlUxRmNWNW1ONSs2S2dpQ29YemhEU3ZPeXp5NjQrSDFOb29pN3hmZWZYQjV4c0xHWWZtN1gvYndMdjVGSkJKeGpWcFZhMlgwQlNITTAyODhRdWp1blNSdFhVUGxTaXlkem1sV1UxSFMzRkJqN3pLVXlXSTMxZGZnVDdQV3BvYWE4bUlyTzJlK1FGdmNJV3lvcmNRVlNDcEtDc3l0N1h2UzUvcnFpdHZ4MXgzZHZmRWxHVjBEWTgrUlFjbXhZVjcrRXkxc095bmhEUUFBendmRWNBRjRnVWdTSWlVMzdrOFlvclg4YllheFdYLzNDQUFBbnF2cWl1S01jd2RkdmZ3TlRjd1NJb05IQnMzQ0k3dXpVMjhhR0p2aERDK0p1SVBEMDBBSTBlRUFQSlIrNnFLMXhYbFpvdlpXdi9HenV6bytYNkN0UHFMVDFkdWZIbXNmSFhJeU8vWG02dzltVjBjSTVXVW1xL3k4UkFqZGlycmNhYWlpT0Qrci9GNmVTcU9CaVZtbm95OXgrZEhzMUpzUjV3OTNpSVN6Vjc3ajZqVXE3UFQrRG1HN2k2ZXZnYkhweVQzYlR1M1pObm5oYW5vMnBMeU01QXNIL3pBeXRiSWZQTFNyeDNqMTdJSEV5RXN6bG0xUVR4RVZ0clZFbkQ5c2FHTHVIVEFKdHhBRUkyajI4cVBidnc0L2YyamFrdlZkSFZNdWw5Nkt2bEtjbnpsLzlRY1I1dzhqUkl3WU13MGhWRlZhMUZSZkV6aHRFWDVkS0lyaThqUzZPa2p2eUdYUzZNc250SFQwWEliNnNsanMwL3Qremt5KzBkV2s1TFQrZWsxN1RpNlRxcVFpMGpkOXhrNGZQMmY1WU0rUjRlY09Kc2VFTVpoTWtpU2RoL3AwY1NTRUVFcTVjVTNQME1UV3lUMHZNMFhZMW1Mbk1vU25vWmtRRVZ5UW5XYnYwdVdwUWxIa2phdm5tRXpXTUwveGVGTDRoZXMySC9uejYyTTd0NzZ5NFZOY3c1UU95dXNabXFqc3ptS3g4WlBNZkRDV25DQUlPeGVQck5TYmJjMk5LdlZNVkI1N0wxN1RKOUpWQXZLMXN3Y1E2aTZkbWFLb21ORFRucVBHMDVjMGVIeE52RnhiV1JwOGVFZFYyYjJ4TTViNFRaaU5FSW9QdnhCMzdiejc4SUJSRStjZ2hNb0tjOFNpZHZ2Qm5qM3NwSXVuYi9pNWc4blJWM3pIelZDKytJSFRRcFUvM3hCQ2gvLzRxcXdvMTlOdi9KUkZhNVRiN1p3OU5BU2R6NXFRbjVGU2xKdnVIVGlsMDNPMXExb3JQUkY2Y2w5OTljTTNDNDVGU3NRZEozYy9Va3NCdHl0ZktYbC82MTY4NER6VWh3N3hWNVlXMGpGY2hORGdZWDQ1YVFrWlNURStZNmFhV05nbzVETDg1RGg1REtjdmFPRlpDdWxLeEtmMi9saFRYdnptRjM5MjFlR0FLZlBjdkFQVVk3Z1NjVWNQaHc3VVZaWWloRXpWenF1dDd5OVRhUmsyYXZ6a2hhczdQWWloaWJueXgyeEZjWDV5ekpVeDB4ZHBhdCtmL0UzeldVNUExNC9LaSs3dTNxbzZ5OTlqbmR5OXpjM2IvN0Y1citrSjF4T3ZoMnpjdW84dllPc1ptdUFySXVYMzhtN0hSL3BQbXN0aWM2SXZuK1J3ZVdZMkRqaTIyNU83cGlqcThvazlpQ0NVeTdzSFRKbWZtUndiY256MzZrMWIxY2ZXQUFEQTh3RXhYQUJlRkdSTFkvdUIrNzh3dVNNQ3VmNlQrcnRIQUFEd25GQVVpU01DeDNaOGEyaGk3dWtYZFBhZjMvaWEycjVCTXhCQzFlWDM4ak5UNkltUEpHSlJweE1yUlZ3ODJ0SllOMmI2WW5yVytGNFF0alhMWkozTUU2VmkxYWF0eFhtWmRWWGwzcU1mZmxaLzllYjhrVUV6NmRxcDFXWDMwaE9qQXFjdDZqU3NLWmZKY3RNVGs2SXVWeFRuRDNSMFc3cDRIWTZSaWRwYk5mZ0NoSkNKaGMzcVRkOWZPM2ZROWNIUTNjemtHeGNQN3pBeXMxcjIxdWZxaFRKeE9tZndrUjNacWZIVzlpNU9IaU5VMWxJVWRlSFFueUpoMjh3VmJ5bUhiK3ljUFp3OGhxZmRqTEFmN0ttUzg0c0xvVXBFd2p1SjBWbkpjWjZqZ3JKVGI5Nk9qNXd3ZHlYdVFPeVYwendOVGJ5WFZOeUJFT0krK3RMSVpWS3BSTXpoYXZRNjR5L2kvT0g2Nm9vWlM5OWdzdGhPUTBhWVdkbUZudGhqWm0zWDgvbkJuOXRyK2tTWUxQYUtkLytIbDVOancvSXpVeGEvL2pHK3FhMW5nTWNGT3cvMWpidDZqc1htMkxrTU1lamlzaTVKa3VIbkRpWmVENW0xNG0yS291S3VudE16R29BTFpSaWJXVVdIbkxSekh0SlZFWWJVdUlqcXNudkRBNmNJZE82SGtLd2RCazlic2o0aDhoSis0UjVNOVBRRVhMMzhUKzcrQVNFMGRjbTZyclo1K3RlMDE1WnMrTFRUcWR2b1dRRUpnaGprNWpWcXdweTJsa1o2clZqVUhodDJOaW5xc2tCYjc1VTNQOFZKN3BFWGpzUmRPKy9pT1hMNjBnMzRHY2JUb0hVVE5LZWxKMFRKWmRJaHZtTUNweTNpOFRXVm4yU3hxRDBqS1ViZnlKUXVxcXRReUhHWjdJREo4MGRQWFVBM1JsdzQ0amt5eU1MV3NkT3NRSkd3N2ViVmN3d21jMlRRVElGMkp3bXF5cDcwZmJyK2s1L3A1ZVRZc05BVGUrZXYrVkRsMHlQOC9PSDQ4QXZ6Vm0ra2F6djAzT1NGcTMyRFp1RDhSNmxVb3ZWb3FaUG1odG9ycC9hTm4vM0liSEpTaVRneitZYktjWFFOakhFNnM4L1k2WEtaVkdXdFhDYVRTU1U1YWZHMWxhWDQzYTFReUVOUDdzTnJaZEpIdHMvTFRHRXdtZW9sbnNmUFdVNDhtblp0WXRiSk1IOU1vS09ubk1uTFlEQ1NZNjQ0dUhvcDEzcCsrVENZVEN0NzUwbnpYdXRtbStyeWU4RkhkaExQWVBSaFczTWpSWkphT3ZxNGpIaERUV1ZQYWluRVhUMVhrcDgxY3Z4TVBhTUJkS09tbHM3b3FRdkRUdThQUDMrNDB6TFdBQUR3SEVBTUY0QVhBMFcyN2ZxV0VyVWpoQmc2K29JVjNVM2VDZ0FBTHcyS0l1UERnNU5qdzFvYTZ5d0dEaG81ZnVaQVIvZlQrMzZxcXlwYjhlNy9jUHBWMUtVVFBMN0EweThJN3lMdUVLbU02Y1pwV1ltUmw2d2RCdnRObVBVMC9XbXFyOVhxV1duVTNQVEVXOUZYV0d4MnA1VmtSY0syVTN0L0pFblNOMmhHcC9HKytQQUxVU0VuVE14dDVxLzUwTnJlaGNmblV4UlZXcGh6OTg0dE91TlNRMU5BejRLTnErVmEyN3NzV0xkSmVZWXVXa2xCZHNqUlhRMjFsUjRqQWljdlhLMGVlZ3MvZDZndys3Wlh3Q1QxR05Qa2hXdEtDM0l1SHZwVDErRExBUllEY1dOMTJiM1lzRE41ZDI2eE9WeWZjZE45eGt5cnJTbzdzWE9yaStmSTRZRlRjSkdCdTNkdUJVNWRpRWM2NDNLVEtpOU5UT2pwdUt2blZtM2EycFBKdGRRbFJBUW5SWWNPY3ZQeThCbURFL3FtTFZuLzkwOGZIL25qcTZWdmY2NmVHZHFwNS9hYVBoR0NJS3pzN3dmcDd0NjV4V0F3Nkp1MHNUT1c1TnhPa0lnN2xNZk9LNU5JT283OCtWVnBZYzYwSmV2ZHZQM1RFNjVYbGhUTVdMb0JqK1gzbnpUM3pOKy9wTVNHZVFWMGNsVzR2cm9pL054QnZrQmI1ZUR1STBZUEhqYVN5V0szTmpjZ2hEaGRsNlRvbEozekVCYWJ6UmZvMkRoMFVuYTJyMTdUVHBHa2d1ZzJ4eFloVkZOKzc3SEhtYkpvTFlQQlVJN2huai80UjFIT0hkK3gwMGRObXN2aDhpVGlqckJUZjZjblJpR0VCanE2MHBVVEJsallPQTBab2FQZlpRVUoycjI3R1JtM1l0eUdCNmlmYWRFaEo2VVM4WWl4VXdtQ0VIZUlybDg4ZWljeENsZnlWUTZTdGpVM0prWmV3a1VKMUk4dmJHczU5dGUzYlMxTkRBYmpyNi9lR1RGbTJvaXhVOVUvTm1tOWZwL1dWcFplTzN0QVUwdEhMcE9LTzRUMFIxUGk5WkQ0OEF0RFI0N3JSUUFYQjh2b2FkbGtVZ243MFVuRDBoT2lFRUpPUXg2NVRDVnNhMUdmNThyRmM2UktTWXBIT2w5VmloQjZiSUFicCtzV1pLV1JDc1dkcE9naHZtT1ZWdzBiTmI3VE9jMEFiZEs4MS9DSG02aTl0U2ozRHAxeG41MGFyNkVwd0ZkRURFMHRFQ0pzdTA3ZTc2R2E4dUo3ZHpOYW11cHJLa29RUWo5dWZrMG1sWXlhT0tlMnN2VGdiMThnaEJwcksyMEd1WFova056MHBLaExKMHl0Yk5VL2VMMUhUOHBOVDBxS3VteGlicTF5SmdBQXdQTUJNVndBWGdnZEljZGxXYWtJSVVRUVdtdTNFSnFkRDRzREFJQ1hERUV3c2xMamRBMk1wNy95K2tCSHQrYUcyZ08vZmxaWFZUN24xWGR4RmJ6NDhBdjVtU21URjY2bWh6WjNDTnRVS3JmR1Ixd01QM2ZJME1SODdtdnZQVTBpVDN0TFUybGhqb2FtSUNFeTJIbUliL2V4bUFselgyMXVxQXM1dG92RDVhbk1jaU9WaUkvLzlaMVlKRno1L2xjcWsyWFZWcFpLSlpMbWh0cHBTMTYzdEhQQ1B5WnhNVndtazZWUXlIWDBEZFZybUNvVThxTGNPeTZlSTJjdWUxTWxVVzZRMjdEYXl0SnovL3lXbVh5RHA2RTVZK2tiT0RTbUlpcmtSRUprc0syVHg4UzVLOVhYQ3JSMVp5NS84L2pPclVlM2YvUEtoazl4K2x0cmM4Tzl1eG1qSnM0ZE1XWUtqeTlJakx3VWZ2NlFwWjNUekdVYkNJSVFDZHZPN1B0WjE4QjR4TmhwK0NBZHduYUVrQWIva1FUaDhxSzcybnFHdlFqZ2tpUVpjZUZ3UWtTd2libk56T1Z2MGUwbUZqYlRscngrL3NEdmYvLzQ4WXlsYjNRMXN4UHRPYnltZlVzdWs0azdoRGl1bEowYVR5b1VDS0hJaTBjWHJOMmtrbjdlM0ZqWFdGc2xGZ21YdnZXWnRiMUxZMTFWMk9uOVpsWjJidDcrZUFQbm9UNm1WclpYeng0MHNiQ2hheFpqN1MxTkozWjlMNVdJNTd6NnJucE9OeDRtM043U2hDOGtkTlhWeHJycXZJeGtoRkI5VlJuZGVEUDh2RndtYTIycVZ5K1AwRmV2cVRKaFcwdGRWUm1idzVWS3hQbVpxWnFQaThkRmhaeGdNQjVUUTBDOW11M3NsZSswdHpialZPalNncHdMaC81c2EyNGNQMmQ1VFVWcHlMSGROZVVsRSthdFpESlpIajVqMU41OVZLZDMwVlJmcmF0dnBGNDh1aWczUFNrNjFOak15bjM0NkpUWXF6R2hwOXBibS9FbmcwcVdhMHRqSFVMSWFJRHFySEVVUldXbHhGMDk4NCt3cldYTTlNVXVRMzBqTGh5T3Zud3lLZnF5MzRUWjNnR1RPZzA0OXZwOXFxTnZPRzNKNnpscDhjRkgvaUlWY2tzN3AwR3VYaFVsK2RtcDhlNGpBcWNzV3Z1a0IxUW42UkFwbHpzUXRyVWtYcitFRUlvT09URmoyWnQwanJtZW9VazN0UlJvWi9iOXpHU3hXcHJxOGFObXNkblRYM2tkbi9DNEh1N2tCYXZ3bHBtM1l1aTlFaUtDNVRLcG1iWDl0WE9Iekt6dGpidk90QVVxY3RPVFR1M1pocitZc2xKdVhqbTFUOC9RQkpjUlQ0Z01aaktaT0laYm5KZDE4ZkQyNnZKN1Q1bmZXbjR2NzJiNEJYMGpVdzZQaHhDYXRtUzkwUUNMM0R0SldycDZJOFpNd1lNUDhKWjhnVFl1cks4aVB6UGw3UDVmQlRxNkM5ZHRVYjhVU2hDTVdjdmYzUFA5NXBCanV4Z01wdnVJMFUvVFd3QUE2QVdJNFFMUS8rU0ZPY0t6LytCbGpTa0wyYTZxMDZrREFNQkxiTmxibjlHVDIxUVU1N2UzTkMxNyt6TWNjc3JMU0k2NGNOUitzT2V3VVJQd0JpUkoxdGRVMElVQ3hCM0NLeWYzWmR5S05USzFYTExoRXpwMXE0ZWNQSWFibUZuaFRNT3EwcUtMaDdjamhDeHNCbDBQUG5idDdFRUxXMGVYb2I3ZUFaTTRuU1ZkTWhpTVdTdmVQdmpyWitvVFlkVlhsN2MwMVM5WXQ4bkkxRks1dmJheTlORHZYMnBwNjJhbnhwdmJPUGlNblk3YmZjWk1OYmUyb3lpa2EyQnM1K0tobmk3SFpMSVdyZC9DNW5DVkI4V1RKRm1RbFZwYWtKT1hrVXd3R0o1K1FZSFRGcWsvQXpLcEpQVEUzdlRFS0NOVHk3bXZ2ZGRWRVV6N3daNUJzNWRkTzN2d24xLytiL3ljNVVOSGpuTnc5WHo3ZjMvaHVLRk1Lc2xJam5VYlBucnFvalZNRmxzcUVaL1o5M05yUytPeXR6Nm40MUMxbFNVNHBrTWZVNkdRVjVRVWVIYVcwOXE5dXFxeVM4ZDJsUmZkTmJPMlgvekd4eXF4U3pkdmYxSWh2M1JzMS9HZFc1MDhoZ2RPWDZ3Y3lYck9yMm12aVVYdHRWWGw3UzFOYlMyTjVmZnVTaVhpL1Q5LzJ0SlEyOWJTWkdYdnZQU3R6eUxPSDA2OEhqSjA1RGhOTFowYllXY1AvdmI1Z2pVZjBvVk5XeHJyYXl0S0RRZVlMMzc5WTEwRDQ3Ym14cVBidnlFSXh0eFY3OU12TVVFdzVyNzYzcDd2TngvYjhkM0NkWnVzSHlUR05qZlVIdnZyMjhhNnFzQnBpN29KbUdiY2lrVUlHWnRaZDdWQmJucGlBYjc4L0tDR1JtcGNlSFRJU2UvUmt4cnJxa09PN2RMUzFiZTJkOEViUE0xcjJvMjJsc1pEdjM5SlA5NnBpeDhUTkZ5NGJrdjN0UlE2eGVYeHVUeCthMU45M0xVTEtiRmgra2FtcjMzdzdRRExnZmlFancwOVhWZGRQbS8xUnY2akYrQzVQSDVqWGJYNjBjUWR3dHJLVXZXVXcvS2l1NmYyL01oa3NXY3MyM0RsMUw3MGhDaHRYWU5aSzk2cUxDbE1pcnJjMGxpdi9PWXFMY3pGYzRYUkxYS1pOQ3YxWnVMMWtKcnlZcjVBbTg3Ym5iL213N0tpM1BCemg4TFBIYm9WSFJvNGRaSGI4QURsVDVKZXYwL3hZM1R6OW5mejlwZUlPNUtpTHNlR25pN0p6OFp2SmI2bVZsbGhqcVdkYzZjenZPMzQ2bDI2RDNLNWpOVkZkZEhxOG5zeXFVVDdRWGtjaWlLRGovekZZbk9tTFZsLzdwL2ZKT0tPU1F0V1BkRTFGYmZoQVRqWDIyTGdvQXNILzdSeGNPMnFzQ2xGVVhpcXNlYUcycHZoRndZNnVpMVl1Mm5mdGkySGZ2OXk0cnhYKzdaODg4dEtLaEZmUGZPUHJyNFJ2aVRtUEdSRTJPbS9VMkt2NGhpdXAxOVE4SkcvYWl0TGpjMnM3Snc5N0Z5RzNJb09IZXc1OG1sbURCdm1QMkdZL3dRY3pDM012dTNrTVp6RjV1VGVTZExnYStHSkU0dHlNM0F0aFFWcjc5Zm5KVW1TM2owcE92VHE2WDg0WE83Q2RadTFIbFNZVWFHdFp6aC85UWRIdG45OTRkQ2ZWV1ZGZlZKYUJ3QUFlZzVpdUFEME40bTRkY2RYU0NGSENMSHNuRFhuUUgwbEFNQi9DMDhwYzNQd01EOEgxMkU0TEpnVWRmbnFtUVBHWmxhelY3NFRjZjZ3UWlIWDRBdHdrQmRIWVZxYkcvN2U5bEZiUzVPaisvQ1p5emQwTTFLNEt3UWk1SEw1amJDeitWbXBsU1VGV2pwNmk5WnZHZWpvSmhZSnM5UGlNNUtpcjU3NWh5QVlkaTVEM0ljSE9McDdzOWdjbVZTaVBER084eEFmaWJnajd1bzVmTE9zNkM1ZUh1WTN2cnpvTHA2MEhTRmtiR1psYW1WMytJLy9zVG1jbFJ1L1NZc0x2M2IyNEozRUdFY1BiMTE5SXlhTHJhTnZ6R0F5R1F4R2NWNldRaTZUeTJRS2hWd21rNUp5K1FBcld4dUh3WFNvdEttK3Bxem9ibEhPN2Z5c05MR29uYStwTlR4d3l2QXhVM1gxamRRZm9FUXMrdnZIait1ckt3WTZ1czFidmJIVElndzBuN0hURlFwRjVJVWpJY2QyZDRpRWZ1Tm4wWUUyTm9lNy9KMHZjUjlhbStxUDcvcStwcng0eHRJTmlDQkNqdTNTME5SQ0NLWEVYald4c0ZHZU1xNjY3SjVjSm5WVXE3SGJqZWJHdXB0WHo2WEZSNUlLaFlkUDRKU0ZhenBORy9Ud0dXTmdiSGIrNEIrNTZVbTU2VW5XRGk3elZuK0FJMmpQOHpWOW9veFJGUlVsaFVlM2Y0MGpqOXA2K3BaMnpycjZSblpPSHJxR0pqS3BaTisyajJyS2kzM0dUZythdll3Z0NEYUhlejM0MkY5ZnYrc3pkdnJJOGJPNFBBMGRmY081cjcxclBuQ1F0cTVCWFZYWmlWM2Z0elkzTGxqemdjcnNWWHBHQTJZdTMzQjYzOCtIZnYvZjVBV3JodmxQdUh2blZ2Q1JIUjNDOXBIalovcFBtcXU4OGNuZDIrUXlpWWFHR2xiVUFBQWdBRWxFUVZTbUZwdkRyU29ycWk2N1oySnUzZFZRZEEyK1lJanZXRHlYRnhaNzVVelVwZVBEL0NkTW5QZWFYQ1k5dVh2YjRULytOMlhobW9GTzdrL3ptdW9hR0hzRlRPcHEyaTVqVTZzVjczMUZrUXBFRVBxR0F6cXRoVTBxRkFYWmFlMnR6Zmdxa1hwZFZLeTJzalF2STluSzNsbjliZExXMGhSeitWUjZ3blVtaXpVeWFDYXVxSUJYQlU1ZHFLV3RGM3B5NzVFL3YxcTlhYXZ5T0FCTFc2ZU1XekhIZG54cmJQNHdiVk11a3hWbTM1Wkt4RzdlQWNwM2tYRXI1dkx4UFRLcGRONnE5MDB0YlFPbkxkTFJNL0lOd25PZEVRaWhrM3QrR09UbXhTQVkrRzJTa1JSallHdzJ3R0tnVkNLK2R6Zmo3cDJrdStsSjRnNFJoOHZ6RFpvNWF1SnM1VWRoYWV2MDZzWnYwaE9qSXM0ZnZuRG96NFRybHlZdldFV25admZpZllvcDVMTEcrcHE2eXRMeWUzbkYrVmsxNWNVY0xtL1lxUEdtVm5hNTZZbkpzVmNTSW9ONWZJSERZRTlIZHk5YjV5SEtvUzR2LzRuMHpmeXMxTG9IcWR3VnhmbEpVWmUxZEEyNFBBMVNvY0IxSlBBSFBrbVNZYWYrenM5TWVSQ2VKaTRkM2ZubkYyL1pPWHMwMUZSS0plSTdpZEVFZzBBSVVSU2lTQVZKa3FSQ0laZkxuSWVNb09kUEcrVG1oVS9wZ3F6VXFyS2llYXZlVjNsUUZjWDVMWTMxRGJXVkVuR0hCbDhnYW04OXV2MGJoVncrYnRaU0RwZTM3TzB2enU3Lzlkdy92NFdmUDRSUDQ1alEwMHdtQ3hHSUlBaEVJWkpVeU9WeWhWem1IVEFKVDhKSnF5Njdod2Y0SzkxWEhyNFdvbFg4OEx6VjFOYnBTVW5sZjRYd2N3ZGJHdXZtci9rUVAxY0NIVDByTytmYzlLUXBpOWF5Mkd6bm9iNmhKL2VseFlWUG5QOGFRbWo4bkJXN3Z0bDQ1ZFRmcXpadHBlUDdXU2x4ZCsvY29nK29VQ2dRUWhjUDcxQ3VteUdYeTNyU21lYkdPcW00bzY2cURGY2Z6c3RJSmtteXJibXhwYkVPZjIyZFAvQjd4cTFZSFgyalJldTNkSjlxYldYdnZIRGQ1dE43ZjB5S3V0eFFXN25ralUrNnUyTW1EeW5FU0s1NlhiQXJwTGord1k1UC9DY05BT0MvQUdLNEFQU3o5bU03eVBwcWhCRGk4TFRYZjRKZ25sTUF3SDhiRG83VVYxZUVuenRrYm1PL2FQMUhQQTErVTBOTjd1MUVuUGJsTzI2R283czNRa2hiMThCNXFLK1p0VDA5ZUx6bklpOGNTWXdLa2N0a2VNWVZTMXZIcVl2WHVucjU0M3ZuOFRVOS9ZSTgvWUlhNjZyU2JrYWtKMFFWWktVT2N2TmF1RzZ6VENhOUVYYTJxNTVYbFJaV2xSYXFyM0wxOHJkekdhcXBwVE5yK1Z0YU9ub0JVK2FiMnpqY2lybVNkak5DMU5hSzV5enF5dkozdnFpdnFVaUt1dHhRVTFsWFZTWnNhOEgxSWdlNWVUbTZlenNNSHRyTkJObGNIdDloOERBYkI5ZUo4MTd0eVRUMGZ1Tm5HUmliM1VtTTlubFFJVUg1MGVHRjY4SEg2cXJLWml4OXc4TW5zTHI4WHRyTlNJb2lDWUl3TnJPZXVYU0Q4aTVsUmJrYW1nS3JCNW1ZUFZGVldwaHk0NXF1dnRIRSthOE5jdXR1VklxRnJlUDZUMzVPakxxY2REM0VlWWd2WDFQcitiK21UeFBEdGJaM1h2YjI1enI2UmpwNmhzb3ZUWEYrMXFIZnZ0RFFGQ2hQQmpWcTRod3phL3Znd3p2aUk0SUh1WG5oTERibm9iNTQ3ZlhnNDZMMjFzV3ZmNFJISmF0d2RCLyt5b1pQZzQvOE5kREpyYlF3OStUdUg1aE0xdVFGcTlTTDVGSVVXWmlUanBkNUdueEg5K0VUNXE3bzZyUlp0V21yOHMzR3VxcGIwYUVUNTcrR0p3NWljN2hMTm53Y0UzcGEzMmpBMDd5bU9GWk9EMjlYeDJBeXJleWN1bHFMU2FYaUU3dSt4OHRSbDQ1M3RWbHliRmh5Yk5pckc3OVJEMXV6T2R5cTBrS3ZnSWwrRTJhcnA3b1A4NStnb1NuUTFqTlVLZVFTTkh1WlhDWXRLOG90TGN5aEd3bUNvYTJyUDNuQkt1WGFDTTBOdGFFbjlsSVVOZWZWZDNHWlYyMWRBM3I2TWxjdnY4cVNnc3prR3pHWFQrRVdEcGRuWmU4OGFjRXFnaUNLOHpMeEpITEdabGIra3dPSCtJemg4VHN2ZitFeEl0RFJ6VHNxNUhqS2pXc1UrYkRJUXkvZXAySlIrKzZ0bTNBOUJ6d3MzZHJleFhmY2pFRnV3L0MxTlBjUm95VmlVVjVHU2xaS1hIYnF6WXhiTVg3alo0MmQrUXA5aE9HQmsrbTRhbnRiQ3gzRDFkVFN5VXFKbzZqNzNlTnA4SU5tTGNVcDVLRW45cWJHWFJzN1l3bCs2bHc4ZlMwR09xVEZSK1pucG5TSTJqdUViUmNPZFZKTGdjUGw0YUxETERibnZXOTIweGNEa3FKRFRTeHNsSXZxNmhvWXlhWFNpcEtDc0ZOL0V3UmhiZTlpUDNob1RscDhRMjNsaExrclRTMXRjZG1aWlc5L1ZwQjFPK05XVEgxMU9WOVRLL0Y2Q0ttUUsrZHk0Zy9lY1VvUEZzdkxUSTRQdjZqZVBmcHlFV1pwNS9SeXhIQWw0bzZjMjRuT1EzeVVUM1dub1Q1aXNhaTF1VjdmeUpUTDAvRHluMmhnY2ovU2JUVEF3bjE0UU03dGhKcnlZcHhnSGpDbHUreDRXbUgyN1lyaS9HNDJZREpaYkE2bkpDOHo1Y1kxRFUydDRhT240SEVHMmFrMzhjY08vbHdhUE15dnRhbGg3cXIzZXpLZ3g5YkpmZVg3WDE4OTg4L1VSVjFPM29nUk9xNVVZN0lvZDZkQzB2VFl3MUlLcWFUc0VrSUk4UVlnOXBPTkt3SUEvRWNROUhja0FPRDVrOTZLYWYzekM3d3NXUEV1Yit5TS91NFJBQUE4SXY5aWs0WSt5MkxVWTRwMFUwcElrbVF3R0VMaDQ2ZCs3bDVaVWE2WmxSMGRvS1FvaWxUSXU0bFhQcEhtaHRyNDhJdjZ4cVltRmpabVZuYnFoU21WS1JUeXZJeGtBMk96cHl5REtPNFFxUXdoeHlpS1VzamxDb1dNVkpBVW9oZ0VnUkJCTUFnY0V1SndlV0tSY1AvUG4ram9HUm9Pc0RBeHQ3YXdkY1NsT1h1Q29pamxjZE5QVHlvUjExZVhtMW5iMHkyNFptdFBZc1E5VVpTYmJtWG5vbEwydHh1a1FvSHZ1bDllMDJjaEtUclVkWmlmY2tZekpoRjMxRldXcWc4MGxvZzdtdXFyNmNub09xVlF5SmxNRnE1QmFUUEl0YXVOOGFsSWtvcnVuNzFPeVdYU3JpWjM2dlZyK3Q5eDcyNEdYMU1MbDZKK1VobTNZa3pNYlhwK0pyYzFOM2Fhc1B4RWtxSXVkNGphRFl6TkJsZ09ORFF4NzJaTHNhZ2R4L0p3SFhPSldOUWhiTmZXTSt5MHhnS21rTXRrVWlsRlVjcmxtS3ZLaXFwS0N6Mzl4bmUxRjA2OHBTZ1NmeFBoWXNRRXdlajBaQlozQ0VWdHJTcXBzaGplRjMvOFVoUjFPejZ5MDBrTzFmWWlLUW9oaWtJRTBjMURleFlJZ3NCZnUwd21rL0VBUVJENGY3eEJydyt1OHVWT0VJUklKT3Jodm0wdFRVd1dTN25HU1BmZlI4SzJGb0xCNEQrdlNVR1VYK2llZEsrWDk5S1NLWTJhM1BNOFhJenQ5Z1ZqMEx0UHRBcytEWlRQZ1Q0OERRQUFMdzZJNFFMUWI4aVd4cVl0S3lsUk8wS0k0ejFhKzgzUCs3dEhBQUNncWg5anVBQUFBQURvM2dzYnd3WDNpV3ZrMlZzVnBTZVI0bkYvRnpGNURPT3hUT3RGRFBNblR1dUJHQzRBL3hGUVN3R0FmdE8yNjFzY3dHWG82R3U5cWxxUUN3QUFBQUFBQUFEQXZ4alBoT1g1Qzh2emwvN3VCd0RnWmZCY0Izb0FBR2dkWWFkbEQyWnoxbHE3aFhoZTQ0WUFBQUFBQUFBQUFBQUF3TDhMeEhBQjZBZUs4bnZDRTd2eHNzYUVPV3pYN3FiNEFBQUFBQUFBQUlDdXdFaDVBQUQ0TDRBWUxnRFBuVVRjdXVNcnBKQWpoSmdXQXpVWFBtWStVd0FBK0hlQlg1SUFBQUFBQUFBQTBMY2doZ3ZBODlaK2JJZWlvaGdoaERnODdmV2ZvRDZhWXgwQUFBQUFBQUR3WDZOKzZSUXVwdjdYRUFRQnB3RUEvd1VRd3dYZ3VaSmxwWWl2WDhMTGdzWHJtWmEyL2QwakFBQUFBQUFBQU9nT0JBUUJBS0RmUVF3WGdPZUhiR2xzM2ZVdFhtYTdldkhHenVqdkhnRUFRRitDSDNnQUFBREE4MGNvNmUrK2dINERwd0VBTHoySTRRTHcvTFR0K3BacWFVSUlNWFQwdGRaczd1L3VBQUJBWDhJL0dPQm5Bd0FBQVBBOHFYeno5dmtYTVh5ei95czg2OU1BQVBBaWdCZ3VBTStKT1BLaUxDc1ZMMnV0M2NMUU5lanZIZ0VBd0RNQkNTQUFBQURBYy9OTXN5K1ZMOURDbC91TERKSndBZmd2WVBWM0J3RDRUMUNVMzJzL3RoTXY4OFpNWTd0NjlYZVBBQURncWNqYVNibVlKQlVVdmtsUkZQNGZZekFKcE5IZlhRUUFBQUJlZHBRQ2ladmtCSVBCWURBSWdtQVFESlZZM3RORTlGUy8zRmtFNHZWcDcwRWZJZVVVazgyZ1gyc0k0d0x3c29JWUxnRFBubHpXdXVNckpCVWpoSmdXQXdXTDMranZEZ0VBUUs5UXFMVk0wcEFyRnRYSlZOZmduM21Jd2ovMVdGeW13SmFCYnovY0dUMjhBUUFBQUlCZWV4Q2lJd2lDcU0wUU1nZ0dJdTZIYi9FeVFvaEFUNXVTcWZybHptTUlCakxoeS8zRlFaOEdEQ1pEMzRtckVydUhTQzRBTHgrSTRRTHd6QWxQN0ZKVUZDT0VFSk9sdmY0VHhJWHIxd0NBZngrNWlDeUphaFUzeVZsOGhxR0xCa2ZBWkdzeUNPYjlud2QwcWc2ZHNFTlM1UDBGa3FRb2lrN2pvVGNEQUFBQXdKTlNLVzVBTUJrMjQzU0pCOUhiUGt6Q2hTLzNGNW5LYWNEazNFL0VWaW1uQUdGY0FGNHlFTU1GNE5tU1phVjBYRDJMbHpVWHJtVmEydlozandBQTRJbUptK1Qzd2xzUVFsYWp0YlVzT0oxdW96TGlzaXZLR3dNQUFBRGdpYWpHY0pVd0dBemx4ajRKNGNHWCs0dXBtOU1BNWpjRDRDVUdNVndBbmlGSzJOYTY2MXU4ekhiMTBwZzRyNzk3QkFBQXZWRWUxOGJpRUFQSDY3TDRqNThOdGRPZkNnUkJLUC9NdytESEhnQUFBTkFUblVibDFBZk9QK3ZKemRRYjRjdjllZXJKYVFDMUZBQjRpVUVNRjRCbnFPM3ZINm1XSm9RUXdSZG9yZG5jMzkwQkFJRGVrTFlxSkMwSzI0bVBDZURpSDNMMC95cnQ5S3JuMG1VQUFBRGdaYVk4V0w2cnNGMmZoUERneS8xRnBwNk5DOUZiQUY1dUVNTUY0RmtSUjE2VUpzZmlaY0dyN3pOMERmcTdSd0FBMEJ2aUZybWVQVS9EOFBGL00vVFZ5RTBBQUFBQXZDRGd5eDBBQUY0UWp4OFJDUURvQmJLdXF2M1lUcnpNR3pPTk96eXd2M3NFQUFDOVFjb3Bpa1I2ZGpBWkl3QUFBQUFBQUFEMEc4akRCZUFaa010YWQzeU5wR0tFRU1QSVZMRDRqZjd1RVBnM3FWOHh0cis3QUY1T0RGMEQvZDlPUGVsZXBCd1JCTldUSkZ3QUFIZ08xR2RQb3VkYzZ0ZCtBUUFBK0s5UVNVNVhYd0RnR1lHZlpBRDBQZUhaL2ZLaUhJUVFZckswMTMrQ3VKQy9CZ0Q0MTZKSUJvZlozNTBBQUlCSEtNZHQxZjhIQUFBQW5nWDFLSzF5dFdpVnN0RUE5RG1JNFFMUXgyUlpLUjJYVCtCbHpUa3JXZll1L2QwakFBRG9QWXBFREU1L2R3SUFBQkJTQ2RUSzVYS0ZRdEhWTmdBQUFFRGZVczYzWlRLWnl1MFF2UVhQQjhSd0FlaExsTEN0ZGRlM2lLSVFRbXhYTDQycGkvcTdSd0FBOEpRSUFzR2ZwQUNBRnd0RlVUS1pUQzZYOTNkSEFBQUEvT2N3bVV6aUFkeENMMEF3Rnp4VEVNTUZvQysxSC9pRmFtbENDQkY4Z2RhYXpZaUFhUU1CQUFBQUFQb0FWRXNBQUFEd0lxQW9pdjR5b3Fzb1FEMWM4QnhBREJlQVBpT0p2U0pKak1MTGdoWHZNblFOK3J0SEFBQUFBQUF2RytVZnp3QUFBTUR6cHpLdkprUnZ3Zk1CU1lJQTlBMnlycXJ0NE85NG1UdHFBdGRuYkgvM0NBQUFBQURncFFLaFd3QUFBQzhDa2lRcEpiZ1J2cVRBc3dZeFhBRDZnbHpXdXVOckpCVWpoQmhHcGxyTDMrM3ZEZ0VBQUFBQXZJUlVmakFEQUFBQXp4LzlUVVQvRDVGYzhCeEFEQmVBUGlBOHUxOWVsSU1RUWdTaHZmNFR4T1gxZDQ4QUFBQUFBRjRlOEpNWUFBREFpMFA1Z2lKOFE0SG5CbUs0QUR3dGVXRk94K1VUZUprL2N4bkwzcVcvZXdRQUFBQUE4REtESDh3QUFBRDZrWG9oQlFDZUE0amhBdkJVS0dGYjY0NnZFRVVoaEZoMnp2eFp5L3U3UndBQUFBQUFBQUFBQUhoV1ZFSzNFTWtGendlcnZ6c0F3TDliKzRGZnlQcHFoQkRCRjJpdi93UVJjRjBFQUFBQUFPQVplc0YvS2d2YldvcHk3OVNVRnpmV1ZTc1VNaDE5WXhOejY0R09ydnBHcHIwK3BsalVYbE5SWWpqQVFsTkxwMDg3cTZxNW9WYlh3TGdYT3hiblorbnFHNm5zMjl4UXExRElEWXpOK3E2RHo0UkVMR3Bwck5jMU1PYjByQjRhcVZBd21FemxGbUZiUzB0VHZZbVpGWlBGN3ZQdWlkcGIrUUx0UGptVVhDWWpHQVNUMmZzZ0FFbVNNcW1FdytVU1hmL3FVU2prVXJGWVExT2cwaTVzYTlIZ0MxU2V1dTZKUlVLRUtCNWY5VkNkYk5raEtpdk1zWE1lb254OG1WVFNXRnVsWTJETTArQjN1cGRNS21GenVOMGZ1YnJzWGt0VHZhTzdkOCs3cmFLMXVTRXErTGovcExsNlJnTjZmWkJ1MUZhVzFsU1VPTGg2OGpRMHU5bU1vc2l1WHJXMmxpYUZYTmE3OS83VGtNdWtDQkVzZHQrL2E1cnFheWlLZkpwUDNaNVFycVZBRU1RenZTOEFNSWczQWRCN2tvUklTV0lVWGhhc2VKZnh3ditGQ2dBQUFBQUFFRUt5MnBxNnd3ZXJkdnhaczJ0bmUxSmlueHhUMk5wODdwL2ZUKzM5c2IybDBYbW96OVRGYStlKzl2N1FrV01Sb3NKTy8zTjArOWVOdFZXOU8zSmxhZEhCMzc2NGR6ZWpUL3JabGJycThqKy9lTE1nSzdXYmJSUnlXVjFWMmQwN1NjcU56UTIxeC8vNkx1ejBmcFdOcjU3NTU5eiszNVJiYWlwS0pHSVJEbmxjUHJFblBTR3FUeDlCTHhYblplNzZkbU5WYVdGUE5xNG96di81NDlWMzc5eFNic3hNdnJIdmh5MXRyYzBJb2JibXhqN3NXMTFWMlU5YlZ1VmxKTk10OWRVVjNmenJFTFozYzdTL3Zucm4xSjV0M2QraldDUU1QMzlZSXU3b2RHMVJidm9QSHl5dktydlh6UkVLc2xKLzJySXFPelZlcGYzY1A3LzkvdmtiSkVsMjN3R2FzSzNsajg4M2hKOC8zSk9OSXk4ZU9ibG5XMVZaa1hKalkyM1Y3cTBmbGhaazB5MEt1YXlxOVA0MmVSbkpmM3krNGJIdnlwUWIxeTRlK2xPbHNTUS9LenMxL2s1aWRHcGNlRkxVNWJocjU2TkRUbDQ3ZC9EeThkM25EL3grY3ZjUHlwZWF4Q0poZW1LVXNMMjFKdytrRzBuUm9VZTNmNjMrQkNaRlhiNTRlTHRjS3UxKzkvQnpody84K3BsQ0lWZGZGWEgrME1uSG5SaFBpbFFvNURLcDhqLzF1ejYxNThjTGFzOXRuN2gyOXVET2J6WUsyMXFleGNGVnZPQ1hGY0ZMQnZKd0FlZ2xzcTZxL2NDdmVKazdJcERyTTdhL2V3UUFBQUFBOEovd2xMK1ptME12Mzl2OG9YS0xkc0JvMjU5L0lSNWs1RkVTaVNnN1MzT29aOCtQV1ZxUUhSTjZldXpNVjh5czdKVGJUUzF0VFMxdGg0MmEwRmhYZGZYTUFUZHYvOEhEL0o2bTg5M1kvciszMjF1YWVyaXhqcDdoK2s5L3dWRXR1VnlPRU5MV05Sam82Slo0L2JLbG5UUGVoczNtRkdTbjNVbUtrWXBGNGc1Umg3Qzl1YUVHaDVCV3ZQZVZsWjBUVHU0TFB2S1hwcGJPekdVYktJcktTb2x6OGhpaG5salhXRmNWSFhJeUt5WE9lL1RraWZOZVZjamxMWTMxS2JGWHE4dUtKc3hiV1ZxUWMzem4xc2YybWMzaHZ2L2QzaWQvWWg2aUtDb3A2dkpnejVFQ0hiM3V0Mnh1cUMzSVR2UHluNmpTbm5rcnRrUFlibUp1L2VoaFNZUVFnOEVveWM4NnN2MmJXY3ZmZFBFYytUVDlwR1dseEhGNUdqYURYT21Xdjc1K3Q1dnRnMll2OHgwMzQybnVzYlF3SnpFeXVDQXJkZUhhVGIzTEc4MjRkWVBENWRxNWVDZzNpa1h0SmZsWmJzTkhNeGc5VFNQVDFOSnhjQjEyTy82Nno5anBoZ1BNdTlteU9DOHpKZmJxaExrcnpXMGNtaHRxbXh0cWxaOHhqQ1RKTzRsUk1hR25Pb1R0NnovNVJVZmYwR0xnSUlUUXFiMC9ydnJ3T3hhYjgwU1BNZTdhK2NMczIxMnQ1WEI1YlMyTkhBNnZzclRRMnQ3NWlZN2NEUzVYb3pBblBTYjBWT0RVaFFxNVRDYVQ0bEJwVGxxQ25iTUhpOE1SZHdoVmU4TGg0Y1JrcVVTY0ZoOHgyTk1QWjJHVEpObmNVRU52SnBXSUZYSlpZOTNEY0xhbWxpNlhweEVmZnFHK3B2SkorMmxvWXVZYk5EUDY4c2tiWVdlVjJ4MWNQUmV0LzRpaXFFTy9memt5YUliOVlFLzh4bEVuazBwa1VrblA3NUhONFNyblV6YzMxT1psSkx0NCtsSWsrZGlQUkJhSDIxV2FkamM2TFlNTDJiamdPWUFZTGdDOVFwR3RPNzZtUk8wSUlZYVJxV0RGZS8zZElRQUFBQUFBOEhpeStucVZBQzVDcURVbU9uZkpZcXRQUHRWd2N1N0l6aXI1Nm4rU29rTDczWHUxZkh4N2NzeUNyTFNrNk1zTDEyM3VabHkydnBIcG92VmJMaDdlTGhGM2VQb0ZQZlhqNklTN2Q0QzRRNlRTV0p5ZldWMTJiM2pnRkFiamtUSHM5RkQzaUF0SEVxK0hLSy82NFlQN0V6ek1YdmxPVTExMVFWYXFuYk9IdHA2aFFFZFBvSzJycld1Z28yZW9iM3gva1BLTnNITmxSWGRmM2ZnMWp5K29yNm00Y09qUGludDVFK2UvUmgrdHJDZzNNVElrTnoxSmc2L3BQMm1lVjhCRWhCQ0x6VjY0ZGxQd2tSMUowYUZ5dWR4NXFJOVVJcDR3ZHlWZExLSzl0ZW5hMllPdVhxTWNYSWZSaDJLeW52YlhhMHRqWFhUSWlZeWttT1h2ZnRsTjVRU0p1T1BFcnUvcnFzb0dtTnRZMkRyUzdYS1pMRE1sem1hUXE4cW9jMUtCWTdoTUszdG5lNWNoWi9mL2hoRHFrekJ1WmtxY2lZVk5hV0VPdm1reDBCRWhOR1hobW9GT2JnaWhLNmYrbG9nN1ppN2JnTmZ1KytFamVzZkU2eUZTdFZ6YWpnNWhZMjExYk9ocGxYWmRRMk0zN3dDOFBNak5hOUg2ajA3disybmZqeC9OWC9PaG1aWGR2bTBmalJ3L3kzMTRRUGRkcFNoU0twR0lSY0s4TzdjOGZBSVJJbkF5THk2OGtKbDhneVJKV3lmMzFxWjY1YjAwdFhUa2NqbDl5bldxcTdEMWdyVWZPcm9QRjdhMW5ELzRoL05RM3hGanBpS0VvaStmekx0emE4MldiZlJySkJHTEVpS0NiMFdITmpmV0RYUjA4MTAwUTBmZkVDSEVGMmhQWGJ6dTVPNGZJaTRjbVRqdjFlNGZuWXJSVXhaNGpneGlzZGxzRHJlaHRqTGsyTzVsYjM5dVpHcko1bkRwODZxMElPZkluMSs5OTgzdUp6cHlOeng4QW5QVEUyOWNPV1BqTUxpbHNmN2k0ZTMwcXZ6TTFHMGZybFRmWmVHNnpZUGN2QkJDYVhIaENybmNmL0pjM043ZTByajl5N2RWTmxadW1iM3lIVmV2VWZmeU1zc0tjMVUySTBsU0xwTXltRXhXRjVWRExPMmNmSU5tSW9UMERFMm1MRnFMRytPdW5zTUxkVlZsSmZsWi9wUG1kbk0xTGlFaU9DcmtSQStla3Z2R3psamlOMkUyZlRNNjVBUkZrVmtwY1ZrcGNZL2RkNGp2Mk9tdnZON3ord0tnZjBFTUY0RGVFSjAvS0MvS1FRZ2hndEJlL3dtaHFkWGZQUUlBQUFBQUFJOUhxa1U1TVhIZTNid1Z5NVJiRkswOUd2dGNYMU9SZVAzU3duV2JlNUxLTjJQcGhqTi8vMkpvWW1abDc5THBCbzExVlNyajlQR1FjRHhFdmExRmRaeStnK3N3UTVQN0tZcitrK2VwSC9EcW1YK3F5KzRGVGx2RTVXbDBlbzhqZzJZNkRmRXBLOHhSanBiZVRyanVNc1RIY0lERnJlaFFnYmJ1L0RXcVVXOHM3V1pFMUtYalV4ZXZNN1cwUlFnWm1waVBuckxnZXZDeGdVN3VPSEpVVlZiMHo4Ly9wMmMwWU5MOFZ6MTh4aWprTXVtRDlEb0dremxqMlFZTmdmYlFrZU53L1FFSFYwKzZmbVhpOVJBbWt4VTBhNW1Xcm40WHoyVnY2Qm9ZejFyeDlzbmRQNXpkLyt1Q3RaczZ6UWtsRllyekIzNnZyU3lkdkdDVmNnQVhJWlJ4SzBiVTNqbzhjSXJxTHFRQ0ljUmtzZ2lDTVh2bE80ZCsvekxrMkc1YkovZWVGSEx0UmxGdWVsTmRkVk5kZFduQi9SanVxazFiRVVJQ0hWMzhSTEU1WElWY1RqOXBCT05oRG1EYzFYT2k5alkyNTVGelVpb1JTOFhpbStFWFZCcHRCcm5TTVZ5RWtKM0xrS1Z2ZlhaMi82OWNyZ1pKa25WVlpSM0N0azU3MkZSZlUxYVlhK3ZrTHREUnE2c3EzL1h0UnR5ZUdoZWVHaGRPOTluTXlpNzFaZ1F1cDZCeWhGV2J0ZzR3dDVtOThoMjZSU2FWZEFqYnRmVU1WTFlVaTlyWkhLNXl4V0ZUS3p0UmUrdlJIZDl3T0x6cHI2ekhqZVBuckNqS3ZYTjIvNjhyMy9zS3Q1dy84QWVEeVJ6c09YTCsyZzhIV0F5c3F5b2pTUksvOUk3dTNpNmV2dWtKMS8wbXpDNHR5RkYvZnlHRWFxdEs1WElaZlowREozR2IyempRRytBaXN3SnR2V2RkcmhvaE5IWFIycDNmdnArZm1lb3pidm9yYi80ZlFpamsyQzRXaTYxODFVVFpBQXNiWEhZMlB1TGlpTUFwMnJvR2hUbnBEYldWbmlQSHZmN3ByL1JtRVJjT045WldLYi9OdFhUMUVFSkwzdmhFL1ppbEJUa0hmdjFzMU1RNW82Y3M2TDYzSEo2R3JaTTdYcjZUR0lYVGhNdnY1ZUdrOWNyU1FuR0hDQ0dpOGtFWkV4YUxiV3htaFJBeUgraUFJL0k5WkdadFR5OVhGT2RuM0lvZE9uS2N5a1dVRzJGbmFzcEw1cTU2WDJYZnZ2MkVBZUJaZ3hndUFFOU1YcGdqdW5BSUwydE1XY2pxNGs5d0FBQUFBQUR3MHJ0NitwOXByN3plODdIWTAxOVpmL2lQcjE3NzROdE8xOVpWbFlXZk84UmlzNVhUWm5HSU1Ec3RRVG04aTdQaHRIVDA2Umh1N3doMDlFb0xjNjRISHplM2NjQWowTk1Ub3hJakx4bWFtS2xFTUZXVTM4dTdkSFFubDZkUmtwK1ZtNTdZSVd6dkVMYmhZRi9Jc1YyNDBnSmZvRDExMFZwSEQyOGM1eW9ydW50MCs5ZXZmZmdkcmpoQkVJd0pjMVlvMTVCdGIyMnVMQ25BZlJoZ09iQ3FySWl1Y0txbG8yOXFaZnMwanhRYjVPWVZPRzNSOWVCallhZitucnh3dGNwYWlpSXZIUG96THlQWmY5SmNyNEJKS3FzU0lvTU5CNWpqOFBRanEwZ1NJY1JnTW5CY2RkSDZMUzFOOVU4WndFVUlSVjA2WWVjeVpJRlNaQTFITUZ1Ykd1dXJLeEJDVXJGWUxwUGlaWHhLS08vdTZPRTlmL1VIeWkxL2ZQYUdrWm5sb3ZVZktUZnUrTjg3U0kyNWpjTWJuLzNHWkxKVUMrTlNGSTdIeFYwOVYxNTB0NzIxR1NHMDd1T2Y2Tm9Vbm41Qk9Ga1lJVlJaV3BnY2N3WFhPcWdwTC9ZZE44UFM3dUVabForWm1uWXpnc2xnTXBoTVY2OVJEdzVQN2Z0aEMwbVJyMjM4UnVVOWRmSFE5b3FTL09YdmZLa2NLajI2L2V2cXNudFc5czRYRG00WGR3ZzdoRzBpWVp1b3JhVzlwZWxtK0FXSHdaNElJZmZoQVlIVEZ1UGNXNFJReUxIZEdwcUNoZXMyNDV1VDVxK1NTU1VDYmQyMG0rRTR2S2hDTHBPU0pCbDE2VGkrYVducmVQWHNnZnpNRkhvRC9MVHYvV0d6OGpoNlIvZmh6eUxkWHFDanQrNmpuM0RZVVV0SHJ5US9xN21oZHNiU04yeWQzT3RyS3NMUEhSdzFjUzZ1RWFFczhYb0lTWklqSjh5bUtDcjgzRUUyaCtzZE1FbTVQQVdYcDhGa3M3c3ZXTkZYOEFXSmc3OTlRYmNVNWFiakJUMURremUvK0JNaFpPdmtZZXZrMGZVeHVpU1h5UzRlM3E2dFp6Qmg3a3FWUlB1MG14Rk1WZ1VkVXdiZ1h3cGl1QUE4SVltNGRjZFgrTThYbHAyejVwd25HM2NEQU9nVExEdG5lZGs5SkJYM2QwY2VJQmlvaTVKZUFBQUFYbUlWOS9JRU9ubzZldmZEUXpLcFpPLzNtK3RyS2w3NzRGdWNxU2VYU2ZmK3NLV3Vxb3h1NFhBMUJqcTVaNmZHdTNoMldhaGh5UnVmV0RzTXBtOFc1ZDQ1OHVkWE01YStRWWU2Y0FoMS8wK2RaTW4xZ292bnlMeU1sSmpRVXphRFhOdGFtcTZlL3NmVEw4alRiM3ozZTVsWjJabFkyT0F3bjVhTy9nQnpHNzZXdGdaZmdCQUtQdkpYVE9ocFhIWFhhY2dJZXBmMjFtYUtvalQ0Z2x2UlY1b2JhOGZPV0lLcmM5SXFpdk5PN3Q1R0IxL290RTJaVktvZWtldzF2d216eXdwemsyUEQzTHo5VmVMVU1aZFBaeWJmOEJrN1BYRGFJcFc5MG01RzFsZFhCRXlaTDVWMFpONjY4VWkzY2R3NUlVcjU0VlFXRjlnNnVmZXVwQ3llY2F1aU9ML1RVcTFYVHUxVHZ0bDloZHduSXBXSVEwL3NDWml5UU0vUVJQbXhWSlVXaFo4L1hGNTBGNmRNcHQyTU1MZDJHRHB5bkZRaVRyd2V3bGJxb2FXZE0xMTFnY1BsNGhodVRPaHBMUjI5d0dtTGxBc2xOOWZYMGxGcEdrRVF3d09uWERqMForVEZveFBtUGl3T1VGTmVmQ2NwZXBDYmwwcXVxOU1RbjVhbWVnYUR5V0t6VGZTc05BUmFmSUUyWDFNclBTRXE5c3JwQVpZREVVTE9RMzNwQUM0dTA2Rm4rTEFVQm4xQW5OYXFMdVRZN3V6VXVBKzNIYUJiM0x3RGxFK2I1dnFheE9zaFBtT244Wlg2cHQvYjEvMnhsUE5HOFJPTFB4YkVJbUYrWnVyUWtlTlV0bTl1cUwwUmRuYkMzSlZzRHVkT1VuUnRaZW1yRzcvNWU5dEhUWS9VdzVXUUNuVWRCWmdBQUNBQVNVUkJWTVdQbXgvNVlidjQ5WStWMDQzVlNjUWRYV1gzMzk5QUpNeE12djlPYVdtczQycnc1VEpaWGtieWlERlRoL2lPUlFoZE9QU25RRnR2M014WDhEWmRGV2ZvdVpEanUrdXJLeGF1Mjl4TnBSUUEvdFVnaGd2QWsyazcrQ3RaWDQwUVFoeWU5dnBQMEZOLzB3RHdJbU83ZW1uT2ZVMThJMHdjY2FFSG16K0NaVzB2V1A2T09EWk1ISFZKZFIyWHAvZC9mOGp5TXRzUC9kR0wwS2ZtS3hzMEpzenRDRGt1UFBrRUpjYjB2djFiVnBEVi92ZFBUM3AzajhVZEVhaTVZRjNiL3A5a21jazkyUHdSdXYvYlJUWTFDRS92VTVUZEgwZEdhT2xvclhpUGJHOXQvK2ZuUHU4cUFBQ0F2blU3NGJySGlOSDB6ZUs4elBxYWl2dEJMaHNIaEZCSlFYWmRWUmxDS0RrbWpBNkl1SHNIWER0M3NKc1k3blBUM0ZCNytmaHVISTVoTUpsSHQzL2QzRkFuN2hBMjFsVWYzZjYxdHA0aEhaNVd4MkF5MTI3cGZDNTdKb3R0N3pJMDdNdy9UZm5ad3JZV0hDYVR5NlI1ZDI2eDJHd2RmYU8yNW9hRWlPQ3l3dHg1cXpkcTY2cU9tbi8zbTkwcXNhSGpPNy9ybzBlTWNLQnc1b3EzS2tzSzFCT05SNHlkcWlIUUdqNTZza3E3UkN5S0RqbUJFR0lRakE1aGUrakpSNktvZUdxbXEyY09xT3cxNTlWM2VoM0Q1ZkkwYkowOGFpcEthaXBLY0l0QVd4Zlh1eGczYzZtVnZUTkNLUExpVVpsRVRJK2pQN2JqbTBkNlJWSnltZlNSRmtSMTJrZ3ZOOVZWNTJlbDVtV2t6RnJ4dG9PcjUvWGdZOW1wOGJpSWhLYVdqc1hBUVlNOWZlOGt4U3gvNTB0OE1xY25SaUdFbUdwVDJDa3J5RW90eWMrYXVuaWR5a3gzSkVYaXlzZ3EyN3VQR0oyZEZwOTJNOEp2d214ODVsQVVGWEo4dDBCYmQ1cGEzVkpQdjZCTzAxM05yTzNyYXlwd2lucGxTUUdkT2wxUm5OL2NVT3ZoTTZhNXNTNHY0LzZmYlRZT2cvRVEvcnFxTW5HSDBOTFdxWnVIZzR0KzRJV3orMzkxOVJvMXdOd204WHFJcTVkL2JXVnBVVzc2dENYcmhXMHRVbkZIVzQ4bkdPeUo2TXNuV3hycUVFSjhMWjJnV1VzUlF1VkZkNHZ6TW9ObUxXVjIrNE8wdENCSEtoRmZPcnJ6MHRHZE9DdlpZdUFnNzhBcDZoT2cwUW95VXdwejBqVzZUU1N2clNqNTdkUDFubjVCL3BQbmNubWR6d25XMGxRZmNteVhUQ29sQ01SaWMreWNoeFJrcDBuRW9pRytZL0VUemlBWW1nSnR2UHowYWlwS01wSmlSb3lacW1jMGdJNGQwMXFiNmhWeW1YcTdsWjJUZHRlZmNnQzhhQ0NHQzhBVGtDUkVTbTVjeGN0YXk5OW1HSnYxZDQvQWZ4NlQyZFdGQkphbG5mYTZqenBkUlpNVjVyVHQvS2FiRFhqK0UxbTJUc1N0bUY1MGpUczhrR1UvbUhFbnFaTlZIajVNU3p1eXZiVjN1YXVTaEVpTjhYTTBKczBUM3doVFZKYjBjQyttdVEzWi9MRE1tV0RaMjhUakJqbEsweE1rQ1pHUFBUSWxsVElNVGJSV3Z0ZjQwVW9ray9Xd1B3Z2hscTB6eTlvQm1kbTA3ZjJlYmlTNFBJNTNBUG5vakI4QUFBQmVUS1dGdVZNWHI2TnYyZ3h5ZFJveVFpd1NlbzY2bjhScWJlL2lQTVNuUTlTTzUvTENERXpNY0luYnZsSlRYbHgwOTA2bnEzQXRnbHZSb1oxT0NHWnA2NlNjOEV1U3BKVzlDejBrWEVOVFM5amEzRlJmOC8zR1plcjdidjdwVUY1R3NucUZVNFRRK0RuTGVYeE5qeEdqczVKdi9QelJhbHhJQVFjNmZZTm1NaGlNc1ROZk1UUzF2SFRrcjczZmIxNnorUWU4RjRIdTMyOUpmcFpLOHFtb3ZlM3B5MVkyMUZZcVZ3YmdDN1J4Vm1sVFhRMUNxTDZta3MzbElZUXNCZzZpQzNRaWhOaHNqcEdwNWRVekIzRGRBRnhVOTlNL0hwbHc2ZXorWDdOUzRsWnYyb29UUC91RXRjTmdIWDJqdlQ5c0ZvdEVUQmFUemVGYTJqcmhHSzZCaVNrZUw2K2hLU0FJZ2g0N1R6eGEzdmZ1bmFUdjNudEY1YkF0amZYcWpYUVkzY1RDWnRVSDN4Mzc2N3ZqTzcrYnZHQVZTU29zYkFjMTFsV05ucm9nWVBKOGhGQkJkdHFkcEJqNmpraUZBaUhFWm5jNWxSOUN5TTU1aUxHcGxaNmhTV3JjTmVYa2Jyd3ZnM20vWmtoTmVYRjFlVEZlTnJPeU14eGdVWkNWZG45VlJYRkZjYjc3aU1EOGpJY1ZESGg4VFVkM2I0VFEvcDgrcWEwc1ZibFR2cWJXVy8vYmdSQWE2T2dXZStYTWpiQ3pDQkg0Sk5UVTBuSHo5bStzcmJwKzhTaE9QWjZ5Y0EwT0k0YWUzRmRYV2JwcTAxYVZPZXRVeEYwOVY1aVRqcU9vMXZZdVBBM04rODl0VTExT1drSmRkWG5GdlR5bklUN3FWd0tlUm10VFEyTmRkV05kRllmTHd6SGNoTWhMdUxoRlN1eFZoRkJUUXkxQ3FERDdkbnRMTTcyWHM2ZnZJRGV2ZWFzMzhnWGE2UWxSdWJjVHg4MWNpaU81Y3BuMHlxbS92UU1tbVZqWTRKeDNJMVBMVVJQbnRMVTBSVjA2N2o0OGdKNjNzRk5NRnR2RXdqbys0bUpHY216UXJHVnUzdjRxRzlpNUROVTNOdlVZRVhocTc0OE1CblB1YSsvaEFocE9RMGJRUVZ1WlRLb2V4TzgxRTNQclpXOS9aakZ3VUVMa3BjaUxSenZkUnYzemF0NnE5eUdHQy81RklJWUxRRStSTFkzdEIrNlhmdWVPQ09UNlQzcmNIZ0E4Y3hyalptbStzcUhUVlMwL2ZNQXdOcVBFSXFxMXVaUFZCTUV3TW1VMDFqMXNVUnR6UkhCNFhFOC9SRkhTdERqMXRaMlF5NUZDVGgrZjZ6c09LZVFkNmttNENIRzhBaEJDNGdkWFJKNlV2REJIRWgvT0hUbWVOMnJpRTZYaUt1TjZqeVllMUc3ckN0blMySk1ZcmpUdHBpd3ptVDNJbFczbkludFEwcXNuZUg3akVVS1N4RWlxcmFWSE96QVlpSVNLRFFBQThBS2hIdjFZWm5PNEt1UDlXV3pPdk5VYjFYZlVOVFJ1YjJrU1BPNmJxSWRLQ25QQ3p4M3Fab1Byd2NjNmJaKzM2bjNsK2R3UC92YUZucUdKOGl6dHNhR25OYlYwOEtqMnF0S2loTWpnS1l2VzBrbXlGRVZLSmVKcFM5YnI2QnZoRnFsRWZHclBOcmxjamlQYUd6Ny9vNmFpV0NHWElZUUlCdFBBeE14b2dBWGUwbjE0Z0xhZVFmSGREQzFkL2NyU0FvUVE4U0NjcHg1bmtVbWxqazhkdzcxOGZFOXhYbWJYYXp2L2k4TEV3aVpvMXJMYjhaSERBNmVrM0xqVzZUYTRJbTFKUVhZZnhuQnhzUGlENy9mdjN2cWhqY05nNWNJQ0RUVlZ1SEpyaDdCZEpoSFRWVnhWemthTGdZTkdqcCtwM0hMcDZDNGRmVVAvU1hPVkcxVnlpdldNQnF6YytIWHc0UjBEbmR3TmpNMGs0bzQ3aWRGZEpWcktwQktFa01yTWFTb0lCc05weUlpdzAvdVRvaTVyYXVrNHVnL0g3UXE1WEhuNGZGNUdjbFRJaWE2R3dITzR2TnpiQ2JtM0UrZ1dZek1ySE1PVnlhUURMQWY2VDNvNG9WOUtiRmhKUVRaZVhyTGgwN0xDSEpHd0RWRVVJZ2d1ajI4eGNCQ0h5OU0xTU43ODB5RnhoM0RiaHcrZjJCbkxOdXpadXVuazdtMnZidnlhemVreU1FMkhJS3ZMN3FrOVdzSmxxSy92Mk9seXVVdzV3Zm5wNFhmbHhVUGJTd3Z2VDNDblVNZzFOQVUzdzgvam0valZ6MHkra1owV1QrOWxhZWRrYkdibFBNU251YUUyTy9YbTJKbXYwSjg1Q29XQ0pNbTlQMnoySFRjallNcjh1cXB5RFUwQm5nV1JRTVRZbVV1Nzc0K0JpZG5zbGUvY1NZeStkdTdBK1FPLzM0NlBuTHBvclhMWWw2ZkJ4Mld2bFdscTZ3d2RPYTRnKzM1MFh0aldJaEsyMHpjUlFnUE1iWEFQRTYrSDBJKzBlN2FPN3NQOEorQmw1U3RTbTM0OHFKek9mK2J2WDByeXM5Ny9ibTlQamduQUN3dGl1QUQwREVXMjdmcVdFclVqaEJnNitvSVY3L1YzaHdCQUNDRjVaWW5rWmpoQ2lORGdjNGFPSkJ0cVpIY3psRGVRSnNlMjdmbGVmVWRDb0cydy9mekRtM3hOZzcrQ3U3b1h2YTJxWXdNNzFSRnlUSGh5RDJKekVJUEJjZkpnR0poSVUySXBjY2ZEK0s5RWpCQWlOTFc0bm41SUlaY1g1ekVNVFZRT1FyYTFJSWtZY1hsYUsxWG5qVlhHME5ZbGF5c1plb1phNno3dWFodFpUcG80SnJTcnRRMGZMRUZLVTA5Z0JJT3BNWGtCZjlvU3hHVEtjbTUzUkY2OGYzZUdKdm8vZGY3clY1bk9SNzkwczdibHUvZVVJN3dFajg4ZE9SNGhKQW83L2RnajQ3b1dXaXZmYTl1OVZaYVgwWVBOQVFBQVBBK2RKcmYyaEFaZjBDRnE3eXFHbTV1ZVZLT1VXdGhZVzRsbi9oRUoyK2hHUExBYUd6WnF2TWVJd0U0UEZYbmhTSEpzMkh2Zjd1azBKc1htY0tVU01aNHpEYWRHa2dvNVBjaWF6ZUdTRktuQkYrQ0NtMndPSnlFeTJOSE5TNlhiNWpZT2RGUkxlWUQyK1FPL0t4UUtuSCtIU1NYaW1vb1NFM05yZk5QR1liQ053MkNFa0xoRGhETmVjZnN6cXFVd2FjRXFTWWVJdmxsWFZYYnA2TTZ4TTEreGZqQkI4Y0ZmUDNmMEdENWl6RlNWcDBnbUVadGEyZ2JOV3RwcERMZEQyRjViV2NKa3NYUFRFMVgyZlVhaUw1L0FVOTdKcEZLRTBKRS92OEx0VXNrajh3UUlkUFRvZ0NsMjlmUS9BbTFkbGNhSTgwZFVqcy9YMUtLbi9PcGVoNmlkeFdZckowMWZPUGpIaFlOL3FHOFpOR3RwV1dIdStRTi92THJ4RzN5MjRMTk81UjMwenRjNzZiVFdudU1MdEpYbnFpcklTc1VMbGFXRlovYitOUHZWZDUySCtOQnJxOHFLakUwdE82MC9vS3R2TkhQWmhoTzd2cjk4WXMvTVpXOTJkWGNPcnNNY1hJZUpSY0xFNnlISzdRUWlCTm82SThaTVRic1pjVDM0Mkx4Vm5WeTg2VU1xcnhFdWtEMXorWnNxcnkrKzFoSjg1QzlqTXl2dkI2TUI2cXNyTW03RlRGbTR4c0hWOCtiVjh5TW56RkxJWlN3V0J5RTBkZEhhNXNaYXJSNWNYaUlJd3NNbjBIN3cwTERUKzdOUzRuWjl0OUYvMHJ5UlFUTnhiblgwNVpOMCtpMHQ0dnhobGVzb09XbnhPVXBCNTlrcjM4R2ZOcldWcFVVNVBVcU1FR2ozelpVd0FQNFZJSVlMUUk5MGhCeVg0YjhHQ0VKcjdSWkNVNnUvZXdRQVFnakpNcE54RFZhbXFTVm42RWg1MGQyMlhmZm51V1lQOWxUZG1zMUdKSWtVQ3ZYalVIS0ZORFh1a1NhQzRBd2RpZStDa2twNjBobDVlVEZDU1BmVDMxazI5OGYwY1liNUcrNStPTFNxWWNNc3FyMlY2eHVFMkd5RWtONDMrOVFQMHJibmU4bU5NSUxONFk1OC9HUyszRzdybVZBeUtlbzZob3ZVSGhUVDNFWnJ6V2JXUUVkS0pCU2UyS1ZjeHBlU2lDV0oxOVdQd1I3a3h0QXpsS2JkeEU4UndlVnhodmlTVGZXZGhsbkpSeE9pZWVObUVueE42ZTE0aGRLQXphNHdUUzIxTjN4TzhEVjVRYk1oaGdzQUFFK0ZvaEJDREUxTmd6bHp0YnlIU3lzcmF2Yi9MYXVwVWQrUW9kSGRkRDBQRHRiTFZMdlc1c1p1UWcrcGNkZHdrQTdEMGE3TTVMaWN0QVNseG9kSmwwd21TMlZ5c0llcldDd2NpT3hxOXFITHgzZG4zSXFsYjVZVjVkNUp1bDlEYWZiS2Q4UWlJWS8vbUpqYXZtMGZNUjRkeFkrMXRUVFJ6NDlNS2ttOWNTM3Uybm1TVkx6NStSODh2Z0NuMmptNmUrc2FHRXM2UkFSQmFEejRBenMvTTBVbHRiTzl0WmxPOWUwMU9nVVl3K0htLzJmdnJNT2pPTjQ0L3U2ZTN5VzU1T0x1Q1lFSUZ0emR0WGpSRmtxRmxyWS9wRXE5dEJRS1JZb1VpbXR4OTZBSlNaQWtCT0lKY1U4dTU3YjcrMlBEY1p6bFlnU1p6L08weis3TTdNenNaVys1L2U0NzM5ZmRPMERyUlFBWVpzMjNlN2FydzhSNWkweTVqaWJmdTBXU1pQL1IweTRjM2w1ZVhPRGc0dDdJZVZKb2ZTcFVTa1ZaVWQ3OTI1Y0JZTUxjUllHaDdYc01IazlOOHRBL2Y4aWxrdWtmTDZNT09icDlqWjFEMDZUU3FxNG9OZU1ub0ZhcGt1SnVzTmljNVBoYkFzZm5WdHkzN3o3QXc3ZldaYmd3TjVQS2FVWXR2Ui8vem1lYmYvM2ZrVzEvemxuMEs1UEZwb0sxdGZydjA2aFYvZmZybHBDYUVLZHI5NkZXcTZpclhhMVVWbGVXVVdIZ2xIcDcvY3lodEtUNDNzTW05aG8yd1doWFFXRWRPL1ljL1BEdXJlcktNbHNUbDl5cHZSdlRIOTdWZW11a0pzVlI4K2Z3ckN2TGlzOGYycGFXRkIvUXBsMERUcVNadUhweWYxNVc2dHNMdmkwcnloZFdsdEhvRENhTG5SQnpOVFV4N3ExM1BuOW44WExLOFpuNjBOaGNuZ3UzSHVIa1BHdit1TmtMUTlwMlByTi95OVdUK3hoTWx1R2JqSlFITWI5OVBwM0xzMzcvbTlXYXAwOGllVmtwK3piOHdyUG1mL0R0WDFyL0Z1MkxuSkhUM2g5cFlIK01RQ0NRaG90QTFJMDY4N0hreUhacW16TnNFaU8wWTB2UENJR29OelJYVDd2bE81UngxMnZXZldla1dpbXZXZk5jTmw1VzkwSE1kdDNVT1duQ0ZZc2JNSnpxWVR5cFZtdDNHVUZoR1BVRWlPSGN3ZU1CUUhIbnFwNmF6QWhvalR1NWdWb0ZBS1JFVkxuSTNCb3U2M2NYTTRMRGhTc1dhMG9MVGJVaFRlZHEwQWZIdWNPbmNNZk1BRHBEZWZlbWVPY2FvcnJpdWE1RVF0R0dIdzJQcy9uMEY2YWRnM2pIYXNxK0ZuZHdGclR0cXM1T05kcjRPUmdNenVEeEFDQTlibTdwS3dWbVpXUHo2UzhZbDZmSnl4VDk4N3VsSjRWQUlCQUkwN0Q5L0QwVzFVYXhDVWFNeXZqb2ZlbURCN29OckRwRzJ2VHNWV2MvVmphMlZXWEZEY2hiSlJKV1VpdVhqVEwxZzY5MEZ3Vm5wU1R1V2ZmanFMYy9vQ0xVS0tpd3UvcU9hMGovTWRON0RLNWRYSDk4NTFxK3dMSFBpTW5VcnJXdFhlYWorK3k2N09QSHpGd2dlQ29keXVYU25hdVg2ZFpXVjVUZXUzWHAvdTNMVW5HTlg2dUlua1BHVXgycVZjckx4M2JMWlpMZXd5YVdGZVZiOHdWYUlmajB2azFVQTVLc1hhZXZVaW9icitIcVVWRlNDQUFXZG12S01aUFFhT0tpempxNyswVDJIbnI3MHZHYjU0K01tYm1nU2FibjR1RXpkTkpjQUlnNnRjL0IyVDAwc2hjQU9McDZUcDV2TXR2QjJGbWY2TzVXbFpYRVhudnVaYlpjTHF1dUtOTXZsRW4wdklZSmpXYno4a1d0d2p1Tm1tN2NzSXRPcDU4OThJOUNMc1V3Zk1UVTkzU3JQUDFEd2p2VmZuR1lMSlpXd3dVQU93Zm52cU9tbmorMExmRk9WTWRlUXpScUZZWmgybmNQbEQwdXZVR0I3VDVCYlFhT25hSGR2WDNwZU9ialoxOW5naUJTRTJQanJwM0xUazNpOEt6NmpKZ2NhZGFwZHNEWTZUMEdqelBqdnh3WTJ0NG5LTlROMi8rL2YxYVZGdVpTMGRrbmRxNGJOZjNEc0k0OWkvT3pQZjFiOVJzMXJXazlyL1hJU1h0WVdwU25XMElGNXFjL3ZDZXNldllqMWxiZzZPblg2dGFGb3dDdzQ4OXZxT0RaTHYxR0RoZzcvZDNGdngzNjU0OHoremZQV1BnOW9kR0lhNFE4RzlzR3p5ZWtYVmNQdjFaM3JweUs3R1hFYjlETk95Q3k5MUE2ZzBsbk1MV3ZRckllSjdBNVBJbElXUGdrM2E5VlJJT0hSaURlS0pDR2kwRFVoVUplcytGSHl1V1Q1dUhMR3plN3BTZUVRRFEvTkJwdjdFd0FrQjdWZDFHdy8rc3d4cmNybnozQXZERnJ6ZDgva2VJYTdhN3Q5eHVwNEZ4V3A5NjRrNXZ5UWJTaHltbjkzaGNzSnplU2lwVWdTY0swT0F0UG8yaUppaEx6elhCSFY0Rk90QzhqcEszRDVqTUFJTHQyV3JKbmZlMjVldnBiejExTTl3NGtoSlhpWFg4cDYwcmd4bXpibFRQNHJacDEzNUU2QzFvTllRU0hjOGZPck5ud0UxbGpKQ3N4Wi9BRW5DOEFoVnlkbFdKK09HQ3hiVDcrZ2Vic1RsU1ZDLy84R3BUeU90b2pFQWdFb3A3UWJHeUNkKzZSUG5nZ3ZodW5VU2h3TnNlcVkwZGV1RVdhUW1DYjlxbUpjVjM2ajZSMnMxSVNlTlo4WjNjZnZXWWlZV1Z1eHVNMkhicFR1NW1QSG5qNWh6VDFlVFFRYTc3ZDR3Y3gyU21KRTk3OUg0UEZabkc0UlhsWlJibVpsQUZyU1dHdVQxQ28rUjdzbmR5TWVpa0FRRUZPK3JydkZ1QTRIaHpScVV1L0VlNCtnYnBWR28yYWtxcUw4N09wOEZWN0ovZGV3eWIwR0RTV1JtY2MyL0dYU0ZnMS9lTmxKRWsrakw5Sm85SDB4bFhJcFJxMW1zT3pvbkttMVpjbjZja3NEdGQ4OXFvNmlidCtycnlrWU95c1QzQWM3OUozK0tWanU5dDE2NmVydjJzaENFSXVGZFBvREZNQjBYclkyRGxRWW1qTWxaTU9MaDdVdGx3cVNZaUowcllSVnBhcGxVcmRFcjdBUWZ2M0tpbklPWDlvbTE2M2NxbllzTkRSMVZPdFVtbXpTK1ZscHlwa1VoYkh1QWN1QUFDR3pWbjBpMXFwdEJFNFNNVTFVYWYyYTVQNG1TZXkxeEE3ZXljcU01dEtxZEExWVpETEpEaU82K1d5c3hBV2gwc2w1cUxnV2ZOMWF3OXUvbDJwa0FzY1hRZU5tOW11K3dCVGxydGFHRXlXcnZHSVVpR0Q1eTh3clZuQjVQbEx0djd4cGEyRFUxVlpzVXdtMmJsNjJiZzVuL29HaDFHMTVqWGNSbDY5YVEvdlB0UUpuNmY4YlFIZzBmM290S1I0YmFGdmNGaFFXTWVlUTkvaVdmRUZqaTRDUnhjYmdRT05SazlOakNNMDZnNDlCOHVsNHNmM28wVTExU1JKQ0N2TGRHME52QUphNjMyUzVySG0ydzBZYXlUNUlYVXg2NzUvb2s3L1lmek5kdDM2RitabXhGOC8zeVFhN3FWanUrL2VPSysxV2w3OTFUemRXclZLU1JDRTBmU01ZMll1TURTZ1FDQmVUcENHaTBEVWdYamZCcUs4R0FDQXliYVoveFdZV0VXRlFMeE9jQWFPd3gxZDFUbHB5Z2ZSRmpTM0ZJek80STZmWXpMNGxJcSswWW5lYlFKVVN0WFRwQmFNTnUxSnFWajlKQU1BaUxJaUFBQWFqVHZxYmU3SWFVQ2p5NitmbGV6N20vSzhOZ1BkTjlqbXcyK0F6cVQ3QmxNdUZxWmd0dTNLQ0dsbjk4M2E2dDgrSjhxZlc2S0w4d1hja2ZvcG9ZMkNXZG53UDE5TzkydEZpcXFGdjMxT1ZCaFo2dnV5b1YwMlMyM28vbCt2QVFLQmVEM0FkTHpGcVcxdGllSEdTNEdKeVhEYnR1VzJiVnZmemtMYWRkMjE5bnV0aHV2WEtvS0srS3VwcXVBTEhGaHNibWxSSHB2RDlRa0tiZC85bVVkUXpKVlRQWWVNYThRNU5DVnFsZXIyeFdQZUFhM3hweUlwU1JCM3JwNTI4dzRJRE8xUVdwRGJjM0FkVXpYbHBVQmxyT281Wkh5N2J2MHBNYWl5ckNqdTJybHVBMFpiMndxZVpEeWlNeGdlUGtGeXFiaWs0QW1WZll0U2NpOGMzakYwMHJ0VUR4cTFhcy82bjcwRFcvY2VObEd2ODczcmZ5NHJ6djk4K1ZZYXJkNHFXRlY1U1VieS9UWWR1NXUvT0srZTNGZFpWalJteGdLalJnb2wrVGxYVHV6eENRcWw5S2xPZlliZHZYWHAySTYxN3k3NXpWRDh5azVOMnJ2K3B3RmpwM2Z0UDZxK3M5VWlFUXZQSFhyMmNwcnl3OVV0Q1F6dG9OVndXN1h0ckpkaGIrMjNIemk2R1kva1BiaDVCWXZOSGoxakFmV09BUUJhUlpoVHRSeWNheTBqOGpJZjN6aDMyTVhUVDJCQk5EcUdZWlNBUzJtNERCM0ZWbGhaM3VBNFVGTmVDaFNlZnNGZCtvLzBEUTZuL3RhM0xoNnpzM2RxM2I2Ym1RNlQ0bTVrcHlheE9WeTFTdm40d1IwblYwL0ROc0xLOHIzcmYrTHlyUHVQbnJidjcxOG52UFA1bmFqVGU5YjlOSERzOU03OVJ0UTU1OFpjdlFBd2FOek1RZU5tNnBiVSt1Rk8vOUJRanV3emZKSmV5ZG1ELytoNlExTVhVc3lWazdvV0xwUGYvNkplR202OWlEcDFRQ1lSdGU4eHdEbkg1OWlPdjNMU2szMk12Zm1vRjBHaEhXenM3RTNWSnNSY3JTb3I3ak55aW1HVms2dFhJNGRHSUY0WVNNTkZJTXloakxzdXYxcnJpV2sxWlQ3TjA2K2xaNFJBTkpLNjVUUGN3WmszYmphUXBIaVhrWlFVallIWnNSZk4yVjF4NTZyUjRGT01SZ2NBOHFsbkdRQUFpMjA5NHhQRGxsUlFQQUR3SnN3MWFwaWd5a3FSWHo0T0FFUjFoZkQzMnFjWGh4MVgxRTh5dEx0MDd3RHJ1VXRvbnY1RWFhSG8zNVVxblpTNHBxQzVlUEEvK3dXWWJQRzJQOHdMdUFBZ09iQUo0MW14ZXcrMy9YcXQ4TGZQTlRycjNYZ1Q1MkVXeE9EZ0FrZis0aFUwVnkreXBxcjY5OFdhNTFmTXZad1k2clpHbFZ3azR5SVFydzBZaG1tLzBYcGFHRlgxY3FtM3pZQ05uYjEvcTRpN055OTA2RkdiR0QwNHZCT2xvVlNVRk1wbGt0N0RKK29sRTh0S1NRQWd2WjdtMFdweDRxNmRrZFJVNnlxazRaMTdQN3AvKytLUkhUS0pHTWZ4T3FkcXhrdkIyY09uaDQ0RUxLcXVqSTA2MHlxaWs3V3RJRHNsMGQwbmlNNWczTHQxVWFOV0JiUnVCd0E1NmNrM3p2NDNVRWVjb3RFWkFhM2JYVDYrMjhyR3JvTk9zS2RhcFN6S3pXcmR2cHNwSTJBenFGV3FFN3ZXRVlTbVM5ODZ0RGFSc0NvbElSWTNOa1IxUmVtK3YzOWhzamdqcHM3WFRuWGsxUG03MS82d1ovMVBNejVlcHVkQmtaK1ZDZ0N0R2hydXAxWXBZNjZjOGcwT1c3THkyWXR3UFQ5Y1hTSjdEN1cxcjRmN1JGVjVzZmFUVEV1TVkzTjRubjZ0REp2WkNwdzY5eDNPczNvbTdWSFJwZzdPN3RyTWVCWWlsMGtaVDBOaVNaSXN6c3UyTjV2bndBem12UlM2RHhxckd4bE5LZFNVaGtzWlRJdEYxWG9kS2hYeWhKamFSQWpXdGdMRDhOTGl2T3dEbTMvSGNYeldnbStyeWt1b3YvNm90ejkwZHZPK2VIUlhTY0dUWVpQbnVmc0dmdnJ6WnA0TlgycXdjcXRoVjY5YXBTb3ZLVkNyVlFSQm1IcHJZaDVSZFdWeGZvNWNKbG40MHladFlYbHh3ZFlWUzZsUTVURXpGdWhHTkRjVkpFbVdseFNVRmp6eGI5Mld4ZWFtSmNYSFh6L1hmZEJZZ2FPcm5ZTno5T1VUWi9kdm1mMzV6M1ZhYjV2SEt5REVLOERrK29hOHpCUlJkV1Vuc3pZYUNNVExEOUp3RVFpVEVNSkswYlkvcUcxbVpHOTJ2NGEvTTBjZ21nbEdVQmovZjcvQjB3d1F6QTQ5S0s4QXhkMGI4cHZubjJ0S0thUXFsWW1lbm1FOTZ6TmdzZVhYVHFzemtwdDJ0b3FZeTVxaVhFMXhQbWZRT0dWaXJLWTQvN2xxNnMyL2pvYUxNWmlzSG9QTmRNanMwTU5vT2NiaVVCcXVHVGpEcDlBOC9RRUFkM1RoTDFwaHFoa3BxYW40YUJ3QTBEejliQmV2d0d6c3BFZTJ5NitkTWQ4NWhmamZWUmlMemVyU24vL0ZuOEpmUDlNVTVRSUFzMjBYVm85QnBGU01tYlVYeE5nYzIyL1c0Z0lub3JTd2VzWGlPcHdsWGc3MGxGbTVYRzYwSElGQXZNWXdtVXk5c0Z4S3huMnB4Rnc2bnc4QURLZEdyYURYcGUrb3FWdFhMT1hiT2VwbE1iSjNOaUpJbFJUa25ObS94YWpvcGt0ZVZxcENMdE01NmdrQUZPZm42QzREdDlCdFV5WVJBWUNoRVFHRldxV012bnl5WTgvQkFpZFhBQ0NmeW5EREpzK1RTY1RIZHZ6VnVuMjNPbVB4bnZOU2tJb0JBSVBhaUd6Tjg4dHJxaXZLS0F0YXVVeWFuNTNXYzhoYktxVWk3dG81ZXljM2Q1L0E4cEtDdy8rc0RBcUwxTXVKMUczZzZQTGkvTE1IL3JGemNOS3V1UzU4a3FuUnFNM0hpaHFscHJyaTZQWTF1WmtwdllkTjFKT3JhRFNhM29SRjFSVTJ0dmFHVjI5Ulh0YitqY3NWTXVuMGo1ZlpPVGhyeTcwRDJ3eVo4TTZaQTF1Mi9mSFZwUGxMZEVYSjNNekhUbTVlRGJCT1ZzaWtlVm1wRzM3OHBLYXF3dE12Mk1LamVnNFpiMWpJWUxLVUNpT0phbVVTY1ZsUmZydHUvYWxUS3l2T0Q0dnNSY1ZsMHhrTURNTWtJaUhWMHNIRm5UTFowSktYbGNwaWMreWRYY3VLOHFsOFgyY1BiS0dxektpNmFwV3FPQzlMbTRFdEorMWhUWFdGZVp0YU0raDVLWEN0YktncmtBcTYxenlmZ0VGWVVlb1YyQVlBRXU1RW5kcTcwZDdKN2VhNXc3WUN4NGd1ZmJWdDJuZnZIOXF4QjNYak12UytTSWlKT3IxL3M4RFJaZHFIWDF2YkNxcDBsbHQxN2pmQ3dkWHpZZHgxZ3RBd0dXd3J2aDBsOTFPZnBMWlpBNjVlaFZ4MmNQUHZKUVZQYUhUNjBlMXJoazk1ajIzRzdFS0g2b3JTdU92blN2SnpTZ3FlU01VMWxKOXZXR1J0enVIODdMVERXMWZ4Ykd4bnZmUDUrZi8rM2JyaWk3NmpwblRwTjZKaERnOWE1Rkt4UWlhVmltdE83OXVjbDVraUVRa2YzNCttMGVnZmZMc21OK1B4Zi8rc2RQWHlweTVSRE1PSFRacTdZL1czaDdmOU9YbitFaHFka1hBbnFyUWd0NzRqT3JpNFV4Y3dBdkY2Z3pSY0JNSWtvazIvVUF1cmNiN0FldlpuTFQwZEJNSUloRXhLZVFWZ0xCWTlvQTBwRnFyenNnRkFVMXlnMTVJSy9DUVZkYmlwY29aT1pJUkZna29sT2JBWkFNRFFNb3o2U2N6aWtIcS95NVVLc0VDcVV5WGZaWVozNWszN2lOMC9yL3I3RDBpcFRoUXRqYVlmaHdzQUFPcU1SNFo1Mkt6Zis1SVIwbGI0eTZlYTB1Zk9sT2JrenYveXp6cW5BUURxbkhTTXhRRUFabWdIVXExU3BTUUNBTVppTTBMYUVoVWwxTWZJYk5PZVZDa3B6MXpiTDFaaFBHdlptZjNTNHpzdDZSOEFnQ1JGbTM3Rm1HeG0rKzc4Slg5VWZUTVhTTko2emlJQWtPejcyK3FkUldZT3hUZzhqTU5UcGdMVUd3QUFJQUJKUkVGVXB6OFVybDFHQ28wNDZyNjBhQlZiZGRQYVlpQVFpRmNCM1poY2F2dmxrVzYxMEd6NElmOGRvVHMwV1lJc0Zwc3plZjdTWFg5OVAzRHNEUE1MdEo5a1BEcXk3YytKOHhiWG1VZnI2c2w5aG9YUmw0NUhYNnJqRFNYRjhWM3JDWTJhd1dRcDVMTFVoRmdyRzF0VE5xTjBCblB1a3Q5cnFpc1NZcTRxRllyQzNDeDNueUFBc0xHMXYzLzdja1ZKb1Y2YUxEUGtaanltMGVuWnFVbFVlREwxLytTN3QrL2Z2a3lKVFVxbEl2clNjUzdQbWk5d1RFMklKUWpDTzdEMWxlTjdLc3VLUnM5WWdHSFlxVDBiYmUyZGhrK1psNUY4anlUSjNNd1VWNi9hTlhEREpzK3JLQ3ZTOWMzTXkwNmxNNWgrSWZXdzBheXBycmgzOCtLZHE2ZVZDbm12b1JONkRadWcxNEJ2NTVDV0ZPL3E1VWZKZGhXbFJVL1NId1ZIUk9vMXUzLzc4cmxEVytrTTF1VDVTM1VkZmlrNjlCd2tsMG11bk5pN1pmbmltUXQvb0U2QklJakNKeGxkK28yMGZMWVUrVm1wMVJXbDFSV2wzb0Z0eHN6OHBLS2tvTEtzV0ZzcnJDaFRxUlQzYjEvV1BjVEYwOWZWeE5wQk4rK0F4TmhyWi9adjFuVXRJRFNhOU9SN0pFa0VoWFVBZ01RNzF3QWdLS3cyaHpPTlJuZHk5NDY3ZGxhbGtMTU5zdkJWbEJTbUpzWkZkT21qbGZ5Q1FqczR1M3RUMjJYRitjbDNiMUhiYXBYeTZQWTFObllPSEs0Vmh1TVpqKzZMYTZvcEYxMkNJSzZmT1Vobk1OdDI2MWZmejBlWG11cUs2dkpTZ2lTeVV4S3RxU3ZRVmdBQThkZlBLWjR1MnlwNGtsbGRXZGJaeTYvd1NjYkozWC83QklWTy9lRExTOGQybjlpOUllYktxWUEyN2F4dDdSa01KazZqMFdoMEhLZmhOQnFoVWF0VVNyVktwVllwMVdxVmYwaUVzN3QzY0hqSDRaUGZNeG8zNmg4UzRSOFNBUUQzYmwxNkdIK1RUcWZuNTZTejJGeUJvNnUyVFFPdTNvT2JmMytTL21qeS9DVU1KdXZnNXQvWGZmZGhjSGduUjFjUEZwdExvOUZwZERxTzQ2UGUvbEFoa3lYRVJHazBLclZhVFdqVU5CcWpWZHZPOTI1ZWRIYjNDZTNZdzgwN3dOMDdnSHFSVUY1U2NPdkNzWWR4MXgxY1BDYk9XMnpuNER6OWsyVTN6aDIrZkd4UCtzTjdvNmQveEJjWXorTm5DZkUzTG1Tbkp0RVpUQWFUMWFaRGR4Y1BIeGRQUDc3QThmcVpnN0ZSWjF3OGZLZCs4SlhXbjhURE4yancrRmxuRDI3ZDlkY1BiNzM3ZVZwU2ZNcURPL1VkMFQ4a0FtbTRpRGNCcE9FaUVNYVJuZjlQbFh5UDJyYWV0eFRqV2JmMGpCQ3ZPV1JObFNMdU9xbXAzekkwVFY0bVpRNUFjL1cwVzc1RGxacWtsVHNaYmRycnRzVFlYQUFnNVZJVFBRRUEwQU5EZVJQbUFnQ3BVbElKdTZpb1hrUHNONTdVSzZsZU5sK2RrNmJkdFo3MXFXN01MODNoV2RTSk12R09JdVl5cTB0LzYvbGYxL3o1cFZiNXBid1V3Q0JTbUZTcmlLcHkvUm1vVlFCQTFGVHFWVm5pVVVBaE83TmZkbVkvN3VRbVdMRmJHWDFaOU0vdkFNQUk3Y2dQYVN1UE9pMDlzUnNBN05jZG9WUnZUV21CcHZDSktpdWxWdHAraW1UZjM5SVR1NGlhMmlWNFJGVjUxWmR6U0IxL01TQ0ltdlUvOEQvOVdaWDVtQlFKZVJQblludzc1WU1ZK2MzelJqVmMzTUhaYXNiQzJobGVQQ0xaOXpmVTg1SjRHVUNCdHdqRUd3dEprbFRrR283ald2WDJKUXpGWlFkWkdzeG9JUUpIMTNjWExUK3daVVhDbld0ZCs0ODBUQUpXa0pOKzUrcnBzdUw4bVF0L29DSmV6VE4yMWljZXZrSG0yeFRuNXh6YVlud2RpYkN5N0VsNk1xV2gyOW83RFJoalBORVFoYld0b0xLOCtNVHVEUmlHT2JoNGFIMTcxU3BsMzVHVHRRRzJkWEkvK25KaFRnYU53WWpzUFlUeVBPMDJjRXh4WHM3cGZadEpzallQS2wvZ09HektQQXpER0N5MmwzOHJkNStneXJMaXdORDJWTUt1eWU4djFhalZMRGJuNE9ZVkdvM2ExdDZweTFOZlVUcURNZVg5TDFuc1o2K1c4N05TL1VNaTZzeFBwWVVraVlPYmZpL0t5M0wyOEJrOGZwYlJ0R01EeDgrNmNQamYwL3MzRXhvTkFEQlpiRmN2djk3RDlMMUVyZmwyOWs1dUUrWXUwbzNBMWFYN29MRjhnV05CZHBwV2d5NHB5RkVxNUEySUduYng5UFVPYU4ycDcvQldFWjFFMVpYN052eHMyT2JDNGUxNm81dlNjUHVObnFaUXlGSVNZbFhLNTZKeE9UenJ2aU9uVUgrMWtvSW5OQnJkdi9VemVYSDA5SS9PLy9kdll0d05RcVAvZHBaUzZIUWpjNFBDSTZtL0pnQTh2aCt0MVhEcERHWlJYblpLUWl5MVM2UFJ3enYxNmpaZ05BQ2tKY1huWnFiMEdUNkoyN2dITHJHdzZ0VGVqUmlPOGF6NWZZWlBCZ0JiZTZlZVE4YkhYVHVibWhpbm5YQndlR1JFNXo0WWhybDUrNy8xenVjME9tUHdXN01EUXp2Y3YzM3A4ZjBZcWJoR3BWUVFKakwzNGpnZTBhbTNGZDl1L0p5NjQzdnNISnlCSkpVS2haZC9TS2MrUTNXdjFmcGV2ZFNWRUJ6UkthQk5ld0I0Nzh1VjBaZFBacWNrUHI0ZnJWVEl6Znp1aXV3OXhKcHZ0L2lQSGJweHRUbHBEeThkM1ZXVWw4VmdzcnIySDlWanlIaHFKaGlHOXhvNndkMG42UEMyVlp0Ky9Yek81NzlRL3RRTklLSnpILy9XYlozZHZIR2RGUUF4bDAvZXVYcTZkZnV1aHZKM3gxNURGQXI1bGVON25xUW5qNTM1c2VidGV2LzZOYlhVQUlGNHpjRFFneFlDWVlnbVA3dnEyL2RBb3dZQXpxQnh2R2tmdGZTTUVLOHRwTGhHY2VlcUlqWktsWm9JSkluWjJKRTFEUW02cERSY1pkeDFYUTJYdi9nUHhjM3pvaTIvQVFDNy8yaXJHWitJZC8wbHYzU01TcFpsdi82WUtpVkIrT3VuVkh2Y3dkbjIyL1U0WHdBQXBGUlM4ZjVJS3R4VmJ5QldaQzlnTUJYUmwvV2liaVdIdDFIWi8yeS8zMGozTWY3WVdmSGhHRkpjVTJzVThNTm1tck83OU5nTzZkRWRWQzEveVVwRzYzWlZYODdSRk9SUUpZYVQxTUwvMzIrTXNNaXFwVFAxWEdJTlB3Y3REanV1cUpMdmFmMXdLYmlqM3VhT24xT3orbXZsL2RzQXdCMDVqZnZXTzlwZGh5MW4xUVU1MWQrOUR3REFZSUpLYVRWOUFjNDNtUzNCRU5FL3Y1RnlHZUE0RUFRQTBBUGEySHkwck9xYnVhUkU1UER2SlZESXkrY05lenAxT21mSUJONlk2Y0JrVTNKdzVVTDk1QzJOQkxPMkwrNzZkNE9PaERaVDY0akZNUFM5Rll2clNCQ0hRQ0JlUDFnc2xxNkdxMHNqWTNLMXR4ZVNKQW1DSUFoQ3JWYS9oUEgrZVZtcDhkZlBaYVVrdW5yNTI5bzcwUm1NaXBMQ290eE1UNy9nOWowRytvZlVPMmRhZ3lGSmdpUUJ3NkNSYTZKZkFJUkdnNzhRL2FXaXRGQXNyREtxM3RhWEJodVN2dnlRSkZtVWwrWG01Vi9mQXpVYXRhaTZrbXRsWTBhYUpEUWFsVXFoVWFzNVBDdnRsVW1TWk16bEUxMzZqM3pCMTZwR296WmxSMHVTcEVhdFVxdFVCRW5nT0k1aE9JN2pPSTJHNDdTV2VoZWxVaXIwbkxXMWtDU2hWcWtveXdnY3gzRWNwK1pyNnZNVTExUWYrZmZQNExESTBNaWVScDFTS2t1TGt1SnZHR1lSYkNRa1NhUW14cHQ1azFHY24rM2k0ZHUwZ3pZVEdJWVJCRUdqMFhBZGROOWZ2anp2TEJHdkdTZ09GNEV3UUNHdjJmQWpKZURTUEh4NWs5NXI2UWtoWGtOSWNZMGkvcm9pOXBycThYM1FlZFhmTUFIWEVtaXVuZ0JBV2JJYWdsblo4UC8zTzg0WEtCUHZNTHlENE9tS1M5R21YL1JhTXR0MHdQaE0wZVpmd1VTRUFrWGxaMU1Jc1ZDN2EvdlZHcnIzczhXR3BGd20ydmlMN2JkcnVhT25xMUlTVlkvdkF3REdZRkFod0kwNzBmckFZTEI3RHllbEV1WFRCR1dNc0VnZ0NWVmFFbEFlYWt3V3FiVWpWQ2tCZ0JFY1RuTnlCd3dvcFJWTWVWTmdHRkMvczdldkFwQnBQeXQxUnJMd3Q4OUprUkIwSC94b2RIYXZJZHhSYitNQ0p5QUo1WU5vWnR1dXpYRzZHQVlZdmQ0L0tFazFpZFBxY1pRMkNxKytBeUVRaU5jQTZnNmdsVnpmd0Z1QnAxK3dwMSt3VkZ4VHBuM0ZHQWIyenU1V09rdlhYd3dZaHI4cUgvK0xFWEFwMzk0R1o4M1M0M1VWY0ttdmJRTUVYQ3EwMXRhK0RwdHBuRVpqMGZSZFhERU02enBnZEFOR2JDUm04b2xoR0Vabk1FMDVrTFFJcGdSYzZzdk9ZTElZcHFvTnNMS3huZkhKOTJZYUNKeGNtMXpBcGVacFBoVDlWUkZ3RVlnV0JHbTRDSVErNG4wYmFzTUFhWFNiK1Y4QjNmSi9FQkdJT2pBbDNRSUFNRm5NaUM3c3puMXExcG43VWRWZ21HMDZBRWxhVGZ0SWNlK1c5TCt0ZXJXY0lSTm9ycDdxOUljMWE3OFQvTDZyOFE5OXBFTDJuTDVwc09aRG5mVllkdjR3WjhnRTN2aloxVC9kQnlyUTlhbFUybnhnZkR2dWtJbWFvbHo1OWJQY29aTndCMmZwNFczVW9EaGZ3QWhvbzg1S3BYd2thdDBuRkRMZHc2dStuZ3NBZ09HMjM2NmwrNFdJdHY2dXVCT2xQd2FUeFYvNE02Tk5lL25sNDFUY3NTNTZnY01Bd0YvME95T2tMUUFvRSs1SURtNG01VkpCODJpNGdFUHJTZlVJSXFaNHRLK0N4bnh0bjFRUkNFU1RvOVZ3ZGYwVDNyUlhPMXdybXlZSjlrUWdFQWdFQW9IUWdqUmNCT0k1Vk1sMzVWZFBVZHU4U2ZOb0pzeWtFSWg2WVlsMHk0em9YQnZhMlVSb3lvcWxKM2FyYzlJQmdPYnFSWFB6VnFVbU1vTERhZm5aQUVCS3hGWGZ6TlVHbWNyTzdLZDcrb3MyL1F4S0k5bUttd25KZjFzQlFKc2lER013bXpzT2wrNGJaTDl5SHpDWXNsTjdhYzd1M0JGVFNXR1Y5TngvVkMyN3ozQ2cwZVMzTDliT2g4b0NKelBtSUV3U29rM0xiYi9iWURYbmY1cmlBdldUOUdkVlREYi9zMThZSVcwVnNWSGlYWDlaTWl2cDBlMDh4anpKd1MycTFBVEsxTUpVUzVxWFAyL0N1NHBiRnhVeFYrcDc3aStTTjAyc1FTQVF1dWpwdHVpR2dFQWdFQWdFQXRFa0lBMFhnWGdHSWF5c2VicHluQkhha1RQNHJaYWVFZUxWcGtXa1c1d3ZZRWIyWW5YcUkvNTNwZlR3TnFxUU8yWTZBTWl2bjJVRWh6K2RIS0hKemNTNFBOelducWl1SUtXU21qLzFyVytiSFpWU3N1K1pQU3ZHWkFFQXFXeWtobXRFS2FEN2gzQUdqUWNBakd0RmxCWktUKzFWUElpMi9YSU5zTmppYlgrQVVrNUYzWElHalNmbE1zWHRTN1VkY2EwQWdIeWF5RmdQVFhHZTZPK2ZiRDc1aWIvb04rRWZTNmw4YmpSWEwrdjN2Nlo3QjZpUzRrU2JmaldNUGphS0tqV3gra2VMVExkeFczdG1lR2ZjeHU1bDFuQjFsMUVqRUlnM0RWSUh2WnhtTFQwMUJBS0JRQ0FRaUZjYnBPRWlFTThRYmZxRkZGWlJLcGoxM0NVdFBSM0VxMHJMU0xjMkFnQmdobmNTckRrSUdFNWR4dFN5ZldhN2Jxek8vZFJaS2NvSDBYcEgwZHg5YmIvNFUzcG12Nkc3d291SDhpNEFWYU1DZ2VsZWZnQkF5bXVEWjJsdTN0WnpGOVA5UWlnVEErbnhuWXFZcXhpYncvLzhWNXFMaCt6Y0lhMFl5aDA3RTdPeWtaN2NRMHByTTNHWjEzQXA2d1BSeHArdDUzOWwrOVZxOFo0TlFLZGJUWG9QbUN6WjZmMlNRLzhBYWM0dnVHSFE3QndCZ0tnc2EvS2Vtd1NrMnlJUUNGMUxYRVAxRm9tNUNBUUNnVUFnRUEwR2FiZ0lSQzN5S3lkVXlmZW9iZXQ1UzNIYmVydEdJdDV3V2tTNnBibjdzTHIwWTdYclZ1djd3V0lUd2twRmJKUWk1cW82SXhrQTZENUIxdk8rQUpWUzlNL3Zob2ZqSEI3UWFKUXkyT0pnSEM0b0ZSYkdydXBpTmYxam1xY2ZLQldBMHhoQllRQ2d5azZscWdpUmtPNGRTSlFXU283dFZOeStCQ1NCTzdueFAvdUY1dXFsU295VjdOOUVOV01FUjNBR2p5ZXFLMlNuOTJ1N3hhMXNBSUNRbXRSd0FVQVJHMFdJaGZ6UGZyV2EvUmxRR1JILytsWjU5MmE5VDE0WDB4OEF6ZDJiQ2dGdVZQL055U3NuNHhiblpTZkdYUjgwYm1hTGpGNVduTSszYzlETDMxMVJXbWpORjVoSjZsMWRVVnBuMHBoWEZJVmNXbDVjNE9idDM4alU1R3FWS2pzMUtUQzBmZE5OemFKQlN3cHkzSDBDNjJ4SmtvUkdyVzVNcXB6aXZHd1h6L29sZnJsMzY2SkdyWW5zUGNTdzZ2ak90YllPenMyUWZ4eWxOMFFnRUFqRWE0dmhQM0Rvbnp6RUN3QnB1QWdFQUlBbVAxdThieU8xemU0N2doSGFzYVZuaEhobE1DZmRNaGpNc0U2c1RuMVlIYm8zclhTcmhkbXVHM2ZVMjgrbUVYTkZsWktnbFVFWllaRTJIMzJIc1ZpaVRiOXFDbkl3S3h1OXd6RWJQZ0JvcW96RWRkSmNQRGhESmhpV1l4d3VBRmpOV0dpb05Tb1RZNVgzYmxIYjl1dVAxZXRFY0lFVDBCbEVaV205anFJZ0NjMHpqd2lOUmhGelJSNTF1clpLVkMxY3NVU1ZtcUQ5MDFqUCtSL04xVXR4KzZMb254VlVxQ3p1NEdLellCbGd1SGo3bjdwUnQ3akFrYkpZTVRsbmUyZFc1NzdzUHNPQndRU1NCQXdERnBzeitDMk14VmJlanpZVHdHc2VRaVNrd3FoeFIxZWlyRWhianJFNXJQYmRBVUQ5SktOaFBiOFNpSVZWZi8vMEtZWmpIMzIzanMzaEdXMnplZm1pNFBCSW81TFR4U003VXhOalAvcHVIYlY3YXUvRzR2enNkeGYvWm1xNDhwS0MyS3Ruekd1NEtxV2lvcVN3cENDbnBEQzMzOGlwZEViVEpMcVV5NlE3Vnk5ejlmS2I5TjRTYldwc3VVeXllKzJQSEM3dm5jWExqZWJMbGtzbG0zLzlYMFNYdm9QZm1xMVNLckpUazB6MUg5QzYzUXRMOWQ1VVBJaStldUh3OW9uekZnZUhSemFtbjZzbjk4VmNPVG50bzYvOVdrV1lhYWFReS9LeVVpenBVT0RnSW5CeU5kL204TFpWV1NrSjczMjVVdUJZUjh1MHBQaURtMWQ4K3ZObUs3NGRTUkpLaGNuRkJ4aUdHYXI1eVhkdkhmbDM5WVM1aTh4bjk5WWpPL1doUnEweXF1R1dGT2ErY205ZjBLTXlBb0ZBSUZvUXl1MjlwV2VCZUJOQkdpNENBYUJXMVd6NGtmTEVwSG40V2szNW9LVW5oSGdGc0VTNlpiYnJSdVhGYWo0VXNWRjBEMTlGekdWbFVoeG9OTThxbUN6ZXhMbWNBV01CU05FL0t4VFJsd0dBVkNvQUFMZXhmVFpUdnhBQUlFb0xEWHZHYmUzWmZVZWFHcGZkZDRSaElTa1ZhelZjZGVaaklKN05oK2Jwci90Uk1FTGFBbUNxakdTZ01waGhPT1hZcTg3UGZxNURwVUo2YkllbXJOajhoeURadjBsNmRBZlFhSURocEZpbzkrZFFQYjZ2dXl2YTlBdXIyMERaNlgyMXArbmdZdnZGS3N6YVZuWjZ2eklwN2xrN0pwdmRZekFBVUVuaGRNcFpqTUJRUnFzSVpuZ251azhRQUlCS0tZODZKVHQ3Q09mYmNjZk1aTFJ1eHdnT0I0MUduZlZZbVpLZ3ljdFU1MlpwS2tycWtTeE9LVmRuSk5NRDJ0ajl0RVg5SkIzVUdnQUFIS2Q3K0dMV2ZGSmNvMHk0WTJsWHJ5QVhqKzVVS3VVMEduMzMyaC9lWHZDdFZzWlZLdVE0VHFQMFUyRkZxVlFzTW5xNFRDS3FybmoyVGtJcXJxbXBxckI4OU5URTJLcXlFcFZLS1JYWFNNVTFJbUZWVlZseFRmV3pIZ0phdC9OckZXNjJEMHRoYzdpanAzKzRmK1B5aC9FM0l6cjNvZUlXais5Y3A1UkxKODViWkZUQUJZQzd0eTRxRllyMlBRWUNnRVFrUExESnBEeTlhTVYyUXhGY0laZGRPYjZuS0M5cnp2OSswYXVxcmlpOWZ2YS9yTWNQcEdLUnRhMGd2RlB2N29QR1dpaFk1Mlk4dm4zcFdGNVdta29odDdHemJ4WFJ1ZWZROFN6S0hjVmdsQk83TjdqN0JQUWYvYlplRlVFUThUZk84d1dPYnQ0QlltR1YrUkZ4R28xcjhGSktTN2VCbysvZnZuem13RC92ZjdXS1JqZDVDc0xLc24wYjlEOEhvL1FZUEs3dnlDbDF0a2xMaWo5M2NPdlVENysycEUrS3NxTDhUYjk4YnFxV3lXSXZXYmxMdDZTNm92VHN3WDljUEgycEtPTi9WMzVWV3BocjZ2QlBmdHpJNWhxNUJsSVQ0M1JMNUZKeFZVVnBZdXgxM1VJdi8xWU5EdmQrQVkrMTZPRVpnVUFnRUM4RDJGTmFlaUtJTndXazRTSVFJRG13U1ZPUUF3QkFvOXZNL3dwTXIyQkZJRjRTNlZZTFVWb28ydmp6YzBVNHp1NDFqRHRtQm03blFBcXJhamI5ckRVSkFhVkNVNUREQ0duSFg3S1NxSzdBYld3WmJUcUFSdjJjZHZrVVZXcFMrYnhoOVp1TldxM2RGSzc2Z2hUWGFIZHR2OTlZcTNnQ0FBRGQwNTgzN1VQUWFBaGhKU0VTMHV6c01SczdBSkJmT2ZsY2gwcUY5T2lPdXNmVnFMVW10blZDVkpWckJWeDZZS2pOZ3U5d3ZrQngrNUxrMEJabTI2NDJIeTRqYWlwSnBRSzN0Y2M0UEhYR0kwMWVKZ0RRL1VMWWZVY3dmSUpvN2o1QXhUYVNoQ28xUVhIcmtpSTJpZ3E1MVJUbkNYLzduT2JweCs0MmtOVzFQejB3bEI0WXFoMlhsSWhFLzY1U3hsMnpaSkkxbTM2MW5ybVFFUlRHQ05hSkl0U28xUm5KNGozckd4emgrOEpvOEFMcWxJVFloL0UzKzQ2YzR1RWJ0SC9qOHQxLy9mRDJnbS9ZWENzQTJQVHpaMzRoYllkUG1kY004MzFHYk5UWi9PdzBuclVObmM1a3N0a3NOdGZkSnpDQTE1NXJaYzJ6NWx2ejdSeWMzUnJUdjFxbFdybDBqbDdodVlOYnp4M2NTbjF1S3FVQ3gvR2RxNWRwYTBQYWRoazEvVU5xV3lHWHhWdzZFZDY1bDZPTEJ3RHdCUTZMVm16WDY2MmlwSERQdXA5Y3ZmejBKRlNsUXY0ZytzcXRpOGZFd2lyRDlmNmxoYms3VmkrVFM4WGVBYTE5ZzhQeXNsS3ZuejFVK0NSajh2dGYxUG1uZkhRditzaS9mN0k0UE4rZ1VBekg4N0pTb2krZnlFcEptUFhaVDdveHBLTHF5cGdycCtKdm5GT3JWTzQrQVliOUpONkpxaXd0QW9EVlg5WDlWN1p6Y05aR1d4dkNzK2IzR0R5dXNxeElwVkthMFhBcEpzeGRGTkM2clprR0s1ZStvN3RiV1ZwVW1KdHB0S1d6aHcrSFovMHczcmliU21qSEhvYUZmSUhEeEhtTDlBb0xjaktpTDU4Z05CcTlReFJ5NmNITkswaUNHRGQ3SWFYeXQrM2F6NHplYmRTdVFTWVYzengzV0xkRVhDT1VTNlY2aFFQSHpYeGRMVHNRQ0FRQ2dXZzhldEl0a25FUkx3YWs0U0xlZEZUSmQyVVhqbERidkhHemFrMUZFWWpuZWRta1d6UGdBa2ZlaEhjeEt4dGwzRFhScnIvSTV4L3ZSWnQrdFpxMWtCRVlDZ3dHcUZXYXdpZVMvN1lTVmVWR09pSUpVTWliYVpLYTBnSWdTYURSY0lGanJXVkJaYW4wMkU3bC9kdk5OS0pST0gyRzQzeUIvUHBaOGJhVlFKTHEzRXpBQUxkM0JnQlF5SlVKZDhUYlY5Vk91Q1NmR2Q0SnQ3VW5La3BVcVluS3hGaGxVcHl1U1AzczFQS3lKQWMyU1E1c29ubjRNbHUzWXdTRjBUejlhRTd1NnR4TUN3VmNTcG9YcmxnTUFNQmtnL1lIWVlQTWdsOGhxaXRLVCs3ZTRPWGZxdnVnTVJpR1Qzbi9pLzBibCs5ZSs2Tld4aldGUnEycVU2ZlRReUdYVlpRV1VvTUNBQ1hKVVhHZElXMDdqNW41Y2FQUHhoU2tVaUdQN0Qwa0tDeVMwS2p4cDhHMmFVbHg4ZGZQYStNMzVWSXhtOHNEd000ZS9FZEZ4YW9EQU1DZEs2ZVVTbm52WVpOSWtsU3JsQXdtU3kvU1ZseFRmZVRmMVF3bWMreXNUM1NmSlI3RzN6eXpmN05DTG5QMTlETXErWjNZdFY0dUZZOTYrNE9JTG4wcHJmbkl2NnRURTJNVFk2OVJNY0ptS0MxODBuWEFxTjdESmxLS29VcXBPTGg1UlZaS3dyMWJGN3YwcTQzbHYzQjRlOXkxc3dSQnVIcjZGZVZsR1hZaWwwcWlUaDl3OHc3UUMzZk5TTDUzNStycFVXOS9ZUDI4U1QyRFdhdE83bHp6WFpFSlJaV3lIVEFzbkxud0IxMHpXUnpINjJWTm0vSDR3ZmxEMjB6Vmx1VG4xRXZEWmJHNXdlSFBMQkdVQ25uVXFmMnhVV2NFanE3RHBzenpDV3lqVzdWLzQvTFN3dHhKN3kyeGQ2cDlsOUN1VzMvTFp5NFNWdDI3ZGJGOTk0RnovdmV6VXVmMnZuZjl6d0ludHlFVFptdExhSFFHejVwdmVjOElCQUtCUUx4cG9QQmJSSXVBTkZ6RUd3MHBFZFZzcWwxSHlRanR5QmsrdWFWbmhIaTVlSVdrV3kxRWVVbk5tbThBeDFVcENZYTE2aWZwMWQ5L2FMNkh5b1dOeW14VDg5Y3lqTWtrSmM4RnhsWXZtNis3cTN3UVV6NnJQOUFaR0lNSlRDWXBsOVZYTHhiK3NhUXhrNlFRYmZ0RG1SU25pTGxDN1JJVkplWHZEQVlBb05GQm85WnRTVXBFd2w4L0paVUtvdEtJZDdCUk5QblpzdnpzMmxkRURBYmd6enVURWtUNXpINTE5NkpzTGhuOVpVTWlFdTVaL3hOT280MmVzWURLWitVZDJHYlNlMHYyYnZobDE5b2ZwaS80MXRTQngzZXRsOVJVV2JoNlBmSE90WlNFTzBNbXpLbXVLTnV4K2xtZlczOWZDZ0FkZXhteENtME9CRTV1enU3ZVcxY3NIVExobmFDd2pwUXRMd0JHdVRTb2xJb2RmMzdyNXUwL2JQSThGdXZadlVWWVdYNzcwdkh1ZzhieUJRNFA0MjllUExwejZnZGZPYnQ3YXh0VVY1VHUvL3RYdVZROC9lUHZySFFzVXdDZ3Fxell4dGErNjRCUkFXM2FyL3JpWGIzNVZKUVdGdVZsdWZzRVVnSXVBTkFaaktHVDNrMUxpbjhRZmFWT0RUZXk5MUJkdlkvQlpQVVlNaTRySlNFdk0wV3I0WllWNVhrSHR1azU5QzJwU1BqZjFsV0duVnc0c2wwc3JKNzgzbEs5VkYxVlpjVUE0TzRUNU9EaWJuVDBzTWllM29HdDlRclZLdVh0aThmZGZRTDlqUVhZNnFtVFQ5SWZ5V1ZTTXllbzBiV3BBV2picFc4clkzYTlCRUdzWGZaaHB6N0R1dlkzNlVMekpPT1JTcWtvenNzQmdKejBaRGFYNStEaVlTdW96U3FabFpKd2V0OW1VWFZsejZGdmRSLzRuSkdGUkNUY3YzRjU0Wk9NVVc5L0VCamEvdEc5YUJkUG56cU5keW51WEszMUIxZXJsT2YvMjQ1aGVINTIyb1BvSzdwdHlvcnpVeE5qdGJ2T0hqN3pscTZ3cFBNV0JEMDVJeEFJQktJRm9mNFpRbDRLaUJjTTBuQVJielNpYlg5UVVZb1kxOHA2N2hKb1hDSnN4R3NES1pVb1lxKytXdEt0THFvMGsybU9YZ0JFUlltbFRkVXFVcTJDRm5RRzBHaTBBdTd6NVdvalpjWDVEUjlJcFFKUU5mencxeDJSc0dyZmhsOUUxWlhUUDE2bXUzemJKeWgwL0p4UEwvejNyOUswbTdBMTN5N3hUbFJWV2JHZG8wdWRBOTJQdmx5Uy80VE50Zkt5Yy9ocXpYNHE2VmxpN1BVdlYrOEZBQXpIZHEvOVVTWVJtMW9wejdXeTBjcHRqWVJuemZjT2JITjArNXJabi8vczVPYWxMU2RKOHNUdTlSV2xoU09udmE5M3lMbERXNjM0ZHQwR2pOR29WVmRQN3JPeHRYZDA5ZFRXUGtsUC91K2ZsVktKcU4rb3FYb3lLQUIwN2plaTU5QzNLSU5ndzhsUURzTDJ6K2Zzc3ViYjJkbzdGdVJrRUFTQjQrYitjVFFNMkdTenVYb0wrU2ZNWFVUNUtqeStIMjNZUTBMTTFZU1lxQzc5UnhyT3ZFNk1CcUxLWlpMYkY0OTcrQVlaVFh5blIveU5jemh1THZtYlJxMmlaT2pIRDJJaWV3M2w4S3dNODR3QkFLSFJVQTYyTm5ZT3BybzZ1WHREVlhudEhmTG85alVBTUhqQ25FNjloOG9rNGd0SGRpVGVpZklPYUQzbC9TOE5CZXUwcFBpaTNLd1JVK2RIZE9sYlUxVitjcytHd05BTzQyWXZyUFBzQUNBMzh6SGZ6b0V5b0FqdjNQdk9sVk16UHYyaDc0aG5MNjEzci92UjN0bHQ2SVJubGhFNHZZVWZFRFJ5c2lwTHJoUnJOSEpDbzN6bWZFdVNKQWxrN1FaQjhJUG9MQWYwMkl4QUlCQ0lGNDFLb21GWk01Q0FpM2p4SUEwWDhlWWl2M0pDR1grRDJyYWEvUm4rL0RwTnhCc0lLWlVvNzkxVTNJbFNKdC9WVi9Gb2RHYWJEcXpPZlpnZGU3MjAwaTBDOFNwQ2FEVGJWMzFkWFZFYTNybFBUVlY1allHeng3d3ZWN0pNZituYWR1MTc2OExSdXpjdkRoZzczZnhBbFdWRnVSbVBPL1FjUkFsd09JMUdrbVJXYWlLMXJXMlc4ZWgreHFQN1Judm8wR1Bnc01sTlpzZzdkT0s3QmRucHNWRm5Sa3g5RnFXZTlUZ2hKU0YyOG50TG5UMThkQnVuSk1TbUpjV0hSZmE4ZC90U1VXNld1S1pxOHZ0ZlVOS3FWRnh6NWNUZUI5RlgrQUpIQnhmM0t5ZjI1cVFsOXgwMXhjM0xYM3U0VWMxUkM1dkRCWUNLMGlMZFFwSWtGVEtwUnEwU0N5dk5pSkpHeWMxTUFRQUhGdzlMSnFCUnE2Sk9IWER6OHUvU2I2U2hDd0dscDJjOHVsZjhmTUpEZTJjMzF5YnlQaG8vNXpNcUd0b1VOODhmOGZBTnlzMTRmTzMwd2VEd1RoeWVGUUFVNUtRcjVETGRacFRRS0t3c3kwcEoxT3ZCd2RtTitnemZYYnljSUlpTTVQdkhkNjJiLzlVcW5qV2Z5V0kvdmg5OTl1QldqVm85WXVyOHRsMzdHWDBVRE8vYzI4Yk93VDhrQWdET0hkcEdrbVMvMGROa0VqRkpFb2FOZGVId3JJUVZaVjcrSVNKaEZRQjA2VGZDenNFbFBlbXViaHVGWENZV1ZtVStmbTdwQnMrR0g5QzZuZm5PbXdPTm5DeStMNjdPVWdBQVRzZm9YSnpPZnU0VkFnWVlKZU5pR0NaTVV4T3BCRW1TQkVtcHU5VFJjeFhBQUFBZ0FFbEVRVlIvdGJ6NHlTTVFDQVRpTlVZcjEySVl4clpodUhWaTRqaHVOQm9YcWJxSTVnTnB1SWczRktLc1NMeHZJN1hON2p1QzFhbU90YUtJMXhpTHBOdjJQVENEN040SUJLTHg0RFJhZU9mZWRnNHV4M2V1VGJ3VHBWZUxZZGpYYXcrYU9Wemc2T29kMERvaDVtcmZrWlBOdStJbXhFUUJRSWNlZzdRbFQ5S1RSZFdWR0laZlBMcXpRNCtCMU1yMDF1Mjc5aHMxYmQxM0g4MVkrTDNXcVVBcGwvMzE3WWNDSjR1V3J0ZEpaV2toSmZOMUh6eld5c1l1S3lXeHNyUVFnTXhLU2NSd2ZPakVkekFjcHhvb0ZMVXFJWnZEcFRNWTJhbEoyYWxKNHBycXdXL05kblR4RUZhVzM0KytIQmQxVnFWU2R1NDNvdmV3aVV3V08vM2gzYXVuOW0vOWZXbG94eDc5UmszakMrcVdYMTA4ZlhuVy9JS2M5TVE3MThJNzk2Ymt5S2hUKzZVU0VRQW9GU2FEb0kwaUVsYmR1bkNFUnFOSGRMSG9IMVlhbmZIMng5L1NhSFJoWlJrVm1tckl4U003OVVvNjloclNlQTJYeTdPbTFGanpHbTZQd2VPa0V0R1ZFM3V0YlFYYW9PbXpCLzR4YXV5YkZIY2pLZTZHWGlFVmJBc0FsTE16aThNQkFBN1hpckpnUHJwanJVYXRvdEhvRnc1dnYzQllQMGtkQUh6eTQ5OXNyaFVsNE42N2RTazFNYTd2eUNtMkFzYy9sc3lXU2VwSTU3amcrL1dWWlVVQ1I5Zjg3RFFBd0RDOE1DYzk3ZUZ6R2k2THpWSElaZEdYVCtnV3VucjV2M2dOVjFhaHpyMVdRNmhJK3hDT25UK2J4ZGVQajZhVVdkSVlCRUZvcFZ2ZC95TVFDQVFDMFhpMFdxMnVZbXNZaDR2VVcwUnpnelJjeEJzSlNkUnMrSWt5bXNRZFhhMm1mTkRTRTBLMEFFaTZSU0JlRW5vUG15aVhTUUJnMFBoWmtUcW10RGZPSDc1ejVWU2RoMGQwNlh0aTkvcjBoL2RhdGUxc3FvMUdyWG9RZmNVcklFVFhRUGJ1ellzMnR2WWlZV1ZlWmtwUzdQVnBIMzROQURRYTNjN0IyY2JPb2FLa3dEdWcxbWkxSUR1ZEpBbWZvTkJHbnlzQXdMMmJseWhCV1JjR2szVm9pNzREcVVxcGNQSHdwV3dsdnZoenIwYWozcm5tTzFjdnY4amVRMU1UWXc5dFdjbGtzU0s2OU8zY2I0VFc1Q0V3dEVOQW0zWVBvcTllT2JFMy9lSGQrVit0cWpPS2xrYWpENWt3NThpL3E0L3ZXaGQ3N1l5dHZYTnB3Uk9wcE1iWjNidWs0QW5seXFwU0trVENTdDJqZU5hMmh2SFJaY1g1QnpiOUpoSldEWjh5ejhiaTFTMVVoaTV4VFRVQVRIcHZpYTZpZXZmR2hUTUh0cnovOVdwVGZyaU53WXB2RnhUVzhlYjVJOUdYVHRCTXV3ZVFKS2xTS2pBTUd6bnRBOTFuTTkvZ3NHR1Q1MnAzQ1lMNCs4ZUZIWHNPN3R4dnVMWlFLWmR2K1cyeCtXa01IajlMUTJpaUx4NjN0aFdFUnZZRWdLc245bnI0QmdlR2RjakxUSGwwN3phZHdhSmFGdVZsWFRpOG5jRmtVWmE3d3lmUFU2bWVNMm1wcVNxL2VuSmZXR1F2djVBSXFrU2hrQ3ZrTWtmWFp6SFIvVVpQNjlSbldHVlpzWmtwT2JsNW1rOGsyQnlvcFVUT3BXbzZoK1k3a00rME51ZHVZZlFoR2NkeFBRMFh5YmdJQkFLQmFCTDBBbXdOTlZ6a3FJQjRZU0FORi9FbUlqMjJVNTMxR0FDQVJyZVoveFdZWFdTS2VNMUEwaTBDOGRLQzRiaXVyWUZTSVRkdkFrQVJIQkZKMjBkUHVCTmxSc045R0g5VFhGTTlaT0l6eDgveTRvTEg5Nk83OUJzWmMrWFUxQSsrMnJQdXg1dFVBam9BQVBCckZaNlNFTnUrKzBCcU4vbmViWUdUS3lXbk5nYWNSaDgwZnBaM1lHc0x1MHA1Y0llcG81TmVQTEtqcHFwaTBudExNQXdMQ290ODY1M1AvRUlpREQ4aURNUGJkZXNmMHE1TGNWNjJoVFlJcmR0MzQxclpYRDk3cVBCSlptVnBrWWRmOElTNS96dTU1MjhBWUhONEFKQ1hsYnBuM1krNmg0eWQ5VWxveHg2NkpRa3hWODhkMmtZUW1sRnZmNkJOajliY0tCWHlQNytjYTdRcTd2cTUrN2N2NnhWMjZqT3M3OGdwMnQySjh4YmxwQ1hYVkpVVGhCRlRBcElrUk1JcU5wdkxzN0gxOEEzU05XdW1EQ0owczRwUmZyaHNMayszVUc2QjMzZUhub05xcWlzdS9QZHZ2OUZUd3lKNzFWU1ZueiswTGJSajk0Z3VmUW1OT3VWQkRDV2pWMWVVN3QrNFhLVlVzRGxjS3VROHBGMVh2YTVLOG5PdW50em42dVVYM3FuWDAxTWczLzltTmY5NUgrZlV4TGd6QjdaZ0puSUFrQ1NocDZTL0dQS2pSWUJqZm9OdGFTeVRqOEVZaHBFa3FmMi9ZUldLd0VVZ0VBaEU4MkVxR3Rld0ZvRm9KcENHaTNqalVHYytsaDdmUlczenhzMmlCK2puczBhOGxpRHBGb0Y0NVpEVVZGT0x6YzNENXZEOFFpSXlIdDJYaUlTbTJ0eTVlb1l2Y0F3Tzc2UXR1WFJzcDZ1WFA1VkVpODNsVGZ2b0d4cWR2blAxTXJxRE13Q0VkdXl4ZC8xUFZLbzBxVVNVOGlDR3lnbldTSEFjNzl4M3VGd3FOalIrTlhKZVhKNnVLazNaL282ZCtVbHhYblpGU2FGTUt1clNiNlFwK1JJQVFqdjJIRDZsSHU2OVBrR2hlb0hHbFdWRjFudzdOcGNIQU03dTNtKzk4NWx1cmJ0UG9IYWIwR2pPSE5oeS8vWmxKemV2TVRNLzFnMTJibTVvZEhxM0FhUDFDdFZxMWMzelI5eU11UUY0K0FYcjdtSVk3aHNjWnFwenFiaG01ZEozK28yYXFxZFdOemwzYjF5Z001aUJvUjBCSUNmOUVRQjQrcldpd25pWkxBNEFsSmNVN0ZuM2swcWhjSGIzRmxhV1dkNHpobUVPenNaRG1CZXQyRzRZU1YxWlZyVCsrNDhiZHpZTlFWeWtraFNyUEh2Wm1CRndkZEdUY2FsZDdaTXowbkFSQ0FRQzBVem9DcmlHdXdoRWM0TTBYTVFiaGtKZXMrRkhJRWtBb1B1SGNJWlB0dUFZeENzTWttNFJpRmVMc3FJOGlVaklzK2FMaEpWcFNYZUR3eTBLQm16ZHZsdEc4cjI4ckZTanRmbFpxU1VGT1lNbnpLR1NnRkVsNlEvdlRYcHZpVklocDBvb3BWSXFFVkdxc1c5d21KTzc5NVdUZThmUCtlem11Y01NSmt2WFNMZVJWSmFYSE4yK2htZk5aekNZcHRwSUpTSyt3RkVyUVpZVzVsNDVzUmNBRG05YlJVV0FCb2Qzb3RIcGZVZE4xUjV5OWNSZUZ3K2ZrUGJkcUYxSG5aUmlEYUE0TDFzbUViZHVYeHZweWJQbUcwWjlVcEFrOGQvV1ZhbUpzUjE3RGg0NGJpWVZOUHJDb05Ib2h2SzZYQ2E1ZWY2SXUwK2dLZVc5dktUZ1NWcHluWjJybEFyS01QZnVqUXRVaWFPcnAxZEFTRk5NSElvTGNwS083Z3p0Mk5QQjJTM215c2x1QThaUXllVWUzYnR0NytSR21TOHI1RElxRVB0aDNBMkZYRHJ0bzYvanJwMnRsNFpyaHZYZkx6QXNKSTNGSTc4QXFqSmtEQjV1NDJueUc2RUZaWXhCSUJBSUJBTHh4b0kwWE1TYmhXam5hcUs4bUxMQnRabi9GWmhZU0loNDFURW4zZUk0STZRZHEzTWZWbVFmSk4waUVDOGJCVG5wMUJKK0FPQUxITG9QSG1mSlVhMGlPbm42cmJWemNFNUxqRE9zOWZBTG52N3hNdDI0VVNkMzc1QjJYWVBDT3VyR3c4cWxFbUZsdVkydGdOb2RPSGJHcnIrKzUxcHR2WHZqL09nWkM0eTZPc2drWWd5RGhqbUhqcC96cVhkZ0cxTzFKM2F0TDh6TjFPN2FPN2xHOWg0aWNISnpjdlcwZDNhMzV0dFI1VlNtTElyclp3NDZ1SGpxbGpRR0tzTlZXR1N2T2x2R1JwMU5UWXp0T1dSOG54RU5lUzJhbGhSUHBUS2ozQXdPYjF1RjQ4LzhORFFhRFFEODgvc1NROEd1WGZjQmc4Yk5iTUNJQUZDVW0zbnAyQzRMRzJjazM4OU9UZElPMmtnTmx5U0o4dUlDQU5pMzRSY0haL2YyM1FjYzJiNkd5N1BwT21BVUFCVG5aNmMvdk50LzlOdFVZNFZjU2dtNzdic1BDQTd2NU9ybEYzZnRiR05HMTJYRTFQbDBnN2NJSW1IbGlWM3JtMm9JQ3lGVVpFMmUwam1DYS9raGhvNjNlckczS0JRWGdVQzhESmpLZHRWTXI2TjBiMzFHYjQvbzNvaEFXRTZkMzlrV2VaMk1ORnpFRzRRaTVvcmk1Z1VBQUF5em1mOFY3dVRXMGpOQ05ERVdTYmNkZW1JV3JNNUdJQkF0UWtpN3JpNGV2aHFObXNGazJUdTVpb1JWYVVueEFXM2ErN1lLZC9Id01YVVVrOFUyNzV5cjV4TEFaTEhIemZwRXI4MlRqR1NTSkxTNnFrOVFhTnV1L2VLdm53dG8wejRzc3FkaG4wcUZmTlVYNy9pM2JqdDUvaGYxUEVzQWdNUGIvcXd6RGxlN1M2TXpoa3g0UjdjQlNSSWtDZHJJNGtaU1UxMWhaV09uN1MzbThzbUg4VGU5QTFwYllvb2FHM1dHUm1mMEhESytZVU03dVhucFJoUHJRU1gxNnRKdkJOZWFyMWZsN09iVnNCRXBiVm9yVHlmY2lVcStlMnZVMng5YTJkanFOYU84RkhvUG45aDkwTmlHRFVRSjB4aGcxSGJNNVpQeE44NExLOHM4ZklPNkRSenRHeHorMzlhVlpVVjVNeGYrUUYzQVVhY09zTGxXN2JzUG9BNlh5NlFzTmhjQWJPd2NMTFEydGh3V2g4dGdzdlFLVlVwNTA0NWlDZEp5TlpEQWRiSTBnbHRQbUVCNXpCQUl4RXVMbnMyTGR0MjlkdHZRM2J1UlkrbHVvOXNqQXRFWWpINS9LWnI4KzJzNVNNTkZ2Q2tRWlVYaUhhdXBiYzZ3U2NnRzkzVUNTYmNJeEdzRGk4MmhQR29waW5Jei85dTY2cU5sYTBkTW5kKzBBK2ttVDZPSXUzYk9WdURvNk9wSjdTYkVSRDJNdjJGajU1RDU2UDcxTTRkNkRuMUw3MWRhNFpNTWdpQjBQWGJyUldTdklVN3VKbFhJTzFmUFNNVTFlb1Z5cWFRd043TWdPeTAvT3kwL08vV2R4Y3QxMDJjMWhvVG9xL2R1WDNiM0NXU3lXQVU1NmVYRkJmWk9idU5tTDZ6elFJVmNXbDFSeW1TeEQyLzcwN0IyeU1SM2JHenR6ZmRnYSs5a0puYVlodE1lM2JzZDJyR25nNHR4VTlmRzQrVHFGVlc0Zjh2eVJlTm1MelFUR1YwdjhyUFRDSUtnMFdpcGlYRUFZR1hEcDl5UWsrL2RzclYzR2pudGZkL2dzT3FLMGgycnZ5MHJ5aDgzZTZHcmx4OEFSRjg2bnY3dzd0Qko3N0tmcmhHUlNVVHNabHN2c212Tjk4M1VjMzFSeXdrQW9MTXRlaUZoS09EcWJTQ2RBb0ZBdkZTWVNjUFlUT3FQWG9KSGRIdEVJQnJNaS8vKzFnblNjQkZ2QmlSUnMrRW5VaXFtYkhCNTQyYTM5SVFRVFFDU2JoR0kxd2pNcUJkblVWNDJoMmRsNStpaUxkRm8xQ3FWQ3Njd0FCQlZWNnBVQ3QzMkNybVV5c3RFN1NvVmNwSWd0THRhN0J5Y3NlZTlkRElmSjJTbkpnMmQ5QzVsbG5yeHlNNk01SHVkK2d3Yk9IYkd0VE1IcjUwNW1KT2VQR2pjVEYxOU9TOHpCY013U3lKVmplSVZFR0pHTVV4TmlOUFZjTk1mM3Ixd1pFZGxhUkVsZW5yNkJmY1pNYVZPZWRSeTNIMERVNVBpc2g0bmFEUnFPM3VuWHNNbWRPMC95bnhvTTRWQ0xxTSs1MVJqTGhiOVJrMXJxaGthaGRCb0NFSmpXSzVXcVFDQUlEUnFsZExvZ2JvZUFxNWVmbk1XL2JwLzQ2OEh0L3p4NGJLL3VEeHJiWlZLcVFRQXFQOXY5TnNYajJrL0VFY1hELytudnNiVEYzeXJkZDRveUVrWEM2dW1mL3d0bGI0c0xTbis4dkc5QVczYWE1MlhDWUlvTHlsb0ZkSFp4Q0JHa0VuRmxxL3NNNTdUckxSby9ROGZ2K0RIRWxKTkFnQk9yOGVnbEF3aGs4blVhclVGelJFSUJLTGw0WEE0ZWprWUtSbW9TY1FnUFpWV0xwZWoyeU1DMFlRMDYvZTNYaUFORi9GR0lEdTlYNTMxR0FDQXliYVoveFhRWDJqR0ZVVFRncVJiQk9MMWc4M2hjbmhXRDZLdk1KZ3NHcTMyeDBsTlZmbmRHK2NEMnJRSGdQZ2I1eVUxUW9WY1dweVhyVkdyYk8yZEFPRFl6clU1YVE4TmUxdi8vY2RtZGdIZzgrVmJ1VHEzaU9xSzBxUGJWenU0dVBzRWhSN2Z1ZlpoL0Uwckc3dEo3eTJoOU5tK0k2Y0luRnpQSGR5NjViZkZneWZNMFFhTjVtV25ldm1IOEF6VytGdkkzZzAvNnhxLzZxRldLZTJkbjBXZUNweGNQWHlEZXd3ZTV4TVl5aGM0QU1EakJ6RXJsejducnFCVXlCOUVYMzRZZjBOYnd1VlpML2hoZzI0YnJwWE5OK3NPR1E3bjF5ckNyMVZFQTg3Q3h0YmVhSWVtQ0duWHRWN3R6WFA1K0o2WUt5ZE4xY1pkT3hkMzdaelJxc1YvN05TVkw2MzVkak1YL2xCZFVjcmxXWmZrNTl5OWRaSEpaT000bnBPZURBQjhZeVlHYlRwMFkzRk1Sc2dPR2orclM3K1JCRW13MkJ3blYwL2EwMThkdXRiSmJUcDBEd3p0UUFubHNWRm5MaHplNGVUbU5YYldKNWVQN2RabzFCeXVGU1h5K3JVS04vOGhwQ2JHSmNSRXNUZ2NPcDJSOVRnQkFPd2NYTXdmb29kQ0xydDZjaStUeWNicDlPSzhiTXE2b1Y0OXZEQ01yZzVHSUJDSVZ3SXFIaGJETUJ6SGRkZG9OKzBRNlBhSVFEUUhMK0Q3YXlGSXcwVzgvcWd6SDB1T2JLZTJyYWJNUnphNHJ5aWtYS2FNdjQ2a1d3VGlkV1hFbFBrWGordzR2VytUdG9USlludjVod3djT3dNQUV1OWNLOGhKQndBYWplNGZFaEhSdFIrVmRrd3FFVFZnTEJibnVleEpiQTVYNE9nNlpzWUNyalcvcERDM2EvOVIzUWVQcFh4SUtTSTY5L0gwRGI1eC9uQkU1ejVVQ1VrU0JkbHB2WVpOYlBENTloMHh4Y25kMjFSdDlLVVRJbUdsZHRmZXlXMzA5QTkxR3ppN2VadXhrYVV3NDdmN2V0Q21ZM2VuQnJuaUduNHlUQmFiNm9yQlpOMjdlWkg2ZGM3bWNNTTc5UXBwMThXd2g2NERScHZwMzliZWlYck5ZQjVLd0MwdkxyaDBkSmU3VDhEaytWK3dPZHlxaXBLVUIzY0FnTVhtZHUwL0tqZzgwbnduZERvakxTbE9PK0gyM1FjRXRHbFg1OUM2c05pYzNJd1VLb2FkeVdMM0hqYlIyZlNWK1pLZ3V6UVlnVUFnWGhXb0d4ZEJFRm9EK2lZUDVVTzNSd1NpT2RBTmRkZCtXMXNrRkJkRDMzREVhNDVDWHZubEhLSzhHQUNZa2IxdFBsclcwaE5DMUE5U0xsUGV2NjJJalZJbXhZSks5VndkaGpHQ3cxbWQrckE2OTMyZHBOdnltZjFhZWdxSTF4UGMxbDZ3cHQ0aGtJLzJWZERaZU5CWU8vUE5TQjJvaHhPSlJOS0l5Um9kZ2lCSndEQ3NPWDRuTlVkMkVkTmpFVXFGZ3NGa05WVkdNc1NyVGw1V2lwdVh2elpjbHlSSlFxT212WnByaGhnTWhrcWxvdEZvdUE3WVU0ekdyVlNseXd0anhjSGpCSFJPSGQ4SVhXOUhraVFWQ2dWYUxJeEFJRjRWV0N5V05vNFBlNTVHeHZUcHFrc1Vjcmxjb3pIaU5ZUkFJQnBHODMxLzZ3dUt3MFc4NW9oMnJxWUVYSnd2c0o3OVdVdFBCMkVwRmttM2tiMHdtenAwSlFRQzhkcUFZWGp6L1VEUy92WjZBVC9DTUF3MzlDRkZ2TWxRbHJoYU1BeDdSUVhjRndES3pJTkFJRjVkcUpmY3pXcWtnRzZQQ0VSem9KY3FzS1dNRkpDR2kzak5VY1JjVWR5OFFHMWJ6MXVLNlNRcVFieWNJT2tXZ1VBZ0VBaUVJWHFCWmkwOUhRUUNnYWczMmpqWlpscC9qVzZQQ0VUem9YMEgweUtwekxRZ0RSZngya0lJSzhVN1ZsUGJuRUhqR0tFTlRCMk9lQUVnNlJhQlFDQVFDSVRsSUowQ2dVQzhXbWdGWEQwYnpTWVhnOUR0RVlGb1ZwcjErMXNuU01ORnZLYVFoR2pUTDZSVURBQTBEMS9lcFBkYWVrSUlJeURwRm9GNEJjQ0ExS0NIQVFRQ2dVQWdFSWdtd0RBblVrdlBDSUZBMUlGdTVvK1cvZjRpRFJmeGVpSTd2VitWZkE4QWdFYTNtZjhWSUYrNWx3a2szU0lRcnhBWURvUzZmaG91ZWhwQklCQUlCQUtCMEVQWDYwQlAvVUZpTGdMeGttUEdxK1JGZm4rUmhvdDREVkZuUHBZYzJVNXQ4eWJObzNuNnRmU01FRkNIZEF0QUQyakQ2dHlIM2FVZmttNjVZMmEwOUJRUXJ5Y1ltOXVBbzNBYXBsWVNhaGxSWjhwNEJBS0JlREZ2Y1pwcXBYQjFSYW10dlZPVGRQVVNvbGFwY0JvTng0M2N1Z21DSURScU9vTnBTVC9YVGgvTXpYdzgvZU5selRESHBvY2tDV0ZWaGEzQXNhVW5VamNhdGFvb044dmUyWjNEczJyQTRXcVZLaWY5b2NEQlJlRGsyZ3l6YTNyRXdpb014M25XL0RwYmFqUnFwVnh1K0xGSVJFSU8xd3FuMFN3ZjlFbDZzb3VuMzh1V1IxUXZsSy9KTzIrT2J1dUZWQ0lDa3VSYTJkVDNRTFZLaGVFWWpkWndrWW9nQ0pWU3dXU3hNTXpTWDYxRmVWbEtoZHc3b0hVRGhzdEl2dWNURkVabk5HKzRtRVFrNUZyWjZGMHdKRWxLUkVJckcxdnp4emJzbnpsaFpibEVMSFR6OGplc3Fxa3FMOGhKOXcwT1ozTjVsblJWVVZwNDlOODFmVWROOVErSjBHalVwWVc1cnZVVVowcnljNXpjdlMzNXZoVG1adkx0SFBSdU1oS1JVRmhWYnZSY0dvYXVIVXBUOVZrdmtJYUxlTzFReUdzMi9BZ2FOUUF3UWp0eUJyL1YwaE42MDdGRXVtVkY5c2J0SEZwb2dpOGQzTEd6V25vS0NNUXpjQVlHY3FqS2tEdUdOVVFDUmlBUWlPYWdYam9GU1pJbjkvd2RGTmF4VlVRbmJhRzRwbnJkZHg4TmZtdE9aTzhoOVIxZFhGTzk2Ni92SkNMaHRBKy9jZlV5L2ppcWtNczBhdjJmUFhWQ285TlpEWHJmWnNqeXo5NGVPRzVHNTc3RERhc1NZcTZlMnJ0eDhSODdMZEcyYXFvcktrb0x6VFJvOFRQVlpmL0czMG9MYzkvLytrOG1pMjIrWmNhais0UkdZMG1mM29HdHFhazI4a3lySzhzZTM0OXUzYTRiWCtBQUFPWEZCZit1K25yZ3VCbGQrbzBFZ1BLU2dzTmJWdzJaTU1jN3NJMnByb3B5czV6ZHZTa1JVeW9XN3R2d1M0L0I0L3FPbkZMZktiVUlXLy80MHNaV01QdnpuK3RzbVpGODc5Q1dsZU5tTDJ6ZHZxdHUrZEh0YThwTENqNys0VytqYnlZTUtjblAyYm5tdTA1OWhnMSthN1lsN1F1ZlpKemM4M2Z2NFpPME40cVRlLzYyc3JGOVZUNWhMZldWY1VzTGM1VUt1ZVh0NlhTR2k2ZXZtUVpILzEzTlpMRW56RjFVcjJrQXdOOC9mdUxvNWpsNS9oZG0yc2lsa3BzWGp2WWNNdDdvN1NzckpXSGZobC9lV2J6Y2xHWjM5K2JGaXRMQ2dXTm5hQVc0aTRkM1ZGV1VmdkxqMy9XZGJWcFMvSUZOdjFueUhjeEplNmkyNE5iQjRWcTUrd1FhbHU5Wi94T1E1THd2L3RBdHpNdEszZkhuTjhNbXordlFZNkNwRHN1Szh6ZjkvTm5rK1VzRDJyUTMxVWFqVmxXV0ZWZVdGUVdIUC92M01mN0d1WHMzTHk1YXNjT3dmVzVteXRIdGErWXRYV0doaHF0V0tvdnlzbVFTRVFCY08zVWc1c3FwNFZQbVJYVHBhOG14QUZCV2xMZDUrYUpCNDJjWi9iZE1qNjIvTHgwMmFXNkhub04wQzFNZTNEbHpZTXMzNnc1Wk9LSWx0R3pVUE5Kd0VhOGI0bjBiaVBKaUFNRDVBdXU1UzFwNk9tOHVTTHBGSUY0Ym1EeGErU09aWFFDN3psQmN5dHIvUmMwTGdVQzh2R0FZOXZLc0MxWXBGUnExNnRDV0ZXMDZkQjh5OFIwdXp4b0FrbUt2a1NSSm85TlNFMk9OSGhVVUZtbjBGTlFxMWFFdEs2b3JTbkdjZHZiZ1AyOHYrTmFvWEhqMndKYWt1QnYxbldxcnRwMG52UHUvK2g2bFJhVlVsQlhuYTNlRlZlV0Z1Wm1HellTVlpRQlFuSi9OWUxJQXdON0p0VEZ5YW91Y3FTazY5Qmg0WU5Odk44OGQ3amQ2bXZtV2g3ZXVzbEMzZXUvTGxVNXVYbzAvMC91M0x0MDhmOFN2VlFRZkhDalJGZ0JjUEdxMU1CYUx3MlJ6ZHE3NXJuUGY0WDFIVHFIK05McVU1T2Y4OC91UzdnUEgxSGxxV3FJdkhTOHJ5cmVnNFRONkRaOUlSVEUvU1UvZXYzRjV2WTd0MEhQd2dERnZtNm9sU2NMQzBNaWt1SnRNRnN1L2RZUnVvVndxZnBLZUhOYXB0NFVDTGdBNGUvaUVkdXlSRUJQVmErZ0VTNEtkRTJPdmxSYm1Xdk9mclFqTWZQeEE0TmhrWWM1bUZtSzNMS2YyYml6SVNiZTh2Yld0WU9GUG04dzBrRXNsL0dhTGhjL05mSHpueXNtTTVIdVQ1aTIyYzNTcDcrRnltZVRPbFZPU211cFJiMzlBb3pNQVFLMVcwZW9UM0swbEtLeWpoMi9RN1V2SHd6cjFjbkIyTjlQeXY2MHJaUkp4blIxNityV2E5ZG1QZW9WbFJYa2wrVG05aGszUUswOU5pQVVBLzVBSU1FQ2pWcW5WYWdDd3NiWDNEUTY3Yy9XTXAzOElWY1ZnTURNZTNVK012YTZVUytVeXFVd2lycTRvSVFnQ0FHWisrcU9YZnlzTHpydmh0T3ZXLzlIOTZCTzdOOVJVVi9ZY01sNWJmdkhJem9yU0F0MldmRHZIb1pQZXBSUllETU5DMm5VeDJtSEdvL3VTR3FGdVNYNU9tdDRTay95Y05BQklpSW5TbHZCcytBR3QyOVYzOGkvUGx4ZHB1SWpYQ21YY2RmblZVOVMyOWJ5bHVLMTlTOC9valFOSnR3akU2d2RiUUplV0tRdWlSZDc5ekMyQlJBSXVBb0hRVTIvMU5OQ1dVbldaTFBiWVdaLzRoN1E5YzJDTG5ZTnozNUZUbEFyNW5hdW5hWFRHeFNNN3FXZDRRcVA1UDN2M0hkYlUxUVlBL054c0VnaDdEeEVFRndLQ0NtN2NlKzg5MjFyYmFxdTJkdGV2eTdiV3R0WnFyYXZ1dmJjb0FxSk1CUm15UWZiZWtKQjU3L2ZId1d0SVFrUkVBZnYrbmtlZm0zUFBYU0VKNUwzdmVROGRpcFhMWkJSRmZ2SG5TYzBUbG9oRnAvWnN5YzlLbTdsaVBadkxPN25ycDlON3RzeGN1VjR6QnRwbnlGaXRxVTkzTGgxVnlPV2paMmdmY3lOOHVUK1FLa29LOS8zeUtmMHc0czZWaUR0WG11cDg2SStHOGdpTDEyN1NrZnY1WEcxeXBYbFBVaXRLaTdTdTBqYzBycWtxajR1OHE3bkswTVJNZGNTMDc0aEp3eWJPMVhHVTFQaUhaL2YvUmo5OG1Tc2xTVEkySXNqQnVadWxiU2ZjWHB5WGhSQ2k4eGtOakV3V3I5MTArL3poaU1DcmRUVlYwNWQ5cUxhZmgvZjhFVUtlQTRick9HRTEyZWxKMldtUG05TlRxVkFvbFFxRWtNK3dDY2pFSENHa1ZDcGxVa2xYOTM3R1pwYk5QSnk5VTFjZGF5bUswaDErcFNoU0pwVkt4S0xVdUNnUFh6K0VDS21rSGlHRXg4VW5QTGhIa3FSVE4vZWF5akxWclFRR2hnU0R1ZVhqSmRxdlM2bWtLUExQcjkvVnVuYjV4NXZOcmV6d3NrSXVlL3pndnFXZG85WkVTRnBoVGlaRmtUYWR1dWpvMHhFNWRYTWZOYjNSYzBpUlpHMU5wY0RBVUsyeVFWakE1U2NwY1hnNU9UWlNWRk9sdWJmeWtnS3VIdjloaUwvbUtvSFFDS2M1UndSZWxVbnExZGJXMTRzcVNvcENycDlSYXpjeXMralZkd2hlZHUzVlorNnF6ODdzMjdydjE4OW12Zld4allQenZpMmZEUmcxMWIzZmtPWmM2Y0JSVXdsRUJGdzhJcXF0bnJ2cVV4YWJJNWRKTlcrWk5OT0lxWXVDcjU2a1NQSzVQZnY1alIraDgrN0w2VDIvU2hzL0lRcTVUS2xVUnQrL3pXQXdldlVkak5jeW1Vd1dtME9TWk1MRGU5WU9UZ3dHUS9VZHdXSnorUHJDZ0l0SEl3S3ZxdTdxbHcwTmxmcW1MVjFiV1ZxVS9qamF1YnVIME5oTTM5QllYMmdrTkRJMU5EWnJxaXFMVENvUjE5WFFEL0Z5VFZVRlYrL1piejIrdnZDNVF4OFFRc2JtVmt2WGZYOWsrN2RCVjA0NGRPbE9meHB6OWZUNGdtZVZON0xUSGxlVmwrTGx4Smd3cDI3dXdpYWlPaEYzcm1Tbko2bTJKRVNGUEg0WXF0cENrVXFFME5VVHUrbVdUbDI2dHlDRzIzN0N1QkREQlc4T3NycWlkbi9ERUFQZXNJbHN0ejV0ZlViL0pUS0o5T0Y5Q04wQzhFWWlHTWkydjBGMllFM21qU29IUHlHTHArczdHSTdrdHAvOE93REE2MFNvVUcxczA1TnE0TzR6MUs2eks2NE1HSHoxbExpdTl0MHZmOGRwWEdmMmJxMnVMRnZ4OFdiOGZYWEgvejZ3ZG5EV2pEZFZsaFdmL09mbjhwS0NxVXZXZFBQMFFRak5XTEh1N1A3ZjkvLzYrWnkzTjZwOUFiYnI3R3JYMlZWdER6V1ZaZFVWWllQR1RIZnJNK2hWWEtPRnJjTW52eDdDeTFzK1hqcDg4bnkxVWFWWVhFVHdqZFA3UHZweEQ0NWM0UDkzZkx1bXJycFNzN05DTGlOSjh1ZjFpN1FlY2ZuSG05dmtTbU5DQXg2RjNXbHFiWHhVaU5hRTJXNmVQcW94M0xLaWZMVnYrMnFLY2pOVkg3N01sYVkvanE2dHFoZzU5ZG5UV0pDVFlXUnF3ZE43Tmg2WnlXU05tYm5Nd2JtYnJlWlJxc3BqSTRJc2JCenFxcXZxcXFzYVNvNGlWRk5WbnRNNGhJRVE0dkI0T0wxMzdxcFBVVE9reEVWZE9iWkxYRmZqMnF1UFd2cWtaLzlocnIxYTV5c1ZSWkpJNXlkQmFXSGVQeit1eDh2UjkyOUgzNytObC9HNCtPalFBRnhPUVcyckZaLzhaRzN2cEJsQXYzcjhIOWRlZlZ6Y3ZCRkNHVW14U1RGaEUrYTlyWllJYktCU1MvUlJlS0JZVkR0YVo5V0Ztc3F5RS8vOEpLMFh2Ly9OZG4zRE4yb0NEdzVQRHllYjAwb0tjbzd2L0hISmg5OWFkMmxVTGdhUFk4QWVodHpNZTVLcXRpdWxVcWxVeUora3hHdk43YlhyN0lwanVQZjl6NHZyYXRtY1JpbVRNcWxFSnBHRTNyNm8xdWpvNmtiSGNCRkN6ajA4RjM3dzlibC8vK0J5OVVpU0xDM014VVAxTlZXV0ZlZG1KRHQxYzFmOWVRMFlOWVVna0tSZWpCTTJSYlhWWmxhNnNtanhyNHp3TzVlYldydi8xODgxRy8wbXpsVWQvczlnTUNBTHZBVUFBQ0FBU1VSQlZIV1hJQ2NZNm0rUDh3Zi9USDRVZ1pkMy9HOE5YbkJ4ODVxNzZyTzBoSWQxMVpWMTFaWGJ2bXAwZndLdkhUQnlTamRQMzl5TUpQejZ4eDZGQi9idzlEV3pzb3NLdnE0dk5OSmE2VUtwVkNURmhPUFBScVZTbWZEZ0hzN3F2WFJrcDFyUEU3czJxejZjc3ZpRFpzYlE5WVZHaTlaOEUzM3ZsdXBIOFpCeGpiS01UKy85dGJ5NEFDRlVsUHVrcENDbnJEaGY2eStnSlI5K3UrRDlyMVJidm50LzF0aFpLOVIrNnowTThiOTJjcy9uZnh4cnp1bDFDQkREQlc4S2lxejk1MGRLWEljUVl0cDExcCszdXExUDZMOUJKcEUrQ3BkR0JzdGl3NUZNcXJhUzFia3J0NThmdC84SUNOMEMwTkhwMjNEc0J3dnp3MnBUTDFRSUhiaEdqbHlPUHBNdFlCTGFCcCsxazNnTkFLQk5xQ1hodHFzUEJCTUw2N0NBUy9wQzQ2amc2LzFIVHNZQjNJclN3dFQ0Qi9xR3htSlJMVjlnRUJNYVVGZFRwWmFlU1ZIVXc1Q2JBUmVQTWxtc2VlOSs3dFROSGJkM2RlODdmL1hucC9kdTNmdkx4cUVUNXZRZE9rNDE4bHRiWFNtdEY2dnVKeTR5R05kWExTdHFORzRVNCtueFh6SXdSQkFNMVJxUjRYY3VhdzEwU2lWaUhMcFY3ZXc3ZkpKTXFwNFdWNUNka1JnZGloQXl0N2JYT3BvVnp4N3orcTkwM095VkdtRTdDaldPRVNvVmNqeFdtcVkyWWpvek9UWW5QVkhIVVVoU3ZXQnVpNiswTURjVEQxcS9lcnhoRUxwTUtpRUlvcW5nT0RaanhUcWNMeFp5L2F4Q0xpOHB5RG40eDllTmpoNFJIQmNSckxhVnRiM1R5bzAvNjlndFRTYVYrSjg5RUJNYXdOY1hUbHU2OWhVRjNER0tiRll0QmErQkkrMDZOK1R6RnVSa1BMaDdBNWNUTGM3TDZqOWlzcjN6czFUZnRJVG9tTkFBSm9OSkVFVHZBU053WTJyOEF4YzNiNElncmg3ZmJXM3ZoTnNsOWFLa21EQlAzK0V5bWFTOHVFQXowNVlreWJEYmw0eE1MWHA2RDJ6cXhHUlN5WWwvZnE2cnJodzNaK1ViRnNERlNLV3lVYnFscUJZaFZDK3VVNzIxbzFhU1FpMkNocDNlcytWSmFvSkNMaDg4ZHVhQVVWTjBITEdyUjErMWdpcmJ2MTZ0V1E5MzU3ZHJOYmUxZFhSWi9mVTJKcE9sbHJ1S0tBb2hGQmNSZE4vL2ZGNW1TbDFORlM2SG9tOW9MS3F0cml3cnhyMXdiUUVjZ0JiWDFTSkVhQWFqRVVJR2hpYTRlclc5Y3pldGR5QndyckhXVzJVMm5Sb1Y1QzByenRjNk9JQldVMW1obWNvcU1EQWNNZVZaZlpMQUs4ZnhRdmlkeTBKanM3R3pHdDF5dUhCd080UEJ3bU1SY2pLU0FpK2ZzSFYwY1hSMVF3akZSZ1JGM0xsaVptbGpwek5aWGk2VjRuQXRxVlJTRkltWDU2LytmTTQ3endwVTVtUWtoOTIrT0dibU10V3AwcXpzTytkbnBlVmtxTjlQUWdqVlZsVTAzTVNxcnFBYldSeE9XTUFsaEpDcGhZMk91MFF4WVhmMGhVYStJeWJSTFdueEQvT3kwb1pObW9zdlUzT1RKeHFsaDNNelUzUmNja2NFTVZ6d2hxaS9la0wrT0JvaGhKZ3M0YW92VURPUytVSExOU2QwNitQSE1HM3UyQ3NBUVBzbmRPRG9tUnBYcGt0cThxVFpUOVRmK0EyVHRDSUsxM3RqOFJobWZkajRLelhkNVhXZk1RRGdkU05LTW10cmNxVUVJZ2lDUVJDSVFUQUlna0FFUWFEbnhITVZNdks1RmJkZmtsUWl2blI0UjNKczVNRFIwOTc2OUJjVGN5czgrL2JKZjM0Mk1ETGg4dlJPL0wxNTVzcjFmWWVNdGVua2JHbm5TRzlZa0oxKysvemg3UFJFQitkdVV4Wi9vRGJIdDZPcjI4cVBONS9ldDlYLzdJSFlpS0NoNDJlNzl1cURyelR3MHJIWWlDRE5Nem42MS9kYXo5Q3ovL0JKQzdRUCttNFo1eDZlenQwOU5kdXoweDdUU1k0MHpZbHhsQXI1bnA4K1liSFpGRW1WRnVaT1gvWmhVL09idi80clpiSFpxblBCKzU4N1dGVldQSFhKR2pvSW9wRExqdjcxblpHcHhjVDVxNW9hNU9zN2ZLSnFmRVJUU2x6a3FkMWJWRnRhZktWTzNkeFZUNk9rSURjdUlxaFh2eUZxeVk5cVRDMXNFRUw1V1dreG9iZGQzTHdHakp4S3J4S0xhay92MmVMdU03UjMveEZxVzNGNHpmb2VsSkg0Nk9xSjNkVVZwYjM2RGg0OWM1bHFmaVd0b3FSUWEyeExqYm0xUGI0ZlVGVlIrczhQNjdUMmtVa2wyV21KT2hLNjhZSzljM2M2b1kvRDVlSVk3dDNyWnd3TWpmMG16bFg5b1ZlVmxTQ0VWTVAwRVlGWC9jOGVtTHh3ZFZNekpnVmNPQm9iRVRSaitZZXEwemZoU0Z4VmVVazNUNSttcWozSVpkSXorN1lXNTJYNURKdlFaL0NZNXowZkhWSlJmcFpxSlJiczFPNWZWQi9PVzYwbDRWUlY5UDNieWJHUnVKTHA5Wk43amMwc3V2ZnVyM3VURnlLVFNxNmYzRE5rL0d4ak0wdlZJZytGT1ptM0x4ekp5MHpCRmNCalFnTnNPN24wSGpBQ2w4MWhzemtJb2ZUSE1aZU83TkM2Mit5MHgvOXUvVUt6ZmZEWUdYNFQ1K0wzTDMzclRsVktYQlJDYU9qNDJjODk4K2ZlTVpMTFpIYWRYU21LdW5YdW9OZkFVVGcxbU1QbGVmajYwWDF3M0RNNzdYRk9ldEtZV2N2VlhzWUV3V0N5R3A2VEhsNERVdU1mM3IxKzJ0SFZyYmE2MHYvTUFhK0JJNzBHTmpuN0djYmpDM0MrYXNERkkwM05hWWJMaUhmcTBrUDF0eVJDS0RFNjlPNDFMZk9HNGY3eFVTSDR1VkxUMWIxZlV6RmNTYjA0UGpLWXJ5L3NQMkl5M1ZpUW5XRm9ZcWJhb2lZdk03bXNLRTh1azFhVmx4aVpXckE1WEluNCtaV0lPeGFJNFlJM2dUTHZpZWpjQWJ3c21MNlVhYTk5Z21Ed3NpQjBDOEIvRzF2QXNQRGdXM2p3U1JsVlg2bVFWQ21VMG9iSWJFTU05MmtrbDZJb2VTVkpVUlJKa2RRekRhdFVOd0VBZEZEcStiYUlJQWpFWUJKOGN3NUJJQWFEUVNDaUlZQ3JNNGFycUNkbHRVb0c4OVdtNitZOVNiMXc4TStheW5KNmVtdTVUUG9nOEdyd3RWTmNIbi9ldTUveCtJS2oyNy9idlhuRDRMRXo2Wnkrc3VMOE94ZVBwY1JGc2psY3U4NnVMbTU5a2g2RmE5MS9qOTc5Y2NEcjFPNWZUQ3lzSjg1N0IxZVlOYld3V2ZqQlZ6alZhOC9QbjB4YnVwYWVOT1pKU3Z5bEl6dmYvdXhYUGI0QUlYVGc5NisxN3ZsbEdKbGFhSjJqcHJhcXZEbWJoOTY2S0pmTHVudjJ6MHBMNk96cWR2UE12NnJaV0dyYThFcjl6eDZJQ0x6YXErOWcxYUhLTERiSHc4ZnZ4dWw5WlVYNXM5LzV4RWpiREVzbEJibXFFOTFvVXF1bGdMWHNTdTJkdXRrN1BmdFpYRCsxRHlFMFl2S0M1MloweXFTU3kwZDJzam5jY2JQZndpbUJHQzZDS1RReWRlalNYZmNlTklscXEvM1BIa2g0Y0U5b2JEYnYzYzkwekZsLzYveWg1dXh3MmZvZmNKVUpIayt2enhBdElVNktwTUlDTGhrWW1iajEwWjdvcXNmWFYwMENWWlgrT0RvNzdmR0VlZStvQm5BUlFpUkY0bWcrZnBnWUhYYnIzTUh1dmZ1NysvaHAzUTlDYU9TMFJjWDVXYWYzYkoyMDhGMlBwOTBrNHJyZ2F5ZDFYSjJrWG5SeTEwODVHY21lL1llckZZMTlrNWhaMnE3NDVOa3NkcFdsUmVmKy9XUGkvRldxb1RvVGMrc255ZkZON1NFaThPcXRjd2U3ZS9wNkR4cE5FRVJoVHViWi9iLzdUU3djT0hxYTFnOS9pcVFVY2xtakZrUnBiVlE5cTdUSDBhbnhENmN1V2VQaTVoVjQrWGhpZEJoQ0tEN3Fyc0RBMEs2emEwK3YvbkdSZHhldi9SL090c1ozWEpoc05rTElxYnVIWnVKd1RucGl5STJ6ZzhaTVY2c0pYbHRWY2VuSURyVmF3QzFHSUtMZjBQR2pwaS9XMFNjK0trU3BrSmNYRjBRRVhqVXl0ZEJSM3VIMmhTTkdwaFplQTBhcXRWTVV5V0t6cThwTHJwM1lqUkNTU3VvWlRPYXhIZDlYbFpkSzZrVVZwVVhIZG53dk5EWXpmRFVEWkgySFQvSWRQa210TVMzaElUMDE0cGlaeXp6N3YwQTU3NWo3dDZTU2VxbWtYaWFWMERmQXFzcExqRXkwMzByRTl4ak1yZXdOVGN6eW5xVCt1L1dMYVV2WDJuVjJyYTRvS3kzS2JkRTF0VlB0SllaYnR1UUZmcHdBNkNBNnZWZDBlbTlibjhVYmlzT0YwQzBBQUNIRTRCQUNTN2JBc3RHM0tUcU1xNFlrU1hvdTVuWTdLVE1Bb01Yb21nbXFHQXlHYW1GY0hYVVZLdE1rQlpGMXJ6U0dHM0xqYlBEVlUwSmowMlhyZjdCMmNNcEpUM29VSHBnU0d5R1RTdHg5L0VaT1hZUUhDQy8vZVBPdGN3ZHZuVHQwOS9vWlZ6Y3ZkeDgvcmg0LzdmSERudDREUjA1ZGVPdjg0ZnYrNStoOVNpVVNoQkJYSmVIUnFidm4vSGMvRDdsNUxpVXUwdXpwUkVrTUpoTlBhY1ZnTVBIRUwvUmNYbm9DQTRTUWdhRXhYMStJRU5JOTNWUEwzTDEyV210aVZIUGtaQ1RmdlhGbXhyS1AwaDVISTRTR1RaNi84OXUxajhMdU5QVWx2RTJ1bEZRcXI1L2FGMzMvbG9ldjM2UUY3Nm9OMWZjZVBOclkzUExNM3QvMmIvbHM5dHVmcUpXeVpYTzRPZW1KTDFwTG9WV3VsQ1RKcEpnd1MxdEhCcFBaVk9CU1Q2Q1BMK2ZLc1YybFJYbmo1NzZ0R3NCOVNROUNiaVk4dU9maDZ6ZG01akxONmZoVWpabTVUTFZzcGFiTWxMamI1dy9URDNsOGZhMnB6UldsaFdFQmwrUXl5ZkRKQzVyS3gyL3FxWER1N21saDdXQnNaaGw5LzVacUlpR3BWT0lmQjBJb0x2THVwY003SEp5N1QxMzhnWTU4Znk1UGIvN3F6dzl0MjNUNXlFNENFZTQrUXhGQ3Q4NGZyaGZWTmJWVnZhajIwQi9mRk9kbjkvTWJQM3JHMG5aVkhLWjFjYmc4RzRkbncvOVpMRGErWTZIYTJKVHlrb0ticC9kbkpNVWloTmhjcmx3bTVYQjVFK2V2NHVrSkFpOGZ6MDVMSERGMUFhN1JyQ29sTG5MelIrclRmRlZYbEdrMjBsTmFXZG81cnRpdytmamZtMC9zMmp4dTlncVNWTm81dVZhVUZnNmRNQnZYVkUxUGpJbUx2RXM4ZmV2aEZ3bWJ6Y1Z2VEFPTld5WVpTWThRUXIzNkRUR3piQlF6TGM3UFZzdnlmaGw2QW9PaXZDY0t1Vnp0UG9TcVhuMEhLK1R5MnhjT0lZUjB6N2cxWThXNm1zcnlxT0JydmZvT1ViMEpwRlFxbVV3V2g4dFRqVWVUSk9uUXBRZjl1dFVUR0locXFpckxpclZteEcvY2VsaXRSVnhYVTFxVWQrTHZaOVZ2bFVvbFFtai8xaS9vejdjRjczMnB0VVNEcEY1ODdjUWVkNStoY1JIQlBid0czRHAvMk1YTkc1ZmZVVk5WVVpxZCttejJ4ZXFLVW9WY0ZoWncyYUZMOTV6MHBJS2NERWVYbnZpbldWYVVwNXFZak9WbnBkRVR1eFZrcHhWa3A1V1hGT0lhTFBRTnk2U1lNRHpEcE81SkN6dUU5aExEQlFCMEFDb0JYQWpkQWdDYW92WU5oOEZnMFBGY3ZBckN1QUM4U2JUR2NEWG5OR3ZEMkljZVgrRGk1alZsMFhzOHZqNk9qaFZrcC9jWk10YXovM0JqczJkL3huQjVlaFBuci9JWlBqRXk4RnJ5by9EZUEwYmFPRGkvLzgxZk9IWTJZL2xIcXZzOHRHMFRxVlF1WGZlZDJySEd6VjR4ZXZyaXByNzVGK2M5ZWJhY245M2FGNnB1MktSNVdwTWk0eUtDYjU3NVY4ZUdkZFdWWi9mLzFyVlgzMjZlUGppR0t6UXlIVHBoOXJXVGU4MnQ3WnZ6SGZnMVhLbW90dnJzdnQreTB4UDdEaDFyWWRNcDZNckpZWlBtcVhZNDkrOGZMQlo3OFllYmp1Lzg4ZkNmLzV2MmRDWTZiTjNtdlRqWFdGSXY4cHM0VjJ1OHRUQTNNeXJvT284djBGeEZhOEdWWnFVbWlHcXJSYlhWV3o5ZDBWU2Z0ZC85TFRRMm95aEtVaTl5OS9IVHJIVHg4cndHanRJZHdNV3AzR29qcHRWVWxCWTI1MWlGT1prSW9YcFJYVkhlRStzWEhERkpNQmpkUEgxdW52azNNdWlhd01DUUhqK3VWQ2h3cUxHdXB1cmFpZDNXOXAzbnJOcEl4OGc2ZCsxbFpOYVFyMmRzWnRYVnZTK2VNNHJIMTUvLzNwY0hmLy82enVWajNUeDlzbElUSG9YZDZUTmtiRUtVOWxxbEpRVTVCTUVZT1hWaC81RzZTcnUrTVVxTDhpcEtDaEJDVmVXbENLR2NqS1I2Y1MxQ3lNaEUreXVoSURzOUt2aDZmTlE5RHBjN2JzNUtFM1ByOC8vK3NTLzcwK2xMUDdTMGN4dzFmYkdGamYydDg0ZjIvUFJKRDY4QkhyNStuYnYyb3BOYjdUcTdxaFhNdlhMc0gwTVRzOEZqWjZnMjRxUjFtckc1MWRMMTMxOCtzck56TjNkVEN4dXBwRDR1SXJpcFY3SmNKa1VJcWMyY3B1cEpjcHpBd05EVXdrWlNMK2J5ZVBSOUlLVlNnUkNpU3hPOEpLOUJJMitkTy9UVHVvVTZ6Z1NmTFVWUkhyN0QxR2JJVklOSEZaejQrMXpTbzRqRmEvOUh2K1pKcFlMSll2UDFoUU5IVDZNN0g5cTJ5ZGpNVXJWMlRjajFNd0lEUTF4UHZEQW5NL3pPNWZGejMxYXRqWTREdFhLWjdOQzJUVG5wU2F1Ky9HM2EwclhYVHV3MnM3THI1emRldFZ0TWFFQmFRclRRMkZUcmVmcWYvWmZGNGZRZE1qWXVJcmlyZTE5UmJkV3Rjd2VuTGxtajJiTTQ3OG1sSXp0WWJBNytISmJMWkdaV3R2Wk9YUWVQbTdsdnkrZFBrdU53RExjNFAxc21sZEQxc21uaGQ2NGt4WVRoeVRrYm5ncVN4TGR2VlQvWTVUSnA5OTc5MVg2VmQwUVF3d1VBdkFBSTNRSUFkQ01JQW9kbzFTSTRhaG00RU1ZRjRNMmdPWU9aYXU1dE84bFo2ek5rYko4aFkwdUw4bFNuOEk0TXVoWVpkRTFyLzdYZjdSby9keVgrTXQrQzVFY2RxVnRCVjAvaTVNMm1janhmVWtiaUk5R3paRWFxckNnL05mNmhaamNjYWt5TURzV25LdEFYT3ZkNFZqWlhLcWsvdFdjTGk4bWF1R0NWNmxhK3d5ZGxKc1dlM3JObDZicnZteXFNUzN2VlYxcFZVWHJ3dDY5cXF5dkh6RnpXejIvOGpkUDdIb2I0cXliVGxSYmxKVWFIOWg0d3dzcXU4OUtQdmp1eS9kdnpCLy84b1BOZnFtbHJqOEx1QkZ3ODBzbWxaMXJDZzZZTzFOV2piMkZPQnBQSjBwbysxcklyalF5Nnl1Wnd6YTNzR0V5bVp0YnFqZFA3cXl0S2NVb3ZRUkRUbDY1bHNUbkpqeUxVNW03Q1JSNUxDbkkweTBFNGRmZlF6RGRzV3lseFVYb0NmUzZQSHg5NVYzY005K0toN1JjUGJkZHNIemwxWVc1RzhvV0QyNWV0L3dFWEVjYlBOcFBGNHZQNGM5N1phR3h1bFozMkxLdTY3OUN4ZUlvemZDL1pzLy93dElSb0hNTjFjTzYyNElPdkZISVpoOHU3NzMvZTFNSm01TlNGYWpGY3FhUSs2TXFKdXVwS3JoNS81b3IxV211aHZwRVNva0x1M1R5SGg2N2o1d2NIdnp4OGg2blZzQzR0eWp1N2QydHBVUjZUeGZZYU5ITEl1Rm42UWlPRTBJcU5QNS9jOWRQTnN3Y1dyOTJFRVBMd0hlYmk1bjNuMHJHNHlMdUowYUZHSnVadmY3NFZSd3oxRFkzVktycjZuem1nTHpSU2F3eTRjRlR0SlBrQ0F4MTFYVlRWaSt0WWJMWnFsUlZWWlVYNXhmblp2UWVNSUpXS2c3OS9aV1hmZWZMQzFmaVRYeUdYcXdWL0QvN3hkVkh1RTdVOTRCaXhaazZybFgzbkpSOStTei8wSFQ2cHMydXY0dnhzSEJyV1ZGZFR4V0F3REF4TnpLeHNiVHAxb2Rzcnk0cS9lMytXYWs4alUzTWN4cDIwOE4wemU3ZGVPN2w3OHNMM2NOU1NvaWdjZEpaSkpmUm5FYWxVa2txRnBGNkVIN0k1WEpJaTlmajZlQUpETm9jVGZ1ZHkxMTU5OEFkamJYVmx4SjByNllreHBZVzVlQkxJc2JPWEc1dGFtRm5hUGttSlQ0d083ZEtqTitQcHpKQktwZUxheVQydXZieUYyb296UkFaZGl3MFBtci82Q3pwa1AyYkdzcjIvYkxSeGRPazNkSnpXSjJIRng1dnhXL3YyaFNQVkZhV1RGNzFQRUVTbkxqMVM0cUx3L1RtY05LMjFRSkJEbHg3NDlZYmhXZ3FMMW55ak92emkwTFpObWh0MlJCRERCUUEwbDhsdnh5RjBDd0JvaWxvb0J3QUEyaFdLSkdWU1NiK2g0NnlhRGlFOVNZbVBqN3FMQ0tRNktqODc3WEZSWHBaYXo1cktNb3FpSWdLdnFyVmIyWGZXTWZaOHpqdWYwc0dnMVBnSEovLzV1YVZYbzkzRGUvN0ZUMC9WME5nc1B1cHVZa3lZZ2RDbzBabFhsZU1Rd0wwYlozR0xwWjBqSGNPVnk2UW4vL21wT0Q5NzhkcE5QTDFHK2FjRVFVeFo5UDZlWHpZZS9QM3JSV3UrMFowcDlxcXYxTkRZekxtSFp3K3YvazdkUEJCQ0EwWk5mUlFXR0hEaENCM1p1WDMrTUpQRkhqaG1PazdjVzdSMlUwbEJqbW9BRjg5L2hYKysyV21QbXo0VVFnZ3QrZkRicG1LNEwzcWxSWGxQMGhLaSt3NGQ2K0RjNC96QmJVSmpVOVdBZUg1V1duRisxdER4cyttY01wdzhmdnZDNGNxeVlzMjlwY1kvd0dGS1ZRdmUvNnBkeFhCcnFzcVRIMFc0K3d3VkdCaEdCZDhZTkdZNnJqV2hsZGZBa1hTZVhVRk9CcDdURE44YW1iRmkzZTdORzg3dC8zMzV4NXM1WEo0QzUrR3lPVGpydHFRZ3B6a3ZNMXRIbCtVYmZxVHJJM3Y0K2xuWk82bG04RkVVbFJnZGV2dkNFVHc2MjhxdTgzOG5nSXNabTFtK3Yra3YxWllEdjZtWGtVVUltVm5hQ0UzTXV2ZnU3elZvbE9yclRhQXZuTHI0QXdNakU3cUZyeStjT0gvVnNFbnpvdS9kTXJXMFVVdjViQms4WTFWVGF4VnllWHhVQ0plbjkvakJmUlB6SmorcG91N2V3RVVNbUN4MjM2RmpyeDdmVFNCaTBzTFZCRUhnbXJ5cU4rUThmUHljdXFxL0VoNkUzRVFJYVU1enAzcjVtS1dkbzQ2VTlsMC9yQk1hbWN4LzcwdTFkb0dCb2VwdG5zQXJ4K25sN3A2KzNvTkdQYngzcTFPWEhoNit3NVFLT1VJSXo5NTI3Y1R1K0tnUXVtZHVabkpjWk1NdGltbEwxMHJFb3FiR0Z0UlZWMFlFWFhYdTdzSFhGeGJuUFZFdEgrelpmM2hrMExYNHFCQzZsTUdEdXpkcnF5b0d2ZjJKNW40eWsyTnZuVHZvTzJLU2N3OVArbGVTcFoyajM2UjUvbWNPbUZuYTRNL3Rwb3ljK3V5U3UzbjZYRHkwUGU5SnFsMW4xNFNvRUZ0SEY2MGhZNlZDWGxkZFNUK3NGOVhoLzFVYjhWUDBCb0FZTGdDZ3VTQ0FDd0FBQUlBT3piR3JHNTNrbFpINDZPTGh2eGF0M1dUK3RIeXRWRm9mcnpHa09pWCtRY3o5MjJxTk9QMHE2TW9KdGZaK2Z1TjExdzk5cFdZLy9Ub3RsZFJmUHZxM1hDNmIrKzVuTmc3TytWbHBCLy80WnRuNjc2M3RuWjZreEovWis2dHpEODlSMDVlb2hxNXc5dGFadmIvbXBDZlBYTGxlYThFRWZVUGorYXUvT1BqSDF3Zi8rSHJPcWsrYlV5anpGU0VJWXVMOFoybkNRaVBUd1dObjNMbDBMUHpPWmQvaGsySWpndElmUncrYk5JOE8xUm1aV3RBUkg0bTQ3dHJKdlk4ZjN2Y1pObUhFbEFVRXdRaThjanpzOXFYVlgyMHpNcldnRUxYOW0vZWN1cmxQbkxjS0laU2E4UEQwbmkxY3ZlZlVIR2krZXpmT01SZ01uMkVUalV6TjcvbmJYeisxYis2cVQvRzlUNWxVY3VuSURtTXp5LzRqMVdkZFg3N2hSMXpaazFaWFU3WG41MC82K1kwZk9HcXFXbWRjMzdsVm5OMy9HNTFsckZWelVvK0RycHhRS2hYOS9NYnI4ZlhEYmw4S3ZIeGl3cnkzbStwczc5emR2ZDhRdk16aGN1a1lMbzR0RHBzOC8rYnAvWEVSUVgyR2pGVXE1QVJCMEZsK0ZqWU9YMnc3Z1JDNmRHUm5TbHpra28rK3RiQjJvTGVsRUhYajFQN28rN2ZVQm9PckZ0akZVZU1yeDNZVjUyV1pXZG5PWGZYcDFSTzduM3QxLzFrRXdaaS8rZ3R4WFEyRHljTEZiYlBURWtmUFdIcjd3cEhFaC9mbnZMTlJOVkpmVzExWm1KTXhlTnhNMVQxVWxoWkhCbDlYYlpGSTZxdktTOVViNjBWcUlWRlNxZHo5MDhmZDNQdE5YdlNlMW5OanNWalhUKzZWU3NRRXdaZzQveDJ0ZldxckttTERBeTFzSEhEMVdLK0JvOFIxdFlHWGozUDErR05tTHBOSjZuRW1NdDFmYXlud3BOZ0loSkRhZGRHa0VuRkMxRDJ0cTlSSXhIV0lvaDZHK09PSGVnTDlIbDREOEFtb2xuOE5DN2lrdXRXSXFZdlNFeDhGWFQzVjAzc1FEbERpUE53UlV4Y05HdE5RaitMaW9lMkdKdVorRStmaWh3Wkd4aG1KTWZqT2tDWnphL3YxbS9meStQb0JGNCtvVm9sQkNGbmFkbkp4OHc2NmNxS3JSeitlSHIreXJEajQ2aW4zZmtNMGZ3dGtKc2VlMnIzRjJzRjUrT1Q1YXFzR2pKeVNrNVo0ZXMrdk0xYXMwMTN6bDliZDArZlcyUU1oMTg5NER4NWRXcFEzWVo3Mm4yYmVrOVRmdjFEL1ZEbXhhN05hUzQ5WE01L2Jhd1l4WEFBQUFBQUFBTUIvanFSZUpLcXRaamN4ekpZMmV2cVNma1BIUFFqeEh6NTVQbDFjVDYwZXJxUmU3SC8yd0pCeE0zVVhHVWhQakttdUtNWExKYzJvblNxVmlKVUtCVDI5VlRPVkZPU2MrL2NQaWlTWGIvZ1JudzlGVVVxRkhCZXg2ZHkxMTVLUHZqdXhhM05PZXRLNE9TdnAyVzlFdGRVbi90NWNrSk14ZnU3YjNUejZOYlZ6Uzl0T2MxZDlkbnpuRHdlMmZqbGl5Z0tmNFJQYjhFcFY5Ujg1SmYxeDlPM3pSNVJLNWQxcnArMmR1ZzNRQ0c3aXlaY09iUDFTTHBkTm1QZU8xOENSZU9iMHNOdVgrL21OeDVuRnliR1J0VlVWSGo1K2VNaXdUQ3BCQ09tSTRiN1FsYVlueGlROUN1L25OeDRYWXA0NDc1MER2MzBWY09ISXlHbUxsRXJGdVg5L3J5d3JXYngyazFwc0hXY3lxclhnNENtSHk5Ti9sU20zUGIwSG1WdmI2ZWhRVXBBVEZ4R3NvMFB5bzRqWThDQjNIejg4U3JydjBISGhkeTUzN3RxcmgxZi9GcHhQM3lGampVMHRYTnk4OFgwVXRUSHkrRWMyYnM3S2d1ejAwM3QrWGZIeFp2eThrU1I1NCtTKzZQdTNSczlZaW9lUU4wVm9aS3BVeU1mTldlazFjRlJUVTlKRjM3L040Zko2ZWc5bzhXdTFuWlBMWldySjNiaHdoMWIzYjEySXVYLzdveC8zNUQxSmpRa05HRDFqNmJCSjgwb0xjZzV2LzFhMUFuWElqVE14b1FFTDN2dlMwZFdOM3JZNFArdm02ZjFxTzVTSTZ6UWJ6YTN0VlNjRXkzMlNJcTBYNjdxelFoRExQLzVSSVpNSlRjekVkVFZCVjA1NERScEZUNHlHM1RwL1NDNlREcDB3aDI0Wk5HWjZaVm14cEY1RVVTUXVYYUw1VG53aDlXTFI3UXZxczRScEpaZEo2MnFxNmM1bWxyWTRocXNibDZjM2ErVUdmYUVSaTgwV2kycm9QRndEUStPa1IrRlBrdU5tcmR6QTV2SzRldnpDM016Q25BeGNBN2U0SUVmMXA2Q0t4V2JybUhWdDlQUWx1MzVjZi9YNFB4UG12blY2NzY5Y1BmNllXY3ZWK3FURVJaM2QvN3V4bWNXY2R6YlM5MWRvQkVGTVc3YjI4Si8vTzducnA0bnozOVdjbll4V1dwU0g3NjJ5T2R6K0k2Y0VYRHhTa0pOaGJHWkozK0JSWTJYZldUVzhXMXFRZStuSWpza0wzek8zc2FjYnJ4Ny9wNm5EZFN3UXd3VUFBQUFBQUFEODUxU1dGUk1Fb2QrNDFJQldoVGtaWWJjdmltb3FjWVUrdGJVVVJWMDYvRmY2NDVoZWZRZnJqdUVtUDRySTVNYmlaWm0wWGtkUDdOaU9IMHFMOHRiL3RJL0piRmEwcUs2Nk12amE2WmpRQU5kZTNxV0ZlZi84dUI2MzR3bGVEdjcrTlIyV01qYTNNalEyTzdSdGs2V3RvOC93Q1M1dTN2dC8vYnk2b25UaS9GWE8zVDMrK1BMWmwyR0pXS1NReTFWYlppNWZ0L2pELzUzYzlkT3Q4NGVzSEp5MDVoMi82aXZWeEdBd1pxN2NzUHVuais5Y1BLb3ZOSnIxMWdhdE1UaFRDeHVmNFJON2VnMHdOcmVpS0RJeThOcnRpMGNjdW5RZk1XVUJqaC81bi8yM2swdFBPclJkTDZwRkNPazFrYmIyUWxjcUVZdXVITnZGRnhnTW5UQWJ0OWgwNmpKdXpzb3J4M2JWaSt0cUtzdWZwTVJQVzdwR3RZQmptK3ZtMGMrMVZ4OGRIU3BLQzYzc090UDV6bXF5MHhQUEgvelQwTVI4OVBRbHVHWG9oTm1wOFE4dUhOck81bkJ3S1BhRkVBUkJieVdYU2JYZWdPSHk5R2EvL2NuUnY3N2J0K1d6V1c5dDRITDFMaHphWHBDZFBuckdVcDloRTNUdlgxOW85TzZYZitqdWt4b2ZsWkVVMjlQNytTRzJEcXF1dXZMOGdXMnFMWEtaMUxhSmwyVlNUTGlqcTV0cXJKT254NS83N21jbmR2MlVuWjdZemRNbkt2aEdkbnJpeEhudjVLUW5uZDZ6WmRtR0grbWkxZDA4ZldhdDNLQzZ0KzFmcnphM3NaKzc2alBOQTUzYXZZWEw0MDFaL0FFZVFvRmZuRHF1Z2o1S2JrWlN5STJ6VnZaT3FqSGN1TWk3angvZWQzUjFVOXZKaExsdkV3d0dRUkM0Z0N5SHc5UFk4UXN3TWpIZnVMVWhMRnVVOStUcThkM2o1cXpVT255aHFWb0t6Mlh0MEZBYUNBOE5ZYkc1dUpSRTZLMExuYnIwb0d2WFVpUVpFWGpWcGxNWEZ6ZnZrdnljd1dPbXQrQnlUQ3lzUjg5WWN2M2szdXkweDBxRmZQSGEvNm5XMjZFbzZ0Nk5zOEhYVGhtYW1DOTgvK3VtaXMvdzlBUUwzdi9xeUovL3UzUmtSMGJTb3pFemw2bjFyQ3dyRHJoNE5DM2g0Y1pmRCtIejd6Tmt6SDMvYytLNm1tR1Q1cW5kdHFtdUtGTXE1UU5IVGFVb2lxdjNyRVlIaDh2Ri8vTlVBdjBUNTYwaUNLS2l0SkRKWkxlZzBuMzdBVEZjQUFBQUFBQUF3SDhMUlpISmp5SUlZcUtNakFBQUlBQkpSRUZVQmlQNDJxbWVYZ090N0R2cjZOeTlkLzhSVXhZR1hEekM0ZkhIelY2aHR0Yi83SUdVdUtpcFM5WjA3dHBMOTBFbnpsL1YvTnFwQ3Jtc01DZXpoOWNBeld5bXB2aWZPNWlSK0dqODNMZThCbzdNejByREpSMFJRcVdGdWRkUDdSczlZNm1acFExdTRmTDRWdmFkazJMQ0FpK2ZxSzJxNEFzTStnNFpxMjlvN05abmtLUmUzSC9FczdIOGp4L2VMeS9PVjIwUkdwc0tqYzJXYi9neFB6dTlxY0lSci9wS05WVlZsQVpjT0ZKWFhjbGtzZXRxcW02ZStYZmt0RVZxbVhmWW9ESFRFVUtaeVhHQmw0NFY1R1QwOEJvd2VlRnFKb3N0RWRjZC8zdXp0RjQ4VVNXZnE2Nm1rc1ZtNjZqZzJjd3JwU2p5eXJGZHRWVVZzOS8rV0RYdzBYdkFpUHlzdEpqUUFJUlEveEdUZTNvUGJQRXowSHlhVTQrMm1JbTVkVk9CMFlRSDl5NGYvWnZKWXMxKysyTzZ2QU9IeTV2OTlzY0hmdnZxMU81ZmhrNllNM0QwMUJabnMwcnF4V3l1OWhDYm1aWHQwblhmSDl2eC9iOWJ2MlF3R0J3dWIrR2FiMXFyeUVsVldZbWhpZm1ibW9UTEZ4ZzR1cm90V3ZPTmF1UFovYjlyRGNsbHB6MnVyaWdkTlgyeFdqdUh5NXUvK2d1YzBWbFpYcHlWR3MvakMyYXVYTDkveTJlbi92bGwrWVlmZVh4QjM2SGo4UFJjelZSWlZrUi9QcVRHUmZIMEJQWk9XdWEyTWpLeDhCazJRYUQvN0d3clNncFZRN29Jb1p6MHBHc25kdlA0K2xNMFNqSFFRYy9hNnNyV0xVdGlZR2pDWXJNUGJQMXk1UFRGVFUzcTlUS2s5V0k2ZGhrVmZFMVVVelYwL0d4NnJidlAwTVNZMEZ2bkR0YUw2aGdNaGtOTDN3dDhnWkRGNW9ocXF4MmN1NmtXdUtBbzZ1US9QNmNsUExTMGM1ejd6a2JOY3NDTmQyS3dhTTJtOHdlM1BYNTRQejhyYmZWWGYrQjVqbXNxeTZLQ3J6OEtEMlN6dVlPZVJwbnJxaXZQSGRnbXFSZXoySnc3bDQ2YVdGZzdQcjNCaGhBNi92ZVBlUG8xcmM3cyswMXJ1N20xL2FvdnRLL3FFQ0NHQ3dBQUFBQUFBSGpER1psYUxGNjd5ZHphSGxkQ3ZIbm0zOExjeks3dS9SNkZCWWJldW1oc2J0WFRhd0NlMjFwcjd0V0FVVk5LQ3JKbFVvbFNxVkFOTlVyRWRWbXBDU09uTHV6VmQzRHJubkJCZG9aU3FkQ2RhNlptNHZ4VkNya01qeDlYTFdpTForYXhkbkJTU3dIcjNydC9WdzhmbksvcU8ySVNidVRwOFZXamNpVUZPVFZWNVpweE9xR3htZGE1WlZxZ0JWZXFLdTlKNnNPUW13a1A3eU9LOGgweGFmRFltUkYzcnR6elA1ZjBLTHluMThEZUE0YmJPM2VuYzNKSmtveSs1eDhkR2xDY2wyVmdaREp0NlZvOHVENDNNL25pNFIxMTFaVnpWMzFLVDlkR1VWUjJXcUtwU3ZTbnhhNmYycGYwS054bjJBUzZIRE9wVktiR1A0Z012cGFkbG1odDcwU1N5ckNBUy9sWnFRTkhUK3ZTMDR2ZVVDSVdJVzJ4Vmp6V1c2R1EwelBPcXlJSWdzdHJjcVI1WVU0bWp1Ty8vSFZwVlMrcXUzWCtZR3g0a01EQWNONjduMXZaTmJwQlltNXR2MmpOTjhkMi9oQjQrWGhpVE5pSXlRdm9LZlVRUWxlTzdicCtjZzllMWxGc1Z5R1hGK1ZtR3B0WmFWMWJtSnNaRnhGY1YxdE5LaFVLT2NuaDZXV2xKdWdMalV3dGJGN29RcGhNbHRyVEs2a1hsWmNXTnJPVVowZmtNM3lpWm9HVUdjcy8wdG81OVBZbEF5T1RycjM2SW9RWURLYnF6NHNla2wrVW00ay9kYzBzYlNjdFhCMXc4V2hkVFJXUEx4Zzhkb2JtRHRrY3Jrd3ExV3l2RjlXVkZ1YjFIakFDLzNCTGkvSjY5UjJDNDYwc05wc2dDRkZ0TmU1cFptV0xLd2JRY2pOVHVEdzlVOHVHTjNWbWN1eVp2VnRKcFhMT094dWIrZ1NUU1NYSnNSRXNOaHUvWUNpS1ZDb1UycDh2aXNKM29iU3VaTEpZZEt4ZllHQzQ4SU92cng3NzUrYnAvUmJXOW1yVkRPUXlLZEoyVDZXeXJQam45WXRVdXpVVitNN05URUVJR1JpWkt1U3lzSURMZlFhUHdaOWoxTk1meXZpNWI5ZUw2aTRjL0xPSDE0Q21rbVJwU3FXU2F0eFNuSi90Zi9aQVZtcUNVemVQTGowOGc2NmUzUG5kMnNGalp2UWVPSkxENVJFRTBkblZqY2xrVGxuOEFhZUpPeXVxOUFUNjg5NzlMT1Q2V1h2bmJrd1dHMWVoT2Y3M1ppYVQxV2Z3bU1GalovRDFoUlJGeG9ZSDNqcC9TQ0lXalp5NnNJdWI5N0VkUHh6NTgzOTloNHdkTkhZR3ZvU1pLOWNyNVZwbUtpdk96NzU0K0s4cGk5NjN0TzJrdVpiWmRMMklEZ0ZpdUFBQUFBQUFBSUEzSEtsVU1Kak0rS2lRSnlseEdVbXhEQVpqOVBRbFBzTW5ra3BsZW1KTVhFUndXTURsZXpmUFdkbDNkdTgzMUszUElQd1ZNU1kwUUZ4WGcvZGdhbUhEWURMREF5NGpoS29yU2hGRjNmYy9qK2NISjBrU0wrUGFxZlEwNVdWRmVmZ2JPTTU4UFBuUFQvUU1VVGplc2YyYmhrUXdtVlRTU1NXOUNOZDhaTEU1VHQxMXpkK3Roc1BsWFQrMU56VXVTdjNhU1JJaGRIamJKczN5QWwwOWZDWXZYUDBpVDZSMnIvbEtTYVV5OTBsS1J1S2p4Sml3eXRJaUJwUHAxbWZRa0xFempjMnQ4SUI5ZDUraGQ2K2ZTWWk2R3g5MWx5OHdjTzdoYWVQbzR1alMwOExHb2FxaWpDTEo4WFBlOHZBZHhtS3ppM0tmM0w5MUlURTYxTkRFYlBIYVRibVpLYWtKRDdsY1BZSWdjaktTOHJQU1ZOUFpXbmFsS1hGUkQwUDhYWHYxR1RsMWtVd3F5VTU3bkJJWGxSd2JVUytxTTdXd21ieHd0YnZQVUlSUWJIaFEwSlVUeC8vZWJHQmswcm1ydTFPM1hpNXUzdHUrV29Wcjhtb1ZIbkFadnlEVnFDV2F4WVlIeG9UZTBSUG9zem5jeXRLaWdwd012cjdReEZ4N0FGVFY2YjIvTmovaDFLM1B3REV6bHo4SXVSbDIrMks5cU03VzBXWEc4blZheHl4YjJYZCthK012RncvLzlTUWwvdGpPSDB3dGJDWXZlZytIZmx6ZHZPbXdTMmxSM3VPSDkvR3lRaTQ3ZjJDYjBOaE1qNjlQTUJqcGlURjFOVlZlZzU3TlNGWlpWcHozSkNVN0xURXpPYmE2b2t4UG9PL2g2K2ZqTjBFcUVZZmNPSHZ2NXJtNzEwNGJtVnJZTzNXenRIVXd0YlExTURJeE5yUGk2Wnl0enRMV01TVXU4dUxodjB6TXJCQkNKRVdtUDQ0aGxVb1hOeThkVzNWRUtiRlJxckZDSFJRS09mNXNWTWhsU29YY2U5Qm9IRXMxTWJkU3lPVzN6eDlXSGROUWtKMmVuWmJvOTdUbWJIZFBYMWMzYjN4TFNTdWJUbDNpSW9Pdm5kZ3RVQ2x4UXlxVmFZK2pLWXAwN2VXTkVNTDFsK2tTSDB3bXk4SzJVMVR3ZGJsVXd0TklteTB2TGtpSmkvTHc5U01JQnFsVWh0NitHSFRsSklQSm5MSGlJOVZoRTNYVmxhZjMvcW9uTU9BTERDaUVzbElUYWlyTCtnd2VneTh0TFNGYTkwaUN6Ujh0ME5vKzU1Mk5xcVZJbUV6VzVFWHZlUThlYmV2b29sVElyNS9heCtYeG1TeFdlVWxCVlhrSm5jNnZpc2ZYOTFXNWZ4YWxNc1ZmVEdoQWJtYXlnYUVKaDhzVDFWWkgzNy9OMCtQYk9EaXoySnkzTnY1U1UxVWVHeDRvazBvTGNqSnRIVjF4cmVlWTBJRHk0b0pwUzljMmRTRVVSZm1mUGNCZ01oOC91SWZ2QlNya3NzU1k4SmpRMnpucFNYb0MvY21MM3ZQdzhjUFAvOFhETy96UEhReStmcnBYbjhHZS9ZZjdESi9ZYjlpRTVtZjNFd1JqeVBoWk9FUWVHeEdFRUhMck0yallwSGxHcGhZVVJTWTlDZys1ZnJZNFA4dkl4SHpXeWczNGcvU3RqVDlmUHZwM1pQRDFSK0dCYm4wR0R4dzkxYXlKRzJ4eXVRd1hmN0MwYzJ6bStYUWdFTU1GQUFBQUFBQUF2TEZTNHFJdUhmNUxVaS9HRHkxc0hBYU5tZTQxWUNRZTc4bGdNbDE3OVhIdDFVY2lyb3VOQ0k0SkRmQS9lK0MrLy9rUC9yZUR6ZUZHMzd0VlZwemYxSjd2M1R5bjJXaG9iRWJIY0lYR3BtTm1MbXZPU1Y0N3NVZXRKUzh6eGJtN1IzTnltbFQxR3pxK3U2ZHY4L3RyclRiUUFxLzVTa052WHd5OGZCd2haRzVsTjN6S0FrL2ZZV3FaWmNabWxsTVd2VGRpOHZ6WXlPQ0VxSkQ0cUpENHFKQzVxejYxc0hFWU9YWGh5S2tMY1RkU3FieCtlbDlCZG5yZm9XUDlKczdqNmZGalF1OUUzNytGMStvYkd2c01tekJ3ZEtPNTBWcHdwYTY5dkllTW16Vnc5RFM1WExycmgvVTFsV1VFd2VqU3M3Zlh3SkV1Ymw1MGtOU3ovL0FlWGdNZWhkMkp2bmNyTGlLb01EdmRwYWYzeFBtcmxNb20wMUdib2hhYTVPc0xjek9UOFRKQk1DenRIRWRQWDBJUEc5ZksyTXdTUjFpYXo5S21rNmkyS3ZUV1JWS3BHRDVsUWY4Ums1dWFGZ3doWkdCa3N2Q0RyeE9qdys3ZFBHdHFhV3ZyMktXME1BOGg1T3JlbDU2MktDa21qSTdoc3RpY3d0d255YkdSK0NHVHlYTHZOMlRBeUNrSW9hcnlrcjIvYkt3WDFlRXI3ZEt6ZHplUGZsMTY5S1pqaFRPV2Z5UVcxU1krdkorZUdKTWFIeFVmZFJmZjhIanIwMTkweDNCSHoxaWlVTWpTRTZJVmlvWmNQejJCZnY4UmszRkM2SnZFd3RZQngrYWVLeVV1cXFLMEVQOUVGbjd3TmQzdTFtZFFldUtqaC9mOFZXODVjSGw2Ym4wR3FTYjI2Z2pnSW9TR1Qxa2dsZFlueDBiaTZxNDBQWUhCc0VuemNDbms0dnhzSnBQbDNPUFpMWjhwaTk2L2VlYmZ1S2dRVXFtZUxjdm1jSHQ2RDhTWnVmZHZYUWk2Y2tKZ1lEaHo1UVlINTBaMUdBUkNvOUtpUE9uVDN4SDZRaU9mNFJQcDBMT1ZuZVBraGVwVkY1ckRTbHNBRVkrUVlMTFlHWW1QYXFyS2NTcHhweTQ5Qm82ZXB0bFpqeThZUEc0bS9mQnhkQ2k5ekdBd1k4T0Q2SWRHcGhiajU3ekY0d3Z3bTZ1aXJPalNrWjBFUVpoWjJlSEpHM0ZBZHRpa3VYaDJRYTBJZ2tpTmk2cXFLT1VMRFBDOXE2elVoSXVIdHVzYkdvK1lzdEJyMENqNi9XSnNiclYwM1hlcDhROUNycCtKaXd6R2gyaFplUmFDWU14WS9sRjVTU0U5bGlVcStNYk5NLzl5dUx6QjQyWU9HRG1GL3RYQTF4Zk9lV2RqOHFPSWdJdEhjek9UVzdIU1JjZEM0UHVIYmE1c3lmQzJQZ1VBd0hPWUhielQxcWNBQUhqZDBpNVY2cG13N0FZWnRQV0pBQURlVEpWcGtvTEl1cTdUVFZoNnV0TDk4SGNXaXFJb2lpSkpraVJKaFVLaGFHcDhhMk1rU2Q0NmQxQmZhR1J1YlcvcjZQTGNZYVM1bWNrU3NmamxVKzBvaXFRb3BDT005Y1o0L1ZlcVZDb2VCTjl3NnVHSjV5NS9ycXJ5a3RMQ1hLMlRhSWxxcStVeXFlN0o2R2d2ZjZVNUdja2wrVm5kZS9mWC9Uck1UbnNzTkRZek5yTnM4WUUwa1VvbFNaSk1GcXRWS3VFMnBTQW5RMmhvb205by9BSW5ScElNQmtPcFZOUldWZkQxaFRxaSthUlNLWmRMbFFxRm5rQmZOVUU0SmpSQUxwZDFjdTV1WWV1Z08zR1lWQ3BMaS9KS0MzUDFCQWJPTDVMNi9mTFliTFpjTG1jeW1Rd1Z4Rk12VTZGWTgrTlJMcGMzUC9SUGtpUkJvSTVTNFplaXFNTGNUSzB6ZyttbVZNaURyNTd5SFRFSlo1aHEyek9wa01zSmdzRnFIMlB0UmJYVlNxVkM5MjAyaFZ3bWw4a1lURVlybGthaEtFcjFwWmlkOXRqVzBWWEhjMUpUV2RaYWRYWG9FM2dVZHFlcmU5K21mbEtrVWxrdnJudnVyL0xXeFdLeEZBckZxM2ovdmlpSTRRSUFtZ3RpdUFEOEIwRU1Gd0R3U3IyR0dDNEFBTFM1ZGh2REJRQThWL3VKNFhhTW15MEFBQUFBQUFBQUFBQUFBQUR3M3dReFhBQUFBQUFBQUVBYmVVMlpLd0FBQUFBQUhSdkVjQUVBQUFBQUFBQnRneTFnSW9Ua0lyS3RUd1FBQUFBQVFMdlhWaTFCTjRqaEFnQUFBQUFBQU5vR1I4QkFDTWxFVUxvUkFQQ0dheWN4SUFEQWkyby9iMTZJNFFJQUFBQUFBQURhQnNlQXllSXhSSVh5RjlxcS9YeWJBZ0NBNW5oOTA5YkR4eU1BYnk2STRRSUFBQUFBQUFEYUNJRk1YSGxWV1JLbGpHcnJVd0VBZ05jQndxd0FkRkFFUWJUdCt4ZGl1QUFBQUFBQUFJQTJZK3lpUnhCRVFVUnRNL3REK0FNQTBCRVJUNzI2enpINGVBVGdGVkdOM3JiaEd3MWl1QUFBQUFBQUFJQTJ3K0lSTmo3Nk5UbXlpbFJKVzU4TEFBQzBBWWk5QXRCeHZjNzNMK3UxSFFrQUFBQUFBQUFBTkJrNmN1VWlzakNxVGxLcHNPb3RZSENlODNVSTRoMEFnQTZIVUVHM3ZJcWp0UG8rQWZpUEl4cHJ3NklLRU1NRkFBQUFBQUFBdERHem5ucE1IbEVRWGxlWkxoRTZjUGhtYkJhZndlSTlHelZJTlVib2tmQlZCZ0RRVWNoclNJbFl3V0F3Q0lKZ01CZ01ndEZhcFJVb2lsTDdoQ1QwS1BoNEJLQVZVUW9LdjJYeHd6WXNxZ0R2YkFBQUFBQUFBRURiTTNibUdWaHphbktsdGZteWtuZ3hLVzgweXhsRlVSU2luaTVSQWxzV1cwZ2dDalUwSW9RUTFmQVBBQURhaDZjQkhrSXBVbFJtaVFtQ1FTQ0N3U0FJUkJENFA5UktNVnlWajBkOUJ4WkxBQitQQUx3cyt2MXJhTWZpR0tubjBiY0ppT0VDQUFBQUFBQUEyZ1VXbjJIU1ZjK2txeDVDU0NFbVpYVks2bW5VUVRQWGpFSVVTWklOeXlSSmQ2RC9Cd0NBdHRKb3dEVkJNQzBaUWlkRG5JZExJQzNqc2x0OElQcmpEajRlQVdndGF1OWZGbCs5bkVKYlJYSWhoZ3NBQUFBQUFBQm9kMWg4Qm92ZnFKYUNaaVQzV1pBQ1J5MGdTQUVBYUFkVWgxcmo1WWJvcmJZdzBNc0hnelEvSHRVK0crSGpFWURtVTN2L05oVzZiYTMzN3d1QkdDNEFBQUFBQUFDZ3ZTTUlncUlvL0QvZHdtQXd0QVlwYUJDdEFBQzhUbW9CSGJVWmtGNXBFcC9xeDZQYVp5TjhQQUxRSEczNC9tMG1pT0VDQUFBQUFBQUFPaEw4OVFtSGRPa1dTREVEQUxRM3FwbDZhdEdmVnhRR2dvOUhBRnBMbzRvS0tndHRNcHNaQmpGY0FBQUFBQUFBUUFmUUp1TVdBUUNnbld2enVCSUE0UFZnTktNUEFBQUFBQUFBQUFBQUFBQUFnTFlCZWJnQUFBQUFhRFdxa3lOclBnUUFnSFpJTGIwWE10b0FBQUFBMEE1QkRCY0FBQUFBclVNemdOdFVTQmNBQU5vRHpTZ3RQWE9hV2tGSkFBQUFBSUMyOVFiR2NCbkdab1lidCtMbHlpOVdJS1dpcmMrb0dRZ0dZbk9RVE5LR3A4QnlkRVVJS2JKUzIvQWNYalB1d05IU3FHQWtrN2IxaWJ3QWp2ZGdscU1MUWtoWm1DTU52ZDNXcHdNQUFGcmdxSWRVS3RXTTJFSU1Gd0RRZnREeFdRYUR3V0F3Vk5zaGVnc0FBQUNBOXVZTmpPRWlKcE5wYmQrd3pDQ1FzbTNPUW4vUkI0U0JFVUpJZEd3bldWV3V1elBIMDFlNCtpdFpmSlQwd1YzcGczdXZPWmpMdE9zc21MNk00ejJJTENtbytHSkZ4NHBwdGhqWGQ0VEIyNThLcGkrck83WkQ5dkRlYXpzdTA4RlorTmFuQ0NHeXBySjZ5eWN2dWpuWGF3QjMwQmlFa094Uk9NUndBUUR0aW1xbUxVVlJVdWwvNHJjSkFPQU53R0F3T0J5TzF2bW1JWmdMQUFBQWdIYmlUWXpodGc4Y3p3RU1NMHVFa1BqOEFmUzhHQzV2MEJqRTRYSzhCM0U4ZkdTUEgxS3ZONFpyc0dJRHk2azdRb2hoWVNPWXNWeDAvTy9XM1QraEwyemRIYXFpWk5JV0JKMEpvYkgrb2c4UVFnd3pTK0dhYjJ0My9TQU5DM2cxSjZoeGFLNGUwOEVaSVVSVWxyMmVJd0lBd0dzR3liWUFnQTZIL3VEQ1NiajBjcHVlRkFBQUFBREFNLy9kR0M1M3dFaUN6V2wrZjBYZUUwVkcwcXM0RTBKZnlQSDB4Y3ZTeUdDcXV2SlZIRVdIdW9QYmpEYnRSQVFESWFRM2VvWTBMS0ExS3lxdzJhWTdMclRhM2pUVVh6MHVPclhuUmJjeVdQb2hIVmxXcENWSXd3UHBWUXdUYzRheDJVdWVsYklnaDZvWHZlUk9BQUNnQTRGeXR3Q0Fqa3V0ZURlRWJnRUFBQURRRHYxM1k3ajZDOTUvb2Z6UWV2K3pyeWlHeS9VZGpsanNocVBjT3ZjcURxR2JJaXRWY3ZjNmIrZ0VoQkJpTVBTWHJhdmE5QzU2YzcrSDY0Mlp5ZkVlakpjcHNham03eDhRUlQ1Yk8zS3Ezb1I1TDNtSTZsODN5dU9qWG5RcjRmdWJDSjZlN2o1TXU4NTRnZTNjelhERHo4L2RKMWxiVmZ2UDVoYzlFd0FBYURFY0NvRUlDQUNnWXlGSkVwZkV4Y0ZjbU5NTUFBQUFBTzNOZnplRzIzN29EWnVFRnhUcGp4V1p5VzF5RHFJeis3ayt3M0VBa2VYb3locytXUkp3c2ZVUEk1Y2pzcFhxRTNPNHFFVi9Vck43ZWdubXJxSWYxaDM0alN3dmJwMVRlbW5zbnQ0RVg5RE16b1NCRWJ0WDMrZDJJNkZpQXdBQUFBREE4OUQzbitqL0laSUxBQUFBZ0hZRllyZ0lLWlZJSVc5eUxaZjNTZy9PZHU5SFoxYUtyNTk2cGNmU2dhcXByTDk2bkQ5ak9YNm81emZ4VmNSd2EvZHZhYTFwdUV5MkhHRlkyTHpvVmd3TEcrRjczNkNuOHc1TGJsK1FSZ1ErYnlNQUFBQUFBUENHbzU2aXc3aHRmVVlBQUFBQUFJMUFEQmRKN2w2ck8vQjdVMnZOZGw5N3BXRmMvdmc1RFV0S0pjdXVNOHVtMDR2dWdhd3FsOXk5L3ZKbklyNXhtamRpQ3NIbWlLOGVyL2MvKy9JN2JHOFloaWFHNnpjVEFnUDhVSjd3b083b1g1cmRSQmNPaWErZGZNbGp0YXdZYnZuYVdlaDUzeGNNbHE3akRoaUpFSkxIUlZiL3Rha1pwL0xHMXNRQUFMUmJVQlVYQU5EaFVDb2dnQXNBQUFDQWRnaGl1RzJKNWVqSzd0Njc0UUdUeVorMnRBVTdVV1FrcWNad0NiNCt0KytRbHAyUExEWmNXWlJIaVdwNUEwYTk2TGFTNEdzdE8ranJRUWlORFQvN2pXbGxqeDhxQzdKci92b2ZJa2t0WFdWU1NpWjliU2ZHOGZDUnhVWThQYlRrK1JzOExVWkJrU1NTTnFNL0FBQzhMakN0R1FDZzQxTDc3SUpJTGdBQUFBRGFtdzRmd3pYWmVod3htWTJhbm82VVJ3aVpiRG1xMXIvNmw0K1ZCZG10Zng2YXVicFAvK29qT0x4R2F5a0tQUTBSOHFjdWZ2a2pVd3FaNmtPR3Nabis4ZzB2djlzWEpRbTVvVDBrMmc0UUJrWkduMjVsV2p2Z2gxUnRWZlh2WDdRc1ZiWTF6NHJORWE3YnpQSHdFWi9aSjc2cy9rSUZBSUNPNkZVSGNDOGUvc3VwbTN1dmx0NnExRlNVK3lRdTZ1N282VXRhYTRjdEV4ZDVOeUhxN3Z6M3ZueWhyZXBxcXVxcUs4MnNiRmxzVGdzT1dsdGRXWnlmWmRPcEMvL3BDQld0NURJcG04UFZ2YXVNcEZndWwyZm4xUFc1QnkzS2U1SVVFOTU3NEVnakUvTVhPbHVGWEY2Y24yWHI2UEpDVzcwa3BWS1IvamltcS92enE4OHI1SEtDUU15blU5UytFSXFpbEFvNWs4VnVjY1N3SUNjakx6UEZwYWVYc2JsVkN6YXZyaWlycmE2d3R1L2Nzdk52RXhKeG5Vd3FFUnFidGU1dUlSVVhBQUFBQU8xWmg0L2hNa3pNVllPMjZtczEvN1pqdGY0bEUvcEMweDBYbWxwcjlPMC9xZy9Kc3VLSzlmTVFRdXl1N3B6ZUEzQ2pJdjB4V1ZmN1FnZGxkK2xCNkFzUm5pZ01OSTFoWVdPNDdzZG5BZHk2bXFxZlB5WkxDbDdyT1JpWlVrb0ZWVnV0Mmtqb0NUZ2VQZ2doL296bGlxSmNXZFJkaEpEdy9XODQ3ajY2OXZYMCt4WEh2Wi9aN3Vma1BrdWpnbXYzL053S0Z3QUFBSzlldmFpdXByS3NzcXk0ckRpL29xU3dxMGZmcnU3OTFQcWt4a1hwQzQyYTJzUHRDMGZDQXk0UEdUZHp5UGhaV2p2RWhnZUYzRGl6OHBPZmVIeDkzRkpXbkI4WmVFMTNERmN1azVZWEZ4VG5aeFVYNUF5Zk5KL0ZidjA0VjJWWlVVWlM3SE83WmFVbVZKWVY5L1FleU9IeUVFS1BIOTczUDN0ZzVjYWZyZTJkRUVJSkQrNUYzNzgxZWVGN1JxWVdXamVYU3NRMWxlWG0xZzFEVXA2a3hGODh0SDNCKzE4NWRYTnY2b2lCbDQrbko4WXNXL2U5N2pEeHpkUDd6YXhzWjcvOWllYXFtcXB5Y1cyTnBWMG5nbUFnaEVvS2N1L2RQT2ZjM2ZORlk3aG45LytXbVJ6N3p1ZGJUY3l0WDJqRGx4RVplUFgyaFNNelY2enIzcnUvam00VVJSM2IrVDJIeTV1MWNrTUx3cURWRmFYYnYzbHZ5WWZmT25UcGpuOU0rVm5wV25zeW1jeE9MajAxTmk4NzhmZG12c0RBdzlmdlJRK05SUVpkQzc5emVlMzN1NFJHcGkzYnczUGxaQ1JUS3JQYXN0Z2NXMGVYb3J3blJCTTFwQ3hzTytrT29kNDg4MjljNU4zUC96aldnZUxPQUFBQUFBQXZxY1BIY0RzdXdkeDM4QUpaVmx6MTQwZElxWGloelkyKy9KUGw0b1lRb3VTTjhuQlJ5NGJZTTVpSS9sSXFseU9WdjdPYnF4bXBWMHdMRzVaejl4ZmVzMWJOKzVPZDNkVmR1T2JiaG1BM1FwU290dnFYRGNyY2pJYlZESVpnM3VyNkc2Zko4dUxXT2FzbUNHYXQ1QTRhZzZTU3l1OC9vQnZKbWtwcFJLRGUyRm1JSUlSdmYxWlZVcWpJVGtOc2JuUHJMek1ZeisvWm9zd3NBQUI0elhiLzlIRjVjYjVDNVpZa1FUQVlUR1pYOTM0VnBZVkdKaFlNdFFFMzJwUVc1a1lFWHVIeWVIZXZuelkwTmZmd2FZaG5rVXFsWEM3amNIa0VRVWpxUlpWbHhXVFRvMFpTNGlJclM0dmxjcG00cmtaY1YxTmJYVmxaV2xSVFZVNTM2TktqdDQ2STU2c1dkT1ZrWlZtUnU4OVEvTEM4T0ovQlpGbzhqY2thbXBoVmxCVHUzcnhoMVBRbHZRZU0wTno4VVZpZy85a0Q4MWQvNGR6RHM1bEg3TnpOL2I3LytldW45azFhOEc3THp2bGhpUCs5bStkV2ZQS1RqWU56eS9hQURSb3pQVFgrd1kxVCsxNDBXL2xsOUJreU51cnVqWkFiWjd0NSt1b0lLUklFTVd6U3ZPTTdONS9lKyt1c2xSdmtjdG1XajNWVngyS3kySi8vY2F5cHRlVWxoVWYvK2s3cktqMkIvb2FmLzFWdHFha3FQL3JYZDZMYWFvTEIrSGVybG1kbThZZi8wNTFualJDaUtCSWh4R1ErLzB0QlRrWnlXc0tENTNhakRaODhIOGZ1VCszK3VWNVVSN2ViV3Rpcy9ucmIzcDgveFlmVzlObnZSM1hmTnNBcC8zam5yVVZ6R0FGazR3SUFBQUNnWGVud01Wek5hYUFFVXhielJrekJ5eFhyNXFtVkdsRExoV3dkRkVWVlY2cTFFVUlqUkJBTlIxVDV1a2pXVmlHRXVEN0RXRTROMFV6UitYOWZOSUNMVk1OemlrWjV1TXJDbkxLM3g3L296cmlEeGhpOHRSRXYxeDNlOW9xSzIvS25MVzFaemQrVzRRNGFZN0JzSFIzdHBjU2k2aTJmS0xLZjViYm9qWnltTjNxNm50OEU4ZVdqNG1zbjFaN0pWc1F3TmtjSUlTNlBxcTBtdUhwMHUramtQMnpuN2l3WE44VGhDai84cnZMclZjclNBbVZPaHE1ZG1WcmdhZG1vZWhGWldxVDd1R1RaY3pvQUFNQ3I4S0tCRDZldTd1WldkZ1pHcHRIM2J6bDM5L0NiT05mSTFJTEpaSkZLNWRHL3ZqZTF0Sm01WWoxSDUxMHJwVUorOGZCZmZIM2h5azkrdm41eXorVWpPeEZGZWZnT1F3akZSNFZjT3JMam94OTI2eHNhUC9kTUlvT3U1ejFKRlJnSVdTd09oOGZqOHZpMmppNWRCRjU4ZlFPQmdhR0JvYkdacFUzenI2dDFsUlhsNTJZbUR4NDdnNDYxRmVWbG1WdlowM21JOWs3ZDN2cDB5OW45djE4NXRvc2tTZTlCalVyYlV4UVZmZitXb1ltNVUvY1hpRUU3dXZUczV6YytJdkNxaTV0M053LzF0T2ptU0ltTEVocWJOVCtBVzFGU1dOREU3MEZMTzBjOWdVSENnM3RhMTdyMUdkU0MwNlB0K3Y2ajZzb3l6WGFGWEZaWFUvM0xCaTNGcjhiT1dvNWZZL2pKWDdqbTY5TjdmazFOZU9qUzAzdjBqQ2IvMmtsL0hKMmRub1R6dSt0RnRiZ21Ca0pJTEtxdHFTd2pHQTIzS3hhdCtjYXVzNnZxaHZkdlhZZ0tialNIYlVsQnpzbC9mbVl3bUZPWGZLQVd6YXl0cmdpNGNOVEt6cEhEZWY2TllhVkNnUkJpTm1Pa1drbCsxb083TjlVYVpWSUpnOEhRR25JZE5taysvVW5nTzN4Uy94R1RFRUtIdG0weXNXaW8rZUEzWVk1YStuQlNUTGovdVlQUFBaT0dHRzdUUS9FQUFBQUFBTjQ4SFQ2R1M5V29CMC9acm03ME1sbFQ4UnBLRFZDaTJ2STFNMVJiQ0FNajArMW44WExWRDJ1VWhibU4xdW9KQlBNYThsa1UyV25TKzdkYWNGRGk2VmM0OVR6Yy95cHVQeitHa2FuazNnMUszRkRvbHUzcTlpeUFXMTFaL2R0bmlxeFV1aitoTCtSUFc0SVFRaHd1Zi9wU1djSURSV2J5S3pvM2hva1pRZ2dwbFdSVk9jTk1wVllkU2RicytOYjRoMzJFd0lCaFlzSHROMVIwNUMvZFpYb04zdHJJSFRRR0lTUlBpYS81L2ZOWGRNSUFBUEE2alp5MkNDOGtSWWNLamN4TUxScmlwQXdtYy95Y3QwN3QyWEo0MjZZRjczOUpGMERRRkhEeGFHRk81dnpWWHhnWUdzOVlzZTdjL3Q4dkgvMGJJYUtwMGVWU1NYMTVTUUZDcUtxOEJKY1RSUWp4OVlVSW9lNmVQbE9YckhrMUY0b1FRdnQrK2JTc09GK3RVYUdRSTRSK1hyOUlzLy9vR1V0eFVtMTA2RzJDWVBRZU1CSzNrMHBsY1g1MlQrOEJxcDBGQm9ZTFAvZzZKalNnZC8vaGF2dEpmaFJlVnBUdjdqTTBOeU1GdDFTVUZ1TDhaWmJHMEJhaHNTbGRrTUZ2NHR6ZmdKOTJBQUFnQUVsRVFWU1V1S2o3L3VlN3V2ZUpETHFPdE1FSnpoR0JWM0ZZcmQvUWNiaTlwQ0NudEREWHczZVl1SzRHdDhpbEVsd3VnRzdCQ0lLaEo5QkhDS1VuUGJwNWVuOVR6MTV4WHRZcml1SEtaVklEUTVPZWZRWTJwN09vdHZwaGlEOU82SmJVaS8vYTlONklLUXQ3RHhpeDV0dWQrTzZGejdBSlRXMHJycXZCTWR6MHg5Rm45djFHdDUvZXN3Vm4ydUpFNCtxS01yM0dMM2h4NDZKYmNSSEIxMC90dGJCeG1QUE9SdjdUOFVaWVhVM1Z3VCsrdHJidnZPQ0RyNXBUK2tPcFZDQ0VHSXpuWjd2M0dUSzJ6NUN4cWkwVVJmMndacTZINzdDSjgxZnAzcGJENCtrYkdsZVZsNVNYRkF3Y1BSVTNjdmtDdFpxMk90N21xa2hTaVRPZ205TzUrV0JLUmdBQUFBQzBaeDAraHF1R1lXekd0SCtwd1hxdGd1UG1qWnIrczFJd2Z6VmRxRmQwZENkUytYdFJiK3dzZ3NPdEQ3NnFtZGlyN3VrZjVWVEhxWWRMbGhkVEtpUHBYZ2JUeGtHdG5BTGJ6WnMzZElKZzl0dlM2UHUxZjMrUEtGSjg0UkJ2d0dqRVppc0xjNnAvM1VpV05TcVlvRDkvTmZIMGU0SWs0TktyQytBaWhKaW1GZ2doc3JJTWFYdzNJQ3ZMYXZmOWFyRHk0OXE5VzJRUFExN2RPUUFBUUVmazNNTnovdXJQaiszODhkQ2YvMXUrL2dldGZTSUNyMFlFWHUwL1lqSXVFY0Jrc3FZdi8rajBuaTJYais1RWlFTGFDbTRXNTJVZC9PTnIrdUcrWHo3RjhhbFhlU2tOK2d3Wkt4YlZxRFZtSnNWbUpzZHBMZU5yN2VDRUY0cHlNeW1LM1BYRFIvZ2hSVkVLdVN3K0tpUXBKbHh6cTl2bkQrR0ZqMzdjdytIeVNKSU12bm9LQi83aUlvSlZlL3FmUGFDNXVlL3dTYU9tTjJTZWNyaThPZTlzTkRReHB5Z1VkT1dFMW91U1NTWGl1bHE4bHNsaTBUSGNSK0dCQ0tIWThNRFk4RURWL2lkMi9hUzJCNEdCNGJyTmV4RkNucjdEdW1tYlE0d2t5ZTNmdk5mUGJ6ek81WHdWekt4c2g0NmZqWmZGZFRXRnVVK2N1M3ZnaDFKSmZVNTZvb3ViTjM1WVVwRHpNTVQvNlhaVXZhaE9McGZoa0dLOXFFNHUwMUxTaXNmWFY4c2xkKzdSKzcxdi9rUUlSZHk1K2lEazV2UmxIMW83T0RFWVRMR29GaUYwNmNnT3paM2dNSGROWmRuVjQ3dlRFMlB3SEhIYnYzbFByWnRTb1ZBcUZTdzJlOXVYRFhGVmZVUGo5NzcrRXkrZjJQVlRkdHBqMWY0S3VRd2g5UHZuYjJsOVdxenNPeS81OE51bW5qUnB2WWlpU0IxVnF0V2t4RVV4bU15dVQzTzZpL095a21MQ1ZEczBsWVd0aGlLaHlnRUFBQUFBL25QZXRCanVjK2FEZWwwNGJrMU9ZY3gyNjhNYjB2RGRSaHA2VzU2aU1vY0psOGVmc29qZzYvT25McW0vYzFGMDVDOGRoeURvQ09ZcnF3RFE2a1JuOWtsRGI3Zktya3kySEdGWU5CclF5c0t4ZXphYjFha0xva2lFRUZsUldoOTRtZVhvVXZQSGw1U29VZllLdTN0djdzRFJlSm1zTEJPZDN0c3FaNlVWdzlBRWNYZ0lJV1VUVlhkbEQwTXFVbUlwdWF4WmxYQ2Zwc2tRemFtSGk1RWtnbVJ0QUVBN0ZoTWFnQmVrMHZxU2doejgwTnpLenM2cEswS29rMHZQbVN2V1p5YkhhaDJzSFJWOHcvL3NnZTZldmlPbUxxQWJtVXpXak9Ycmp2Kzl1YXFpMU1oRXl3UmZEbDI2ZjdIdEJFTG95ckZkZUdZa2hCREJJSTVzLzY1ZVZOZFVGSW12TDN6Um1iZzBhVTBObGtrbG1jbHgvVWRNMXJHaDk2RFJkQXdSSVpRYS95QW5QV253bUJsc0xsZkhWbmlBZkhqQTVkS2l2TUZqWnpoMTg2QlhaYWJFaFZ3L00zckdVandsbWlxaGNhTzVyU3hzR3VZRjNiajFzTmFqN1B4MnJlYWNabktaTkQ0aTJNTEdvYy9nTVhSamZuWmFiSGlRNzRoSkpxcWpVaEJpY1JwK3VCd3VUMnZkREZLcHhHdUZtdFBWdGdaNzUyN0dUMDhwSnozcDNJRS94SFcxcTcvNkErY2pSd1JlQ2I1NnlyVlhuekd6bGh1Wm1ITzRQRWRYTndOdDFUbXVITitWL0NoQ3MzM01yT1YwYUJ2amNIa201dGFTZW5IQ3cvc0lvZUw4YkVzN1J4TnpheHpEWGZEK2w3YU9qV29waEFWY2VuRDNCa0pJcVZTV0ZlZDM4L1RKU1V1Y3N1UUQxVDVwQ2RFUDd0Nll1V0lkVytVNVRJdC9tQklmUlQ5MGRPMHBNREJVM1NvckpiNjZzcXlIVjZPY2JpemhRWWptN1dkVk5WVVZDS0htLzFCUzRxS2N1bm53OUFUNFlYemszY1RvVU5VT1NtV2pLUm1hcW5FaGw4a29pdEthdW80UUdqVjlzZGZBVVZwWEFRQUFBQUIwWEc5Y0ROZjdwVWJTdFJaMlQ2K21WbkY5R2txblVhTGF1bU03VlZmcERSbmZrQm5LWkpMRkJjODVCbDBsNEQ4Wm5xdlo4UzJ1Q0V4V2xDSWN1bjFhYTArZUVrZDNFNTgvUU1tazZtRnVMczlneFFiNlVkM2g3WlJFL09wT2xZNDFrK1VsT3JxWjdYNnhHc1JzOTM3TjNFU1prMUg1bGZia0dnQUFhQS9vVkZDWlZKS1ZscEQzSkFVaDFIdmdTRGFIYTI1dHoyQXlYZHk4WE55MC9HS05DUTI0Y1hxZm5rQy9xMGRmemNEWmlDa0xiQjFkWXNPRHRCNlV3V1JTRkpXWkVvZVg2ZmIweEJpYzRhakplOUNvOFhQZmZva0xmU2s5dlJzTjg0OE5Eekt6c3RXYXVxdW10Q2d2K05vcEsvdk9ROGJQWnFqVUQ2MnFLRVVJbVZ2Yk8zVFJQdDFvWG1aS1FXNG1YbmJ2TndUSDNWTGpIOWgwNnRLY3ZNdEhZWUZpVWUyWVdjdFZxeHl3dWJ6WThLQ3V2Zm8yZFZBc1B5dE5LcWxYYmNHRDNLc3JTak9UNDlRNm0xbmF2SHhnRnhmUW9DZ3E5UGJGb012SDlRUUdDOTc3Z2k0b01YanNUTDYrTU9EQ2tkMC9yaDgrZWI3MzRER0wxbnpUMUs3c25McU9tTHhBdGVYb2p1K2I2aHdaZEpVaVNZUlFZa3pZZzdzM1p5ei9TRS9mQUNGVVYxMVZqZi9DZVVyNnRGVFUvOW03NzdBb3p1MFA0R2RtdGhlYWlHRHZJaUkyN0YxanI3RkdqVFZSazVqRUpMOGtwdDFjMDJPcUtYcE5OV28weGhhTnZXUEgzckNpb2lLS2ROamVabjUvREs3cnN1Q0M0RksrbitjK1ByUHZ2RE56QnJsbTkrdzc1d1FHVjVueC92Zkg5bTlMdWg1ZlA2S0Y2NXg5bTFmVnFoL1J1RVY3MThHTTFHUnl5ZUcyNitHK2tIbko5eDlZTENhUGJlc3VuanBjY0creHRPUmJSRlRKdXpyUlJuM096U3NYWEMvMHhMQUpicW50MDdFeHJtdVFtN2J0YWpaNmVJVHI3TkY5dXF5TVZwMTZNNnlIMWJnaFlUVzlpUWNBQUFDZ2JDbFhPVncyb0pLc3Fmc0NXTlkvaU0vSkxIZ1JRZkdTMUd2TVB2QlpncEUyYVdVN2QxeDhvZi90UzN0OG5IcmNEUDNpN3dWZGxzc3NWdGtudDZndW41MWhpbGxmOEZXWXNwTERkZW5ueG5pNWJ0UUxycFZ0aVVoYS8zN3BXNXZMWjIvQjAvdCt6YmdaYk9Vd2NkdHljTHRZd1lEUitGWDZ4dk1qb2tWbXZYQXk1OXQzSmZjNmhqdnUzQ3plOHdNQWxBL2k2czdreElSZjVyelpwbXQvOFNsK3M4azRiL2FMUVNGaHc2ZThtbCtHcm41RWl5YXRPa3BsOHJXTGZzaTd0MnYvVWRWcU55amd1amZpeitteU1oaUczZjdQNGxhZGVnVlZEaU9paUpidGV3d2U5K1BzRnllODhrR1ZhclhFbVZhejZmdjNad1NGaEJYVEhUOHFzYzVzZEplK2JsVmxuVmlXRmV1S21rM0dsVDkvU1NRTUh2Y0NXOGdHVUZjdm5JN2R0WjduSFhhYnJXNmpLSVZTYlRMbzF5MytNVGlzK29TWC84dmxxYUxyeW1hMUhOeSsxaitvY3NTRCtVUXZiZjc3MXp2MzBzZXV6aDdkZC9hb2U5Mmh2RXRjaXliNVZzTG1GYi9kdW5hcGJualVrUEV2dWpiQll4Z211bk9mZXVITjFpNzVjZk9LM3k2Y09qem82UmZ5VzVTdFZLbmRNdFQ1L2VSVGJ0ODh1SDFkNTM0amRxMWJPbkRNOU1PN042NysvWnRoazE4aG9uVkxQRHlNSmRaU2NIN3JvTXZLY0Z1SWFyV1lXWTV6RzNUWTdTcXRIK1hQWk5BclZWcVB1M2plNGN6aHp2dndaWDJlU2w5aVA3Uy81bithWDJXRHJnTkdPYlBHVnkrY0VnUSt0RWFkQW9KeDA3SFhVSS9qNHE5QjA5YWRxMVN2N2YzWkFBQUFBTXEwY3BYRFZYVHVTdysrUytaQ3F2bS9Qc2NXSDZmNzZWTjY4T0dzRWd5alV4L1hsNXJ4TDB1YnREU3VXMnhjazd2T3lMeDNzK1ZVckZzM05ubmJiczdFb21uRFh3OXZ4ZWI4N0ZUS2M3Z09CMWt0SkpNVGtiUkJwSG4zaHBLNGlOTDUvS25BVysrbHl6MlN0ZXFrNkpyYmFZUlB2YU5mOU4zOWZjV1hZaFl4VWprUmNkVnlQMTNZazI3a085VnV0N21za1NsZWpwU0hyZWtHQUNnRnhKS3BCbDFXek1hL08vY1pwbENxeHMrYy9mZFBjMzZaTTJ2NE02L1ZidEFrN3lIYWdLQmhrMS9adHZvUHBWcnoycWNQVk1YNTlKVXhNc1ZEL2xVL3ZuKzdYMEFsWFhaRzR0V0xaNC9zSFRmalBiRU9RMkJ3RmIvQTRQUzdTYlhxUjRnemt4TGlCWUd2N2RJMHRXaSttalhaYXJIa0hSY0xCWHo2eWxpUFIvVWNNczZ0UjlhNTR3ZUk2TmplTGVMRDlYa0ZCbGQ1Y2ZhUFJNUTc3RGFycGYvb3FVVklkWFVkTUtycmdGR1h6aHhaOGZPWDRvaFNyUmt5NGNXL2Y1cXpaZVh2QThaTUwrRFk4eWNPNVdTbER4NC93M1dOYzZIVWFkUzAvMVAzSHlMaGVmNS9INzBTM2JsUDJ4NzNmeFJXcy9tWE9XL21jNEpDTUpzTWV6YjhmWFR2Vms3QzlYcHlRdHNlQXoxbUpBTXJoMDU4NWNPOW0xZnUzN0w2NTg5ZUh6aG11c2Y2QTNhYnpTM1g2YkZUbHRWaVh2MzdOMVdxMVdyU3NzT3VkVXRabGh2eDdQK2xKTjBVU0NpNGxvSklLcFVGVlE3ck0zS3lXQnoyMk40dFY4NmZqR3JiMVcyOU5oSGR1WEgxVG1KQ0FiZWZsWjdpTEx1YzUxNnN6aHh1czdiZExIbWVXenErZjd0YTdoL1pPdC9INEVKZEtuVTBiQm9kR0Z4bDIrby9uS3VZa3hPdnVUV3BTM3J3UzNxUDlObVp1cXdNSWtxNGZCWTVYQUFBQUtnNHlsY09WNnd6S3dqT2ZtTCtiMzdKQmxTU3QrM09LRlU1My8vM2NhUTdKVko1bXdkSzNZbDFGVlJESnJCK2dmcEZjOFVWd1c0SlhHSVkxZUNueFUwK0xkbTA2OStIWG9jcE96M043SW5YSlBVYUU1RzhReS9IblVSVHpNWUhGaUEvQ3FsVVVyMnVzczhJV2V1dTRvRHRjbHdCSjJlRFE3WFB6c3A5d2ZNNUN6NHAwU29LSWtuVjNHVmNqdHZYODVzam1JM1pYODNLYnk4QVFMbG5OT2pFL2xlNjdNejR1Qk0zNDgrUG5QcEdTTldhVTE3L2RQbUN6OCtmT09neGgrdktOVmRvdFpnRlFaREpsUVhNVDB0T3VuRHlVTHNlZzJKM2JSajd3cnRMZi94by83WTF6cjExdzZNdW5qN2lMS2w1N3NUQm9KQ3cwT3FGV0Qvb1ViY0JveDE1dmxHK2MvUGEyYU43aVVqajU5KzIrOEM4UjdrdDZyUlpMU2NQN2d5dFVTY3o5VzdUMXAzZGNuWjJ1L1h2bjc1d0xobFdhZnltdlBHWlhLSE1XMU5DckZseDdjSnBNUjNtS3FwdDEveVdWVFpzR3QydXg2RFlYZXVyMTJuWXJGMzMvTzYwV2J0dWxjT3E1NWNaOUlaWUx0YjVVa3h6SzFScTEwR3p5VkRrODd1NmR1SDBrVDJiYTlZTHI5dTR1WDlROE1WVEh0ckVPVldwV3JQWHNJbjd0NjQ1dG05YjR4YnQ4azVJdUhUMjIzY2ZYblBqNk40dE9abnBJNTk5d3puQ2NaS3dtblhGY3N3bWc5N3c0UHNaNjRQRkpWcDA2Tm1pUTArelVYL3UrTUdqZXpablo2YlZyQmQrSS81Yys1NkRuZldMaWVqYXhUT0pDWmU2RFh3cXZ6Q3lNOUlzWm1Od2xXcDVkL0VPQjgvenpoeHVwejdEM0NhazNVMDZ1SDFkczdiZGVnNTUrcUgzSy9aOTZETml5dklGbjhYSEhSZUxPOGNkM1gvaFpLelZZdVlrVW83ajh0YkQ5ZWpTMldOaXU3OHpSL2JtTFEwQkFBQUFVRjZWbnh5dU5ESmFMRHhxdTNSR2VxOWxoKzNTR2JIK3JDeXFyZi9yYzdLL2Vac3NIcG9GRnlOWjgzYU01b0VIMW14bmpraWoyaENSb3ZzZ1ZodVE4NytQODNZaGs3ZnU2bHl0YVZqOWUrNEVUc0w2QmZDZU9qa1F3eEIzNysrdWxLL0RKVElmMkthcDE1akVWUFdJWjFRam5pR2JqZmhIWGhiTk1PTHlYbGVtVGZuWFE1REovVjcrZ0ZIbHR0R3dITmhtdjNMZXVWTXdHWFh6UC9MKzR2TDJQV1V0Y2xmZkdGZjk1bkd0SzUrZFFVU1NPZzJKaU93Mng5MGs3ODhQQUZDaDdOKzZ4ajh3MkdvMWgxYXYwM3Y0cEQ5LytIRHJxdCtIVG54WnJmVWYvL0ovQzY3SW1aYytKMU5NWHhZd1o4ZmF4V0UxNjRtUGRTdFU2bkV2L29lVFNCYlAvYThrdUFvUlJVWjNXamJ2NDh6VTVNREtvVWFEN3VLcDJNNzlSanp5WFZKMGw3NXVJeW0zYis3YnNzb3ZvRkpPVnJyQUMyYVRvV3YvVVFXZjVNU0JIUVpkZHIvUnoxNi9GSGNqL2x5ZmtWTmNIOVUvdUgyZDNXWjFmUUpkNngrWWs1bm1XbVBVMWFHZEhyNDJidHE2TTVQLyt0a2VnOGNrWEQ1N2JOKzJxTFpkR2NaemxZQ1lEY3NkRHZ1RlBNblExRHUzaU9qRWdlM3huaDZhcVZrdndtUGg0NUlXMGJKRFlIQm81YkRxbjcwNnpvdnAxS0hYa0tsdmZTR1JTRDNlZnJYYURkeHlwbi8vOUhuZWFRMmF0TlJvQTRKRHEyVjVLcGUvWnVIY3ZJTmlMUVdMMlhRcjRYTFM5Y3ZYTDhjbFhyMG9reXVhdGUvUnZzZWdLK2RQYmxpMjRNOGZQbngyMWh5R21IUEhENXcrSEpOeSsyYjFPZzN6MWtCd1NyaDBob2lxMXFxWGQ1Zk5aaUVpV1o3M1drNG5EdXdnb3ZEbWJiTXlVdi84L29OdUE1OXlyWDNzVVlQSWxnR1ZRczRjMlNQbWNNVjZ1TXNYZk01SkpDT2ZmWjJJY2pMVEVpN0g3Vno3WitmK0kxVnFEeFVlQkVFNHRuZExVT1d3SG9QSExmM3hvNnNYVHRkcjNNelRwUUFBQUFES20vS1R3M1d1WTdYRTduVG1jSFcvZnVsc0l5WU5ieGJ3eGhmWlg3M2x2dlRTcFdEcm8xUDJIazVFWkRVTEZqT2pEU0FpL2JMNXl0UTdpcDVEaUVnVzNkbi90VSt6NS82SHJBK2trcDNCMjI5Y3NSemNRUXdyNzlSYlBYUWlyOHZLbXUyaHhRUzVGS0h6WEE5WEltVmtoZmpFKzBDbFdxbmNtZWowaG1DMTVzMUt1ekx2WGk5cjNrNFcxZGJsRWxLaWd1cm9GWVVnR1A5WlpNMS83WXpmdExjbHRlNFhSdVRkRnU4NDdKYkR1NzIvbXFSV2ZicVh3N1dlUFdyUDU5RS9SdU1uT0J3TWtlTnVramUvYVZ6Vld0b3AvK2Q5R0FVdzdWeG5PYlN6V0U0RkFGQ2lVbTdmUEJxemFmRDRHVEhybHhOUmxXcTFKcjd5b1RZZzBHSTJtUXc2Z3k3Ym9NczI2bk1NK2h5YnpYYjV6TEhreE9zR2ZYYkR5Rlp1bWJMTFo0K3B0ZjV5aGVyQTluL0U5Wkw1WGZIV3RVdnhjU2RHVDU5bHZmZk5ya0tsRnBjRGk1bmZPbzJhaGxTcnRXdjlzdUZUWHR1L1piVlVKbS9WcVhleDMvanRHMWYrL21sT2VMTzIyb0Nndlp0V2pwcis1cUp2M3llaUx2MUc1cmNNMW02ekhkcjViMkRsMFBCbWJhclZibkQ2Y015aG5mODZNN2FwZHhMM2JGb1JHZDJwMW9QTGxyVUJRYTkrOHJQYnFTNmNPcnhsNVcvRHA3eFdzMTY0MjY2Q0N5QndFdWxUejcybFV2dmxsOEFsb21QN3RvcVZVdDJJcXl3dm5EcnNzVVFzeTNJK3llR0tpenFKYU9aSC8zTWR0SmhOQ3o1NXJXWEhYcDM3UHJBRVZhWlFLWlNxL0U2bDBtanJoa2U1anJDc2g1OW5TTldhNG9KWnFVd2Uzcnl0OHlzSG1Vd1IxYlpyVkp1dVd2OGcxL2xYejUrOEhuK09pRXhHL1lxZnY1REo1SFhDbzRaTmZxVitrNWFKMXk2dCtXUHUzVnMzaG94L01YYlgrbC9uekRJWmRJSWdSRVozSHYzY1cvblY3UldKaFdYcmhudElnNHAxUDZUNTVIQU51dXpUaDNaWERxMWVxMzVFUnVxZHpMUzdGcE5YenpaVnFWWTcvZTRkMTVFMjNmb3YvZkdqcE92eDFXbzNTTHViRkxOK3VkVmlyaGZSdkw2bkZzRm5qdXhKdVgyejc4aG42alJxR2xLMTVvNS9GdGR1OEhuQjFaa0JBQUFBeW9keWtzT1ZObTR1YlJSRlJJSXV5M3J1eFAwZGdrTzM0Qk5HSmhlWFRFb2FSUHE5OW1uMnA2OFFrYk55YmpIMkJKUFVieUtHWVRseFVGcS9DWk83ZWtEUUwvNk9CRjd4eEpORUpHM1NLdUN0cjdPL2Zrc3c2TVRkOGc2OXVIdkZ3Z3pMNWhFUkcxeEZPL2sxNGlSc2NCVjU1NzZXZmU3VjdweUZGUEtMWDlsbmhIclUxTHpqM3RDTWYwa3ovaVh2NXh0WC8yNzg5OCtDWnZCOHpqZnZLbnNOVlhUcHoxV3ZUZmwvNUNzYVFaOWp1M0RTdUhXMVBUNHV2em5xMGRObHJic1U3M1c5SWVoek1tYU9aUDJEMkh1OXJRdkdLRldTQm85YWIxSEVuanhVTE9jQkFDaFJEb2Y5bnorK3F4UlN0VW1yVG1JT2w0Z3lVdS84TXVkTis3My93REVNbzFScDFGcC8zdUZnV0xaU2xiQWFkUnRWcjl2STdWU2JWL3lXYysvaGxmWlBEQW1zSEpyZlJVT3ExV3Jjb24zRHB0R3V0VGpOUmtOMlJwcGZRRzdpck5lVEU1WjgvNEZLODl2eGZWdUhUSGhKNXFsbXVzbWdaeGdTdTRjVjF2a1RCOWN0bVJmUm9sMy9wNmJ0MjdLS2lNSnExQjArNWJWVnYzMmRrblJqOFBnWmNvV0hMR0hNeHI5MVdSa2pwNzdCTUt4ZlFLWHVnOFpzWDdNNHVFcTFSbEd0ZFZrWmYvM3ZNNDFmUUorUlU5eU9ZaGpXdFVPWFNLNVVpY25ydkxzZXlpK2drdXRMcThYa2xuUitmYzVDandlZU9iSjMzZUlmeHMxNHo2MUFSUEd5MjZ4V2kxa21WMHFraFV2dHVYWFBFMnMxeU9TSy9McnFlU1R3Z3Qzcjk1YUhkcXlyRjlGaTVMT3ZiMWkyd09Hd0R4bi9Zc3lHNVRsWjZZR1ZRMTF6cjRMQVg3MXdxcytJeVVRVUVGVDVoZjk4NXhkWXlhalBpVHUyZitIWDc2WGN2dEcwZGVlaEUxNU92SFl4T3lQVmJESk9mT1hEOHljUDNvZy83L1kzNWViNjVianJsK01hUkxiVUJnVGwzV3V6bU1YYjkzanM1cjkvTlpzTUE4Y1dWQlk1S3owbElNLzdINXZWNG5BODhOMS8zZkNvMmcwajF5eWNXNk51K05tamV5T2pPL1VhTmxIakYrRHhoTnRXTGF3VVVyVmx4NTRNdzNRZk5PYnZuK1pzVzcybzMraG5Dd2dEQUFBQW9Id29KemxjMVpBSjRvYjUwQzczaC9SNVBtZmVCLzV2ZkNGdDFJeDQzclE5dDlxZDJHK3FlSE80OTljQ0g5b3ByZi9BRWhqOWtoOFlwVnJlc1RjUlNXbzNrTlJ1YUJPZklwUkkxY056UDJ0WmpzVFlMcDRXZTIyWmR2NnI3RDJNaU5Ram43VWNpWEV2QWVINlZLbTl0TmRTSUNJU2VOTzJOYVp0YTBncVpkVitKQ21tWHp5ZUY4d213YWd2ZUpaeXdGUEsvcU9MNTRwRndtZG5pSFVWQUFEQWpjMXF6VXBQR1Q5enR1dkN6TEFhZFFlTmUxN2pGNkJVYTlWYWY1WEdUOXo3NVJzVEcwUzJ6Sy80NXZpWDN6ZWJqQUxQK3dkVjF2Z0ZYRHgxT0t4bVBmK2c0RVpSclNVUFBwc2lreXVHVFpycGR2aU5LK2NFZ1hldVlLM2RNTEo1K3g3SDltNnAzNlJsMDlhZDgxN09hakYvOC9ZejlTS2FQL1hjMjRXNlpiUFJzSFgxSDJjT3g3VHJNZWlKSjhlN1pqOGJSTFo4K3FYL0xGOHc1MzhmdjlwbitLVEdMZHE3SHBoMFBUNTI1L282alpxR04yc2pqclR0UGlBNThkcXFYNy9xT21EMGlRTTdiRmJMaEptelBUNkJYdXhpTml6WDUyVEpGTXFzdEJSZGRtWkFwU3FQNGFKdWVKNG5Jb2JjMXl6djNienF3TFovbm5uejg2bzFQWlFJS0dsWHpwLzBzaVpEeXUyYk85Yit5WEtTa0tvMTlUbVpOcXVWaUhvTUdmdlgvejc3NWZNM1J6enpXcDFHVGJQU1V3eTY3RW9oWWJFNzE1K09qWm44Zng4ekRIUDY4TzZyNTA4bFhiOGlreXVhdHU3ODVPU1pFazZ5WSszaUN5Y1BkKzQ3Zk8vbWxRWmRWcGYrby83MzRjd2QveXp1UFh5U3g2c2JkTm5yLzV6UE1HeVhmTXAzbU0xR0lwSXJQTlNWamp1Mi84S3AyTHJoemR4K1JkMzg5T24vUmJYdDFtL1VNMFNVZWp0eDkvcS9URWI5dFl1bm85cDJjNXM1ZE9MTHYzeit4dG1qZTRkUGVTMmlwZWR6NnJNei8venhJNXZWT25qOERISGhiY09tMFpIUm5ZN3QyNnBVYXdxbytRc0FBQUJRUHBTSEhLNjBTVXRwNCtaRVJJSmczcm5Xd3d5YkxlZmI5L3pmK3RxMGJZMzE2TjU3aDkxYm1tSDEwQ0c2Q0xpYTlXVE4ydWF1QlQ1N0pPOEUzYTlmTUNxTkxLcHR6dnlQYlBmS3dDbDdQY2tHVnhIRE1Dei95VG5adUc2eG9sTWZScVZtL1lOVWc4WVpWLzNtZWlwR2N2K3pxR0F0Q3psY0o1dU56MG92OHRHU0JwSHllNThXalA4dTlhWWptYkxmS1BXb2g3Y1dLWVV5MzU3c1NMOWIyS09DUHY1VkxBd05BRkFtS0pTcUNUTS9jR3QrcFEwSWVtaGh6YnhjdTEySlMxWkRxOWNaT3ZHbDJnMDlQTitRdDF6QTBUMWJBb0lxVnc2ckliNDhIUnNUZDJ5ZlgyRHcxZk1uOTI1YTJibmZDTGVscHJkdlhPRjV2bEZVRys4akZBUWg3dGorWGV1V1dzekdKeWZOOUhpUE5lcUdUM3ZyeTMvL25MZnF0MjlxMVk5bzEzTlFnOGhXRE1NWURicTFpMytRS1JRRHh6N25Pbi9nMk9lU2IxM2Z2ZjR2SW5ycXViZWM4UmNMUVJBdW5qcE1SQVpkVm5Eb0EyMnZNbEtUengwL0lHNkgxYWpidG52L1lyeHV3VzRsWE9aNW51TzRTMmVPaXIzZzNDZGN1K1FYR095VEJLNVlscUZ6MytGdWcxWHV0VDF3ZFRvMmhwTklvOXAwZFIwTXFodzI2ZFdQTml4YklLNWdUYmgwZHNPeUJjL09tak5rNGt0L2Z2L0JscFcvRHhyM2ZQcmQyMzZCbGRwMDY5OGdzbFZtYXZLUjNSdFBIZG9WR0J6NjlFdi9xZDB3OHVDT3RTYWpYcVhXRG4vbXRhVS9mc1R6amllR2puY3JLbTNRWlMvOThhT3NqTlF1L1VmbTk0TVNxK2ptWFdaKzhmU1JmNWZNMC9nSERuNzZoUUorRGc2N3pXb3hPNytiMFFZRXhlNWF6N0pjbzZqV1R3eDk0R3VZNUZzSlY4K2ZHalgxamI4V2ZMNXQ5VUtWMWk5dkQ4UGtXd2tyZi80eUt5TjE4Tk16cW91ZEJvaUlhTUNZNldsM2svWnRXWjJSbXR4LzlGUkZZYXFCQVFBQUFKUXRaVCtIeTBrMDQxOFdONjFuanppU2IrV21SQjhrbUF4Wkg4NmdlNzF1R1pmbkUvbDdOUTBla1daczdodFpVOHhHOHRoVWwrZHo1bjBvYlJocHUxZnRnZkVMVkEwZUwyNGJOLzdGdXlUc0JIMk9jZjFTOWVocFJLVHFPOUs4YXoyZmNiL2x4VU5yS1ZnTzc3YmZ2T0o5OExMSWFHWGZrYm54YjExbFBYdlUrMk1keWJlOG4veUlwSFVhS1FlTUViZE4yLzk1YUE1WE5YU0M2c243eTArTWF4YXFoazB1NFJpTGpXQTFsM1FMUGdDQTBzQXRnVnNFZko2QzQxYUxPZjF1VXN1T1Q3Z09pdlU2UFZaeHZYcmhkTUtscytJVDJXbDNrN2F2V1h6bDNJazIzZnIzZW5MQ25rMHI5bXhhY1QzK1hPOWhFOFVlYUtMRXF4Y1pobW5ZTk5yTElDMW00NS9mZjNqNzV0VmFEWm9NR3Z0Y0FhVWUvSU9DbjM3cC9STUhkdXpkdE9Mdm4rYjBHRHcydWt2ZnYrWi9tcEZ5WitUVU41d1BwNXVOaGpOSDl4Nk4yWnlSZXFkQlpNdmJONjcrL2RNWGtkRWRPL1FhR25LdkZqRFA4MWFMeWVOVjdEYUwrSU15dXhXSUp5SWlqcE5JcExLTmYvMTA1c2plU2lGVi8vbmp1NUZUMzZoVyszNVorU0VUWGh3d1pyckE4eEtwdExCTjV4N1J3ZTFyeGV3dEVWVU9yVjR2b29YclhvZkRublRqU3NzT1BSOW5TRTVOV25ad09Cd0ZaUFl0WnFPWTF0VG5aSjA0c0wxSnE0NWlwektHWVlWN3Y4WnFyZi9vNmJQRTdkczNya2lrc3BDd0dweEUycnBydnlNeG0xcDA2UG5rcEpsWjZTbVg0NDR2K1c3MjdadFhBNElxOXhreHVXWEhYaXpIWmFXbjJHMDJ0VFpBWEVzK2JQSXJheGYvZU8zQ21mWlBESTZNN2lRV3QwMjZIci9xMTY5enN0SmJkT2laWHc4OVFSRE9IdDByMXUxMUhUOTdkTysvUytaSjVZb3h6NzN0ck1EQWNWS3hmTERyekt5TVZDSnkvcm9xVk9xM3YxM20zR3UzMlFTQnYzMzl5cks0ajY5ZU9CM1JzbjNIM2s5T2VmMlRaZk0rV2ZMZDdFWlJyZHMvTWJoRzNYQWk0aDJPdzdzM3hHeGN3VHZzZzU5K29WbTdCOWJ3eXVTSzhTKzl2MnorcCtlT0g3Z1JmNjVMdjVITjIzZEhlVndBQUFBb2w4cDhEbGZaYnhRWGx2dm0wclJsVlVGVFhmS3FyRXRkTXo0ajlkSERrTGZ0Sm0zY1FyeUtlZWU2Zk9mWnJEYVhjcjJhTWMrSjNjTWNkNU9NRy85eW0ydmF2a2JaZHdUckgwUlNtWHJVVk4yQ1QrN3ZrOHBkejVuM09ueGFNcCtXN0gzOHJFdmZERWZTZFZ0aGNyaWxGTU5xcHZ5Zm9rcy81NEJoeFMvbVBSdkxVQTRYQUFDOEVWQXB4S2NQMjFFQUFDQUFTVVJCVkdJeTdsajdaK1hRNnVLSXcyRzdlUG9Jei9OMUd6ZTdlK3Q2L0xrVEZyUFJiRFNlUDNGQW9WVGxYYW1YbFo3eXp4OXpnME9yMVc0WXVXN3hEM0hIOW12OEFrZFBueVhtWjdzUEdoTVVFclpseFcrL3pIbXp6OGdwYmJybS9wY2xNZUZTelhxTjFWcjNSYUQ1a1N0VWthMDdSM2Z0Mnl6UGcrUjVNUXpUcWxPdnBxMDduejJ5dDNtSEhqdlgvbm43eHBVZVE4YUZOMnRqMEdWZlBYL3E0dW5EVjg2ZmN0aHR0UnRHRGh6M1hLMzZFUmF6OGNDMnRZZDNieng3ZEY5STFacDFHald0R3g2bFVHa1dmdjF1QVJkYStjdVhIc2VqdS9RTkRBNDVlWEJuNTc3RDJ6OHgrSy81bnkzOCt0M2FEU05yMUF2WGFBTTRpWVJsT1piak9JNWpXTTV1c3pyc2Rwdk40ckRaYkRacmRKYytDdVVqTFlkczBxcURQUDh6OUI0K3FWMlBRYnpBeXhWS01ibnB1amM1TWNGdXN6WnFWb2oxMFdLWmpyemZCSWlPN05sMDRzRDJ2T09kKzQ3bzBHdUkyMkJFeXc1NVo4YnVYRysxbURtcDFHelVuNDZOQ1FvSkV4T3BMTXQyN3BQYkxTMm9jdGpSdlZ0aWQ2NTNMVStjbFo1eTVzaWUraEV0eEh2c01YaHN2WWptVXFscy9vY3owMU51c3h4WE43elpxR2x2Y2h5WG5abCsvdVFoczhsd2JNOFdoVkpkczE1dXVlSEdMZG9IQm9kdVh2bmJ2aTJyeE4vbnZadFh4dTVjei9OODUzNGpYQk80V2VrcHEzLy9WcW5XeUJWS2x1VlNidDlNdVgyelN2WGFWYXJucmlEV1oyZHVYYjN3L0lsRDJvQ2dNYysvVTZWYUxlZXgyb0FnaFVwekpHYWpUQzZYS1ZSRUpQQ08wNGYzRUZIVldwNFgrVjQ4ZlZqTUNOZHEwR1Q4eS84VkY4dFhDcWs2L1oydkQyejdKM2JYZXFsTVhxMTJnd3NuWS9kdFhwV2FmRXZqSC9qa3BKbDUxK2VLSzRVbnZ2TEJqclYvSHQyemVkUGZ2OFJzV041OThKaVdIWHQ1dkM0QUFBQkEyVlcyYzdoc1VJajZYbEU4MjhYVHpnSUZYaHg0djAwRWY2Ly9TZEhKNU9xbm5oYzNMVWRqdkR5aHRGRXplWWZjOTVmNnhkK1J6ZVkrdzJZMXJWK21mdnBGSXBLMzYySGF2TUorSTE3Y3c3alU5U3ZHZXI3RmcrTzRFbnVXbjNGcGNNR0ZWR004MVdnakl0Nm9GN0l6cFM0UHo1bzJMRE50L0l1NTEvUzVUUEI3Y1RiWjgveFdQQXhibUw0ckFBRGxRUFAyUGE1ZmpqdTJkNHZ0WG5Fa2htSDhBNE1IakprZVhLWGExZk9ueERvRFJLVHhEM3hpNkhpM2tnaGlQWWVneW1GREo3eWswdnJmdlgyemZjL0JIZnM4NmRwU3JGbmJialhxTk5xM2RiVXovU29JZkZMQzVmd0tpZWFuYmZjQmhab3ZreXRhZGU1TlJCMmVHT0lYVUtsZHowRzNiMTc5L2N0M0JJR1hLNVJSYmJxMDZ0dzc3RjViVkxsQzFXUHcyT2pPdlkvdTNYSTZOdWJ3N28xR3ZhN1BpTWxESmhTaVQ2bFRjSldxUk5Rb3FrM1hBYU1aaHBud3lnZW5ZM2VmTzM3ZzFNRmRSb1BPWWJjSmd1RHh3SkNxTlR2ZHkwc1dXZnNuM0hPanJnSXFoZVR0bE9XVWVPMmlVcTJwV1QraXNGY1U4c25oNXNmMWlmNkNKVnlPdTNMdWhGakJJNlJxelFGUFRTT2lSbEd0WjM3OGs3TmpXUHVlZzVKdkplemU4SmZkNVEyaFJDcXJXUytpNzhobnhKZFNtYngrUkF0QjRPczFidGFwejdDR1VkRmlydnp3N28zYlZ2OGh6ZytwV25QMDlGbmkybDVSYUkwNmsxLzcyR1RRSzlXYTYvSG5EdTFZcjliNkRSZ3ozVzBKdVY5QXBaVGJONXhYbHl0VjRjM2E5Qm8rU1Z3MTdMRGJmdi82M2V5TTFIb1J6WWVNZjlIdHF3dVdaWWRPZUhIcjZqKzJyUHpkK1l1aDhRL3NObUMwdUpZMnI0Wk5veHMyalc3VHJYK2RSazFkeDJWeVJmZEJZMXAyN0tYMUQrUWRqdGhkRzFLVGJ6VnIxNjMzc0lrRk5BL2tKTkkrSXlaSHRla2FzL0h2N1BTVThHWnR2ZnlyQVFBQUFDaERtUHplZ2o5bWFSTjdGT0VvU1lQSWdQZStGN2V6UHBoaHYzYUJpTmpnS2tGZjUzNWFTM3UyajRmY0tKR2krMEROcE5mRTdmUVhod202clB3dUVmenpKcElyaU1pMGJiVmg2Yno3T3hpV2hOejMrdExJYVA4M3ZpQWk0dm5NdHllSnRRV0N2djVMck9xUStkWkV4NTFFdDlPeS9rRUJzLzhucHBJdGgzZnI1bitVengxS2c3NzhVNXhtTzM4eWU4Ny81VjR4dkpuLzI5K0syNW52VEhFa1hmZnVCNVl2ZWFjKzJxbTVUKzNwZi8vS3ZHZFRrVS9sK3ZQM0ZmT2VUZnJmdjFJODhhUm0vRXRFWkZ5M3hMaG1JUkV4R3I5SzgzSXJKcnYvaFJhU2V0UlVaMVdIclA4K1o3OSsyY3NEbmIrMGZHWmF4aXZ1SC80bDlSb0h2Ri8wcUZ3WlZ2eGl5ck80K3hFRkw5cFZ2Q2NFZ05Jdi90OU1aWkNrZXFlSHRNa1NYUEE4ejdLc3dlRGhDWDJmRUtNU00wMEZ6QkZ6dTg2TlV1djA0UmlaVEY2L1NVdnh1WGlQSEhaYmZOeUorazFhUEdLVkE0ZkR6bkdldisvbmVkNXVzL0lPdXlBUXd6QXN4N0VzS3k3T2ZaUXJsbU04enpNTVUzSy9YWUxBZTZ3VDR1YlNtU00xNjBXNEpua2ZQSW5BOHc2QkZ5UlM5M0lFOFhISHpTWkQwOVpkaWlsZXIrUmtwUnQxT2E0MVRCNktkemlLOEV2SU1JejREeGVYKzV2TXNpekxNSXo0cHppaHNPY0VBQUFBS0Y1bGV4MnVQVDZPVDduTmhsUzF4TzRTRTdoZWt0VEtYVG9oWkdjV2tNQXRnR3JJMDVMcWRVemIxdGd1bjdWZE9Dbm9zaG10djNuL1ZtK0t3N0xCVmZ4Zi9kUzVGcGpQemxRTm5VQVNLU09WTVRJNUk1UFR2WTNjbDBSRUpJMW9JWTFxWXp0emhJZ1ltY0o1dGxLM0RyZlVzT3pmb2g0K3hiaHVzV25MU2wvSFVpUldNeFhoR3hhWm5QQXhBd0RBaFRlSk0rZUUwcCtwOGFZVUF5ZVJoamN2aHFXSStTVnd4WVM0Y3cwcGVLT0FyeENLaFRjSlhIRnRkWUVuWVRoT1FwNVNvQTBpV3hVOXVLTHlDNmprRjFDcFVJZmdXd1FBQUFBb3I4cDJEcGVJekFlM0szc08wZi81UTZHT2t0eDcvSzFRamI5Y3NWcC9XZXV1c3RaZGJlZE9aSC94dXVYd0xubUhYb1pWdjNwenJHYjhUSzc2L1FVRnl0N2VQbktvR1RVMTgreFJFZ1J5cWFYZ3NSNnVML0ZDQ1hiaTRqaHlscjBySU1WcHN4S1JZRFpsZlRqRGNlZG1TUVZUd2pMZW5zeW4zZlZpNGdPQ3Z2eVRMYkZhRmdBQUFBQUFBQUFBOFBpVi9SenUvbTMybTljRVhiYjNoekFxamFSR2JvTUZtOWVQd09jOVNlNldoQ01pODc2dDlwdFhoZXhNYjQ0MTdmaEgxcnlkdDFjU0JMSlpTS1lnSXE1R1BYbjducGFET3g1WWgxdHlDZE1pNFROUzBxYjF6Mjh2VjZPZStzbUp1a1hmZXZtemNxUHNQVnc5Ym9hNG5mSG1oSWVXSGk2N0NWd0FBQUFBQUFBQUFBQlJtYy9oOHFsM3JLbDNDbldJTEtvdDNYdk15bmJ1Uk5HdTY4emg4bGtaUkdTL2Z0bjdpcWkyczBmdDF5OUxhamNraDhPUmN0dVJlbHZRNS9CNm5XREk0ZlU2d2FnVDlEcmVrQ01ZZEx3K1J6RG9TU2FyTkhlRmVFVkZwejZXZ3pzWStmMFNlSUxOVXJSYmVQeTRhclVEWm4zRmFQMEQ2MGZvNW45a3UzamExeEdWYW94TVFYaE1GUUI4alpNeERsdXBLSjBQQUFBQUFBQlFZWlg1SEc0UnlLTTdpeHVDMldpN2ZLWm9KMkh2RmVkNjZGSlFqM1FMUG1Ya0N2dXRCTEo3YUxubXptSTI3L3BYMGFXZlllMWljOHdHSW1Ma3l0eGRBdSt4YVZ2cEpHL1hnOUg2aXkzZC9HZDliVmo1aTJuVDM3NE9xdlFLL0d5aHIwTUFBQ0NwbXJWa08zd2RCUUJBaVN2OTViQUJBQUNnSXF0d09WdzJNRmpXc3FPNGJUdDdqQnhGL0Z6S0JkN3JTRmFrSEc1aG4vRTNidnpMOE8rZnpqcXpqRklsYnBTMlFnb0ZNNjcrWGRCbHFjZStRQXhMTEtzZVBWMWF0M0hPTDUrWFlQMWNBQUI0TktvUWFVNmkxV0VWT0ptMzJRM2tRUUNnSE1BL1pRQUFBRkNxVkxnY3JxTEhZR2NoQmRQZVRVVThDOGN4ZmdIaXBpTzkwRjJuaWtBd0dseGZzdHJjcXdzRzNXTzRlakV5YlZ2alNFMzJlK0U5c2NLdnJIV1h3TkRxMlhQZjQ5T1NmUjFhcVdPTE95WllDMTBvUTlha0ZTb3dBRUF4OHErbFNENW15RTZ3QkRYQ3Z5MEFVRzRoWXdzQUFBQ2xYTVhLNGJMK1FhbytJOFJ0UGkzWmR2Wm9JUTUyZVdQSGhWUjF2dVJUZlpCODVLcld6TDE2WnZyanYvb2pzcDQ4bVBYWi8vbS85cWxZVjRHclVUZHc5dnpzYjk2eFg3dm82OUFLUXlJdDZTdm9GbjdOcHhYNkc0S2dMLzlrUTZxV1RFUUFVQkZKRkl3bVRKcCswZWhORHBkaEdFRkE4VndBS01PUXpBVUFBSURTcVdMbGNOV2pwam1YS0pxMnJDSXZQbWNLRHJ2NFBvNExEblVPeXBxM2QyNDdVcEpLSXRRQ01Cby9hZjBtSHEvT0tOVlVwTGVkak92S1RhbWNVYW1MY2hhQkJKUEJpM2xrdjNZaDYrT1gvRitmdzFZT0l5TGVvUE95SkFVYlZMa29nWlVBTHF6Ry9SZElXQUJBdVJiYVNuTjFVMmJ5Y1VOb3E0TCs2NEFFTGdDVVhjdzlTT01DQUFCQTZWU0Jjcml5MWwzbG5YcUwyM3pLYmRPdWY3MDVpcy9KNUZRYUlwSkZ0VlgySDIxUHZNWUZoYWdHanhmM09wSnZ1VlU1S0hFeWhYYnFXeVNWaWE5c2w4NjY3Z3o2Wm5rUjA2OHVOT05mMG94L3FTaEhXc3hwMC9wN09kZVJmQ3ZybzVmODM1aERuQ1Q3OC8vanN6TWVlZ2pqSHlodjM5UDVVckNZaWhKa2NaQkZ0WlUxYmVOOHlSdjF2b3JFSGNleC9rRzUyOTYweXdNQThJTGNud3RwcHI1NzBzQndWS1haUTc0c0ZETzV5SUFBUUptR2Y4UUFBQUNndEtrb09Wd3VyS2IybWRlZEwvWExmeUtIM1pzRDdmSG51TkFhUkVRY3B4NDkzVzJ2NVVoTThjYXBIajFOM3FZYm41M0paMmZ3MlptQ3lTQ1lqWUxKS0Rqc2pGekpoZFdRTjIvSCtBWG16clpaTGNmM0ZXOEFqeE9mblpIMXlTc2trUXE2TE9jZ0YxWlRNM0dtb05meEpvTmdNWkhWSXRodHhISmNwUkJaeTQ2TTRsNHpOMTFXU1dmUDVlMTZhc2Erd091emVWMjJZRGFTelNiWWJXSWxEVW05eHM1cGd0bFloSW9IajRUalpDMDZDQ2FqWURZS1ZndFpMWUxkVGdMUCtnY3ArNDEycmpSM1pLUSsxcWdBb0Z3TGpsRHlOaUUxenFpL1l3dHFxUEN2SldjbCtTWTRrUHNBZ0RLSGNlSHJXQUFBQUFBOHFCQTVYSzVLTmYrM3ZtYVV1UXRVTGZ1M1dyMU9mUnEzcnBKM2VJSTREejhvUGpQTnRIVlZzVVpLOWx2WGxmMURXWmU2RFFYRnRtV2xvTXN1M2dBZXM3eTFGeHdaS2RMdzV2U3dkOC9tMkYwbEdSY1JrU001a2ZFUDVQd0R1UUtuV1dKM2tjQ1hkREFQY0RpMGsxNWw3dlcxeTJlTzNYYng5T01MQ1FBcWdKQm1LbVVsU2RvRjArMVkvZTFZdlVUQlN0VXN3K1grY3kxV1VSQklFQVNCQkVHaTRBSmJJQThDQUdXRDNjekwxVkxVVWdBQUFJRFNyRUxrY0NYMUlsai8zTFdyampzM2RZdSs4LzVZUitLMTdHL2UwVHo5a2x2OVU5dkZVL3FGM3dqNm5PSU4xWDRqM3N1WjVyMmJqYXNYdWcxbWZmSXlzV3p4aGxRSWZIR2tNaTFtUHZWT3dWMjVIRGV2R3RlNDMzdXhzeWRkSjBFb09KdnN1SFBUc09LWGtvNGtMM3ZDWldsVW13SW1HTmN2YzEzZERBQlFMTFRWWmRycU1vZEZNS2JZVEpsMmM1YmRZZkZjQU5kbXN0ODlLUEE4THdna2tDRHd2SmplelUzMW9td3VBUGlhYThaV3BwRlVieWRqOG5ETzlIV3dBQUFBQUJVamgyczV1SjBFWGp2MUxUNHpMZnVMTjhscUx0VGh0cmhqbVc5TlpMUUJyRnBMREpFZzhEbVpKZlFnditOT0lwK1Z6aXJWSkpON3lCNDY3STQ3aWJiNGMrYjlXK3hYem5zNC9GWkNTVVQxbU5tVHJzc3FoK1c5ZmNGc2RDVGRzQnpkWTlxeGxteldFby9EWm5YY3ZjVlZEaU9HSllaNUlCNmIxWkdjYURtMno3UmxwV0QyUVZsZWUrSlZ6emxjbTgyZWxHRGV1YzY4ZC9Qamp3b0FLZ2hPem1ocnlMUTFaRzdqenZ5c0s1N24zVWFRd3dVQW4zTmRiK3ZNMkxJczYxWkxBZGxiQUFBQUtEM0tZUTZYVDd1Yk5yR0gyNkRsMEU3QlpMUW5YZWN6VW9wMldrR1g1WGdNQ3hzZDlveVpJM08zWlFwR0lpR09ZMWhPYk9IbGszVGg0NWN6OTczN0x4aUdpQkZUNS9UWVAvTm56cHJvUGlTK2xmZDE5c0d3OGxmRG1qK0lJV0x1TGJzV2VPSUZMNnM4QXdDVU5HZmlnMlZabnVmRlJtZk9ISzRJbVZ3QThBbTNCYlo1bDkraUtpNEFBQUNVUWt3cCtRU1ZOK3NLVUQ1SnBHeEFFQkdSdzhGbnB2azZtc0lKWGxUaVpZZ0JvT3h5dnFOd1czTHJ0dnkybEx6eEFBRHd1QnJYOVNXVzRnSUFBRURwVVE3WDRRS1VhbllibjNiWDEwRUFBQlEvY2JHdGN6dnZMdWVmUGdvUUFNQ2R4NHd0MXVFQ0FBQkFLWVFjTGdBQUFCUVBMRnNEQUFBQUFBQW9DYXdYY3dBQUFBQUFBQUFBQUFEQU41RERCUUFBQUFBQUFBQUFBQ2k5a01NRkFBQUFBQUFBQUFBQUtMMlF3d1VBQUFBQUFBQUFBQUFvdlpEREJRQUFBQUFBQUFBQUFDaTlrTU1GQUFBQUFBQUFBQUFBS0wyUXd3VUFBQUFBQUFBQUFBQW92WkREQlFBQUFBQUFBQUFBQUNpOWtNTUZBQUFBQUFBQUFBQUFLTDJRd3dVQUFBQUFBQUFBQUFBb3ZaRERCUUFBQUFBQUFBQUFBQ2k5a01NRkFBQUFBQUFBQUFBQUtMMlF3d1VBQUFBQUFBQUFBQUFvdlpEREJRQUFBQUFBQUFBQUFDaTlrTU1GQUFBQUFBQUFBQUFBS0wyUXd3VUFBQUFBQUFBQUFBQW92WkREQlFBQUFBQUFBQUFBQUNpOWtNTUZBQUFBQUFBQUFBQUFLTDJRd3dVQUFBQUFBQUFBQUFBb3ZaRERCUUFBQUFBQUFBQUFBQ2k5a01NRkFBQUFBQUFBQUFBQUtMMlF3d1VBQUFBQUFBQUFBQUFvdlpEREJRQUFBQUFBQUFBQUFDaTlrTU1GQUFBQUFBQUFBQUFBS0wyUXd3VUFBQUFBQUFBQUFBQW92WkREQlFBQUFBQUFBQUFBQUNpOWtNTUZBQUFBQUFBQUFBQUFLTDJRd3dVQUFBQUFBQUFBQUFBb3ZaRERCUUFBQUFBQUFBQUFBQ2k5R0VFUWZCMER3S01TRExxTXR5Y0oyWmxFSk8vVVd6djFMVjlIbEQrSHc3eG5vMkhOSDRJdXl6a21iZEpTTTJFbUYxckRwNUVCQUFBQUFBQUFBRUJweE0yZVBkdlhNUUE4S2tZbWw5YXNiem00ZzRnY042OXlZVFVrMWV2NE9xaDhzS3lrVGlObGowRU15OW9TTHBIRFFVUjg2aDN6cm4vNW5FeHAzWEJHcnZCMWlBQUFBQUFBQUFBQVVJcGdIUzZVSDRZVlA1czJMaWNpUnFVSi9Hd2hHMURKMXhFOUJKK1pabGkrd0JLN3l6bkNLSlRLZ1dOVmZVYVFUTzdUMEFBQUFBQUFBQUFBb0xSQURoZktFYnN0OC8zcGpxVHJSQ1NOalBaLy9YTml5a0RGWjN2Q0pmM1NlZmI0T09jSUd4aXNIdkdNdkdOdlloaWZoZ1lBQUFBQUFBQUFBTDZISEM2VUs0NWJDWmtmekNDcm1ZalVJNTlWRGh6cjY0aThaVDE1MFBEM1Q0NDdpYzRSU2UyR21xZGZsRFNJOUdsY0FBQUFBQUFBQUFEZ1k4amhRbmxqM3ZXdmZ0RmNJaUpPRXZqQkFxNUdYVjlINURWUDdjNWtMVHVxUjA5RHV6TUFBQUFBQUFBQWdBb0xPVndvaDdLL2VOMTI3Z1FSY2RYckJMNC9qOHBVbHpEQmJEU3VYV3phdG9ZYzl0d2hsbFYwSDZRZVBvVlJhMzBjSEFBQUFBQUFBQUFBUEhiSTRVSTV4R2RuWlA1bnFwQ2RTVVNLN2dNMWsxN3pkVVNGeHFjbEcxYisra0M3TTVWR05YU0NzdWNRa2toOUdob0F3T1BnK3Y3RXVlMXhFTW9IeHFVRXZITTc3d1lBQUFBQVFNV0VIQzZVVDdaeng3Ty9lRVBjMXM1NFg5Nm1tNjhqS2dvUDdjNkNROVdqcHNuYmxzbmJBUUR3bnZqK3hQWFB2QytobkhITDJMcis2WmJHRmZRNXB1MXJjc2RWR2pZZ21LdFNWVks3b1MraUJnQUFBQUI0SEpERGhYTExzUFJIMDdZMTRxZTd3TThXc2dHVmZCMVJFVmtPeHhoVy9NeW5KVHRISkEwaU5lTm1TT28wOG1sY0FBQWxKVzhDVnhBRWoxbGRLRStjU1Z1M0hHN2VOSzRqT1RGejFrUzN3OW5BWUhuckxzcitUN0dCd1k4OWRnQUFBQUNBa29VY0xwUmZkbHZtKzlNZFNkZUpTQm9aN2YvR0Y3NE82QkhZYmFZZGE0M3JsZ2hHdlhOTTNxNkhldVN6YkhDb1R5TURBQ2htYnF0dWRUcWRyeU9DeDRwbFdibGN6dHlUTjZ0TFJJN2tXNW16SnVSM0JtWC9wOVRESnBGVTloaWpCZ0FBQUFBb1dkenMyYk45SFFOQXlXQTVXYU1vODU1TkpQQjh5bTFHcFpiV2ovQjFURVhGY3RMNlRaVGRCeExQMnhNdWtjQVRrZU5XZ21ubk9zRmtrTmFQWUZBa0Z3REtGM0hoTGNNd1ZxdlYxN0hBWThVd0RNZHhyaS96bGxaZ2lCaVpUQnJlVEJyZWpBMEtJWWREMEdVN0Q3SEh4OWt1blpHMzdvTC9PQUlBQUFCQXVZRjF1RkRPbWJhdU1peWJUMFRFU1FJL1dNRFZxT3ZyaUI0Vm41YXNYenJQZXVLQWM0VFJCcWlIVFZKMEhVQXVIM29CQU1vb3QrSUplcjNlaTRPZy9HQVlSaXFWc2l6TDVGRlFjek9yMlhieGpHN1JYR2ZwSWE1bXZZQlpYek1hdjhjYVBRQUFBQUJBeWNBNlhDam5wUFVqYlBGbitkUTdKUEMyeTJlVlhmc1RXN1lUbll4S0kyL1hReGJaeW43ektwK1ZUa1JrTlZ0UHgxcU94SENWcW5CaE5Yd2RJQUJBMGJrbWNMRU90MkppR0labFdiZDZ1SGxyNDdyakpGeVZhb3F1L1IwcFNZNmtHMFFrWkdmYUxwMlJkM2lDd1JlY0FBQUFBRkQySVljTDVaOHNNdHA4Y0R0WnpFSk9sbUEyeXFMYStEcWlZc0JXQ2xGMEc4QlZyVzFQdUNRV3lSWDBPWmJZWGRaeng2VjF3MW0vUUY4SENBQlFESkREcllBOEZrL3dXQlhYdzdFU3FieE5OeTZzdXZWMExQRThuNW5LcDl5V3QrN3lHTU1IQUFBQUFDZ1J5T0ZDK2Njb2xOS2E5UzBIdGhPUi9lb0ZhWU1tWEVoVlh3ZFZIQmhHVXIyMnN1ZGdrc250MXk2UzNVNUVmRWFLZWZkNlBqMUZVcWNSbzFUNU9rUUFnRWVDSEc0RmxOL3lXMjl5dUNKSjlicXNTbU05YzBTc0hjOVZxU3FwVWU5eGhROEFBQUFBVUNLUXc0VUtnUXVweW1lbjI2OWZKaUxidWVPS0x2MFltZHpYUVJVVGxwTTJpbEoyR3lCWXpQWWI4U1FJUkdTL2NjVzA2MSt5MnlSMUdxR2pDd0NVVWFpbFVESGx6ZHNXTm9kTFJKSzZqVzFYNHZpVU8wUmt2M3BSMFhNSUtpb0FBQUFBUUptR0hDNVVGTExHTFN3bkRnaTZMTUZpY3FUY2tiZnA1dXVJaWhNalY4aWF0Wk8zNjg1bnBEcnVKQklST1J5MlMyZk1lemF4Q3FXa2RnUHk0aE12QUVEcDRleTVhclBaZkIwTFBGYjVyYjB0VkE2WGlHUk4yNWozYnlHclJUQWJKVldxU21yVkwvbllBUUFBQUFCS0NuSzRVR0ZJSkxKR1VlWTltMGpnSGJkdnNQNkJranFOZkIxVE1XTTEvbUs3TTl2VkM0SXVpNXp0em83dWxZUldMeWNWSkFDZ3ZITzJOUk96ZGNqaFZqUU13NGhMc0YyYm14VWhoOHZJRldReTJpNmRJU0xCYWxGMDdGWHlzUU1BQUFBQWxCVGtjS0VDWWYwQ0dZNnpuVDlCUk5ZTHA2UjFHNVhMdENaYktVVFpZeEJYT2N5ZWNFa3dHNGxJMEdWWkRteTN4WitWMW12TWF2eDlIU0FBd0VNNEYrRStZZzUzNythVkZyT3BVcFdxUkhUcjJxWGorN2RYclZWZmtuK0ZHWDFPMXMyckY5UmEvd0xtZUpTY21IQnc1Ny8xR2pjdmNxaVBxTEIzV3BvVlN5MkZYQUl2VnNQblU1TVZUd3d0UDJXVUFBQUFBS0RpWVgwZEFNQmpwUnp3bExSSlN5SWlxMW4zOCtlQ1FlZnJpRW9HdzhvNzlRbjZZb2xxeERPTVFpbU8yYzZkeUh4N3NuN3hkN2xMZEFFQXlydERPLzY5ZXVHMHVKMTA0OHIrcld0c0ZuTUI4eE92WHZoci9xZFphU21GdlZEYTNhUWp1emNWUE1kbXRTUW5KcHlPM2IxdHpTSjdjUzh1THV5ZHBpVW4zYnh5NGFIL2N6anNIZzgvdkd2RDRybi9UVXRPRWwvcXN6TlgvUHhGM0xIOXhYVTd6aVQrSTVJMGFFb3NTMFFrOEk0YlY0cmxuQUFBQUFBQVBpSHhkUUFBanhmRGFxZS9rL25XSk1HbzU3TXo5SXUrMWI3d3ZxOWpLakV5dVdyUU9HVzNBWVlWdjVqM2JTRkJJSjQzNzF4bk9iQk5PWENzcXM4SXdvb2tBQ2pGeEFmcWZSakF0dFYvSk4rNlhzQ0VQaU1tVjZsV0srLzRwVE5ITWxQdjJteFdvejdIcU0vUlpXZG1waWJuWktVN0o5U1BhRkUzUEtwa292Yks3ZzEvSlY2OUdCeGFQYjhKRnJNeE9USGgxVTkrMXZnSDV0MTdLblozVGxaR1FLWEs0a3VyMVh6cHpORXExV3VYWE1CRisyVmdaREpKM1hEN2xmTkVKSmdOSlJNYUFBQUFBTURqZ0J3dVZEaXNmNUIyeXVzNVA4NG1Jc3ZoR0ZuVE52TE9mWDBkVkFsaXRBR2FaOTVROWhtaFh6YlBkdTRFRVFsbWszSFZiK2FkNjlRam5wRjM3STEyWndCUVBsdzhmY1JpTXJxT09Cd090em5uVGh4VUtOV3VJMUZ0dSthWEhMU1lUV2JUQTRtLzdQUlVpOWtZNHN6YjVyTmM5RWpNNWxzSmw5VmFQNGxFSmxNbzVBcFZ0ZG9ONnF0YnFqUmF0ZFpmNng4WVhPV1JLdmtVeTUwR1ZnNXQycnB6ZnBmSXpraE5Ua3p3dU92T3pXc3B0MisyN1RGUUlwVVZIR1QxMmcwOHBvQzlVVnhMY2JsS1ZYSnp1RFpyc1p3UUFBQUFBTUFua01PRmlrald1b3VpKzBEejdnMUVwRnY4dmJSUkZGc2VDK082NHFyWDhYL3pLOXU1NC9xbDh4eEoxNG1JejB6VC9UTEh0UDBmemRNdlNocEUranBBQUlCSEZiTmhlZXFkeElMbmJGdjloOXRJMDlhZDA5T1N4WHhsMHZWNElycHk0VlJxOGkwaUdqaDJPc004VUhWcTdhTHZMNTA1T3UydEw4V1hGclBwOXMyclJKU1Zua0pFNHJaSzQwZEVqWnUzSFRyeDVlSyt4VnhGdmxPRzR4Nzk2Z2QzckdWWnRrM1hmZ1hNdVhyaDlLcGZ2dzZ0WHZ2WldYTWUvWW9BQUFBQUFJQWNMbFJRbWpFdldPT084NmwzeUdyT1dmQkp3SDkrSUtiOGw0ZVdObWtWK01tdjV0MGJER3YrRUt2aTJxOWZ6dnI0WlZuTGp1clIwN2pRR3I0T0VBQ2c2SjU3OXh1M2tUbi9OOTV0eEdOeGdQaTQ0enYrV2VKOHVXdmRVbkVqdkZtYmdwZWEzcjExZmRIYyt3VjVmdnZpTFNLSzdsTGl6M1lVK1U1ZFphV25GRkRCMXBwUE9kM00xT1FMSnc4M2JkMHBvRkpJZnNlbUp0OWE4L3MzbkVReVlPejBBZ0lBQUFBQUFBRHZJWWNMRlpWYzRmZmN1MWtmdjBTQ1lMOTZ3Ymgyc2VySlNiNk82YkZnV0VXUHdmSU9UNWcyTGpkdVdVbFdDeEZaVHh5d25qcWs2RDVJUFh3S285YjZPa1FBZ01lcVZhZmVUYU03RTFIOHVSTWJsaTE0K3FYM0s0ZFdKNktDRTdoRVZMTis0M2UvVzA1RUc1WXRPSE5rN3p0emx4RVJ3ekovL3ZDUnlhQVhsK1htcGRMNEJRUlZMcGxiS1lTUXNKcnRueGljMzk2TWxOdTNQVFVCMjdsdXFTRHdZYlhxNTNkZ1ZucktYL00vdFpqTkk1NTVMYXhHM2VLTEZ3QUFBQUNnUWtNT0Z5b3VTZjBJMVpEeHhyV0xpY2k0Ym9tc2FSdEovUWhmQi9XWU1BcVZhdmdVUlkvQnhqVUxIMmgzZG1pbmF1Z0VaYzhoSkpINk9rWUFnTWRFSmxmSTVBb2lVaWhWUktSU2E3MnY0c3B5bkNBSTF5NmRFYmVkNDFmT243eHkvcVRIUTFwMTZ0WC9xV25GRkh2aEpGdzZtM3dyUWJ4SHRjYnZibEsrSGR1c0ZuTjQ4N2FuWW5kekVna1J0ZTg1bUlodXhKKzdjQ3EyZ1BQZlRicXhiUDRuK3V6TXdVKy9FTjY4YmNuY0JBQUFBQUJBUllRY0xsUm9xcUVUckdlUDJxOWVJRUhJV2ZCSjRBY0xLdFFxVkRZd1dHeDNwdnZqVzN0OEhCRUpScjFoMlh6VHRqWHFVZFBrYmJxaTNSa0FsQ0hwS2JjejArNjZqdkM4ZTZldjYvSG5GS3I3bmI3VUd2K3dtdm11RmVVZER0YUxBckkzNHMvcHNqSVlodDMreitKV25Yb0ZWUTRqb29pVzdYc01IdmZqN0JjbnZQSkJsWHM5MEt4bTAvZnZ6d2dLQ1N2OHpUMmd5SGNxa3l0VWFqOGlVdFh4Sy9nU0tyVmZRTkFEMVJMc050dm1GYjh4RENzSXZNZERidCs0ZW1UM0pxdlYvT1NrbVpIUm5RcC9Xd0FBQUFBQWtDL2tjS0ZpWTFpLzU5N05lUGRac3ByNTFEdjZSZDlxWDNqZmk4UEtGYTU2bllEM3ZyZWVQR2o0K3lmSG5VUWk0dE9TZGZNL05HMXFxSm4wcXFST0kxOEhDQURnbFZPSGRoM2N2cTdnT2YvODhaM3J5M3FObTQyZDhaN2JuUFNVMnhmUEhEbC8vR0RYQWFNaldyWi82SFdQNzkvdUYxQkpsNTJSZVBYaTJTTjd4ODE0ajRnNFRoSVlYTVV2TURqOVQzTlFUQUFBSUFCSlJFRlVibEt0ZXc5NUpDWEVDd0pmdStHanRwRXM4cDFXcTkyZ1d1MEdSTFRrK3cvU1UyNC85RUpQVFg4cnRFWWRjWHZYK21XcGR4STc5Um0yZitzYWo1T3ZuRHVoVUduR1BQOU8zZkNvd3R3TkFBQUFBQUE4SEhLNFVOR3hJVlcxRTE3Vy9mb0ZFVmtPeDhoYWRwSzM2K0hyb0h4QTFxS0RMS3F0ZWMvR0I5cWR6WDVlM3E2SGV1U3piSENvcndNRUFIaUlUbjJHdCswMndIWGt4dzllY3BzejdlMnYxSnI3UzFBbDB2dDFZOUpUYmw4NWY0cUlWdi8rTGN0eGRjT2JWZkppd1d4YWN0S0ZrNGZhOVJnVXUydkQyQmZlWGZyalIvdTMzVTl4MWcyUHVuajZTTXVPdmNTWDUwNGNEQW9KQzYxZTV4SHVraDc5VG9uSW9NdU9hdE0xdW5OdjU4aDMvM20rMzZobkdqYU5GbCthaklhZlAzdmRicmVKTDYwVzg5RTltNlBhZG8xbzBkNHRoNXVWbnJMNTc5K0lLS1JxemRIVFp4WFE2d3dBQUFBQUFJb01PVndBa25mdWF6MTd4SEk0aG9qMGkrWks2NGF6SVZWOUhaUXZjRnplZG1lVzJGMldvM3VWdlllcGhrNWdGQ3BmaHdnQWtDKzVRaWxYS0YxSG1Ed0ZZZFFhdjd5MWJrL0g3bzdkdFNIbDlrM3haZGYrbzZLNzlsVjVWMXBueDlyRllUWHJpWXRWRlNyMXVCZi93MGtraStmK1Z4SmNoWWdpb3pzdG0vZHhabXB5WU9WUW8wRjM4VlJzNTM0akh1MHU2Vkh1MUZWODNIRzNwYmhuanV4TnVCd25idk9PQjRvenlPU0tOdDM2ZCs0N0lqczl4VGxvdFppUHhHemF2M1dOeldvaG92RG1iWkhBQlFBQUFBQW9JY2poQWhBUmFTYSthcnQ0aHMvT0VJejZuQVdmQlB6bkIySllYd2ZsRzg1Mlo0YmxDeXl4dTRpSUhIYlQ1aFhtL2R2VXd5WXB1ZzRnTDZwREFnQ1VJZGtaYWJ6RDBYM1FHS2xVdG0zTm9rWlJyYjFNNE42NmRpays3c1RvNmJPc0ZyTTRJcGFnTlJwMEtvMGZFZFZwMURTa1dxMWQ2NWNObi9MYS9pMnJwVEo1cTA2OUgzYld4NlJHM1VhUjBaMmRMeStlT2x3dm9ubWRoazNGbHhhejhmTFpZNjd6ZXowNWdZaXk3NzA4YzJUdmpuOFdHM1RaOVNOYXRPelVhOFhQWHp6TzRBRUFBQUFBS2hya2NBR0lpQmkxVmp2dHJleXZacEVnMks5ZU1HMWNyaHc0MXRkQitSSWJHS3g5L2oxbDM1SDZwZk55MjUzcHN2U0w1cHEyclZhUG5pNXIwY0hYQVFJQVBJRG5lYU11MjIxUUVBUzNFWU0reDIxRXBsQjI2RFcwUy8rUlJIVGg1S0ZDWFRTa1dxM0dMZG8zYkJvZGQyeS9jOUJzTkdSbnBQa0ZCSWt2ZXowNVljbjNINmcwdngzZnQzWEloSmRrY2tYZTg1Z01lb1loaFVyanpVVWREcnRKcjNNYjlQSk9YYSt1MHZvSGgxWnpuYUQxRDNLT21JejZnc1BRK0FWby9BT0hUbnlwYm5pempOUTdIdWZFYkZoZU43eFp6ZnFOSDNaUEFBQUFBQUR3RU1qaEF1U1NSa1lyKzQ4MmJWeE9SSVkxZjBqRG0wdnVkYUdwc0NSMUdybTFPM1BjU2N5Wis1NmtRYVIyMHF2Y0k1ZDBCQUFvTHRrWnFUL09mdkdoMDM3KzdIVzNrVDRqcDdUcDJxOW9GNVhKRmNNbXpYUWJ2SEhsbkNEd3RSbzBFVi9XYmhqWnZIMlBZM3UzMUcvU3NtbnJ6bmxQWXJXWXYzbjdtWG9Selo5NjdtMXZMbnJuNXJXRlg3LzcwR2tGM3lrbmtSeUoyWFJpLzNiWENUdlhMb25ac056NWtwTkk4NVpvY0tvYkhqWHRyUzhManVIdzdvMkoxeTZOZi9tL0Q0MFdBQUFBQUFBS2hod3V3SDNxWVpOdEYwL2JyMTRnaHoxbndTZEJuL3hHbmhaTVZUUml1elBUOWpYR2RVc0VvNTZJN1BGeG1lODlxK2pjVnpWc01oc1k3T3NBQVFCSTR4Y3c1b1YzM0FaWC91S2VaSHh5MGt5eDNJRlRjR2oxUjdrdW02ZTh6TkU5V3dLQ0tsY09xeUcrUEIwYkUzZHNuMTlnOE5YekovZHVXdG01M3dpM3hPanRHMWQ0bm04VTFjYkxLd1pYcWZZb2QycTMyUndPKzRTWkg3ak4vK0wxQ2IySFR3cHYzczV0M0dJMnVkWGU5WkpCbDIyMW1BT0RxeFRoV0FBQUFBQUFjSU1jTG9BTGlkVHZ1WGN6M24yV3JHWSs5WTV1OFZ6dDFMZDhIVlBwd0hIS3ZpTVZuZnNhMXk4MWJWdEREanNKZ25udlpuUHNMbFcvVWNyK285SHVEQUI4U3lxVDE0OW80VGJJc3U0SjF0b05taFRRNmN2aGNCQ1JRTzUxQ1p5TStoeVdMYWhhK3RVTHB4TXVuZTAzK2xraVNydWJ0SDNONGl2blRyVHAxci9Ya3hQMmJGcXhaOU9LNi9IbmVnK2JLUFpBRXlWZXZjZ3dUTU9tMFY3Y0pZa2xkeC9sVHJldVdoaDNiSi9ITTI5Yy9zdVdsYi9uSFovMTlaS0NRK0k0S1JGWlRFYlh3ZHMzcmhKUjVVZExrUU1BQUFBQWdBZzVYSUFIc0NGVk5XT2UweSthUzBTVy9kdGtUZHZJMi9Yd2RWQ2xCYVBXcXA5NlR2bkVVTVBLWDNQYm5Wa3R4blZMVEx2V3E0ZE5VblFmV0dFYndRRkFtYWJQeVRxeWU2TlVKcjk0NWdnUnVUWTBFd1JoeGM5ZlNLUlNxVXh1TmhxdVhqaGR0V2E5L002VGxaN3l6eDl6ZzBPcjFXNFl1Vzd4RDNISDltdjhBa2RQbnlYbVo3c1BHaE1VRXJabHhXKy96SG5UdGF4QllzS2xtdlVhcTdYK2orRk9IUTU3bnhHVCtveVlsSGZYWjYrT0d6aG1la1RMOW5sMzJXMVdpVlJXd0duOUFvTlVhdTNKZ3pzWmhsVW9WVVJrdDl0T0g0NWhHS1plbm5RekFBQUFBQUFVQVhLNEFPNFVQUVpiejUrMEh0MURSUHBGYzZYaHpkaUFTcjRPcWhSaGcwTnoyNTM5OGEzOSt1WDc3YzUyck5XTW15RnQwc3JYQVFJQUZJNUVLanV3ZlMwUlNhVFNObDM3K2JtVWlHRVlKanN6N2U2dDYwVEVNR3hJMVpwOVJrek83endLcFNxb2N0alFDUytwdFA1M2I5OXMzM053eHo1UHlsMGVVMmpXdGx1Tk9vMzJiVjNkckcwM2NVUVErS1NFeTEzNmp5cmhXOHkxYk40bjF5L0g1YmQzM1pJZjF5MzUwZU91Ly92OE41WEdMNzhER1lZZC9zeHJPLzVaY3VyUVRwN254WitiWDBDbEhvUEh1YlZOQXdBQUFBQ0FvbUh5TmpJR0FNR2d5M3g3TXArZElmWTY4My85YzZ3dzlVQVFMRWYyR0ZiOHpLY2xPOGVrVFZwcUpzemtRbXY0TkRJQUtLc0VGenpQc3l4ck1CZ2UyM1VaaHNtdmk1ZTQxNXZ6aU5POG5BOTVNUXdqL3RWekhNZmV3ekNNK0tjNHdmdXo2ZVovWkRtOG00aTB6NzhyYjllekpBTUhBQUFBQUNoQlNFc0JlTUNvdGRwcHVaVndiWEhIVEJ1WFAreUlDb2xoNUcyN0JjMVpwQjd6UEtQU2lHTzJjeWN5MzU2c1gveWRvTXZ5ZFh3QUFONXlUUkhtTjhITDh4UnFQZ0FBQUFBQWdEZVF3d1h3VEJvWnJldzlUTncyclBuRGtYak4xeEdWVmhLcHN1L0lvSytXS25vT0liSFZEOCtiZDY3TGVIMmNjZjFTc2xwOEhSOEFBQUFBQUFBQVFObUdIQzVBdnRTanAzUFY2eEFST2V3NUN6NGhpOW5YRVpWZWpGcXJtVEF6OExPRnNwWWR4UkhCYkRLdStpM2p6ZkdXL1ZzSk5Wc0FBQUFBQUFBQUFJb0tPVnlBL0Vta2ZzKzlTeklGRVRsdUplai9tdS9yZ0VvN0xyU0czOHlQQXQ3N1hsSzdvVGpDWjZicGZwbVROZnQ1ZTN5K1hYUUFBQURjb0JnRkFBQUFBSUFyNUhBQkNzTFZxS3NaODV5NGJkNjl3Ulozek5jUmxRR1NCcEVCcy8rbm5UcUx2ZGZiM1g3OWN0YkhMK2Q4OXg5SGNxS3Zvd09BTWdOWlBBQUFBQUFBQUJGeXVBQVBvZWd4V0JvWkxXN3JmdjZjejByM2RVUmxBY1BJTy9VSittS0phc1F6akVJcGpsbFBITWh0ZDJiUStUbytBQUFvdmZLbTc1SFFCd0FBQUlBS0RqbGNnSWZUVHAzRitnY1JFWitkb2Z0bGpxL0RLVHRrY3RXZ2NSN2JuWm0ycmlLN3pkZnhBUUFBQUFBQUFBQ1VBY2poQWp3Y0cxQkpPKzB0Y2RzV2Q4eTBkWld2SXlwTEdHMkEyTzVNMnFTbE9DSVk5WVpsOHpObVRiUWNqa0c3TXdESUM0c3VnWEhoNjFnQUFBQUFBSHdQT1Z3QXIwZ2pveFhkQjRyYmhyOS9kaVJlODNWRVpRd1hXc1AvemEvODMveVNxMVpiSE9IVGtuWHpQOHlhL2J3OTRaS3Zvd09BVWtUTTJTRnpWNUc1L2Uzamx3RUFBQUFBQURsY0FHOXB4cnpBVmE5RFJPU3c1eXo0QktVQWlrRGFwRlhnSjcrNnR6dWIvYnp1ZngvemFjbStqZzRBU2hlc3dheXdzQWdYQUFBQUFNQU5OM3YyYkYvSEFGQkdTQ1N5aGszTmV6YVJ3QXM1V1lMWktJdHE0K3VZeWlDR2tkU3NyK3d4bUJqR2xuQ0pIQTRpY3R4S01PMWNKNWdNMHZvUmpFVHE2eEFCNFBIaFUrODRrbTg1N2lieGFjbDhXcklqTmZkUFIrcGRSMW95bjUzaDBQajdPa1o0ckJpN2paVklXWlpsV1paaEdQRlAxNVJ1b1JLNzFxTjdIVW5YaVVqZXVvdWtldDJTREJ3QUFBQUFvQVJKZkIwQVFGbkMxYWlySGozTnNHdytFWm0yclpFMWF5ZU5qUFoxVUdXVFRLNGFQa1hSWTdCeHpVTHp2aTBrQ09Td216YXZNTy9mcGg0MlNkRjFBSEdjcjBNRWdCTGpjRmlPN3pOdi84ZDIrYXpiSHJGQ3RpQUlBcEZBeEtrMGJMZEJ4RERDZ3hPSXNEeXovQkhFdjFlRzR4VDlScnVtYTEwWDVHSmxMZ0FBQUFCVVRJeUFoa0lBaFpUOTVadTJ1R05FeFBvSEJYNjJrRkZyZlIxUjJlYTRsYUJmTnM5MjdvUnpoQXVyb1I0OVhkYWlnMC9qQW9BU3dXZW01WHo3cnYxR1BCc1lMTy93QkZlNUtsdXBNaU9WaTN2RnR5WDMvaVNCQko3bkJVRVFCT0lGY1VOMGZ6S1VkZmNTdGJuYnJGd2hxOWRZek5zKzRpSmNJdExOLzhoeWVEY1JhWjkvVjk2dVowbmRBd0FBQUFCQUNVTU9GNkRRK0t6MHpMY25DMFk5RWNsYWQvVjc4YisranFnOHNKMDdybC84blNQNWxuTkUwaUJTTytuVjNCckVBRkF1Mkc5Y3lmNzhOU0xTVHAwbGE5blI0eHhuR3JkZ3JwT2hUTXU3NU5hSlpWblhRZVJ3QVFBQUFLRENRZzRYb0Nnc1IySjA4ejRVdHpVVFgxSDBHT3pyaU1vRmg4TzhaNk5oelIrQ0xpdDNoR0VVbmZ1cWhrMTI5a0FEZ0RJdDg1MHBnczBhOE03Y0F2NVAvZUJTWEErcFc5Y2NydXNoVUxhNFpXUGR5aVl3ZVhnODZxR1F3d1VBQUFDQThnSDFjQUdLUXQ2bW0rMzhDZlB1RFVTay8ydUJ0RUVrVndPZFVoNFp4eWw2REpaM2VNSzBjYmx4eTBxeVdrZ1F6SHMzbTJOM3FmcU5VdllmelNoVXZnNFJBSXJPdUg2cEkrbDZ3UHZ6Q3Y1V2htRVlRUkNjZjdxTk8zYzlscERoOFhITjBycGxjdlBPQVFBQUFBQ29hSkREQlNnaXpaZ1hySEhIK2RRN1pEWG5MUGdrOElNRkpKSDZPcWp5Z0ZHb3hIWm5odVVMTExHN2lJaXNGdU82SmFaZDY5WERKaW02RHlTRzlYV01BRkFVcHEyckZWMEhTT28xZnVqTW9qMDFEd0FBQUFBQVVGNGhod3RRVkhLRjMzUHZabjM2Q2puc2psc0poalVMMWFPbStUcW04b01ORE5ZKy81Nnk3MGo5MG5uMitEZ2lFblJaK2tWelRUdldhc2JOa0RacDVlc0FBYUJ3ckNjUENyb3NSZGYrdmc0RW9PanlGbUpHYVdZQUFJRHlMVzlCcHlLWGVBSjRSTWpoQWhTZHBINkVldGdrdzhwZmljaTA2VzlaUkV0cFpMU3ZneXBYSkhVYUJiejN2ZlhrUWNQZlB6bnVKQktSSStsNjloZHZTSnUwMUl5ZGdYWm5BR1dJN2R3SmtpdThXWVFyY2t1TklWUG1FMjRMb2l2NEp4YVB2NVA0L1FRQUFDaXZ4RGM4SHF0N2Vkd0ZVTktRd3dWNEpNb0JUMWt2bkxMRkhTTkIwUDM4ZWVCbkN4bTExdGRCbFRleUZoMWtVVzFkMjUzWnpwM0lmTzlaUmVlKzZsRlRHVzJBcndNRWdJZXozNzBscVZyTHk4bDVrMlg1cFhTaGhPVDlRSUpQTENMeDN1MTJPeHJyQVFBQWxHL2lmOXpGdDBBY3g3bjl0eDV2aXVEeFF3NFg0TkV3ckhicXJNeTNKd3RHUForZG9WLzByZmFGOTMwZFUzbDByOTJaY2UxaTA3WTE1TENMN2M0c1IyS1VBOGVxK293Z21kelhJUUpBUWZpMHU1SkNycDBYM3hOYkxKYTgyVEhreTBxVTg2TUl5N0lzeTdxT1Y5Z1BLcTVmSHZBOGJ6UWFmUjBSQUFBQVBENHltWXpqT05kSGxDcnNteUx3SWVSd0FSNFZHMUJKTS9FVjNmOCsvbi8yempNdWlxc0w0M2UyRjViZW0zUVFFQlFWc0dMRGhyMzNIbXZVbU1RVU5ZbEpOSGxOVEdJU05aYlllOE9LQ29nZ2d0SUVhZEo3NzJYWlh1YjljSFZjZHhkY2lxTHgvai93bTczVDdzN09ERFBQUGVjNUFBQlJiQVN0bHpkOXlOanU3dFIvRTR6QllzOVp6UncxaFhmcFgxanVEQmNLK0plUENNT3VzMmNzcHc4YURkQS9VUVRpblVVbUJTU05DaElxcGFpTFJLSTMzem1FZWtna0VvMUd3ekJNMVVYaGczMXZRZU1IQ0FRQ2dVQjhtS2lOdy8yUUg0b1FieDlVM2gyQjZBTG92aVBvZzBmRGFlN0p2K1RWNWQzZG8vOHlKRU5UenBwdHV0di9vVGk2d3haNVF5MzM4SzdHN1d0ZzlUTUVBdkhmUU5GQ0FkRmQ0QzlRbXY2Z1FBNGVDQVFDZ1VBZ2NIVjBkNmNRSHhaSXcwVWd1Z2JPb2s5SVJtWUFBQ0FXTmgvWUNhU1M3dTdSZnh4WTdveXo5bHVTb1Nsc2tSWm1OKzdZMFB6bk43TEtrdTd1SFFLQjZDQklMSHVuUUc4cFNxQkRnVUFnRUFqRWh3bU80M0s1SEQwR0lMb1hwT0VpRUYwRW5hRzllaXZNNVpmbVpmQUNqM1YzaHo0STZEN0Q5SGVkWU05ZGc3RzBZSXM0TWJyaDY2VXRKLy9FZWR6dTdoMENnZWc0NkJINUhZRjRYVkd0TElkQUlCQUlCQUx4NGFCMmJCczlGQ0hlSmtqRFJTQzZESXFESzJ2eVFqZ3R1SDFCbXZ1c3UzdjBZVUNoTXNmTzFOOTloamx1RmlCVEFBQkFMaGVHWGEvL2ZMNGcrRElLaUVZZ0VJak9vR2lrb0tTdG81Y1dCQUtCUUNBUUh3aEs3bExvUVFqUkxTQU5GNEhvU2xoVEZsSHNld0lBQUk0M0g5aUpRa0hmR2hpYnc1NnpXditYa3pTdlFiQUY1N2Z3enU2di8zS3hLRFlDb1ArdkNBUUMwU0ZVMzFnK1RENXdSMkFFQW9GQUlCQ3Fqd0hva1FEeGxrRWFMZ0xScFdBazdkVmJZVjYvdkthaTVjUWYzZDJoRHd1U29hbjJ4aDkxdC8xRnNYR0NMZkxhU3U3K0h4cTNyNUVXWkhWMzd4QUlSUHRBWXRtN0FQTERKVUJIQUlGQUlCQ0lEeGxVSndEUjdTQU5GNEhvWWtqRzVscUxQNEhUb3RnSVVjejk3dTdSQndmRjBWMTMrei9LNWM2MnIrSCtzME5lVzluZHZVTWdFSzhCaFh5K1V5ajlFTy9mNzBKQ3o3b0lCQUtCUUNEZUxPL2ZBeExpL1FROTF5SVFYUS9kZHdUZFp4aWNiam14UjE1ZDN0MDkrdkRBTUZqdWpEVmpPY1pnd2paUnpQMzZMeGJ4emg5QUhoY0l4RHRPVnowSFI5NjVsSjJhQUtkTDg3UENiNTRUQ1FXdExkelMxSER6ekQ5TjliV3FzNHB5MG8vdTN0TGNvR1lXZ1V3bVZXMnNyU29yTGNqdVVOL2ZJZDdya0JPTXJRMG41TTFOM2RzVEhNZWJHK3RVMjBWQ3ZsREFiOWVtSkdKUjNJTTdEYlZWN2UxRFFWWnFhN01LczlPRS9KYjJickJiS01wOWR1M0VYMjFjeSs4SWNybGN0VEV2STdteXBFQ1QxV1VmdktIL3UzREpkQlcxVldWWktYSHRXcVdocHBMNC85VUJSRUpCUzNPamFydVF6NnNxSzVKS3hLMnRHSEhyL0lFZG16cTgzMjZIeDIxS2pBN2xOalYwMVFZYmFpb2o3MXpTNU4vZms2alFzL3QyNExpYUMvKzFkUEoyOFNabzEwbkw0emFWRm1STHhDSzFjN21OOWVYRmVYS1pySTB0dEhhRXhTSmhTMU9EVk5LUisyRmlkR2pjZ3pzZFdCR0JlSmVoZEhjSEVJai9KbHFMTjBueXMrUTFGVGkvcGZuQVR0MXYvZ1lZR2pKNTYxQ29ySW56bWNNQ2VGZFBDTU52QXJrY3lLU0NPeGVGRDI2enBpeGlqcG9LeU9UdTdxSWFtbjUrangrZEVSOENtSmEyOXZydnU3c1hHdkg0M2cwUG4yRk92Zm9CQU1xS2NxT0NBL3NQSFV0L01hNmpoRkRBZi9yNHZyZmZPQjE5UTVWWnZMTENIR25ya29wUXdOdTcvZVBCbzZmNWpweW8yQjcvNEc1UlR2cnFyYiszdG1KaTlMMDJOcXVLYTU4Qld0cTY4SDNweXRFL1JreWNhMm5uREdmZE9udUFSbWVNbnI0RWlzNlNWMS9SeVdTS3JYTXZ6WGYwbjRHc2J3UW41UFhWWGJKQkhNY3hET3ZBaW1XRk9jZCsyenBsOGZwZS9ZY1NqVUoreS80ZlAzSHExVy9Ddk5XYWJ5b25MVEg0MGxFcWxhWm5hS0w1V2xrcDhSY1AvZUk3Y3FMLzFFVktzL0tlUFQxLzhIK1dObzZMTi8ybytRWTdobGdrL09YenhlWTk3SmQ5L2xQSHRsQ1lsWllhLzVETjBmV2ZwdnhGMmlZNUp0eld4VU5iMXdCK1RJeStWMXFRUFduQjJ0YVdqM3R3UnlJU3Rtc1hXdHE2bnI3REFRQVZKZm1YRCs4ZU5XMVJ6OTYreEZ5NVhIN3R4Ri9tMXZaejEyNXBlenZsUmJrWER2MHlidFlLRjA5dkFJQlVJdEZRWWNkSUpEWkhwMTE5VmdYSDVTRlhUa2pFb29DNXErRFozbEJiSlg2ZGFFNm1VZzFOTE5wWVFDb1J5OW9VY1doME9xYnd0Tnp0bDB3WGN1UFV2cXF5b28rMzcrWG82R200eXJPa3gvZHZuUDFtN3lVbzZKY1Y1cmE5dktXdEV3N3cwb0xzSGc2dUFJQ280Q3VQNzkzYzl2Y0ZBRUJqWFhWZGRZVjlUMDhBUUU3Nmsyc24vcDYrN0ZOWHJ3RnF0eVBnODdoTjlYQmFLT0JYbHhXMXZWODZnMmxpYWFQaGwzb3RaL2Z0cUN3dDFIRGhLWXMzMkxsNEtEV214VDhNQ1R3eFlSNnB6OENSWGRLbCtNaTdzZUZCT25wR25yN0QybDZ5cnFvc0x5TVpsK1BZaTljTGJsTkRXc0pEMVNXZGV2VXpNRFluUG5ieWR2R0dhTmRKbS9rMDl2YUZ3NnUyL0dac2JxMDZOK0ZoY0ZSdzRLYWRoN1JhMzFSSzNJTkhvZGNtTC96WXZJZURZdnU1L1R1TDh6S1hmcmJUMHRaSjdZckhmdHNxRmdsWGJmbE5kVlpjeEIySlNPanROKzYxL2RlYzkzRXdHL0VmQTJtNENNUWJBV056dEZkdmJkeXhIdUM0TkM5REVIU2VPV0ZlZDNmcUF3WGo2R290MnNnY1BZMTM0WkE0TVpvb2R5WU12OG1ldllyV1oyQjNkMUFaU1daeWQzY0JnV2dMMGdzRjVEOU1TWDVtUSsxTHlhK2lPQThBa0oyU3dGSVFSeGhNRmxTSEFRQlBIb2FJQkh6SFhuMWZ1K1d3NjZkTkxHemMrdzErL3ZIYUtiRllSS0ZRWDd1aVhDNlRTaVRtMXZaUXc1VkpKVVU1Nlh5RnJJS0cyaW9HaXcybnI1NzRpOXRZcjdnNmc4bmEvT3NKRGI2Nk1xcXZLeDBXTWJ1RjU0VkdBUkRGUjdMbnRFUDA2WEl5a21Jd0RMTnhla1ZKWjdDMFhEeTluMFNGOXZJZUNwV1hWdFo5M0t6d2c2WS9pWVk2Zm14NGtPckN2YnlIc3RnYzFYWm5qLzZlUHNOaXdtNHlHS3doNDJZUTdWV2xoWmVQL01iUjBaKzhlRU1udnArbTREaU80L0syQTdMYVpzQ29TVW1QdytJaWd2b05HYTFuWktyaFdzVzVHVGRPNzdmdjZUbHYzVGJZVWwxZWxCd1Q3dW5qMThQUlRlMHFVWGV2OExqdEM5ODJzYlNCR2k2VHBhV2xvM2Y1Mzk5Y3ZRYU9tN1djcGFVTkFNaEtpZU8zTkRQWm5LUkhZV3BYeHpDczk0QVJjSFVhalhIcDhLOStBYk9HanB1Wmw1RjA4ZEN2bW5TQXlkYjZmTmV4ZHZWWlhUZEljcGtzNlZFWWlVUWFQMmNsQU9ET2hjTjVHYTk1T0RFeXM0TGpWYnUvWENxVEt1Y2xEQmcxcWJ3b055Y3RzWTB0TFA3a0IydUhuc1RIYnI5azJrdEpmbVoxV2JIYVdjYm0xbVdGT2JmUEgzSnc3YU4yQVFNVGN4c25kd0JBY2t5RXFaV3RpVVVQeGJrOGJ0T0pQZCsydmZmUC9uY2tNZnJlZzZBTEM5Wi9xM2hLU3lYaXkvLysxbEJidGZiYlA5a2NuZkxDWEF3ajJibG9OS1JYWFZiMDJ2MmFXTnFzL0VxamsxTVQrQzFjSFQzRGdmNlQyMTZzdWFFdUpQQ0UybWppNU5nSEdJYnBHWnFVRitlOWRuY2tFc25VMGhaT0Mva3Q5ZW9pdFIzY3ZCSWVoa1FFWFRBeXN3UXEvL3RZYkk2dWdYRnIyMitxcjdsMzlSU0dZUUM4WEJISDVicjZSb29hYmlkdkY1MmhTMDVhdFpRVjV0dzh2WC9VMUlVT2JsNmE5Q1E3TmFHdXFrTHBZS1lsUkJYblpWS290TERycHhkdC9GN3RzNGRJS0dqdllGc25RVEl1b250QkdpNEM4YWFnT0xpeUppL2tYenNKQU9BRkhxZTY5S2EwL3F5SmVOT1FUYTIwTi80b3pVbmpIdnRkVmxZSUFKQlZsRFR2MlVaeGRPY3MyVVIrOFFDSFFDRGVIZHFyRldZbXg0bGVUYkJWamZsS1QzekVZTElWV3p4OC9GVDNrcFVjcjVqRUtoWUxZVEFPbWZ6eXdVblAwQVJxdUdLUk1EWTh5R3VRUC9GS0ZuVHVFTXhBRkl1RU1xbms5NjlYQUFDMGRQU0dqcHY1S1BRNjFFUUl2QWI1ajV1MVhMRWw5djZ0d3B6MDJhdStWR3pNejB3NXMvZDVqR1J4WG1aMVdTR2NFTDk0ZGVHM05FdkVvclNFS0x1ZW5nQ0FNVE9XZXZqNFBkOWdlRkNjT3VYaVE0RHE0b2x4ZEhCdWs3eTJVcEtXUUhYdjF5M2RrTXZsR1U4Zld6djBMQzNJcXEwb2ZhV0hOQWFaUWsyTGYxaWM4MHl4WFZ2ZjBQT0ZMMU44WkhCeDdqTXFqVTdNcGRFWjBTRlhsZllpazhsa1VvbXRjeTlGUVNyaFlUQWhxQm1hV3RMb2pQcmFTa1VsQzU1Q3poNzlzNUpmcHMwNnVudnBHNWwxMGJmdklJOUNyMHNrNmpOejlZM005STFNVStJajFjNmxVS2lEUms5VmFveTRkUjRBTUh6U3l3RjEzeEVURXlKREh0NjkwcHFHKy9IMnZlMTZWei80MDZmRXRLNkI4ZUpOUHo0SXVoQVZIR2hwNCtnellnS095Nk9DQXpHTWxKVVNSOXdmU0dReU1ZUWpGZ2xKSkJJVVpmU01USmQrdnZQc3ZoMFBnaTVpQURPMnNBWUErRTlkcEdmME1vejB3ZTFMdFJXbGt4ZDlUS0crSEFSU3ZFZDFockd6bG5HYkdwNUVoVEtZN0JHVDUwTkJaK0tMbUdXSlNGaVlrMjVxYWN2UjFZY3RZZGRPRTNyM2dKR1Q1REtaVkNxSkNnNjBjL0cwdG5jQkFGZzU5RFF3TmplMXNudDQ1N0sxUTA4NzUrZmhrK1hGZWRtcENkNSs0MWhhMmpvdm91YTc5NUxwTUZrcENVOGVCcmMybDBabkZHYW5GV2FucVozcjNtOElsTU9Demg4YVBuRU9vZUh5VzVvQkFHUUtkYzIyUGNUQ04wN3ZxNmtvV2JiNVoweEJHV1N3dEh5R0I2VEZQN3h5OUkrUEZFVFZPeGVQVkpVVnpsMjdGUVpvRjJTbG12ZXdaN0MwTlA5ZVU1ZHNiQzBFOHM2RmY3bk5YZVphQUtIU0dUcXRxNklRdGM0RDhOdFZsUlVDQUU3OXBWRzJFSnVqOCtuUC94THJYajdTYXRKTWMwUHRrVisvVm0zdjFYL0lsRFpHdjNBY0FEQmp4ZWN3b0I2ZThFZCsrVXBwcVU3ZUxqcERsNXkwYWluSVNxMnBMT1hvNkd2U0RhbEVVcENaWXV2c0R2VnJDTGV4UGpUd2hLV3RrMS9BckRON2Q4VGV2NldVNnRReFpGSko1SjNMQTBaTlVub2FSQ0RlRjVDR2kwQzhRVmhURm9sVDQ2VjVHVUFtYlQ2d1UzL25FVUJuZEhlblBtZ29qdTU2Ty84VlJZZnlMaCtSTjlRQ0FLUTVhUTNiVmpDR2pHVk5XMHJTVTA2Z1JpQVE3eEVSdDg3WFZKUzB2VXpJbGVOS0xiMzZEOEVVYkZXU1l5TzhtZU5IVEo3dlBleGw4bDFlUnZLdHN3Y21ML3hZMStDbHhFQzhhY1JGM0paSnBVUEh6d1FBaE44OHAyZG8wbWZRU0FlMzNnQ0F4T2l3bW9yaU1UT1dBZ0JFQXNIdDg0ZWNQZnIzSGV6ZmRpZnJhNnZLQ25QYVdDQXhLalF6T1JZQUVQL2dOb24wdlBNU3NSZ0FFSFR1NE1JTjN3RUFxRFE2OFg2aVNaeHZHN3p2SVNmMHZrT0VFYmNBQU55VGYrcjlkQlRyM05Ib0dObXBDVTMxdGNNQzVtUWx4NnM2REpMSjVMU0VLS1ZHUzFzblFwQ0M4bXNicGh5UUp3OURibDg0ck5RWUZSeW9OTGFSK1RRMkxTRktMcE5ScUZUaS9IbjYrSlVTckxvR1J0MnY0ZDY3SnVDMVpTQlE5S3FFUjhCZ3NwUTAzT1NZOEtMY1orNzlCcHRaMlJHTnVnYkd2YnlIcHNSR1BJa0tWWHRWMHRyNXpLWW9xTUVRditFVDU3cDQrcGhaMjBGVnNiS2tZT0w4TlZCMnFTNHZQdmpUWnhQbXJvSnh1L1UxRmYvczJPVGNxeit4T292TldiRCt1NUFyeDcwRys1Y1daQUVBckIxZHphM3Q0VnloZ0ZkYnVjZlRkNWhiMzBIdDZxU20zd1VqVFZtOC92Z2YzMVNWRlVHemJ5cU5UdXk5dnFZaTh2YWxxVXMyRWkwTUZwdlFjT0hCTDhwSmp3b085QjA1RWFid1EwUkMvc003bHkxdG5ZaEk4Q2NQUTdKVEUvb01HcVdVZ3QyTmwweUhHVFZsd2FncEM3cHFhNURmdmxvT0FEQXdObC83N1o5RVkwTnRsWGtQQnlOVFM2V0ZTVFQ2MUNVYlUrSWpXZXpuRWkyT3k4a1V5dWpwUzZIblFHMWxXVTFscVZPdmZobEpqeFZYcE5JWmxyWk9LWEdsN1A2d0FBQWdBRWxFUVZTUkFJQ2E4bUtwVkFwZFJIWDBEQUVBSEIyOTFrSk5LVFJhMTM3ZjV3YjB2M2JRUFNBcU9KQkVKczljOGJtRzhoeVpvaXlHako2K0JONGxoQUplU1g2bW1aV2RsdllyNmY4RjJhbDBPcFBJOTJkcjZ6UTMxRlpYbEVEUEN2akFnSkV3RXdzYmpvNGV6SlhSWklTZ2s3ZUxEdE8xSjIzUStVT2VQc084Qm8yQ2w3Q092cEdHUGh2WnFmRWlvWUFZZUlaSzYrVWp2d2tGL0luejF4cWFXbmdOOHI5MzdaU09nWkdpM1VRSHdISDh4dW45YVFsUkxjMk5FK2V2NmN5bUVJanVBbW00Q01TYkJDTnByOTVhdjNVRkVBdmxOUlhjazNzNEh5a1B2U0xlTmhpSlBuZ00zWHNZUC9peTROWlpYQ2dBT0M2TXZDT011YzhhTjRzNWZqYkdZSFYzRnhFSVJFZFFmVjNmOWRsQ3BSYTFkbXhDQWYvcXNUMHdlYk1rTHpNL0kzbmFzazBIZi9wTWFUR2xsTkpaS3pjN2UzaHpHK3VqUTY2T21ycUl6ZEdwcXk2UERyazJkTnlNM2dOR0FHdDdBRUIrWm1wVGZZMnpoN2RVSWpuMTkvZDBCbXZTd25WcU94OXk1VGlSTHltVlN1UXlHZEY1RnB1ei9vZjlpZ3RQV2J5K3VXSHVuOStzbWI3c1U4TFA0ZFJmM3pOWTdKa3JQdGZzYUgxQXNBTG1RQTFYWGxYV2N1Ulh6cXB1OEJaTWlMekxZTEpkdlFZb3ZxTzJDNUdBRHhXV05pZ3JVaVA5ZjdMam9Hcmp4VU8vWktjK1dmLzlmbWpOOFc2eTRZZC9XaHMvT1BUejV5dzJaOEdHNzlUT1ZZcXNiNnlyRHI1OG5NbldValVDSGpOOWNVRm1jc2lWNDliMkxrWm1Wa1I3UTAzbHMxZEZyclp4OXZSdXpRcld6Tm91T1NhQ3JhMFRkdTJVZVE4SHdsSXpJZkl1QUVEd3d1VTIvT1k1WEM3M216QmJjVjBHazZWazF5c1JpNHB5bjBGckNKbFVZbUxSSS9kWkVqSFgwTlJTVnlHVXRaUFE2SXo1NjdZeDJSd1M2YmxITFk3anFmRVBBUUI4YmhNQW9DUS9DNFpET3JtcnNaRXB6RWtua2NsV0x3eTcyMHMzWGpLZFJ5d1MvckhsSTAyV25MUDZxOWJDd0NIUUM1VkdZMGpFb3ZycUNnQUFuOGZsdHpUcjZCdFdLZmpHR3BpWXR6UTNKc2RHd0I4dUt1UnFTVjRXanNzajcxeG1jM1Q0dk9ib2tLdURSazlOalkrRTRwcFN0VFE5UTVNNXE3OE92blNVYUlIVDQyZC9CQUFvSzh5VnRGSURqZDlPc3hGTmNQYm9QMnZsRjIwdkF6Vk5wY2FjdE1UQzdEVHZZZU9KZjRzZHdNak1DaHA2bEJaa1B3cTlQblhKUmtWL0R4Z0ViV3h1clJnUW12UW83TmJaQThUSDh3ZCtCZ0JNWHJUZXczdG9WVmtSQUVCSDQ2dXlNN2VMVHRMaGt6WXpPUzc5U1hRUFIxY1lvWC92Mmltblh2MmtVa2xaWVE2R2tlQ1REUFQ5My92OWVzV2I4N0FKYzN5R0I4RHBwNC92MHhrc0YwOGYrRkVtbFZ3NXVxZTBJSHY2c2s4TlRTMWdhbEZ0WmNuVjQzL2hpL0RXckp4ZkM0N2p0ODhmU2t1SXNySnpnWVByQ01UN0NOSndFWWczQzhuWW5MTm9BL2ZmWHdBQW9xZ1FXaTl2dW05bjAxNFFYUUNOL3J6YzJjWER3b2QzQVk0RHNZaC8vWlRnL2szMnRDV000Uk5RRFRvRTRzT2h1YUUyOTFrU0RLUWRPWFhoOVJOL1Y1VGtiOXA1aUZnZ0x5UDV4dWw5U3ovYnFhaVB3RnpVVytjTzZob1lPL2ZxMTl4WUYzN3p2SzZCMFVEL0thcTd1SGxtZjIxRnlkTFBmMm90T01pOS94QWlyaWM1SnFLOEtHZmM3T2R2VXhScXE0Rk8zTWI2MnNveU9DMlZpQUY0dWZHU3ZFeGl1cnpvTmNWdy90dVFqTTIxRm0xc09ma25BRUQwNkI2UVNUbHJYK1B3MkxXVUZtUVhaS1U2dUhuQm43S3FyS2krdXJ6dFZmU01URTFmTmZuaE50WGZlVjNBb05xQ1VRMDFsZFVWcjlnZHl1WHkzR2RQOVF4TnlncXoxZS9kMEZSdFhacTNUQnRoc0JpR1lTUlNhL1VKRlpHSVJZSEg5b2lFL0dsTFAxRWR2Mkd3dENiTVczM3VuNS9QN3Y5cDRmcHY5WTJmaHg3WFZKYmV2M0ZXODY3cUc1bXExWENsRWtudzVhT0owZmY2REJ3NTg2UE5lb1ltc0daWGFuemtrNmhRZldPenNHdW5kZlFNZS9ZWk1IVGNUQWRYTHhoWktaVklicDA5ME45dnJJV05vOUlHZWR5bWMvdGYxb0s3Yy9HSTR0d3hNNWQxYmZVZXBmSm9PSTdEa3hCcTYwbVB3bEppSTZEd3BMcHU1dE5ZV3lmMzlzWXlRN3Iza3VrOE9JNkxSY0tlZlFhNHRTNDJWUlRuUjRkZWUyMEhDQ3ZTcXRMQ1EvL2JUTFFueDBRa3gwUVFIMWR0K1UwaUZxVyswS3h4dWJ5eHZnWUFRTFRRR016K2Z1TVNJb09OemEwWHZoajhxQzR2UHZYWDk0UDhwd3owbjB4bnNyL1lmUklBY08vcXlXZUpqemI4ZUFBQVVGbVNEMjNjMitoaEZ4WTBnMlNuUGxFZGYxVkMxVXRCS3BHRVhEbE9aN0FHakpyMDJ0VWhreGF1VXczcTVEYldQWGtZQWdCb3FLdUdoZ0JLZVF3aW9hQ3h2Z1l1QXdDd3RIUHUyZHZYeXM0RkFCQWRlalVsOXNHcUxiK1JTR1F0SFQycFJKSWNFMjVtWmFkWUtKVkdZMEJaM05iRkU4TXdNcGxDZUtGMDdIYlJWWFQ0cEMzT2ZWWmVsR3ZqNkFZQUdEbDV3Y1hEdjRiZlBBZkxvQTBhUFFXbUFSVmtweFhscFBmM0d3dS9Qb1M0dnpYV1ZlZG5wdWdibVVIekU3RkllUG5mM1hrWnlTTW16eWZrV2dxVk9uUGxGNmYrM0g3bDZPK1ZwVlA5QW1hMTF6ZEdMcFBkT25jd09TYThoNFByckZWZmR1eldoRUM4Q3lBTkY0RjQ0OUNIakJXbnhvbGlJd0FBTFNmMlVGMDhQNFNLUU84RkdFZFhhL2xtNXBnWkxXZjNTZElUQVFBNHQ3SGx4QjdCdld0YTg5ZFIzVjVmbmdpQlFQd0hhS3lyWmpCWmRBWUxBTUJrc2hkditxRW81NWxpQVIvNEhsdWNtMUhIZVVWSHNIVnlMOG5QRkFuNGYyeDlibkU3Wi9YWDRUZlBaVDZOZ1I4Ri9CYUpSTHhuMnlwdVl6Mk56amkzYnlkc0h4b3dTekhuRndCZ2JtMVBaQ1dYNUdkVmxSVVNkYy9hUUNrTDJLVzNEekdkbjVsTVZIU0Jqb29mTW95Umt5VTU2YUxIOXdBQW90Z0lhV2tCWisxM2xLNldIbG9qL09ZNUFGN1d3a21KZlJCei8yYmJxL2dNRDFBU3BEcWNHSjZkOWtUVlFnUm00N1pXSnN0M3hFVC9hY29ocTExTFpXbEJhenJMcXEyL2QxVXdLWTdMcng3L3E2d3d4OU9uVmM4QkJ6Y3YvNm1MUXErZVBMSG4yL2tmZndQRmF3YzNMNmhuYVlpaTd5cEJiVlhaMWVOL1ZwWVV1SG9OSERWMUVZUEpBZ0FJK2J6SU81ZGl3NE9zSFhyT1gvZk5yYk1ITGgvNXZkK1FNWDRCczRpWXU5cXEwcHkwSittSjBhT21MQ1RpMUJRSm1MdUtzTmVFaUVYQ3Y3OVRIK1BmWHA0OERBbCtjY0xNV1A2cFlrZ2ppVVQ2OHJkVDhPVFo5LzJHU1F2V3RuYWJxaTR2cmk0djloNDJ2bU45Nk41THBxc3dNclBzMmFkVk9ZemNJVk1YdjRCWlNoV2ljdE1USHdSZGhJcll4OXYzd2tEZEswZCtiNnl2d1REU2lFbno3WHA2d25NdktqaFFLT0N4T1RxRUVSRDB3alkwdFlSRGtuQlFoRVNtRU5OUVE1ejUwV1pvYWd3SnUzN0d2bWR2R3ljM0FFRGNnenVDRnE1S056c09pVXkyc25NYU5HWWEwZEpRVS9VMDVyN2YrRmtrQmRlajVvYmEyK2YveFJUaUxlN2ZPRk5mVXpGcXlnSXRiYjFoRStab3NpKzFJMVcxVldVSmtjR0VUSndhLy9CWjRpUEZCY1Fpb1lEWGN1L2FLZmh4NU9UNUprUEh3b0tpVEpZV0FNRFF4SUpFSnN2bDhwdG4vbW1vclZKS2p0RTNNalV5czNvY2R1TngyQTBBZ08vSWlUQS9vTU8zaTY2bEF5ZHRkWGt4Y1NRNXV2cURSazloc2pnUDcxNjJjL0VjUG5FdWJKZEtKVVU1NlQ3REFsUUgwZ0FBaisvZElGSXVLa3NLQW8vdHFhc3U5NSs2U01uOWxzWG1MUDdraDR1SGY0ME91WnFSRk9NL2JSRnhkeEx3VzVRR3RNeXQ3YUR2QkVRa0ZBUWUvU1AzV1pLamU5L3B5emFwdldNakVPOExTTU5GSU40R1dvczNTVEpUNUUzMU9MK0ZlM2lYenVmL1EyR2U3dzVrUzF1ZEwzWkwwcCswbk5uM3ZOeFpXV0hUTDV1cGJsNWE4OWFoY21jSXhQdENYWFY1dzZ0RnBlVnk1UkNud3B4MCtLNEZZV3ZwbUZuYjFWV1hLMXAvWWhnSnZsd3BZbVJtbFJMM1FLWFJjdEdHN1FBRGRBYnI3UDZkeG1aV2p1NWVMQzBPRVpVbWw4a2lnaTd3dUkxalppNVRkTVFqNUZxb1U4UTl1Qk1iOWxLaEVQQmJ4Q0xoMzkrK3pLRTJ0dWpSWDExNDNiU2xuOWk3OW9iVFNucmNrSEV6Q1l2UDZKQ3JqMEt2cWE3K1FjRlp2UVVYOHNWSmp3QUFzcktpeHEzTG1LT25NOGZNSUJtYWFMQjJ4OGxKZTZKVUVHYjR4RGxEeGsxdmV5M1ZDQ09SVUpEeHV1eit5dElDMWNhK2cwZS84cmFQNDBkKzNjTGpOcTNaOWdlVnJ2NDl0cE1HeXBwQVl6QnRXa2tocHlvRW5sZVhGeC82ZWJQcU1qZ3ViNml0MnJGZVRTcnhvaysraDNxVFhDNFBPbmN3S3lYTzJ0NUZzWkFnbjhkVnNxZjBIVGxSSkJSRTNybDA3TGV0L3RNV2VRM3lKMmtXNU5zR0NRK0Q3MTA5aGVQeWdMbXJ2QWFOd25HOHZDZzNOZjVoU215RVNDanc5aHMzYXVwQ01vVTZlZEhIK2thbWtYY3VKOGRHZVBvTWMrbnRZMjN2WW1wcHUrS0wvMTA0dUN2a3l2SFNndXdwaXo1V1BrUUtidGNRd3RlNDg1amJPUGlObjluUzNCZ1hjUnZIWDRsMmJHbHVGUEo1QUlDbWhsb0FRRXR6QTh3RFVCVkVZT3AzMExsRFFlY09BUUI2OXZHWnZ1elRGeFdlWGtPM1h6SmRSVlJ3WUV4WXE5S3o2cituMVBqSTIrY1B5NlNTOEJ2bkltOWZncVVJaWFHT2dMbXJBQUM2QmlibTF2WTFsYVc1NlltZXZzTlpiQTZSaWdHcExDbTQ5Tzl1SE1kZGV2dGtQbzI5Yy9GZk9vTTVmZm1uVEpiV3c3dFhBQUJORFRVNExvZnFKL1J2MVRGNHpaQUprOFZXckRUMTlQRjlYWDBqR0NBNUxLREwwdm1sRW9sTUpwMy84VGRLN1JLeHFMS2tnTnZVb0RSZzROWjNNUHlWYVhSNlVjNnoyUENnSG82dXZpTW5ZaGhKN2NpSGh0ZzZlNHljdkFBR2d4LzdiYXZxUU1YZTdSOGJtMXUvMXUzaDhiM3JLYkVSdmlNbktvNnRRcEY2NldjN3NsSVMrTndtSE9EMlBYdDM4bmJSc2NHQTFtanZTWXZqZUVWeGZuK0YrZ0ZEeDgyTURRL2ljWnQ4aG1zMGhOUFMzUGcwNXJrYnU1RFBPL1hYOXpLWmRNcmk5VDE3Ky9KYm1oa3NMY0xMUlNUazR6ZysvK050VWNHQlVjR0Jpb1BUSXFFQTVnUVFTRVJDUXNPdHF5Ni9kSGgzVFVXSnQ5ODQvK2xMaUEwaUVPOHBTTU5GSU40R0dKdkRXZmxWMCs0dkFZNUwwaElFUWVlWkUrWnBzQjdpN1VGMTY2dTM4MTloK0MxZTRIR2Myd2dBa0tRbnduSm43RmtmWVp4MzF6RVFnVUJBbmo2Ky95ajBldHZMWEQzK3ArSkgrNTZlODladHF5NHJVclRDMU5FM1hMMzE5N0xDSFBnS3JSWWFnNkVZOC9YZzlrVUJqd3ZkRHl4c0hHR0dvSURYY3VuZjNUeHUwK3hWWDlxNWVLcmREbzdqSkJMWjB0WUp0Rmx0V2V2VmpHWUNSU2xIMFdZT2w4dGZkUVJGQUFDQTlycHZXODdzRlliZmdoOEZJVmNFSVZlb2JsNDBUMSs2MXlEU0d5amhKWlZJN2w0OG9xTnZTRklRbUVnazFUbzZ5cWhLY3MwTnRWZU83bWxsY1FJMUNobUZTaVZ5ZGFGM1lYMU5oYy93QUk2dVJ1WEMzeEQ2aHFhdkZVRWdPQzYzY1hKWENyRk1laHhHcGRIZCs3NmlyZFJXbGVXbUowS1pVQ3FSQkI3Yms1VVNaMkJzUHZPanpjUVJLTW5QUFBYbjkvMzl4aWtGR3ZzRnpLTFM2UGR2bkEwNmQ2Z3dPMzNhMGsrZ0orT1Q2SHR0OU0zVTBsWXhQcEdnb2JicTN0VlRXdHE2TTFkOERqUE5uejYrZit2c0FRcVY2dUxwTTNqc2RDSUpHc093b2VObjl1empHMzd6M0pPb2tJU0h3Y01tekJreWRycWVrZW1TejNaY09yeWJSbWVRS1ZSY2ppdGU0OWRPL0hYdHhGK2FITDBPWUdabFoyWmxWMVZhR0JkeFcybldnNkNMaWRHaHhNZlF3Sk9oZ1NjQkFEWk83b3BqWXkxTkRjbXhFZHA2aGtQSHpRQUFSSWRlazh2bDJha0poZGxwVW9rWTVxY1RzZUhRTVBSUjZIV1dGZ2Nqa2Z6R3orcjJTNmFyY1Bid2ZtMWF1bUtMaVlVTnRQU0JTQ1VTSEpjVCtyaWlyMFZGY2Y2OXE2ZnNlL1pXSEkwUWk0U1J0eS9GaHQ4eU1yT2F1M1pyWEVRUWhwR1diLzc1NHVGZmovKytiYUQvRkNxTjVqVm9WRnpFN1pxS1VoZzRXVmxTQUFBd1VSZU9pdVB5NnJMbkhpeTV6NUlhNjJvVTUxYVdGaWc2T2REbzlEYUNOelhrMXRsL29OdXlXbTZmUDNUNy9DRzFzMVorOVN1VHBjWFMwaDQ2Ym1iVTNVQU5kK2ZoTTB6UjRxQTFDTk5uQWhpODNBWnl1YXd3SjgzUnZhKzJua0d2L2tOVkY2QXpXQjdlTDlzN2Y3dlE4Q3RyUW50UDJwcUtFcUdBWjI1dHoyMnNKeHBMOGpJTlRTenNYOWlBdEUzRXJmTlNpVVRQMEFTV1JweTZkQ05IUjkvRW9rZHNlRkRJbGVPcnR2eEdCUG5lT0wyL0tDZjk4MTNIL01iUDh2UVpwbGhuVDFmZlNLbHNBQUd2cGZuSUwxOUxwWklKODFiM0dUaFNreTRoRU84NFNNTkZJTjRTVlBkK3pQR3pCVUhuQVFDOHdPTTBUMSt5bFJyN01FUjNncEVZSXliUkI0NFNCSjNuMzcwRXhDSlk3a3dVRjhHY01JODFaZ1pBcVRjSXhEdk00REhUZllhOUVuMno5L3YxU3N1cy9IbzNXeUdlQ0NvN1kyWXVGd3Y1WXBGSWNja0xCM2Z4dUUyWXVwd0pISmViV2RtdCtISVgvRmlVKyt6aG5TdlRsbTVVTEE5VlZWcDQ2Y2h2RFRXVlBzTURwQklKVVVDR1NxUGJPdmNpRnBQTDVRRERGSTBVV2lNL00wVzE4Y3JSM3dubFFpSVdPM3YySnpiYlhxdTREd0lxVFd2SnA3UStnN2lILzRlL0tNVWpTVStVcENmeXp1NEhORHBKVzVkcTc4cFpxeHdJMW1IS2kzSWI2MnZtclA0Ni9OWTVvakhzK2hsTkVzTkhUMStpMkdKa1p0V0J4UEFET3piQmtFa0NXRnNtNFdFSVVVT3ZOYnJRMDZDVE9IdDZLOW04WnFYRXNiUzBsWFRZbExqSTNQUkVPRjFkWHBTWDhkVEUwbWIrdW0yS0lZUmgxODdJWkZKVEt6VVpOZ1A5SjV0YTJWdzk5aWNocjBna1lzVXFUNnI0anBpb1ZzUFZNelNadStackV3dWJwdnFhNkpDcnNOSFN6cm1IZlU4Nms1V2RFcCtkRXErMGlyMXJuOUV6bG1hbnhQY2JNZ2EyTUpqc2VldTJZZ0NEQVdpS29hWURSazFXMnE5TUtybDg1RFduUitmeEM1aWxOc0tSU3FPSEJMNzA2NGdJdWlDVlNKaHNMYWlZUUxHdm9qZy82VkVZekppdUxpdXVxM3J1U3dPOU5UT2V4cEJJSkRLRlltSmgwNzJYVENlUnkyU3cvTmRuL3p0Q0lwUFYvZ2VCMkxwNDlCczZoc1pnaW9RQ0NvVkNwbENOemEwVnMvdHZuTnBYWHB4SGZBWEZDbVpxaVE2NStqanNScjhoWTBaT1dVQ2wwU2tVR3AzQjBEVXdYdnpKRDFlUDc3R3djZlFhT0lyZjBod1hjYnNrUHd2dXFLd294OURFQWhvcFFDUmlFYitsU1N3Uy9yRmxKWWxFbXJoZ0hWVFlsZmFWbVJ5WG1SeEhmTlRWTitxOGh1czNmbGEvb1dNN3NLS2VrU21OenBpNzVtdHVVLzJqZTY4Wng0V25uRXdxNmVIb3BxVGhRcTFXS1VpVE1IMG1hRTNERmZCYTRNMzI5eTBmaVFUOHVXdTNoQWFldkg1eVgydmRHREoydWwvQXJLNjZYWFNHenB5MEdJYTU5UGF4c0hITWZCcExMRFp0MmFiYXlsSk1nNUhraXBMOHA0L3ZlL2o0aVFSOEdGSHVvSm55cXlqZ3RvMUVMTkl6TXAyK2JKTVpldTlHL0ZkQXovY0l4TnVEUFcycEpETlptcGNCWk5MbUF6djF2dDBIa0ovNnV3ZkdZTEdtTDJPTW1NUVBQQWJMbmVGQ0FmL3lFV0hZZGZhTTVmUkIvc2dIQTRGNE42RXptRXJwejZxdkVHd3RiVFYxalpnc0JwT2xsSkhhaGl2b3RSTi9FUXZYVnBaZFByemJwYmVQdFgzUGt2ek14cnBxWncvdnVJamJrYmN2eVdSU0dwMlI5Q2lNRU11a1VnbWJvL1BKam9QRXBxUVNNZTNGNE5EZjM2MVRhMXc3ZjkwMnkxWnF1dzhlTTUyb0NrTFk4OEdYbG1kSk1kWGxKZkJqZWZFSFhkTk1DWnFuai83dXM4S0lXN3h6Lzd3eVF5eVMxMVpKS2ExV2tPc0FwbGEyQTBaTmRuVDNVaFNrM1BzUGZtMFZJTlZpTlJLUk1QZFpVdHRyMVZhV0tyVkFsd0RpWTJwOFpFVnh2bHZmUWFyRnNsUnByZjdlZTRGNUQ0ZUY2NzgxTkxOVS9CWVpUMk5LOGpQdFhEeDY5UitpZGkwN0Y4OTEyL2RDSjBvQzcySGpvZFNpaUZnay9IUGI2alk2QU91Mlp6eU51WC9qTElWS2c4SlFkVm1SMm9VbFlyR3VnVkhmd2Y2S0JySXltWlRiV0ErbEN2Z2pFaUdacHBZMmlqYTF4QUp2RHBneG9LV3RLNVZLUkh5ZTRpdzZpNjJvaFpVVjVpUTlDbE85OS9vRnpQSUxtRlZUVVhKZzU2Y2pweXdndEdDb29pN2YvRE5VRllYOGx1NjlaRHBKMnBQbzZ5Zi9idTlhL1lhT0hUZHJPWnlPdkhPSlJtTW9Pb0hpcWc0VTZqd3BCbzJlYXV2Y3k4YkpIUUJ3OHMvdE9ub0dtMzg5QWY4enpsbjlOVnhHUzBlWHhlWmtwY1QxSGV6ZlVGdFZXMWxHUkNaV2xPUkgzRHhmbUpNT1k2Vk5MVzNjK2c0U0Mva0FnQlZmN2pJeDcwSHNhT2ZHT1g3alp3MVdzS3dGWFpIM29XZGtxbWRrV2xkZFhsYW82VDhzMXo2K1JNMVBXQlFVK2pXM3paT29VTFVodmZBaUlrcGRNZGxhemg3OWZVZE10SGJvcWJqWTNVdEh0SFZmRVg5VDRpTGpJMjVYbE9URFg4ckZ3OXVwVjc4ZURxNUR4czY0ZitPTWlZVU5NYndLcVN3cFNFdUlVZ3hkNy96dG9qTjA1cVExTXJOU012eUZPbmhkVlZsaFRqclJVbEdjQndCNEdoTk9VM2hJNnp2WXY3YXlsRVpuRHA4NDkrNnJiclpkQ0V0TCs2TXZkOEdDQndqRWZ3T2s0U0lRYnhFS1ZYdjExdnF0SzRCWUtDc3RhRG0zWDJ2SnA5M2RKNFI2U0hxR3NOd1o5L2dmMHB3MEFJQzhvWlo3ZUJmLzlnWE8wazhwanU3ZDNVRUVBdkhHZVJJVmtob2ZxZG91RXZLTlRKOTdMenk0ZllIUDQyWStqYzFJZWt3bVV4Z3NkbHo0N2NyU0FvNnVQb1ZDVy92dEs5WU40VGZQSlN0RTlJaEZRaHpIcVMvZUdDVmlrWTJUdTJMbHBjYTY2dkNiNTFRTGNCT1lXUFN3Yy9HQTA4d1hzVlJ5bVV3aUZsV1c1TmRXUE5kd0JRSWVjbFpRUkJoK2szL253bHZZRVkzT0dEVmxnVklqekZWdjc2WWE2MnZPN2YrcHZXdjFIakNDbUM3T3piaDM5YVN4dWZYa2hldTYxa0x4M1VScDVFTXNFb1lHbnFCUXFlTm1yeUFhaFFLZWtsU3RKT0RDYUgxVk9idU5VRFZWRm03NHp0TFdpZmlZbjVtaXJXdGdhR3BCdEp6NjYvdW0raHFsdGFyTGlvL3UvbnIycWk4ZDNMeWd1c1JrYzRUOEZwaFRISFR1SUhpTENIZ3QwSHdqNHVZNXBZVDNYdjJIVEZtOGdmakk1dWlZV1BUUU56S3JyNjFVM1E2M3FVSEpGa0FKQmt1cmV5K1pMbUhjck9YNnh1WWFMbngyM3c1aVdpSVd4WVRkY3VuOVNzRzZ0SVNvbVBzM2ZVZE1JRnJFSWdGTXlWZGNyS0dtc3FHMnFxRzJxcW1odGlnbjNkSGRTekhXdm9lRHE3NnhHWWFSSE56NnBEMkpibWxxZ0tXNmlQaFpibU45WGtheXJiTzdTQ2lvcXlxYnQyNGJUT29IQUdqckdpaldFNFBqbzBvdFhVVmVSbkx3cGFNNitvWXdBcjAxUkNLQmdOZGk1OXhMUzZmZG8yNVFJVlcxZG9YUjdqUUdzelEvcTdHK0JnRGc2ald3dWJFdUxTRktjVEZMVzJmNG96aTQ5WUYzaHVyeVlwRlFNR0RVcE5yS3N1elVoQW56VnNPRDA5OXZiRVZKZm1GMnF2ZXc4VVFRdlV3bVBmeS9MOWdjbmRieStqdDJ1K2c4SFQ1cDFmSTQ3R1paWVk1U0k2eFZTT0RwTTZ4bmIxOTRncWx1UVF3bDljNzVrZ01BYURRNkVuQVIvekdRaG90QXZGVkl4dVphYzFlM25OZ0RBQkNHMzZLNmV0RzkzMGhkVVVTWFFMYTAxZDMybHpqcEVlL0NRVmxGQ1N4MzFyaGpBODFyRUh2MlNyS3BsUWJiUUNBUWJ3TzVYTTUva1IxUG9CcSt4Rk1KZEtVeG1MUldVaUljM0x5OEJvMVNiWThPdVNvUzhPRzAxeUIvUzF0blF4TUxBeE56SFgxRHNVaDA5OUxSaVF2V1BuMThQenMxb2ZuVk5IYWxIRXdldDBuSjY5YlExRUt4ZkVwNWNaN1NPdzhrT3pXaHBia0JBRkNhbnlXVFNtQWp2NlZaSWhabEpEMDJNTEVBQU14YnQ4M0VvZ2ZSWVZUVERDS3ZyV3orWjRjMDk5bkxKaXFWWW1sSHNYVW1HNW1TdFBYSUpoWnRyZDhWNUtZblhudGQwTk9FZVd0Y1BGL3FPTWJtVmxyYXVvcmFWazFGYVcxVldjOVhxK1VVWktVbFBRcFRlejdYVnBWZCtuZTNYQzUzN1RNZ0x5TzVqVjByMlgzOFo0aTZlNldwdm5aWXdHeWlnR0Y1VWU2WmZUdEhUVm53TmswU1pUTHBtYjAvZXZ1Tkd6TnpXZHRMbGhWbXkrVnliVDFES00vUjZBd0drd1UxWEU4ZlAvTWVEdHpHK2dlM0wzcjdqVE8yNkNHVlNPNWVlaU9CYkVJQkx5czVUc0RqR3IxSTh6YzJ0NTY5NmtzNGZlSGdMcVhsZFEyTWwyLysrZmFGZjlWdURXcFBpcll6bXRBdGwweG5NTGR4TkxlMngzRThPMVU1QzU3QXlzN2xoY3ZIUzdFeUt5VmVKT1I3K0x4OE5SQ0xoT0UzejBvbEVvN09Td05yS0lVckJuSUNBQXF5VXg4RVhjUnhYQ0lXa2Nqa29weG5SVG5QNEQ5SHFVUThhY0ZhZldNekFJQ243L0NVdU1qbzBHc1pUMlBZSEIzaVlyZDI2TG5wcDBOc2pzNmRpMGZxcXA0bm10VFhWSkpJSkJ6SEZkMXZsZnh3ZGZRTllmQnZGN0pxeSs5dEZ4Vk1laFIyNit5QmptMGNlaWhKWC96ckpPQnhtd0VBREFiclFkQkZLSEMzemNxdmZtVllzZ0VBd3dKbXdUT05jSGttR09nL09UWHVRVnpFN1FFako4R1c2T0NyTlJVbDA1ZHQwdVNzMC94MjBYazZmTktxWmRubnJ3eWZoTjg4RnhVY3VHbm5JZFZFS0xXV3diRDRKQUJBcWY0a0FvRkFHaTRDMFEwd1Jrd1NQMHNTeHo4QUFMUWMrNTNxMUl1a2J2Z1I4ZTVBNnpPUTV1RWpmQkJFbERzVEowYUxuejVtREovSW5yNE1RNDhYQ01RN1FGTjl6ZDd0eXRYYlZUbjBzM0xTMzVpWnk1U3NOZ2tvRktyU1N6TFJUbGpuMmpyM1VoUzg2QXptNUlYcjRIUkRiZFdmMzZ4UldsZXhrQlFzNXFPanNhMGJRZkRsWS95V1pocWRFUjk1VjJuV2pkUDdZYUZ3SGIzWFYydjUwSkNreGpmOXVRMUlucis2WXd3bWE5SUNwdiswdCt4MUxwTkpCYnlXM2dORzZCdVpxczV0cXE5NUVoVUswNWtoNS83NTJjNjUxOWlaeTJQRGczTFRrK1ovdkExYWppYkhSRWdsNGtHanB4Skxldm9Pd3pEcytxbTlzMWQ5cFJoUFdsdFZkdWJ2SHdVOHJyNnhXVVRRYXdLUU9icjZpbllmL3czS0NuTWUzYnRoWWVPb2VMaU16YTIxdEhYdVhqcHFZZU5vcks2czA1dEF5T2RwR0Z4V1ZwUkxaN0NNekN3QkFKV2xoWHFHcGpCZ2JkMTNmekdZYkphV2RuVjU4WVBiRjIxZFBKeDY5ZU54bSt4ZFBWbHM3ZGR1VmtQZ0FGaFZXVkZvNEVrcWpkNVlYOVBiMEFUT0lwTXBoQm1sV3QvdE5xSzg4ektTTVF3enR1alIyZ0pxZWZ1WFRKZUF5K1VYRC8xS0psT1VLckpCVVhYUnh1MHdnMTZSdUlqYmVrYW1QUnhjaVpZN0Z3NDMxZGRPWDdhSnFlQmFXMXFRcld0Z3JLUnkrbzZZNkR0aTRvUGJGeC9ldWJMMDB4M1FXd0FBY1AvNm1aandJT0wvVkE5SE54T0xIckJnM1lqSjh3bjdWN1hlS1ZWbFJjWVdQUnJycW0rYzNrYzRwWklwMUp6MHBKejBKR2pFN096UnY4czEzRDFiVjdhOUFMUlI3aGd3S2xQQWExRnFyNmtvb1ROWVdqcDYwNVp1bkxwNHc3M3JweE1pZzZjdTJlRGM2NlVUQWc3d2lGdm5INFZlOS9BZVNwUkNKZndjVkRFMHNmQVpNVEg4NW5rclcyZExPK2NuVWFFUGJsL3NNM0NrcTlkQVRicXErZTJpcStqQVNmdUdhS3F2b2RFWlhUNitBZ20vZWE2cXJIRHNyQlh2aU9jN0F0RXVrSWFMUUhRRG5LV2ZObVNueXB2cWNYNEw5L0F1bmMyL2RIZVBFSytEVEZZdWR5YVhDOE91aXg2SHNhWXNZbzZjREQ2QXZGUUU0bDFHUzF0Mzd0b3RTbzJYRHYrcTFESjF5VVlsV2RaUXhVV1JJRFUrVWltSkVnSnJtaW0yU0NXU3VxcXlxcktpcXJJaWpxNmU3NGlKc0ZESm9vM2JGUmQ3SEhZejQya004VEVySlo1Q3BTbFdNNHU1ZnlzaE1wajQySnFMd3ZydjkwR25oVWYzcm8rY3ZJQkdaMFRldVdUbjRtRmw1d0pmVGd4TkxOU3F6eDh5a3ZSRVJRR1hNWFFjZTg3cWJoeUVjK3M3aVBEQlVBbUJQeFFBQUNBQVNVUkJWS1E0TitOSlZDanhzYXd3SnpjOTBjck9HWm92RjJTbHd2WUo4OVpJeE9MN044NktSY0xoRStjQ0FNS3VuemExdEdXdzJDVjVtUmNQL1RKdjdWWVlibGFVazM3eDhHNlJnRDk1MFhwbmovNktVbGR1ZXRMMVUzc0Q1cTVTREdCVUt1a0RxUzR2emtsN1ltbnI5TlplNER1QVVNQURBS2ltZUl1RWd1c245MUpwdEttTE55ak9wVkJwVXhadE9QcmJsc0NqZnl6Yi9ITnJZa0ZSenJPdzY2ZVZHanNzSWRWV2xRRUF0RFVZWWlrcnlMR3djY0F3a2xRaXJxMHNkZTgvQkg2NzZ2S1MwTUFUODladEpaYk1TVXU4Y3ZUM3VXdStKa0tNQ1RyOHd6WFVWZ0lBSGdSZDFORTNzbkZ5cnk0dkpyWWdFZ21JRW9zaVVUdDhlR1ZTU1g1R3NwbTFmY2RpNjk3YUpRUHBxbk4rK0tTNVJBd20wZUVUZTc1VlhUSS9NN21zTUdmYzdCWFFUWmpGMFdtc3E2NnBLUEgwSGVicU5aQ29hZFpZVjEyVTg4elcyUjNIY1NYZjRkcktzdWpncS9wR3BvVHFWMWFZOC9qK3pmNUR4eEtuSElaaC9ZYU9EVHAza0V5aDloMDh1bzJlNDdpOG9qaVBzUGVadTJhTDZ2SC9kOWVYcWl0Mi90Qk5XYnhlY1NRZzZPeEJYUU9qUVFvT3ZIblBua0ladWdQQXpIMXVZejBVdUN0Szh1ZC8vQTBBb0thaTJNamNDanFsWUdUZ1AzVmhZMjMxbFNOLytFOWI1RDFzUElaaDNLYUcyK2NQWmFjbStBd1A4SisyV0pPYVhRQ0E0UlBubEJmbG5OMy9VKzhCdzJQRGd4emQrNDZmL1pHR1hkWDhkZ0Y1K3lmdEcwSXVreFhscEd2aTI2NUtZMTExN1AxYnVvWW1hZ3N3UXBvYmFuUFNFdjJuS2NkaUl4RHZCVWpEUlNDNkFZek40YXo4cXVuWEx3QUFrclFFUWZCbDVwZ1ozZDBweE9zaHlwM3h6aDhReGR3SEFPRDhGdDdaL1lLUVFQYXNsWFJ2dnk2cDZvQkFJRG9BbFVaWExXZE1JaW1yT1RhT2JxcXBmSzNSV2syenE4Zi9yS3QrWGxROStQS3gzR2RKRFRWVk9DNm5NMWdtbGoxNm1Rd2g5cTcwNnFVb0V2RmJtck9TNHh4Y2V5czJPcmoyVWZURGhVQWpQT2pEUUNoUXpRMjFwLzc2SHNmbEEwZE5wbENwUEc3VGlUKytHelI2eWtEL0tja3g0VW9sd25FMU5YRStMT1QxTlM4RlhCcURzK0lMdXMvN1lXVDBKQ3FVUkNKNStnNVhhaWVSU0ZNWGI2QlFhZll2VHZ1a1IyRkdwcGFMTi8wNFl0TDhzT3VucjUvNmUrcVNqWTlDcno4SXVrQWlrNmN0L2NUVmE0RFNTVWhuTW1ITGkvVFlWa21KZmZBNDdJYnFNRW0zVTVxZmxaNzRpRVpueUdTeWxOZ0lEQ1BwdlFnWEpiaDVlbjlkZGZta0JldjBWS0k0emF6dGhveWQvaURvNHQxTFJ5Y3RXS3QyRnhVbCtUVXZyS1VWb2RFWmlwSWZqTkY3YllkaEJ2cVRoOEVTc2RDMXo0RFcxQmwrUzNOZGRibHIzNEZ3c0VjbWs4TFlUTEZJR0h6NUdKbEMwZEV6cks5NWJqaHJaZWZNMHRJT1BMYm5veTkvVWJxL2RmaUhTNG1MaEhla3FVczJuTjMvRTUzSnNyQjlycWZVVjFlYzJmc2pzYVRGaTNoUEphckxpblo5dGhCNnZEcDdlZ01BRWg2R2lJUjhCemVONnM1M21NNWNNdE9XYmlLRXVhNDY1NnZMUzdKUzRoUmJhaXJVRjFMVE16RHhHdVR2K2VMV3hPWm9TOFFpUi9lK0UrYXVCZ0JvNmVpTm5yN0V4S0xIcmJNSGNGeWVuNWx5NG85dng4MWVZVzV0UDNyNkV2aTc2eHViVFppMyttSHdsWDkrL01UWm8zL1BQZ1B1WGpwcWFtRUROV3NJajlzVUZSd0lKZlY3VjA5T21OZHFhYjZDckZRZXQ4bStwMmQ3djNKbkRwMTlUOC9KaTliYk9udWtQNG5tTnRZUEhUOFQvbjluY1hRY1hQdUlSY0xjOUVTN25wNEdSbVptMXZZZEc2clVOVFFHQU5SVWxnQUF1TTJOTlpXbFVQMXNxcTkxOW5nNW1vVmhwQm5MUHcyOWVqTGt5dkhNNUZnSDF6N1JJZGRJWk5MMFpaL0NlNm1Ha01tVTBkT1hITjI5TlRZOFNGdlhZTktDdFpwYkNXdDR1eUI0K3lmdEc2SXdKMTBvNExjM3ZydXNNQ2ZtL3EyTXBCZ2NsNCtZUEwrTkpadnFhekdNcEtPSGduQVI3eVZJdzBVZ3VnZXFlei9tNkdtQ2tFQUFBTy9DSVpxckY3bjk1Um9RM1FKSno1Q3paaHR6N015V00vdWVsenVycmVUdS8wRncyMGxyeVNhS3Jmcnk4UWdFNHIwbUxTR3F2RGlQU3FYaGNubGV4bE1pMTlYVXlwWktwWmxhMlpwYTJ1b1ptU29HNXRSVmwwTUpnMEFxbFJERmZCN2V1U3dTOHZzT0dVUE1IVGxsZ2FHSmhXTGdTVVZKZmtaU1RHTmROWHczSTVISmVnWW1BSUNxMHNMekIvNUhJcE1YYmZ3ZUpqV1BuLzJSUlErSDNHZEowY0dCM0thR2ZrUEhRTnRjYm1NOVJzSlM0eU0vWkdzRkhNZWI5LzBBUkVJNEZLZnoxZThVaFlveDd6Sk45YlZwOFE5ZGV2dHlkUFFBQUJRS0JjZmxFckdJU3FORFFaOHc3cWdzTFJEd1dzeHRIS0VEWTAxbGFYbGhUbEZXZXNTdDg3cUdKak9XZjJwcWFkdVpucFFVWk5FWkxOdDJ2bEhEU2x4S1NNUWlBSUFjbDZ1ZEM4RXdUTU1VV2h6Z1JEZ2VoVW9iT1dXK1lyMnNsdWJHdXhlUFpEeU5NVEt6WXJLMW5pVStsb2lGRW9sWUtoYUxSVUt4V0NRUkNXRWhvK1NZY0JkUGI2ZGUvVlIzNFR0aXdzakp5bFcyVkJFS2VDM05UVW9YbXJOSGZ4TkxHME1UQ3dDQWtOL3lJT2hpY2t5NGhZMmpYQzRMRFR3WkdualMydDZscDlkQXY0RFpTb244UmJuUEFBQ1dObzRBZ09UWUNBd2pPYnA3QVFCQ0EwODJOOVF1M1BDZFl2bzJnOFdldm16VDhUKyt1WDVxNzd4MTJ4VHZRaDM3NFFBQWcveW42QnVaalpxNklDTXB0cXd3WitqNG1kQTJBU09Sekt6dEZtNTRtV0VBMitVeW1WSllvcGEycnMrTE1sd0d4dVpDUHUvaDNjczBPcU9md2sydnkrbmtKY05yYmlSRThBNGZPaVhTRTZJeUZkSXZJRFE2QTQ3NkN3VjhISmZENEhjOUk5T0F1U3ZoaFhQbndyK3A4WkYyTHA3VGwyMkNraCtibzlPci81QnJKLzh1eUVyMUdSNWdhbVVYZlBuWXY3dSs4QjRlTUN4Zzl2TXZTQ0o1K1BpNTl4K1NHaGQ1KzhMaHJKUjRBRUR2Z2ZPSXM0WEhiVHI5OXc5TjlUVkR4czNJU281TGVoUkdwZEZIVDEraStOdUpCRHpvZHBvY0U2RnJZR3p2MnJ1c01MZGRYN2t6aDQ1RUlqZldWdTM3Zm4xTGMyTVBCMWZ2NFFFTUprc21sY0FTWi9tWktiZk9IWlNJaEZaMkxnNXVYdlUxbFIxd1FXRXcyZnBHWnNXNUdUQmhIMTZ6NlUraUFRQ3d4TmJMenBESlhvUDl5NHZ6aW5NemluTXpNQXp6bjdiWXJuVlIrL2s5VGVGZzFsU1V4RVhjU1k0SnA5TG9ybjBHcENWRTdmdCtnNmZ2TUE5dlB4TkxHNlZMcHNPM0M0SzNmOUsrSVI3Y3ZvaGhKRGZOSENmNExjMVNpZVRvN2kxbGhUbGtNc1d0NzhDK1E4WlkyN3ZBWDFBa0VpaEZyTXRrMHBxS0VqMGpFNlZCT0FUaWZRRnB1QWhFdDhHZXZVcjhMRWxXV2dCazB1WURPL1crUDREeThkOGpLTGJPU3VYT3BJWFpqZHZYMEgxSHNHZXVJQm1xc1d4RGZBaGdIQjJNUXBXL1dzbXFnOURvR0lXQ0MvamdRNCtoZkNlUVNTVlp5WEZRWFRLenNodjJJcXpKcy9Wd1RvNnUvcmhaeXhWYlV1T2pTZ3V5NExTcGxaMkxwN2RpYXFycXBrZ1k2VkhvZFJ5WHd4ZjRzVE9YTTlsYUFJQzdsNDR3dFRoejEyemhLTVRjZWZvT2QrbnQ4L2QzNjNvUEdHRmdiQTRBcUNqT2YzajNNbzdqMnJvRzQrZTh4bDd3UDR3d05GQ2FtdzZuZFRiLzhvNEl1QmNPL2s4MVRsekpRS091dW95am96ZGcxUE9jVnVnaWV1bmYzYlpPN29veWdaRFBTNHQvQ0pQTlljdUV1U3VsVWltZHdaeXllSU9EbXhlRHlVcDRHQ3lUU3BYMkJSMlo4ektlOGxUcUFUS1liRS9mNXlla1ZDS3BLTTd2MmR1bkRaOVR0Znp5dVpvdzl1ZTdMaTFzWXk2Tnp2anl0MU5RbmZUMEdXYlV1dUdKcGEzekY3dFA0bklaamdNR2l3WDlPZ2tTSGdaRDk1S2FpaExWNmxzWWh0SG9UQnFEWVdoaVVWOVRFWFR1b0tXZHMyS2FQNVZHbjdwa1kydDdMeS9LRGJ0K2hrWm5VS2cwRW9sVVZwZ2prMHJNWGcxS3BUT1laRElsL1VsMGZtWnlUbG9pREt1Y3NtZzlnOFd1cVNoSmpuMlFGaDhaZk9rb2lVeDJkUFB5OEJubTZOWUhIdVRpbkdjQUFBc2JwK0xjalB5TVpHZFBiNWFXZG5KTVJHSjBhTCtoWTJGNG1sd3VJN3d2b05Ydnd6dVg0eUp1RXhuRUhmN2hBQUNXZHM2V2RzNlZwUVUzeit4bmMzU0liVTVlK05KMlBPbFJXRjFWT1kzQmtFbWxCVm1wME11RmdNWFJJZEt4NVhMNXhVTy9DSGd0ZzhkTVV4VFoyOFhidVdUZ3g4NGN1cGRnbUo2aHlhRFJVNVdLNXNsbHNvS3MxS0tjOUpUWUIyV0ZPUUFBRXdXRDRJeWt4eUdCSjVzYmFnZU1tanhpMGp6NCswb2xrc1JIOTZMdVh1RnhtL29PR1EwVCtlMWNQTzVjT0J3VGRqTTdKV0hpL0RYV0RqM2hrdWxQb2g0R0Iwb2xZbnZYM2pVVnBiZlBINHFMQ0Zxdy9qc0JqM3ZoNEs3R3V1cWg0MmY2alovVmQvRG80Nzl2aTR1NFhWVldOR25CV2d3ajNiMTBSQ2FURm1hbEdacGFGdWRscGlWRWpaMjVuTGltenU3Ym9WckpDc2ZsMm5xdlZQWG84S0hMejB5SnVIVytyRENIem1SNWV2djFIamd5T1RZaUp1eEdjME5kWTMyTnZWc2ZBSUNMcDdlalc1K0NyTlJuU1RIUklZRmgxMC9yNkJzdC9Xd25SK1AwR29pOXEyZjhnN3U1ejVKcUswc2QzTHhhbWhzVEl1L3E2aHRaMmJ0QWpiS3lKTDg0TnlQamFVeDFlVEdGU25Ydk4xamZ5Q3d4T2pUa3l2R3dhNmQ3T0xwYTIvYzBNTEV3TURiVE56YXJLaXVLQ2J1SmtiRGM5Q1FXbTBNaWtZcHkwZ3V6MDdOUzRxdktDc2xraXFmdmNMK0FXVnJhdWdOR1Rvd0l1aEFiSGhRYkhxU2xyV3RwNTl5ci8xREN5cWJEdDR0T0h2bFg2TkJKcTRpUXo0dC9jRWVwc1NRL0N3QVFHeEZFbzcweU9PYzEyRi8xaHBBY0UxR2FuK1hwTTB3MWMwS1YzUFJFK1ArcnBxTEVaOFNFQVNNbUtsWWRNREsxckNvdHZIemtOMExyeDNHOEtDZWR6K1AyOGxaZlN3MkJlUGRCR2k0QzBYMVFxTnFydHpiODhERVFDMldsQmJ3TEI5bnpYMStRQi9GT0FjdWRDVUlEK2RkUDRmd1dBSUFvNXI0b1BwSTVlaHByNHZ5MzdMU284L1VmT0xlcGVlOTJEWlp0RlZyL29jeFJVN21IZDhsckt4WGJxVzU5dGVhdjQ5ODREVTBrT2diVnFSZDcvanJSNHpEQjNVdWQ2V1JuMEZxNFhoUWZLY2xzcXl4N0c3Qm1MR2NPSFYvLzlSS2N4MVc3Z1BiSDI2a3VuclVyeGhDMm02MUJNakxUMzNsRStDaTA1ZmdmNmplMThtdGEvNkVOWHkyV3FVdmpWUVJqYzlnelYvQnZuWlhYVm1uOFZUNElvQXdFOFJrZTBJWTVHclFzK0didnl6UHowNTlmcWF2dTZUdGNOVG0zRFVaUFh6SjYraEtsUnNVOFRVL2ZZVDM3K0txczl3b21samJiL3I2QTQzSWNmOFdsZE9iS0w4aGtNaXpNb2dpZHdWcTA4WHNpM2RJdllKWmZ3Q3hWejhRUENoekgrWUhQYTRVei9hZFJGSW9GZFMrZXZzT2gxSzVFWTEwMUVWaHE1K0w1OGZmN2lKL1AwMmRZZVZGZXh0UEhlYytlS3E1Q0lwUDFEVTBuTFZ4SGVDdVRLVlQ0R3UvZWJ6QnNpUW9PRkFuNHFydWowUm1aVDJNem44WXF0ZXNabWhBYWJubHhua3dxVVR4N05jUnJrSDk3VjRGUWFjL0RCclYxRFNhOUNKeFVDNFpoYmRTdjl4MGVVRjZVYTJScXBhMW53R1JwTWRsYWRDYWJ5V0xUR1V3NmswV2pNNGxqZS8vNm1lalFheEczeml0YVZaTEpGT0lBcXFLamIxU1VrMDc0bE5BWkxKZmVQa1BHVEljZmI1MDlrSitaMHR4UUI4ZGdvTmxMM3lHamlkSlNSbVpXbzZZc0dERnBYbjdHMDhUb2V6bHBUN0pTNG5VTmpOZCtzNGRNb1JibFB0TTNOcVBSNlRmUC9BTUFnSnZOU1h0aWFtWHJQM1ZSV2tJVWpzdnpNNUlWaXlJT0dUTXRPeVZCVWVYczhBOUhRQ0tSS1JUcXpJOCtWMXZ3aXR0VUgzUC9KandDT3ZxR2c4ZSt0Q3Z0MVgrSTRnRFYvUnRuYzlLZUdKdGJEL1NmMHVIT3ZKMUxCdEw1UXdmbDlZKzM3MVZ0eDBoWTVKMUx2SlptdVV4R296TjhoZ2RBT2FtbXN2VHE4VCtyU2d0MTlBMW5mclNaa1BiU0VxSmdIVXNkZmNNWnl6OGxySEswdEhWbmZyUTVNZnBlOE9WanAvN2FQbjdPeXB5MHhJS3NGTEZJYUdKcE0zdlZsMDY5K2trbDRyaUlPeldWSlRscENTRlhUa2dsa2hHVDVzR3FiaHdkdllVYnZydDQrTmVpblBSanYyOWJ2ZVczc3NJY3VWeG1hR281ZXNhUy9NeGtLenVYZmtOZkd1WU9HajJWcU9KRkVIN3puRkpMaHcrZHZwRXBtVUtaT0grTnE5ZEFHSWFmay9ha3Zyb0N3ekJqYzJ0dnYvRndNVEtGNnVEbTVlRG1KWjI5SWpzMW9hNjZvcjBDTGdDZzk0QVI4US91bnYvblp4ekhiWjNkMDU5RUN3WDgwZE9YbGhYbTNEeTlIN3JRQWdCTUxHeEdUMS9pNGUwSFIwOEhqNW1hazU2VStUUW1Qek9Gc0lUMkdUR2h6OENSY0t5SXBhVTlhc3BDNkI0YmVlZVN2cEhaMFBFeit3d1lRZnhUaHI5TGZVMUZhdnpEckpUNDNQUkVXSU8wazdlTFRoNTVSZHA3MHFvaUZQSWYzYnV1Mms2ak14VHQvaUV1Zlh5Vk5OeWluUFNnY3djWkxDMW9vL0ZhN0hyMnRuRnlaN0sweHMxZW9Tb0grd1hNYXFpdHlrNU5VUHdmUjJld1hMMEcrZ1hNMW1UN0NNUTdDTkp3RVlqdWhHeGxwelYzZGN1SlBRQUFRVWdnemRPWDZxNG1qdy94VGtNbU04Zk9aQXdaeTc5NVJoQVNDR1JTSUpNSzdsd1VQcmpObXJLSU9Xb3EwTmozcXJNZE1iR1F2L29xaXpIWldndlVEd3p3cmh5VDExZXIyWWllRWRYRkUxTkpZbVVNOUNkYjJPQWlZYWU2aUpFb05rNFVjMnZSa3loNVRZVW1hekFENWxMYmFVL0JQZkVIcmhKVEJtRU1IY2NZTlpYdVBheCs4d0pjS0FCVUtsQVgxUE1LVWdsUXFGMURZckl4SGIydU1UN0dNRUJuWUsyWE05WWNyU1diNk43RHFQYXVEZCt1WlBwUG96cjEwbVF0M28xVHN1Szh6dThkMFdFMHpCYkhNSkxTR2RkR1JTRFZ4TklQV2NBRkFNanludUVDSGdBQVlDVG0xTVhkM1oyWHVIajZ0RmFnU2JGV2orTFBSeUtUQSthdWhOblc3ZVdUSFFjNzJsTlFtcDlGcGxEdFhYdTNkOFdPZGJVTFliQzA1cTNkcXNHQ1lNaTRHVGpBQi9sUDFYempiSTdPdHI4dnRqYlgyY083cXJUUTJ0N0Z4S0tIV1E4SFN4c250WG03SkJJSkNsTGNwb2Fuaisrek9kcFFrYkYxOWlDUlNXUUsxZEhkQ3lPUlRLMXNBUURUbDIvaXQzQXBWR3Bhd3NPY3RFUTZnK2s3WWlJUkpreW1VSmQ5L3BQaVhqcjh3eEVZbTF1di9mWXZLR0NwTW5UY3pLSGpadUk0RGdDdUZBR3RaR1RwMW5kZ1puTHNySlZmdENHNHY1YTNlY2wwK05CNWVBLzFlRjE4SDRhUmxuNjJVN1hkd01oTVc5ZWdaMi9mQVNNbktucGwyRGk2R1p0YnUvVWQ2T0h0UjFGNVp2QWFOTXJTMXFrd093MEFVSlNUNXV6aDNYdkE4QjZPYnZBNFVLaTBnZjZUQVFEeEQrN1NHY3k1YTc1V3JIYWxhMkM4N0xPZGR5OGROZTloejJSekZFY3ViUnpkUkNNbndaL1YwdFpKY1lCVEVkVkJqZzRmT2wwRDQ4V2YvS0RZc3U3YnY2Q21xWFIyUVNoVW1xdG11ZmFxbUZyYURndVkvZWplZFZ2blhtNWVnd0FBQWg3WHc4Y1B4M0VERTNPN25wNDlITjJzSFhvcS9hc2xVNmd1bnQ1UVc2K3RMS3NveWFzcEwvRWVIcUNscmF0MGZBYjZUM2J0TzFEdGtBTUFRTi9JekcvOExML3hzNlFTTWZ4Qk8zbTdnSFRMU2F1S3JyNlI0dkI1ZTJGcjYrb1ptb3lidlVMM3hlZ1VBWjNCWktvOC9KQklwTGxydHJUbWlxQnZaTGJzODU4NjNCa0U0dDBFKytDclhDQVEzVS9UcjE5STBoSUFBQ1FkZmQwZkRwSjBEVFJZQ2ZFdUlxK3Q1RjM2VnpGU2xXeG14WjY5aXRhbkhVK1p0WXRIZEd6dituc3V5cHZxRzc5N1daNEMwOUV6K091SzJvVWJ2dmxJclg3SEhEMmRQWDlkdzVabHNyTENsOXRoc1BUL3ZJVHptdXMvbXc5d3VlcGFtc05aK3kzZFo1ajRhVXp6SHhxVlhORGU5Qk90dHk4UUN6VW9GUU1BbFFaSXBQclA1cW9OUnlWYjJlbDlzeGZRNk0yL2J4R254QUlBZEQ3ZlJlM1Z2KzFOOHM0ZkVOeDUrWmF1dFhBRFk5U1V1blZUOEpabVdtOWY3YlVxVlhwcE5JQ1JnRHF4dTI3alRGekFBMVFxWitYWDRvU0hrb0lzL1Y5UGk2S0N1WWVWTTN5ZmYvZVB0MnNTaDh1YXVvUTFaUkV1NURkdVh5T3JLT0dzL1lidW8xRzRhTlB1THlXcDhab3NxUVJKMTBEL3ozWkhVamQ4c1pCaTY4eFpzNjN0eFhBRjVISTVpVVRpOFhnZDZDU2lTOEF3RFA0S1pES1o5QUlNdytEZjkwSWdGdDY3Mm5McWI1aE1vUFBGcngzYmlOSnBpV0VZbjY4bXBoV0I2SExnV2ZkR3JTZmZEaktaRkRybkl0NFFjcmtjeCtWdEhHU1JrSythdllGQXZHdklaVExOeTc2OVpTZ1VpbFFxVlgwb2dyd1hEMFdJL3dEb1h5a0MwZjF3UHZxeThkdFY4cVo2ZVZNOTkvQXVuYzIvZEhlUEVCMkVaR2o2dk56WjhUK2toZGtBQUZsRlNmT2ViUlJIZDYzNTY3cXIzSm1zT0s5NS84dlFCcTJGRzZsdVh1M2FBbU5ZQU1aZ1NqS1NhSzFubFVyenMrUjFyMC9rNTEwOFJPdlZUMVplQ0Vna0lOZFVEcTc3ZkQ3ZTFQRGF4YlEzL2tqekdxUjJGcWF0cC9QSlRrQm44RytlZ1FJdUFFRHl3cG0wRFdTdHh3dkxxc3I1d1plVkdobUQvRWtHSm9MUVFGemwyK0ZTTVFDQXBHZEU5eDRtcjY5UjJqdEp6NUN6K3BWNE1ZcUZEUUNBcy9KclhDd2lHdVYxVmR4RC95TStNZ1Btc0tZc0FsSko4MS9mUXFtMzVlanVscE4vdnZMZHFUVDlQUmVsZVJsTnYzLzlTbjhFU0J0Ri9QZVJOZFRCQ1EzajB4R0lkd3BDR25qZlFRTHVtNFpFSWdIUWx0YVBCRnpFZThFN0srQWlFTzhJNkw4cEF0SDlrSFFOT0N1L2F2cjFDd0NBSkMxQmVQOEdZOFNrN3U0VW91TlFiSjExdC84amludkF1M2dJdXNwS2M5S2VsenViczVyVXBkWGhxYjM2RThJRXhtU1JNSXcxZlJuOHlMOTVCazdnRXJGaUlDY3VhclVVdUhySVpLYi90T2ZtdjYwSEZIUC8yU0dxcXdJQVVHeWMyTFBheWx1VWxSZFJlampwZks1K3JFS2NGaSs0ZmFGOVBYd2RHRWRYOTZ2ZlNJWW00dmdIL010SGlIYitsYU1kMnlCejFCUngwaU5wVWE3cUZxaE92VWdHSnJ4ckoxcnp3eVVibWdBQVpOWGx5ak5JWlBLcnBmQXdPaDFxdTRwbURpK0Zid3hqei95SUdUQUh5R1ROQjM2U3BDZkNabHdvQU9DVm54aUhLV1p5R2Q3UzNMSHZpMEM4djhpYjZ1RUV2UFFRQ0FRQ2dVQWdFSWozRktUaEloRHZCRlQzZm96aEU0VGh0d0FBTGVjT1VCM2R5VloyM2QwcFJDZkFNTHJQTUhyZlFZSjcxMTRwZDVZWXpSbzNpemwrTnRaRjBSQTB0NzdNY2JOZTdwYkJZazFhQUtjRktpR2liYUR6NVc5VUYwOEFudGNjMXR2eDNCT3Q4Y2YxRkZzbmtxR0pPRDVTblA1RTdicjBma09vN3Yzd0Y1SWx4dEZwYjV5dkl2S0dHdFZHak1iQU5YRU9WWmR0U2pJMDBmbjBaN0tGalNUOVNmUEJud0Ewb20yL2p4QnovQnhwWGdhY1p2aU5ad3liMFBqZGF2YXNqK2o5L1Y1WmprWURBQmp1VTY3bjBITDZiMkhrSFFBQXhkSU9BRUQzR2tSMWNnY0FVQnhjdFpac0FnQklTd3ZyUDV1cnVBcjBVbWphOVprYUx3VXlXWHZEajdUZXZrQXFhZDczZ3pneEdwREpaQk5MV1hsUmU3OFhBdkZhM3U4d1FDS01uWUllZWhFSUJBS0JRQ0FRN3pIb2NSYUJlRmZRbXJ0V2twTXVLeTBBWW1IemdaMTYzeDhBRlBVRzdZajNCZ29WbGp2alhUa3FETDhKNUhJZ0Z2R3ZueExjdjhtZXRvUXhmQUpRVjZXaFhmQUNqL0Z2bllWNTl6cGI5c2lLOHhwM2ZRWm40UzNObU1hMWVzVkowVkQrb3ppNFVteWNSSEhoZUFzWEFJQ0xoYXpKQzNFQmozdjg5OWFpT01sbVZsVDNma0FxaGg4bGFVOXFWNDV2YlVlNlgvMU9zWE5wK21XekpEZGQvUktLTWFjdjBOOTlSc012QXNGWWJGd3FBMklocFllanp1WmRHRWRYa3A3WTlNZFdJSkhRZlVjeXg4OXVPZkVISWNocXRrV01QV001Ly9aNStJbDdhSmZPWi8vanJQdEdHSFpkVnYrSzZOeWFsNEswSkI5T1VIbzRBQUNvcnM5bGJyS0pKZG5ZQWdBZ1RvMFgzcnVxYVg5a01oSmJDK2R4bS8vK1RwTHhGQURBSERPRFBXTUY3L3dCUVloNkIrVDNrZmRiT3Z6dmduNFhCQUtCUUNBUUNBVGk3WU0wWEFUaW5ZSE8wRjY5dGVHNzFVQW1sWlVXOEFLUHRaMlFqbmhmd05nY3JVVWJtYU9uOFM0Y0VpZEdBd0J3Ym1QTGlUMkNlOWUwNXEranV2WHQxTmJGSW1pV1NySHZDUURBTzVvdkx3Z0poQk02bi8wUEFNQy9jUWJXTk5OYXVKNmtvOCsvZkFSdWxqVjltU1R0aVNRcitaVXZTS0VDQUhEcEMrc0FYSzYyb3RlTHVUZ0FBQmVMMmxwR0JXSEVMVVZQMk5hZzl4NUFNallIQU5DOEJtc3RYTjl5ZXE4ME94VmpjVVF4OTdtSGR3R3BCR013MlhOV2tmUU1TV3h0emZjT0RVOEFtU3l2cXlKWjJnRUFwQ1Y1M0g5L2tWV1dTQXV6UVd5RTRwS3Y5VktndW5qSzYydnFOODBtR1p2ci8zcGFGQjNTV2syenRtazUrdy9PYTVaVmxVRy9CZGJrUlFEREpQbVpIZGdVQXRFR1NMRkZJQkFJQkFLQmdLRG5Ja1QzZ2pSY0JPSWRnbXhseDU2OWtuZDJQd0JBY1BzQ3pkV0w2dDZ2dXp1RjZCcklwbGJhRzMrVTVxUzFuTjc3dk54WldXSFRMNXVwYmw1YTg5YVJMVzA3dVgxNks3VzgydGxMQ3RYWmcvaUVNWmkwL242eWloTCtuWXZRNTVjMWFZSFUwN2Z4MjFkSEYyREFlQ3VTWlpmQUN6eW1TVTB6eWJNa3Nxa2wzc0tsMkRoaURCYVFTR1JWWlUyL2Z5MUpTNEFMc0tZdkora1ppbUxEeFNteFFCTnpCb2hjRGtObFpiVlYwQWtCQUNDS0NkUC83UnlKbzZPOGNDdGVDZ0FBd2IxcndzZzdKRU5UMGFON1NyTXdMVzJ0K1I4ck5WTHNuQUVBN05tcmNBRmZzUjBYOGx0TzdKSG12NHdqMWxyeUtjWmc4cStkbE9hbUF3QzAvOC9lWFVkSGNiVmhBSDluVnBQZGpaR0VKQkFrdUx1N2x3cFFLRkJhL0N0U3BGREZhelJ0a1ZJb2hhSkZpN3U3YXdnQm9rZ1NMRUpjVnJJNjgvMHhzQ3diSWVoQzh2d09wMmYyenAyWmR6ZlN6Yk4zN2gzekE2TjB5ZnI5NjhJK3dUY1B3ekQ4czg5M0FhOFUvbWdSNEhVQUFBQW9udkFlQUJ3T0dTN0FtOFdweTBmRzBDQlRlRER4dkhySjcrNi9yV0FVS2tjWEJTK051RkpOdHgvL01adzlwTjJ5bk10SUpTSlRSRWpHMU0va3JkNVI5Qm5HcU55ZTc3UWluOUxpU2pXSmlHRkZxbUVUOVdjUG1pS3ZQTWQ1cEhXYUNNbW1vdThJL2NtOXhzdG5NcWI4ajNYekpMT0ppSnplNlUxRXV0MXI3WTVpeE9Jbnh1RytWTHhPVFVSaUgzOVRJVEpjNDVWelJFUVNxYXh1TStKNVkyU0lzRTZnc0ZkU3M2RlRwdys1akZUTjZubU0wcVhFZ2gyRnJNRjhLMXgvOWpBUldSTHZVZDFtMXZhYzQ3dVp3Z2ZCUk9aYkViTG1IWWdvOTh6Q2pGUXVhOUF5ajJNTWVtbDErOG1GT1hXVzdVT256ajJsZFp1YW95TjFPMWNMTGVLeWxWaFhqOElYOXFaQmdQdEdZUjdCbnk0QUFBQUFBQTZFREJmZ2phTWFOaUZqMGhCZXArR3kwdFVyNXJpTStjSFJGY0ZMeFRDeWxsMWtqZHZxRG03SjJiT08xK2NReit0UDdUY0VuWEI2L3hQbkxoODl4eW5sYmQ0am81NDNtUmlWcTdSdVUxblRkdG1MQW8yWFRqM3plWnAzRWpiRTVTcTUxUHBSdld5bTRld2hpenFMaUZodlAxbmp0dWE3MGNaTHB4aTVFNi9QZVh5WVdFcEV2TW40SEpVL2xlbDZxS3g1SjVjdmZqWmV1MUNZNlJRWWlVeFN0VGJyNldPOGNvN1BmaHo3TWk3dXF1RVRpV0hVeTJieW1teEc3bXdLdTVUbkdjUVZxalBPQ25OMEpKK2pGVnJNY2JmRi9nRmsxSE9wU2JZOWMvYXNlOWFudzJteVpVMDdHSytldDI5UFR5NWdFbUdTU0VXKy9yeEd6YVVuMjFjYlVGWFJad1FScWYrZFRVL093R3RINUZ2R1pkeDA2ME5UVE5SejFQODZDVWt1UXNNM1RYSCtpdURUQlFBQWdPS01zWkY3bDRPS2d1SUZHUzdBRzRkMUs2RWM4cFY2d2M5RVpMeDBVbjlzbDd4OU4wY1hCUytiVk9iOHdhZE9iZC9UMGt2SWh3QUFJQUJKUkVGVWJsK2xQN3FUaUhoOWptN0xjdjJSd2c0T3RXSVVLbm43RHd3aFp5VlY2bkJaNlpwLy8zQ2RPTWRsMVBmWmYvOW9qcjFPUkx6RlhKanpzQjVlMHZyTkxZbjNSYjcrNm9YVGxRTytVQTJid01pZGhQS2NQL2lVV0ZhN2VhbXNTVnZsMEc4eUE4ZFo3c1U4TEVBaXpLWHdPTU9WVksvbi9QNm5lVjVGNUZlR2lKU2ZqdVoxMnR4N0xjbnhtcFYvMnJib1QrMFQrWlNXdCs0cWE5RzVrQzhJbjZNMW5EMmtXVHYvY1pOVTV2cGxvREEwVlpqSWd0ZnJzbVpQeVBOd3QrOFhpQ3RVMDZ4YllMdm9tYlJPRTJIY3RCMVp5ODZxZ2VPZldwSXBOa3FZMmNBY0c1VXhlU2paakZsbVpFNnl4bTJsZFp1YVlxS0Vsem8zY2FseWJqOHRNcHc1YURkekx1dnQ1L3JWcnlTUkVCR1hsVjV3RFl6U1JmcmtoQnM1K1hkK1ErRGQ4SnVnZ0Q5WGloWHJod3I0YUFFQUFBRHdaZ0FjQWhrdXdKdEkxcml0S1RKRWYzd1BFV25XTDVMV2JDaXMxQVJGREtOeUU1WTcwNnllWjRvSUlTSXVNKzFaVCtMMFRtOUc3cXcvdFY5U3BRNFJtZS9leXA0N1JkRm5tT2xHS092dVNVUlVpT0dyUk9UVXRROFJZN2gwMHJsYmYwNmRsVFh6Vzdmdi81WTFicXMvdGx0VXNwUzhaUmRUZUxBcDdKTEkxNStSeXBVZmo4eWErZTNEWnlFUnh1RSt6aVZadHhLU0d2WXpBTmdTbDYrU1ozc2UwOHZ5dkhiall1M0d4U1NSRXNzKy9XbHdGdnVaZVVVaWwxSFR4QUZWbjM1cy9velhMaHF2WGN6ZHpvakVKSk9id29QTjkyUHpPOWFwYXg5R2FqUGxndGtrSk8vQzVBblNScTJsalZvVHgxbVNFNTZwSkxaRVNiZHZaeForL2cxemRFVG1veThaQ1MvVWM3T1lVd2QzZXVhak9BdVhtWmIxMjVjRjl4S0dPZkxFOHp6eHhJdFVic3lncjU2N1VuaEJYRmFHeE1NVGN5bll3b3NBQUFCUURERlBzclk0dWk0b1hwRGhBcnlobFAxR0djTXZjeW1KWk5Sbkx3cDBtenozNGNwUlVPU0lmUHhkdjV0dGlyaXMrVzhCNis1cG5iKzFNRmd2WCtldWZTenhkNFFJV0dDNkVabzVmU3dSc2Y0QlJNUnBOVTgvVDRtU1R1MCtNRncrelQrYWE1WExTcy84L1d0ZW5VazhwK2c3bkhoZXMyNGhFVmtTN3h2T0haYTE3Q0twMWVqaGRBUmlpZDFjQ29ZTHh3eVh6K1I1SWJlSmM4UUJWYk5tZm11S2pzaGpkd0d6QVJRNFZ3UGpwQ2l4Y0tjbDduYkd0R0ZQN0pES1hNZitKS25kMkJ4N1hlUlprbkZ4ZjhvTDhWd01RU2YwSi9mbHQ5ZXBhNS9IZGNxZHBQVmJ5SnEwbDlacVNDSXhFWEhKQ2JwOUd3ekJweFc5aG5vdXllY2tERU5Fc21ZZFpZM2FDQTBadjMzbE91NW4xdDB6NTlBMldmMFdyR2ZKcDFmSjgyVFFQOGV6ZTFsNGh1alpiME0zWjJmeTg2ZHhRcUJMeFBFOHovTThrWEJMTzI1cmZ4V1lSekVsUXlUMjhKWis5aTJUeThPZXhmWHZGdTVCbkduS1VFZFhBUUFBQUs4UDArdC80bzRmNXY1Z3U5aStIUUtIUUlZTDhLYVN5VjFHVHNuOGRUeFp6T2FZS08yMkZZbyt3eDFkRTd4Q2tob04zSC85bDlka3A0M3VVZmlqRkQwR2trU3EyN0U2ejcyc2l4c1JjUmtwVHovUHh5TklJczA1dEUxaU0wS1dTMGtrSW1udEp0TDZMWElPYmJYRTN4SGF0ZHRYeVpwMVVQUWVsaGwyeVRvTzk0bU1sZVB5alF1RjZNMW9LRGhQbEZTcksydlc4YWxsV3pGaU1iRXNXOEpiT2ZTYng1ZlNabk1hdGFSMlkvUGRXMW16dm5PZnZ2UVZ2Y05TRGhpbi9IUk1ZWHBLRzdaV0RadEFSRnhxa3ZIYUJYbUg3cWFiWWNLSWUvT2RXd2FaVTU1SE1VcVZ0SFlUTGkzSkZCMzU4RHhWYXJIdW52cWpPN1gvL1MxN2NvYUUxMEVrOWx4NStGa1B5dmh1Z0xoOEZkWG5VNS9hODJFKyt5U080K3hhckQzaEpiTDlzOFNhMkxJc2F6ZlNwTmordWZMd2lTdFVzZzgrdGYwK3RINHI0bnNTQUFDZ3lMQU5hdG1BcXBoZ0Nod09HUzdBbTB0Y3NicWk1MkR0NW1WRWxMTnZvNngrUzNIRjZvNHVDbDR0UnVueVRQM05kNk5GSlVzWmdrN2t1VmRjc1NZUldSN2N6Kzl3VWFseWlnOEg2WGF2WXlSU1UzaXcrVmE0NU1sWkRzUVZxcWxHVHlPZTV6TFRuRHIzSW9tVWtVb1pxWXpMU2hlWHJTaHIwdFp3OFFRSmN5a1Vic2FHUWhLVktpZHZrLzhhWC9sZ0ZDcmJvN2lNMU16cFkyVk4ybVhOL0piWFBYMHc4bk16aGw4eTM3MlYzMTduSG9PczIrWjcwY2FRcy9yamU0eGhRYXlYcjd4RGQrc3UvWWs5K2hON1pFM2I4d2E5OGNvNTJ6T0l5MVdXMW01aXVobG1uUStYY1ZLdzdwN2E5Zis4bWlmMEJyRytSV1pabHVNNFlUWlMyOGdNcWRsTFpEZWlKUGZ3MjJMN1I0dnRaTGpDckMveTdnTnpmN3FBNzBZQUFJQ2lwT0IzUk1YelRSRTRGakpjZ0RlYTAzc2ZHNk91bXNLRGllZXpGd1c2LzdTSVVhZ2NYUlM4UWZUbmp4cERnL0xiSzYxUm40ak10Mi9tMTRGVnVVb2J0YkdrSmV0UDdMVWt4ZVh1SUM1ZmhaRTdFOUVUdzhBNWp0ZXFpZWVjZXc0eEJKMWlwRExpT1NyY3ltbUZwRCsrVzMvNmdQV2hwRkpOV2YwVzJrMUxlVDd2eVJaWVo2WEgzRTJXaExzWlAzNyt1SlhueVdqSW5EN2Fmb2JjbDgxNDVWd0JjeW5ZWnJpV2V6SFo4NmJsMTVOMUs2SDZiQUp4bHN6QWNRV0V3c0s2YlVVK3dCWGVGZ3VKbUxETnNxeHRqb2F3N05YSmN6UnU3b1RYMFdVNmh0MFRGNzR0TVJRWEFBQ2c2TW56dlZEdU81T0s3WnNpZVAyUTRRSzgyUmhXTld4Q3hxUWh2RTdEcFNScVZ2MnBHdlc5bzJ1Q053aXZ6clNvTS9QY3hYcjdpVXFWNHpYWkJhU0JqTXBWV0VqTmVQVjhuaDMwSi9lSlM1VXp4OTNtVWg1d21teE9rOFZyc29VeHJTNWpmaVNaakhGV01ESVpHUXVhclBaNVdDeGtlYnpvbHFMSFFIR2xtcXlIVi9iQzZYa3UwY2FMUkpUZmxLK3ZPTUFsSW1tOTVxeUgxNHVmaDh0TTA2eGJvQncwM3VYTHdJenZSL0RaR1MranVyZVBOYVhOL1o3WWRqZ2szaTYvVW5hTGRXRHREb0gxbTlQdTd6ZU1EUWNBQUNoaThycy9DZStJd0lHUTRRSzg2VmkzRXNwQjQ5WC8vRUpFaG9zbnBQVmJ5cHEyZDNSUjhCWlFmRGlJaUF5WHoxRCthWUxJM1pPSXVMVGtmTTlpTW1wV3pjMXpqM3JaREY2ZlEwU00zSmszNUx5Y292T1JOZTk3dHdtenBmV2F1MDJhay9YSEpGNlQvVW92OTZ5a05SdEpxOWQvS2FmU0g5c2xxVmhkMXFLemF1algyWE9mUG5Wc1VZVkJEZkNtd2RJbEFBQUFBT0JZeUhBQjNnS3lwdTJOWVVHR000ZUlTTE5xcmlTZ0t1dnQ1K2lpNEkwbThnK1FOZXRBUlBxak8rMzNXY3hFeERvcExFVGljcFdKeUpLUytCeVhlQmpnT2lzWVo2WGxmdXpEVm9ZaHFheWd3NFJzVGlvam1UemZQaFlMbVo4WVBNdXJNek4vKzlKMXdoL2lnR291WC95YzlldDQrME5ZMFhNOGhieUpudmxVbWpYekNwaEx3WFBWc1djNm0zcmxueVFTYTdjc2Y5d2tGdE9qNWVDS2p6eEhOV0tvWStIbEhzS2Mzd1lBQUFBQUFMejVrT0VDdkIxVUE4ZWJib1J4S1ltOFRwTzlLTkJ0Mm54aVdFY1hCVzhvMXRYRGRmd3Z4TERHUzZkeVQ2UmdTVTRrSXRYd2laYUVlNUphRFhtZDFud3Z1cEJuWnBRdXZFNUQzS05KYVJuVytZUCt3dEpxUW9NNG9LcmI5d3VlZWg3WDcyWVZzTmR3OGJoNjRYUzdSbDZyenByNWpjdTQ2ZHAxQzBuSWdtMGlQRm45RmtURWFkV0ZmQ0kyVDRsaFZHNjhYaWRNMFNBdVcxRmNxandSOGRxWHN3WWE2MW1TaUhpOTdobU9NUnJVLy94aSt3TXVyZFdZaUxpbmpUNFcrUWVvaG54TlJLeTdGNGxGajc4UXpNTzlkbDhhVTJ5VWR1M2Z6L0pzSE1CdTZsdk1oRnQ0dVcvNXQ1Mk1RdWlBR0JjQUFBQUE0RzJCREJmZ0xTR1R1NHlja3ZuTFdPSjVjMHlVYnNkcTV3OEhPN29tZUVPNWpQMlI5ZlRoTmRtYS8vSkk2SEtPN0pBMWFzMTYrN0dlUG1ReWFsYlB0WjE1dG1DcUVaT2t0UnJ6V2pXZm8rVk5SdGJOazNGV0VNL25uTmdqZE9DMWFtUEkyUmVzM3h4N1BjOTJYcE9kRlRoTzJCYVhyK0kyN1c5ZXArRk5Sa1lrWWx6Y2ljaDAvZHB6WEs3RUgrdElXSmJOYUJSR0IzTVpxWmFVaE9ldTMrMzdCU0pQSDk2bzV5MFdrWWNYRVpsdVJUenpTYWJPRS9tVjVmVTZZa1dzV3draU1rVmVLZmdRUmlZWGx5NVBSTVJaeUdoNXVDMHc2Qm1HZmFLRmlNdG5KdVUzZ1cxV2EvMXY3a1lvV0o0VEIyTTJZUUFBQUFDQXR4RXlYSUMzaHJoaWRlZnVBM1E3VmhPUmJ1Y2FhYTNHNG9yVkhWMFV2SWwwZXplNGpKcWEvZmRQWEVacTdyMWNlbkw2dC8xWkR5OFNTN2lNbEdkYThzc2NFeVd0Vm85UnFCaWxDeEdSMldTT2lkTHQzV0MrRlM1MHNEeUl5NTQzN2FVOWt3SXFpYnREUkl4Q0pVUlJYRmE2TWVTc2J2ZC96M3dpbmpmSDNSYVhyMHpFa0V4T1JvUDVmcXhtN2QrRno3VnpNMFZkWWVvMEZVWUttKy9IbW02RTZ2YXVmOWFUbU85R2l5dFVZNXlWeFBOYzZvT2NvenVOb1JlZmNraDBaT3J3ZDUrNzdEZUhYVDZyMGJ5Y01kSEZtVnd1WjFuV2RqMHVMQTBIQUFBQUFQQjJZVENTQmVCdHduT1owOGVhWTZLSWlQWHk5UWhjWHRDa292QjJTaDMwRXRhc1l6Mjh1UFNVbDFGT1BrUmlZbGt5R1YvaEplQk54YnFWOEppMytWbVB5dmh1Z0xoOEZkWG5UMStvelhiZ0xjTXdhdld6VDVFQlQ1TEw1YmJyS2RzdHJPem82bDR0OWNMcGhvdkhpVWoxK1JSWjB3Nk9MZ2NBQUFBQTREbGhQazJBdHdyRHVveWN3amdyaVloTFNWU3ZudXZvZ3VBTjlXb0RYR0ZoTkFTNDhPcmhrK2FYZ3JkaDI0aFhHQUFBQUFEZ2JZRU1GK0F0dzNyN0tRZU5GN1lOWnc0WkxqemJrdmNBQUc4eTIwRzRpQmRmSXRzSmhmSGFBZ0FBQUFDOGRaRGhBcng5WkUzYnk1cTBGYlkxcStaeW1XbU9yZ2dBQU41Y1BNOXpISWYwRmdBQUFBRGc3WVVNRitDdHBCejBKZXZsUzBTOFRxTmVPb040enRFVkFRREFtOHMyd0xYR3VNaHpBUUFBQUFEZUZzaHdBZDVLakVMbE1uSUtNUXdSbWNLRGMvWnVjSFJGQUFBdkdSTEdsOGh1U2x3TXlBVUFBQUFBZUxzZ3d3VjRXNGtyVm5mdVBrRFkxbTViYVk2T2RIUkZBQUF2RFZiY2VvbndNZ0lBQUFBQXZPMlE0UUs4eFp4N0RCUlhxRVpFWkRGbkx3b2tnOTdSRlFFQXZDZ0VqcThDL3lTN1hZNnJDd0FBQUFBQUNnVVpMc0RiakdGZFJrNGhxWnlJdUpSRXpmcUZqaTRJQU9BbGVGbXA0cW45bTIrR0JRdmJjYkUzanU5ZWI5RG5GTkQvMks1MSt6WXV6ZDF1ME9mc1dydmdidjYzTzl5Tmpyd2ZlejEzdThWc0NqbDd4R0l4RjNCUnZVNVQ0Sk1BQUFBQUFBQkFoZ3Z3bG1POS9WUUR2eEMyOWNmM0dJSk9PTG9pQUlBM3hma2p1MktpcmduYjhYZWp6eHpjWmlyd2ZvVzA1SVRVQi9HNTIzbk9FaDF4WmZmYWhTYWpJYzhEais5YWYyTFB4dHp0VVZjdjdsMi8rUExwUS9sZE1Uc3piYzZrWWNHbkR4YmkyUUFBQUFBQVFQRWxkblFCQVBDaVpLM2VNWVlGR1M2ZUlDTE5pam1TeXJWWXR4S09MZ29BNEVYeFBNOHdqS09ySUNLU095czdkUDkwMTlxRjRjRm42alh2VVBnRHE5ZHZmbnozK3JPSGQ5UnYwVWtza2VUdWNQbjBJWjc0eXJVYUNnKzMvdnRuYk5UVi9NNFdVSzF1cjZGZlB0Y3p3SVFKQUFBQUFBQnZOMlM0QUVXQmN0Q1hwdXVoWEZZNnI5T29sODV3L1hhbW95c0NBSGpkcmw4TE11VG9iRnNzRm90ZG40aVFjM0luaFcxTDdTWnQ4a3lLZzA3c1M0cS9hMzNJODd5elFuVS85a2JjN1p2V3hscU5XcFdyWE5QdXdPaUlrS3owVk90RGI3OHlSb1ArMm9YajFoYXhSRktuYVRzaU1oa05JV2NPKy9vSHBENklGOGIvVnFuZHFIVDV5a1IwOWZ3eGs5SFFxRTFYNjFIbmorN2lPZTVaWGc4QUFBQUFBQ2c2a09FQ0ZBV01RcVVhUGpGcjlnVGllVk40Y003QkxVNWRQbkowVVFBQXI5V0pQUnRTRXU4WDNPZlExcFYyTGJVYXRjcE1UNG0vRzAxRTZzeDBnMTRYSG54R0xKSGVqNzBoRElubGVUTG9kYXhJSkpYS2JseTdhSHVzbDAvcDVNVDdSS1RPU2hlSnhFRW45N3VYS0huNXpNRmI0U0YyVjdsek05eTZMWGR5RmpMY3M0ZTI2N1JxblZiOTM5L1RoVjJqZi9qTHc4dVhpS0lqcmpBczA2VGRlOWFqUXM0ZWxraWx6L3ZhQUFBQUFBREEydzBaTGtBUklhblowT25kdmpsN054Q1JkdU1TYWZYNkl2OEFSeGNGQVBENmpKd3l4NjVseHRjRDdGcStERnlpZEhXM2E3eDlNMnpmaG1WRXhQTWNFZTFZTmQ5WnFmcnF0MlhDM2pNSHR4M2Z2Zjdqa1pNcVZLdERSQmFMbWVkNFlXS0VwUGk3SytkTUZVYlVFakhIZDYyclZMTUJFWG42bEJyeWRTQVJHWEp5WkU1T3R0YzZzbjFOMUpYelJKVDZJUDdjNFoyTjIzUnQrMEUvNjE2cFRDNXNHSTE2cFl1YjdZRW1vMUVzUVlZTEFBQUFBRkJNSWNNRktEb1VQWWVZcmw4engwU1J4Wnk5S05EOSt3WDBLQTRBQUlEODFHL1JxWDZMVGtUMHp5L2pGU3EzZ2VOK3RPNUtUcmgzYXYrV2xsMTZDZ0d1TUhqMnl0bWpnNy82eGRYRHMyU3BzaFArV0VORUsrZE1FNG5GQTc3NGdZaDJyVjFvTVZ2a1Rvb2NyZWFmWDhiWGI5bXBjODlCMWhPcVhEMWMzRDJKNk1LeDNhNGVYdTI2ZlNMTjZ4ZTF5YUMzYXplYmpCS3A3RlcrREFBQUFBQUE4T1pDaGd0UWhJZ2xMaU9ucEUvNWpJeDZTOXh0emZxRnlzRmZPYm9tQUlDM1EyWmFjdXFEZUlYcThlaFhmWTV1ODdMWnBjdFZhdk5lWDZIbHdmM2JadzV1cjFhM2lhdUhaMzduNmRaL2xMQng3Y0p4azlGUXZuSXQyNzF0M3V2VDVyMCtSTlM0N2JzcU40OC9Kdyt6N2lwYnFjYkhJeWNLMndaOWpsUnFsK0dhUkdLOGJRTUFBQUFBS0tid3h3QkFrY0o2K3luN2pkU3Nta3RFK3VON1pBMWJTMm8yZEhSUkFBQ3ZRMXB5UWtacWttMEx4OW12YVhiblZvVGMrZkdhWmdxbHEyK1poOVBPaEFXZEVqYVM0dTZVTEYxT242UGRzdXlQekxUa1Z1OThkRE1zMkpDajArZG9nMDdzVTZoY3UvYjk3S25GOER4LytleGhiNzh5Rld2VXk3T0R0MThaSjRYS3JZVDNyalVMNnJmbzZGK2htc3Bta2dlVDBXQTM2dFprTW1BdUJRQUFBQUNBWWdzWkxrQlJJMi9melJoNXhYanBKQkdwbC96dTl2TmkxcTJFbzRzQ0FIamxycDQvZHU3d3pvTDdiRjg1ei9aaGhXcDFQaGs5bFlnNGkrWHFoZU55WjJWUzNKMWxNeWQwL0hBZ3d6QzNiNFFSMGM3VjgwVWlzVXp1cE5PcVpYTG5BVi84SUhkU2hGMDY1ZXJoWGFaQ1ZldXAxSm5wMjFmT2MzWDN2SFRxZ05CaU5PaFpscDM1emNEY1piejc4YkJhalZxclhOMXJOV3kxYTgyQzB1V3IxRzdjbW9oMnJQcnJmc3gxSXRKcHNxK2NPeUxNbkN2Z0xCYUpCSE1wQUFBQUFBQVVVOGh3QVlvZzFaQ3ZNbTZHY1ZucFhGYTZldWtNMTI5bk9yb2lBSUJYcm1XWFhrM2F2bWZiOHZkUFkrMzZESjgwVzZGMHNUNFVsaVlqb3JEZzB5YWpvV3pGYXZvY1hhMUdyZmF1WC96QnA1OTNIempXMjgvZnhhMEV4M0hyLy9uVlpESitQSEtpYjVtQXU5R1J1OVl1OUErbyt2SElpYkZSMTI2RVhYb1FkOXRrTkppTWhyYnY5MjNYN1JNaU9uTmdxN1BTcFVuNzk2M1h1bmhzRDhkeHpUcDJJeUpmL3dwR2c1N2pMQnpIRVpISnFOZm5hSW5JMjYrc1NDd1I4bWgzTDUrU3Bjb0p4MXJNNXN6MEZHdTFBQUFBQUFCUTNDRERCU2lDR0lWS05YeGkxcXp2aU1nVUhxdy90a3ZldnB1aml3SUFlTFZrY2llWjNNbTJoV0VZdXo0S3BZdlNac29DZ2Nsb09MVjNVNzNtSFZLVDRvbW9Ydk1PWGo2bFM1V3Z4REFzRVNYY2k5bXk3QTk5anZiamtSUExWS3lXbFo2NmRma2NoY3ExNTVEeDRjRm45cTVmTEhkV3NpSlJtUXBWQjQ3L1diaGk3UFZRclRxclcvL1JkWnEyRlM2Um85VWMyYjZtUWN0T2pkdDBGVnAyclZsdzdlSUpZWHYvcHVYN055MG5vb0hqZm16ZXFidkZiTHA2L2xpdGhxMnNFYkFtS3lQczBpbXNhUVlBQUFBQVVHd2h3d1VvbWlRMUd6cDE3cGx6YUJzUmFkWXZrbFNxS2ZJUGNIUlJVQ2lTcW5VY1hRSkFRUmliY2F4Rnc3VUx4M1ZhZGFNMlhmZHZXaWEwbEE2b0lreGZjTzdJemxQN05udjZsQm93OW50M0w1K3M5TlIxQzM2eG1FMzlSazFXdXJqNVY2amFaL2gzRld2VVd6UHZKMVlrRmdKY251ZVA3ZnhQNWVaUnEzRnI2eVV1SE50dE1adnFOZTlnYlduZXFVZWRwbTA1amxzNy8rZm1uYnBYckY2UGlFcVdMaWRreWtRa2tUMU9iTTFtRXhFSlEzUUJBQUFBQUtBWVFvWUxVR1FwK280d1JsNnh4TjBtb3o1N1VhRDdUNHNJZi8rL0RWd24vZW5vRWdEZVBoekg2ZFJaZG8wOHo5dTFhRFhaZGkxU3VaTi9RTlhtblhvb1hkeHMyMk9pcmgzZHNTWXAvbTZkcHUzZTZUMVVLcE9uSlNmODkvZDB2VTc3eWVpcHZ2NEJST1RsVTlyTHA3VGRDWE8wYWllRkt2Ris3SXJaazF0MDZWbWxkcU1IY2JmUEg5bFZzMkZMYjc4eTFtNmVQcVU4ZlVweEZnc1JlWllzWGJaU0Rlc3VvMEZQUkdLYjJXL05KaE1SU2FSWTB3d0FBQUFBb0poQ2hndFFkSWtsTGlPblpQdzhob3g2Uzl4dDdiWVZpajdESFYwVEFNQXJrWldlOHZlUFk1N2FiY2x2MzlpMWRPazl0SEdicmw0MjZTb1J4ZDIrdWVHZlg3Mzh5Z3o2Y3Jxd2NObWRtK0hiVnN6VnFyTktsaTduVnNLN2dFczRLMTArSFRNMThYN3M2ZjFiTmkrZDVlbFRTcCtqVTdpNGRlNDErS25sOFR6UE1JekpaQ1FpcVV4dWJiZVlUVVFrRmlQREJRQUFBQUFvcHBEaEFoUmxJdjhBWmIrUm1sVnppU2huMzBacDlmcVNtZzBkWFJRQXdNdW5kSEhyTjJxeVhlUG1wYlBzV2o0Y1BFN3VyTEJ0OGZRcFRVUXN5OW8ybGk1ZitiUHZabmo1bFdGWjFtUTBITnUxTHVqRXZsTGxLcjNUKzMvN055NWRObk5DNzgrK0tWV3VVZ0gxK1BvSDlCbiszY205bTA3dDMweEViaVc4NzBWSFZxdlhMTC8rcVVueCt6WXM3VGw0bk5MVjNXUXdFSkh0N0xkQ3FvdHh1QUFBQUFBQXhSWXlYSUFpVHQ2K20rSHlHVk40TVBHOGVzbnY3cit0WUJRcVJ4Y0ZBUENTU2FReVlVcFpXeXdyc21zcFY2bEc3alhOOGxTeWREbWU1Nk91WGppK2EzMTZTbUtMVGozYXZ2OHhLeEw1bEM2M2JtSGdxcmsvdlAvSnlOcVBacnkxV014aXllUEphaXdXYzNURWxZdkg5OTY5RlZHK1NxM0diZDg5dlgvTGx1VnpmTXNFZFBwd29PMjBDVGs2RFJGZFBuTm83L3JGcmlXOHhGS3BkUzRGMnd6MzBUaGN6SWNEQUFBQUFGQk1JY01GS1BwVXd5WmtmaitDeTBybnN0TFZLK2E0alBuQjBSVUJBTHpwSWtQT245cTNLZVZCWEtseWxRYU0rN0ZzeGVwQ3U0ZTM3K0N2ZmxtM0lIRG42dm1HSEcxV2VpclA4dy9pYmxlcjI5UmlOa1ZkdlJoNy9kck5zT0FjcmFaa3FiSzlQL3VtYXQwbVJGU3Bab1BRb0pQSGR2NjNldDZQVldvM2V2L1R6NTBWS2lJS3YzU2FpRklTNzdmcjFxOW1nNVlSd1dlSktDMDVnWWlpSTBKU0V1NEpGMDFOaWllaVd4RWhHblZXMVRxTkhmckNBQUFBQUFDQUF5RERCU2o2V0xjU3F1RVRzMlo5UjBUR1N5ZjF4M2JKMjNkemRGRUFBRzgwZzE3SGlzVjlobjlYcFhZanUxMUtGN2VCNDM2OGRISi8yVW8xRi8vNkZSR1Y4UFpyMXJHYlNDd0pQblV3TlNtdWNxMUdkWnUySzFPeG12VVFobUhxTkdsYnBWYkRRMXRYUFlpL0k1YzdDKzExbXJhOWYvdG1wdzhIdW5wNFByaC8rOGlPTlVLN1ZDYS9kSEsvN1VXbE1ublFpWDJseTFkR2hnc0FBQUFBVUF3eHVaZHNCb0FpU2JOeWp2NzRIaUlpcWR3amNCbnI3ZWZvaWdDZ0dNbjRib0M0ZkJYVjUxTUw3c2JiNERpT1pWbXRWdnU2YW53SnRPb3NKMmNsSzdLZnc4R1cwYUMzWGEvc05aQklKQ2FUU1NRU3NUYVlSNFNJK1hYVzh6cGwvL1dEOGZKcElsS04vbDdXdUsyanl3RUFBQUFBZUU1c0lmb0FRRkdnN0RkS1ZMbzhFWkZSbjcwb2tNd21SMWNFQUZEVUtGU3VCUWU0d29qYTExVU9rUG51VFdHRGRmVndkQzBBQUFBQUFNOFBHUzVBc1NHVHU0eWNRaUl4RVpsam9yVGJWamk2SUFBQWdGZUkwMlJ4cVVuQ3RzamQwOUhsQUFBQUFBQThQMlM0QU1XSXlEOUEwWGU0c0oyemI2TTVPdExSRlFGQXNjR0tpT01jWFFRVUwrWWJvY0lHNDZ4a3ZId2RYUTRBQUFBQXdQTkRoZ3RRdkRoMStVaFNzeUVSRWM5bkx3cmt0V3BIVndRQXhRTHI0V1ZKVDNGMEZWQ004RHl2MjdkSjJKWTFiVitFNS93RkFBQUFnT0lBR1M1QXNhTWFOb0Z4VmhJUmw1S29XZldubzhzQmdHSkI1T25EcFNVOTB5RUkzZUJGNkE5dU1VZEhFQkV4akZPWFhvNHVCd0FBQUFEZ2hTRERCU2gyV0xjU3lpRmZDZHVHaXljTXB3ODR1aUlBS1BvazFldHhHYW1XcEhoSEYxSk1GYmRBM0pLVW9OMjBWTmlXdDNwSDVPUHY2SW9BQUFBQUFGNElNbHlBNGtqV3VLMjgzZnZDdG5yMVgxeHlncU1yQW9BaVR0YTBQZU9zekRtdzJkR0ZRTEdnL21jNldjeEVSQktKYzYraGppNEhBQUFBQU9CRkljTUZLS2FVL1VheHdnSXZSbjMyb2tEaXNkWVFBTHhhenUvMzB4L2JaWTZKZW1yUDRqWm85UFZnSG5GMElhK1dPZUZ1eHNUQjV0czNpSWdZUmpWaUN1dFd3dEZGQVFBQUFBQzhLR1M0QU1XVlRPNHljZ3FKeEVSa2pvblM3Vmp0NklJQW9JaHplcStmdUh5VjdFV0JYRVpxQWQyRWtMSElSNDJ2bWUzcmFmZmFGcVdYT3VmUTFzeEpReXlKOTRTSHlpRmZ5eHExZG5SUkFBQUFBQUF2QWNQenZLTnJBQUNIeWRtelRydDVHUkVSdzdoTm5TK3VXTjNSRlFGQVVjWmxwV2ZOK0liTFNsZDk5cDIwWHZQY0hZUzNKZndqRE1Ob05CcEhWRnFrU0tWU2k4WENzaXpMc2d6RFdQOXJIWnpyNkFKZmlDWGhydW42TmVFZmw1VXVOREp5WjlXWUg2UzFHam02T2dBQUFBQ0Fsd01aTGtEeHhuTlpzeWVhd29PSmlQWHk5UWhjVGpLNW8yc0NnS0tNMSt1eVprMHdSMGV3SHQ2eXB1MUYzbjVzQ1M5R0ludTQ5M0dHU3p6eGpFUnE4Q25qNkpMZmVoS0xtWmZKcmRHdHNHRk5iOS9HRE5meTRIN0doRUg1N1JXVkt1Y3k5aWVSTDlZeEF3QUFBSUNpQXhrdVFISEhaYVpsVEJyQzZ6UkVKR3ZaV1RWc29xTXJBb0NpenhSNXhYRDVqT2xHcU9WK2pHMjc4S2FFNTNtZWlDY1NPU3ZadGg4UXcvQlBkaUI2KzJKSFIrQ0ZWMHBlc1RwYnJaN3RJTnkzUHNOTnZKOHhNYThNVnlSMjd0YmZ1VnQvWWpGZEdBQUFBQUFVS1dKSEZ3QUFEc2E2bFZBT0dxLys1eGNpTXB3NUpLM1ZXTmEwdmFPTEFvQWlUbEs5bnFSNlBXSGJmUGNXcjlNSzI5Wnh1RVFrRE1YbE9FNFlsc3Z4SFAvWTQ4NlEyNk53OXRFNlpxWEtGclVGeld5bjkzVlNzRzRsUkNWTHlScTJrdFp0eHFoY0hWb1pBQUFBQU1BcmdYRzRBRUJFcEY3NnUrSE1JU0ppbkpYdVB5MWl2ZjBjWFJFQUZGTjJVK0xteDdZejJMSUd0ZGJRMW03c3JkMEkzS0lUN0FJQUFBQUFGRjNJY0FHQWlJZ00rdlFwLytOU0VvbElYS0dhMjdUNXhPQkdWQUJ3Z0NlSDR1WVIzZHBtdUxhSGdGMGFhNXZWNWs1dkVlQUNBQUFBQUx4RmtPRUN3RVBtNk1qTVg4WVN6eE9Sb3ZkblR1OS80dWlLQUtDWXlqUEd0VTF2OGU2bE1Pd0cyK1lPY0pIaEFnQUFBQUM4TFpEaEFzQmp1dTByZFR0V0V4R0p4RzZUNTRvclZuZDBSUUFBQUFBQUFBQUF4UjN1bFFhQXg1eDdEQlJYcUVaRVpERm5Md29rZzk3UkZRRUFBQUFBQUFBQUZIZkljQUhBQnNPNmpKekNPQ3VKaUV0SjFLeGY2T2lDQUFBQUFBQUFBQUNLTzJTNEFQQUUxdHRQT1dpOHNLMC92c2NRZE1MUkZRRUFBQUFBQUFBQUZHdkljQUhBbnF4cGUxbVR0c0syWnNVY0xqUE4wUlVCQUFBQUFBQUFBQlJmeUhBQklBL0tRVit5WHI1RXhPczA2cVV6aU9jY1hSRUFBQUFBQUFBQVFER0ZEQmNBOHNBb1ZDNGpweERERUpFcFBEaG43d1pIVndRQUFBQUFBQUFBVUV3aHd3V0F2SWtyVm5mdVBrQUN5aEIrQUFBZ0FFbEVRVlRZMW01YmFia2Y2K2lLQUFBQUFBQUFBQUNLSTJTNEFKQXY1eDREeFFIVmlJZ3M1dXhGZ1dUUU83b2lBQUFBQUFBQUFJQmlCeGt1QU9TUFlWMUdUU1dwbklnc2NiYzE2eGM2dWlBQUFBQUFBQUFBZ0dJSEdTNEFGSVQxOGxVTi9FTFkxaC9mWXdnNjRlaUtBQUFBQUFBQUFBQ0tGMlM0QVBBVXNsYnZ5SnEwRmJZMUsrWndtV21PcmdnQUFBQUFBQUFBb0JoQmhnc0FUNmNjOUNYcjZVTkV2RTZqWGpyRDBlVUFBQUFBQUFBQUFCUWp5SEFCNE9rWWhjcGwxRFJpR0NJeWhRZm5ITnppNklvQUFBQUFBQUFBQUlvTFpMZ0FVQ2ppQ3RXYzN1MHJiR3MzTHJIY2ozVjBSUUFBQUFBQUFBQUF4UUl5WEFBb0xFWFBJZUtBYWtSRUZuUDJva0F5bXh4ZEVRQUFBQUFBQUFCQTBZY01Gd0FLVFN4eEdUV1ZwSElpc3NUZDFtNWM3T2lDQUFBQUFBQUFBQUNLUG1TNEFQQU1XQzlmWmIrUnduYk9vVzJtOEdCSFZ3UUFBQUFBQUFBQVVNUWh3d1dBWnlOdjMwM2FzSld3clY3eU82OVZPN29pQUFBQUFBQUFBSUNpREJrdUFEd3oxZEJ2R0ZkM0l1S3kwdFVyNWppNkhBQUFBQUFBQUFDQW9nd1pMZ0E4TTBhaGNoa3htUmlHaUl5WFR1cVA3WEowUlFBQUFBQUFBQUFBUlJZeVhBQjRIcElhRFp6ZTdTdHNhOVl2c3R5UGRYUkZBQUFBQUFBQUFBQkZFekpjQUhoT2lwNURSS1hLRVJFWjlkbUxBc2xzY25SRkFBQUFBQUFBQUFCRkVESmNBSGhlWW9uTHFHa2tsUk9SSmU2MmR0c0tSeGNFQUFBQUFBQUFBRkFFSWNNRmdPY25LbDFlMlcra3NKMnpiNk1wUE5qUkZRRUFBQUFBQUFBQUZEWEljQUhnaGNqYmQ1TTJiRVZFeFBQcUpiL3pXcldqS3dJQUFBQUFBQUFBS0ZLUTRRTEFpMUlOL1laeGRTY2lMaXRkcytwUFI1Y0RBQUFBQUFBQUFGQ2tJTU1GZ0JmRktGUXVJeVlMMjRhTEp3eW5Eemk2SWdBQUFBQUFBQUNBb2dNWkxnQzhCSklhRFp3Njl4UzIxYXYvNHBJVEhGMFJBQUFBQUFBQUFFQVJnUXdYQUY0T1JkOFJvbExsaUlpTSt1eEZnV1EyT2JvaUFBQUFBQUFBQUlDaUFCa3VBTHdrWW9uTHFHa2tFaE9ST1NaS3UyMkZvd3NDQUFBQUFBQUFBQ2dLa09FQ3dFc2pLbDFlMFhlNHNKMnpiNk01T3RMUkZRRUFBQUFBQUFBQXZQV1E0UUxBeStUVTVTTkpqZnBFUkR5ZnZTaVExNm9kWFJFQUFBQUFBQUFBd05zTkdTNEF2R1NxRVpNWlYzY2k0bElTTmF2K2RIUTVBQUFBQUFBQUFBQnZOMlM0QVBDU3NhNGVMaU1tQzl1R2l5Y01GNDQ1dWlJQUFBQUFBQUFBZ0xjWU1sd0FlUGtrTlJySTI3MHZiR3RXemVXU0V4eGRFUUFBQUFBQUFBREEyd29aTGdDOEVzcCtvMFNseWhFUnI5TmtMd29rbm5OMFJRQUFBQUFBQUFBQWJ5Vmt1QUR3YXNqa0xxT21rVWhNUk9hWUtOMk8xWTR1Q0FBQUFBQUFBQURncmNUd1BPL29HZ0NneU1vNXVFVzdiaUVSRWNPNFRaMHZybGpkMFJVQkFEaVM5WDJYc0dIM0VBQUFvS2hpR01iNjN6dzNBQUNnWU1od0FlRFZ5cHI1alNraWhJaFlMMStQd09Va2t6dTZJZ0FBeDhnZDRPWVg2UUlBQUJRWnR1bHQ3djhpeGdVQUtDUmt1QUR3YW5GWjZSa1RCL002RFJISlduWldEWnZvNklvQUFCekRHdFF5REdNd0dISy9COE83TWdBQUtHS3MrU3pMc2l6TFd0UGJQTU5jQUFBb0FESmNBSGpsakpkT1pmLzlvN0N0K255cXJHbDdSMWNFQVBDNjJZMjBWYXZWanE0SUFBRGc5V0ZaVmlxVk1ya0lleEhqQWdBOEZkWTBBNEJYVHRxb3RiemQrOEsyWnRWY0xqUE4wUlVCQURpTTdSUUtBQUFBeFFmL2lOMDJBQUFVQmpKY0FIZ2RsUDFHc1o0K1JNVHJOT3FsTTRqbkhGMFJBTURyZytsdUFRQ2dtT09mNU9oeUFBRGVQc2h3QWVDMWtNbGRSazBqa1ppSVRPSEJPWHMzT0xvZ0FBQUh3Qit1QUFCUWJIRWNsenZHeGY4V0FRQUtDUmt1QUx3bTRnclZGRDBIQzl2YWJTc3Q5Mk1kWFJFQUFBQUFBTHdtdGhNcDJIMnVpU1FYQU9DcGtPRUN3T3ZqOU43SGtocjFpWWdzNXV4RmdXVFFPN29pQUFBQUFBQjRIZXptdzNWME9RQUFieGxrdUFEd0dqR3Nhc1JreGxsSlJKYTQyNXIxQ3gxZEVBREE2NGJwRkFBQW9IakNmTGdBQUM4Q0dTNEF2RmFzcTRkeTBIaGhXMzk4anlIb2hLTXJBZ0I0SFREc0NBQUFpam03L3duaS80a0FBTThFR1M0QXZHNnlwdTFsTFRzTDI1b1ZjN2pNTkVkWEJBRHdPampxajlYTnkyYWZQN0xUcm5IOXdsL0RMcDErNnJFWnFVbWFySXc4ZDZrejA5V1o2WVdzZ2JOWVlpS3ZGckx6Y3pPYmpEbGF6YXUreXF1ajEya0svNUk2Vm5MQ3ZhUzRPOC85TFcweG13eDYzY3N1NmpuZGk0NDZ2WCtMOFEyYjM0bm5lWTdqbnUvWWhIc3hpVGFyRGhqME9UZENnN1RxckpkVm04bG9lR3FmN0l6VXFDdm45VHB0WVU2NGZ1R3Z4M2IrOTlSdUZyTXB2eDl3bnVjNWk0WG5DL3VLY1J5WG5aR3F6eW5VTjZFK1IyczJtWEszcS9QNTNXZ1ZIWGtsT2VGZUlVc3FnTmxrMG1SbkZyTHorU003cjE4TGV2R0x2am9ZaWdzQThOeVE0UUtBQTZnR2ptYzlmWWlJMTJuVVMyYzR1aHdBZ0RlYUVFOFU1bCtlRVVaS3d2M005RlRibHJ1M0lxSWpyM0FXODFNdnZYL1RzdVd6SnVXNWErV2YwMDd0MzF6SXAzRHAxSUYxQ3dOZmRiSVFIWEZsOW9RaE44T0NuL1hBMnpmQ29pT3ZGT1pmZWtxaTdZRWhady9QbWZTWnNCMXgrZXlNcndmWTVtNzdOeTJmLzhOb2l6bVA5Q2MzZ3o1blVlQlhHNWZNS0xpLzJXUzZkdUg0c3o1Qklzck9UTnV5N0ErN1JGNnJ6c3J6YVQ2SXUxM3cyZlp0V0xyMjcrbUYrUmJLamVlNUpiOTllN1FRbVYzSTJjT0h0NjkrMXZOblo2WWx4ZDBwNEo5ZTkwUU9lUGRXeEltOUc0MzZuR2U5MERPeFdNd0dmWTdkdndKUzJwQXpoeGRPSDNjdjVub0I1K1I1N3REV2xSZVA3N1ZyUDdwajdjbTlHNjBQMVpucG01Yk1Tc3kxbHV6Rlkzc1cvL3ExNWNrdjR2YVY4ell2bTIxOU9QK0gwYWNQYkxYdGtKbVd2T0Nuc1pFaDV3cCt2dmRpcm05WlBpY3JQYVhnYm9LMDVJVHNRbnlpZi90RzJPd0pRK0ppYitUZXRXdk4zNEhqUG80TU9WK1l5eEZSVm5yS3ZHbWZuenU4b3pDZFQrM2JQSHZDa0t3bmY0dWFUYVovcG8vYnRtSnVBUWNlMkxRODdOSXAyNVk3TjhOei83anBOTm5XRGpxdGV0T1NtVW54ZDIyUHVoa1cvT2ZrWVlXTWc4T0N6OXlMaml4TXo0THBkWm9GUDMweGZVenZLK2VPdnZqWkFBRGdwUkE3dWdBQUtKWmtjcGRSMHpJRHg1SEZiQW9QemptNHhhbkxSNDZ1Q1FEZ0RYWHAxSUdEbS84dFRNK0dyZC9wMnVkL1QrMG1oRDVHZytIYUJmc0piZW8wYld2ZHRwaE45Mk91MTI3U050Y0pTSjJWa1ptV1hEcWdTbUdxSXFJR0xUdGZQTDczNHJIZFZlczBMdVFoenlFNThSNFJlZnVWZWRZRHR5eWJYY2dSZWEzZjdkM20zVDdXaDJhejJUb20wV0t4R0ExNnNobFpGaE41eGNQTFJ5U1dGT2JNTXJsVDB3NGZITjYyK3REV1ZWMzdmcFpmdDZpckYzYXRYYWpQMFRWcDk1N1paTHA0Zk05VHo2eDBjYXZUdEYxV2VrcnM5ZERsc3liMUhUSEJ4Nys4c0N2K3pxMk5pL1A0SkxWNi9lYTlobjZaM3dsVGsrTHZ4MTV2MnVHRHdqeTFsQWR4bk5rKzZpMVRzZnFWYzBlcjFXM3FyRkRaN1hMMThKUTdLeDllNkVIOHhlTjdSU0p4KzI2ZkVOSHgzZXVEVHV6TDcwTE9DdFhZbnhjUzBkbERPNEpQSFNpZ3BPNER4d1pVcVdVMDZqMjhmSjlhZnlFdCtQbUwvRWFzOS90OGNwbUsxUzZmT1p6N3Azamd1Qi9MVnFxUis1RHNqTlNqTy85alJXd0o3NElyWk5SWjZVRW45cmw2ZUQzSFQxYk05V3ZPU2hlUjZJbS9CMDFHZzlsa3RENDA2SFcyRDRuSTFjT3JSTWxTdS8vN3g5dXZyS2RQcVdlOTZJdUlpYm9tZDFiNmxhMW8xNTU0UHpZMDZKVHdtNjE2L1dZTTgvUlJTc0xIWFF6RFBMVW5aN0ZFaEp6eksxdlIxY1BUdGozMitqV0RQcWRpOVhyUDlCUzJMUDhqOTFEaWZxTW1XODlqeU5GbFphUXVuem14MVR1OVduVCtrQldKaU9qYXhSUE9TcGVNMUFjWnFROXluMVB1ckN4YnNYcCtWN3g0Zk8rSlBSdnNHdXMxNzlDNTErQUM2dVFzbHMzTC9zaE1TL0x5OVQreVkyMlppdFZLZVBzOXl4UE5WKzZ4dHp6UEYrWUxBUUFBeUhBQndHSEVGYW9wZWc3V2JsNUdSTnFOUzZUVjY0djhBeHhkRkFEQUsvZmNmNjkyN05IZm1tM2xhZittNVlVNVQxTGNuUnVobDRqb3dPWTgrZ3NaYnNLOUdKTkJuL29nM21qUXExemQ3OTZLRVBaNis1Vk5UMG5rZWY1KzdIVWlFb25FY2JkdldvLzE5aXVUZUM5bXc2TGY4N3l1MldUVXFqTm5mRDBnOXk1cit2YUNVaEx2eStUT2JpVzhiUnR2aEY3YXRlYnYzSjBIZngzbzVWUGErckJWMTQ5YXYvUDQwOFFMeC9ZYzNibDJ5cnduc285WjN6MU9QYzRlMm41czF6cGhlL3FZM3RiMndIRWZ1M2w0amYxNVlXWmFja1pxVXBOMjcrZFg3YlVMSnd5R0o4WitzcXpJV2FIS3prd0xPcm5mcm5QZHB1MmtNamtSMVdyVTZ2clZDMGQzclBXdlVOWEQwK2ZNd1cyMjNYaWVOeGtOTE11S0pWSnJvN2RmbVRwTjIva0hWQjB3N29kMUN3Slgvam10NTVEeGxXczF0SGJvOS9ra1Q1dVg0cjhGdjlpZU0vWjY2T2FsczJ4YkxCWUxFVjA2ZVNEa3pPSDhuaDBSamYxNW9iTkN0WDNGM0l6VUpDSXlHWTFpaWNUNnpTOFdTell0bVNsc0d3MTY0ZGtSMGZ1ZmpLelJvSVd3M2FubklIVlcrdGxEMjJWT3ppMDY5UkR1WjMrbmR4NmZVa1NFbkUyNEcvM3d0V3JXemorZ0NoR2xweVNlM0x1cFFyVTZkcDlEbEM1ZitmaWVEVGRDZzc2WnNhS0ErcDlKbTNmN0NHbis0VzJyeTFTc1dxVjJZMkVxa3JPSHR0dDIrM0R3T0pGSVJFUzNJa0t1WFRnaGxUdmxlYmE5RzVZYTlMcnVBOGNxVks0RlhKUmhtRzc5UjJlbUp1OVk5ZGVnOFQvN2xubUc5MUY2bmZiT3pZamFqVnNMUDkwZVhyN3hkNlBOSm1OMlpockhjZUhCWjRSdW5NV1NraGduUEt4WXZhN2NXY2t3VFBjQm94Y0ZmcjFqMVY5RHZnbTBpNEJmQlgyT0x2VkJIQkhGUkY3MUtWMHU0VjZNMEM2VE8zbjUrcHROcHQzLy9lUHVXYkpGNXcvM3JGdDA0ZWp1WmgyN1AvV2NRcExJc3FJQytsZ3NaclBKRkJ0MVZaT1YwYUY3ZjRNK1Izak5oZS9WMEtCVElwSFlyMXpGN0F5Yjhia000K0pXb3NEclV2Tk8zVnQyNlNVOFRFOUpYRFpqZ20wSGQ4K1NRNy81OWVqTy8wN3MzZWhYdG1LRjZuVVQ3OGRHUjRSSXBMSWRxK1kvbXNpQ2tVZ2Yvb0FiRGZveUZhb08rbko2Zmxma09JdlJvRy9acGFmNDBTY3Vady92TUJtTitmVVh2dWc3VnMrL2N6TzgrNEF4RmFyWFhUNXI0dnFGdnc0Yzk2T0x1MmNCUndFQXdHdUFEQmNBSE1icHZZOE5sOCthWTZQSVlzNWVGT2orMHlJcTNHQWxBSUJpcUVhREZpN3VubHAxbGwyc2MvSDQzc3ExR3JwN2xqeTBkYVZ0ZTF6c2piVGtSR0VrWGVxRE9HSEliZTBtYllTYjB4dTM2VnF2UlVkcjU5UUg4ZHRXelBVcFhVNTR1R2Zkb3FTNE84TDI4ZDNycmQzNmpacThhY2tzNjgzKzIxZk9zNzNpLzc3NzNjUEwxMjU0VjNwSzRybkRPNXQzNmk2TWVieDBjci9SYUdqUnFZZHRuMEtPVk0xUFpucEtkbm9xRVQyNGYwZmw1bjR2T3VyUmFjV2x5bFhpTEdaaDFLcVRkWFJuVW54NDhCbit5ZHZZR1lZUmhydzlmTWd5UkdUYllxZDI0elpsSzlXSXVuSWgrUFRCQVYvOFFFUXhVVmRQN2RzODZNdnBVcW1NaUtJalFvUTAvT2pPdGJZSE51dllYUmg4ZW56UGVtMTJwbTNZS3Joek0vek96WERyUTR2WmJMR1lxOVp1WkUwNTMvdGs1S0pmdnR5NmZNNndpYk1tL0xIRzl0aklrUE5iLzUzendhZWphamRwazd0bVgvK0F3VjlOMy9ydm45YVlXNU9kUVVRbFM1VlR1WGxZdTltbGNoNWVQcTNmZlJ4U1o2WW1CNTgrV0tGNjNmSlZhdVgzNGdna0Vpa1JEWjgwV3dpZUZ2NDh6c3ZQLzhOQjQ1d1VUM3dVY2ZINDNrTmJWM2J1TmJoZTh3NTJaeEF5eW95VXBMallHOEswQXlLeDJIYW91RlZ5d2oxcmh1dnJIK0RySDBCRUd4YjlKcFhKMy85a3BJdTdaMlphY21wUy9MT09taXk4bWcxYkNodkhkdjduNHg4Z1BKZjdzZGZQSHRvdWZDOEpxdFpwTEh6Rkx4emI0K2xUeWpldlQ2L1BIdDRSSFJGU3FXYjkybzFiQ3kyYXJJelVwUGh5bFd2bTdpeVJ5bnA5OXZXeUdkK0ZYanpoNGUwai9NZ2JEWHJPWXJabW5jS0VCdW5KaVFsS0YrSDFZUmdtNnVvRmk5bDA1ZHhSNFU3NWQvc09PM2Q0aDA2ckZ0Szl2ZXNYQzhjYURmcGJFWmR2M3dnbG9rSGpmL1p4VmhLUmk3dG4rKzZmN04rNExEYnFtcE96TXY3UksyOUxtSTRqOU5JcGwxc1JST1Jmb2FxVHMzTEpiOS9rK2VvWkRmcXM5QlRoc3lVN3pncFZ0d0dqVjgvN1VYaVlscHl3NG84cHduYlpTalVHanZ2eDhQYlZ5ZkYzQjN6eFE5bEtOVzZHQlIvZCtaK25UK2xLTlJzVStPV2loN05ZRlBocG11M1E2WjJyNXdzYlVwbDh3aDlyZEpyc202R1hMQmJ6UDlQSDJ4NGk3TTNPU0kyL2MwdjR0azlMU29pNmNsNGtsbFN1MWRCaU1SdHl0RW9YZDltajdGNGlrZVcrcmtnazd0eHpVTDNtSGJ4OFNuTVd5LzZOeTBwNCs0MmNNb2NWaVhpZSszUHk4TnBOMm5iczBaK0lFdS9GTHBzNVFmakFJUFo2cURBbmcwR25UVXRLRUdMM2dLcTFoWE0yNjloTjdxUVF0aStlc0o5OHc1YlpaTnl5Zk02dDhNdWRldzBXZm8zMEhUNWg5YndmL3AwOXVlL0lpWGwreHo0clRJTUxBUERja09FQ2dPTXdyTXVvcVJuZmorQjFHa3ZjYmUzR3hZcFB4emk2SmdDQU4xZlFpWDJuRDJ3ZFBtbTJ5dFZkYUltSnZIcG82MG9uaGNyZHM2UmQ1OGdyNTRWMHhtalE2N1JxSWVFU2ljVzNiNFI1KzVXNWV1RjQwdzdkaEx1RERmcWNyY3ZuU0dXeTdvUEdDc2NPK2VvWGp1T1cvUFpOMlVvMWFqWnN3WEdjZjBCVklURDY2dGVseE5ES09kTktsUFQ3NE5QUGJhOG9sVG14TEN1a1YyYVQ4VjVNVkVEVk92ZWlvODRkM2xtcFJvTXlGYXNSMFkzUUlMMU9WNjk1aCtTRWUzSW41NWN5c092SzJTTzJ3MUZYemYxZTJIQlNLSzBETGV1MzZHUzk3L3RHYUpCMW1LSFZtWVBiTGh6ZGJYMW9NWnVKeUc3VXNPMnlWeW8zRDVXYlI4SzlHSlpsUzVldlRFVHBLUStJcUhTNVNrTHlHM0wyaUZRbXYvZG9DTE5XazgxeG5NckZyVUhMenRZSkJHbzFhdDF0d09pQ24xM1F5ZjEyOStBN0sxVHZmanc4TFNuZW11cGFuVCt5VStucVhxTkI4L3pPVnNMYmI5aUVtZGJCc0RkQ2c1V3U3c3BIMzA0Q2htRTR6bUo5NkZiQ3UxbUhidGFILy8wOVhTWjM3dFovdE5MRnJlREtlWjZ6ZmhKQVJCMTY5Tit6YnRHeFhlc2F0dXBzYmJ4eksrTFExcFhWNmpYeksxUEIydGxaNldMTmxDVlNXZit4MDJST2ltY2R2WDRyUE9SV2VFam5Yb09GNzdHVCt6YmR1QmIwK2RTNXRtbjFxOERaRExRWG9xcmN0L1lueGQrTnUzMnpTKytodVErUHZSNTZmTmQ2TncrdmJnTWV2eVBhdDNIWmpkQ2didjFINTVsZnUzbDREZms2ME1QTDkvYU5zUC8rZmp3ZWMvbk1pYmJkRG01NStMTXc2Yy8veEJMcHBaUDdLOWRxYVAwUmxzcmtEVnAxSnFKTlMyYWFUY1pQUms4VjJtZFBHTktnWmVkMkgvU3p1MmlEbHAxOS9RTktsYXQwYXYvbTgwZDI1YTVLR0t3ZGZPb2d5N0pFMU9hOVBuV2J0YmY5TU1BcTR2TFp4SHV4SE1kVnJ0WFFPc3VIbFVRaTlRK28rdTJzbFVFbjlsMDR1dWZEd2VOQ2cwNTI3Zk0vVmlSaUdQYk13VzNCcHc2MCs2Q2ZNQ1ZGOTRGamxzK2F0SG5aSHowR2pxbGVQOStmQWlJU1BzSXB6RGRWNTU2RHJEZEFoQWFkRkg2UkJwM2NiN0dZdS9VZkxYZDJ0dlk4ZTJoSFdsS0NNQmV3OWZPdEc2R1hib1JlRW40WHhkK0o1bm5lN2tZQnNuNmpQTW5WM1hQL3B1VmV2cVhqNzl6NlpQUlU0YmRLV05CcHJUb3JQVGxCdUovajlJRXRTbGQzNFF0MzV1QzJ4SHN4d3ErcDdLejBlekZSUlBUcG82OWpJV1dtSlc5Yk1UZmhidlI3L1ViVWYvUWhYOG5TNVFaODhlTzZoWUdyNS83UXFlZkFlczA3WXVvREFBQkhRWVlMQUk3RWV2a3FCNDFYLy9NTEVlVWMyaWF0MDFSU3MyRWhqZ01BS0k0cTEyNTBZdS9HbmF2bmZ6cG1Hc013SE1jZDNyYktyMHlGV28xYTVlN2N1ZGZnenIwR0d3MzYyUk9HMW12ZW9XdWYvK1ZvTlF1bmp5dFh1V2JmRVJPV3o1cTRaZG5zVDhkTUkrSTNMcDZSbnZxZ3o3RHZySE1MU0tTeXhQdXhtV25KSDN6NmVkQ0pmV2FUMFRxQVVlNnMwT3MwcVEvaUdyVHNiQjNZWllmbnVlMnIvcm9aZW1uVXRIbjVkZGoyNzU5R28vNlQwVk05Uzc3b2xKb05XbmFxVkxOQi9KMWJoN2F1N05SellPbnlWWWpvOUlHdEtZbjNDMytTR3ZXYjE3UjVHYTlmdlhqbDNORmUvL3ZLdG8vdGxBSXhVZGVNZWwxUzNCMk9zMFJkT1U5RVFvQnkvZHBGaG1FWVZwUVVmN2Q1cCs0ZHV2Y1grcS81NnllcFRONTN4QlAzVFQrM1BDYy9qWTRJU2JnWFU2bG0vZHpqbWptTFpmZTZmMnJVYjE2eFJuMXIvbkw1ek9Ib2lKRE9QUWZaSlRKT0N0WHRHMkduOW0yV3lHUmVQcVVyMXFodjNSVjgrbURzOWRBcXRSc241RFgwVWlCM1ZwYXBVRldZUEdIbG45TnNkekVNRXg1OE9qejR0RzJqVkNhUGlid1NFM25GMnRLNDdidTJvV0hCVTRqa1NaMlZzV2ZkUDJVcjFXamM5bDJocFVQMy9qZENMeDNhdHJMWDBLK2VkdlR6dUg0dEtFZXJGbWFSVG9xN0kzeDhJcXlBbHp2d3VuUnl2MHp1Vkx1eC9WanAxQWZ4MjFiOEtSS0xQdnJzRzJ2UUh4NTg1a1pvVUg0LzVnSmhydExTNVN1UG1QeUhNSTVlTEpHKzh5Z2p6a3hMM3JoNHhyc2ZEeGVtbUJDSkpkZXZCU1hGMyszU2U2aXowdVg1bmkvRE1LWEtWU0tpMWwxN3QrNmFSekliSG54bSs4cDVRNzhPTFBsb2REOFIyWDRZSUVoUFNUeXhaNk5JTEdFWVNua1ExMzNnV0NIenRTTjNVa1JIWEtsYXA3RkJyNHNNT2RkOXdHaVJXSEpxLytaVCt6YlhhdFM2UmVjUHJkMCsrWHp5bXZrL2JmMzN6enUzSXRwLzBPOVdSTWkrRFV0em4xQVloM3Ztd0xZOEEyamIyVjJxMVd0cS9hZ3A0VjVNd3Qxb3ZVNXo2Y1QrcW5XYjJFWHFWODhmejB4TEZnWmxDK095Ly81eFRMVjZUWVZmQWp6UG56bTRWU1ozc282TkZUNW5FZzRVUzZRTXczajZsQlp1czBoTFR0aThkSGJxZzdpUFIwNGNQbkdXOEJyZXVSbCtZUFB5c3BWcTNMa1pzV2Zkb3E1OVB1czJZRXhXV3JKRUtoUG1WaGJXcjVzN2RVU2oxdTlZNzRlNGZ6dVBKZUR5RkhYMXd1Ny8vdUVzbGw3Lys2cGEzYWEydTN6OHl3LzY4dWZOUzJidFhiOGs3Tkxwcm4wK2U0NXB4d0VBNE1VaHd3VUFCNU0xYlc4TU9XTzRlSUtJMUV0K2QvdDVNVnZnVkdJQUFNV1dtNGZYQjUrTTNMSjh6cmtqTzF0MDZoRnk1bERLZzdoQjQzOHVZRlRVdmVoSWk5bWt5YzVJdkI5YjBxOXNRTlhhSFhyMGw4cmtmWVovdCtyUDc5ZisvYlBaWk1wSVRmcm9mMTlYcWxuZjlzRElrSE1xVi9leWxhcmJyaUoxSy95eVFaK1RrbmlmNTNtOVRtTTNtbFVpbFZXcDNZaUlEbTFaZWYzcXhTNjloN3A3K2Fqeld1aUpZZGhlbjMyOStzL3ZWLzM1ZmY4eDAyeFRudWZnNHU3cDR1NFpFM1ZWR05rcWhDQW1vOEhEeTZmd0ozSDM4ckc5MFY3SWYrMXV2YmVkUGZQc29lMUNRdWVrVUIxOE5JdUZ5czNqMExaVjF1a0kxSm5wMXY3cXpQVHlOdG5OODdIT2owRkVWZXMya2RuTXBxclhhZmR1V0Nvc1ZYZDQrK3BXNzN3a2QzbzhRakJIcDBsUGViRCtuOThhdCtuYW9jY0FWaVE2c0duWjVUT0hhemR1M2JqZGUzWlhhZDMxb3ozckY1OC91b3VJR3JYcGFzMXc0Ky9jT3JSbHBUQ1ErVVpvVUg1RmxpcFhhZWczdjFydkt5Y2luVlp0MU9mazE5K1dkWWppaGtXL1cyZGgvbXpDakdkYVR5a2pOV250WHo5cHNqT2JkZWdXZk9xZ1ZwT2x6YzdTcWpQRllrbGt5UG02emE1VnFGYW44R2NycFBOSGRpWW4zQk8rOGFJanJ0eStFU1pNUlpwNzBsV2RWaDEyNlhTRGxwMXN2MEJFbEpIeVlPMzhuM0swbXU0RHhsaG50dFZrWlJ6Y3NrSWlsZlVZL0lYZHpCNzZISzJ3a0JjUmxhMVl2V1Nwc2xLWlhFald4QktwM01uWm1ySUpCYmg2ZUZwYmdvN3Y5UStvZXUzODhXdm5qd3N0amR1K201b1VUMFFGekllclVMbVdyVlFqK1BSQllWY0piei9obGRUck5MZHZodHVsZm9XMGI4UFNxblVheDkrNTVlTWY4Q0R1ZHRDSnZVM2JmNUM3VzJaNlN2eWRXMjNlN1pPamU3Z2cySmtEVzAvdDIxeXRYck51L1VmWi9nSjA5L0laTkg3NnBxVXpMNTgrVktWMlk4K1NwUnUyN3BMSENkTlNJa1BPK1pXdDZGOGhqNFVaaFZRMFAyY083VEFhY3RxKzE5ZXVuZWM1c1NUdmFXRk1Sc1ArVGN0aklxOTI3am5JOXVRS2xXdTk1aDJ1bkRzYWRmV0M4SzJ1VUxsZVBYL3M0SllWVXJsVC83SGZDeE5vYUxJeXpoN2VjZW5rZ1RJVnEvVWRNU0h4WHN5bUpiTVM3a2EzZWErdjhDdlg2bFpFU0FHVjV5YzlKZkh3dHRVM3c0TGRTbmhYcTlmTVpEUmF2N1ZzTlc3M1hsalF5WHZSVVl0Ly9icGlqZnJOT25Zcmw5ZUtmQUFBOE9vZ3d3VUF4MU1PK3RJVWM1MUxmY0JscGF1WHpuRDlkcWFqS3dJQWVQTXdEQkZWcTllc2RwTzJKL1pzOFBVdmYzTHZwbXAxbXdwekZPUW5JdVFjRWQyUHViNW0zay85UmszNmNQQTRvZDNGclVUbFdnMkYwWUpWYWpleVd3MkpzMWhDZzA3VmFOREM3amJ3NDd2WFo2UW1tWXhHaG1IT0hkbHBkeTJscTN2bFdnMzNiMXAyK2ZTaDVwMjZOMjdUdFlEQ3ZIeEtmekptNnRxL2Zsb3ovNmNCWTM5NHdSaFhHS1RtV2JLVWRiTGc5SlRFS3JVYVBlMmd4NUlUN3RsRzBzSjkvWFlodFhCN3VFQVk5WmFuVytFaEd4Yjk1bGJDTy9WQnZORENjVnhXUm9xYng0dE9ISEh0NHNtUXN3K1hFU3RicWJwdGhudGc4NzlhZFpiTXlUbjFRZHo5bUtoYllaZDdELy9XT3JCYW9YSWROTzZuWTd2WG56K3lNejNsUWI5UmswdVhyMUt5VkxrR050TWFXSldyWEhQTUQvUHRHbE9UNGpjdW5tR3htS3ZXYmRLdGY3N3pQMno0NTFmYlYwbHdmTmY2a0xPSEM1NzFtT2NzREN1YVBQZmhNbkgxVzNTc1ZLTitVdnlkeTJjTzg5eXp6WjdwNUt6VWFkVkVkSGo3YXFsTXJuUnhWN202SzF6Y2FqUm9jZjFhMElGTnk0WEJxaS9Ya0s4RGhZM0FML3EyNjlaUEdIQjYrMGJZMnZrLzJ3MHN2WGIrbU5sa0RIZ3lSODVNUzE0ei95ZDFWa2FYM2tPdGN4a0w0OWwxbXV6MytvM0luV0pyMVZuSGQ2MFQ3cDN2MG50b3lWSmxiZmNXZkxkN25hWnRQWDFLSDl5eUl2N09MZitBcWxLWjdFYllKZHU1Ukt6ejRSTFI3UnVod255NHBjdFg5ZytvS2x6VVpEUlVxOWRNeUhBdm50aDNhdC9tdmlNbTJDNlVWeGpuRHUrTXUzMXoxTFM1cStmOUtCYUxPMzA0WVB2S3Y4cFhxVzMzWElnb0l2aU0wc1d0Zk5YYWtTSG5oSllHcmJzd0xOdXNZN2QvWjA5dTNxbTdkZVlFbnVkVXJ1NUR2L2sxSnZLcVVGNmVTNzFkT1hjME11U2NzOUxGT2xLKzhGcDMvYWhzeFdycEtZbGFkWmJ0Sk1XY3hjTG1zOEtiVnAwVkUzbWxRYXZPdVQ4eWVmK1RrUjE3OU0vUmFuamlsUzV1bTViTXVoRWFWSzV5elo1RHhpdFVycUZCcDZLdW5JK092Q0tSeXRwOThIR3pqdDFabGkxWHVlWm5FMzdmczI3eDVxV3ozRXA0VjY3VnNHSHJMc0ozU0ZqUVNXRVZ1Q3ZuanVhZVlEcFAyUm1waTMvOXhtd3kxbW5hdHQzNy9lWk9IVkZBNS9iZFBtbjlicC9EMjFaSFI0VDRsYW1BREJjQTREVkRoZ3NBanNjb1ZDNmpwbVZPSDBNOGJ3b1AxaC9iSlc5dmY3Y2RBRUN4SlV6ZHlENktVOS9wUGVSZWRPUzZCYit5TE51aFIwRUJoRjZudlg3MW9renVWSzFlTTRCcmRFUUFBQ0FBU1VSQlZMRllzbTVCNEtocDg1eVZxckJMcDAvdTNhVEp6bWpTN2oyUldIejU5S0cvcG8ycVhLdEJoZXIxeWxhcTdsbXkxUFZyUVpxc0RPc3lUVmJDK2xSLy96VFd2M3psN2dQSDVyN2l6YkRneTZjUE5Xalp5WnFNeUowVjVTclhsRHMvbkhXaFZMbktKcU5CMlBiMUQrZzdjdEs2QmIrYzNMZTV6L0J2WCtRbE1oa044YmR2TldqWlNYaVluWkdxemt6M0sxdWg4R2U0R1JZY0czWE4rbENZRDljMnlSSnVrN2Q5dUdYWkg4TGdYenRkK3c2cjNhUk4yWXJWOTY1ZmJEVG9wVEo1Nm9NNHM4bFVzdlNUYzMzeWZIcktBMkd0dVFJazNIazhhMEhYUHYvcjh0SGc2OWVDN0ZhVE83Rm5ROWlsVTExNkR3MDVjOWl0aEZlVGR1OXZXZmJIdjdNbWRSOHdwbXJkSmtJZlZpVHEyS04vNmZLVmhYbUJxOWR2L3NmRW9VZDJyTWwxd1lmcXRlall1ZWNnWVRzOUpmRy8rZE10WnBQY3labGxSYmJac1IyR0ZWR3VESmVJdkh6OVIwNlpVOERUdkhoODc5R2QvMWtmQ21uZ2pkQ2d5MmNPMjNiakxKYmNjeGtMOTU1YnQrWE9pa0ZmL2l3U1MxUXU3bkpueGE2MUM4cFZyaVdzRCtickg1Q2FGRyt4bUF1bzVFWHdQTTl4bkhWUk9PR0dmZWJKRExkbW85YWhRYWQyclZrdytLdnB3a0ovQ1hlak55NmVvY25PN05panYrMG5INmNQYkwxek03eE9rN2IxYlpZZnRDcmg3U2NNYzU0K3huNHFnd0xDUkVHZHB1MkU2VlpXL0RIbDNZK0hDZU56Mjd6YnB6RFBVYmpva3Q4Zi84QzI3Tkl6TnVyYWpsWHpoMzc3YStHblJybHpNL3pZcm5WZFBocGluYW1nU3UzRzVTclgzTFJrNW1mZnpiQmIrQzQ4K0V5TkJpMXMwM0JuaGFwbGw1NmN4Wko0UDFhanpoSWFEZnFjbmF2bnF6UFRCNHo3c2VCQVdaajU1RjVNcE1WaUZoWDRXdVVtbGNrclZLLzM3NnhKbWVuSm4zMDN3enA0M0d3MmkzTjlVSkdSa25SNCsycjNFdDRmRGhtZmtmTGc2dmxqZVo2emJNWHFIdDYrUkNTV1NGcDI2ZG4yL2I3QzUyYzh6Mm15TWpyMkdGQ25hVnZidVdzOHZId0hqdnN4SnVyYTVkTUhiNFJlYXRYMUkrSHVnZnV4TnhRcTE0UTd0MEl2bmtpT3Y5djVveUdQanNnMzAzZHg5K3pZWTRDWGIya2hqLzV1OXVvQ25ydFlJaEdKeE1NbXpvaTZjcUZLWGpPNkFBREFLNFVNRndEZUNPSUsxWnk3RDlEdFdFMUVtdldMSkpWcWlsN0cwcmNBQUVVQVp6RVRFU3QrK0xaTkpuZHUwZm5EdmVzWCsxZW9ubnNwTTF1WFRoM3dMRm5Lb004aG9vNGZEbkFyNFgzKzZLN1FvSk42bmE1R2crYXQzKzB0RE4xcTNyRkgwTWw5Vjg4ZnZ4RjZTU1FTai85MXlaMmJZVVMwZGRrZlJLUlJaeEh4ODc4ZlJVUWZEQmp0NXVHVmtmS2c5VHNmNVhuRnlyVWFmdlRaMTc3K0FUZkRncTJOVGRxOWw1bVdMTXdVS1l5d0UvWjZlUG1XcVZEMTB6RlR2ZjNzaDkwOXEvdXhOeXdXYzBDMXVzSkQ0VTUyL3dwVkMzbDR5M2Q2K1pXcFVOWm1UTm41bzd1T2JGOGp4RlZXNXc3dkxGV3VvdldoMld6MDhTL2Z5dWFsVUdlbDcxcXp3TTNEcS91QU1Ta1A0amlPdXhjZFdiRkdmV0Y5SWJ0TTJXZ3czSSs5SG5mNzV0T3FlendLbFJXSldKRkk5T1E5OVdjUGJUOTlZT3YvMmJ2dnNDaXVMUURnZDdhd2pkNUJlaEZCaWlJZ2ltTEYzc1hlV3pUR3hNVG9TMko2b2pIR3hKZ1lJMnJzWFVURmdnZ2lvSWcwVVhvdjBudUg3VHZ2ajZ2anVyc2dhaExVbk4vbjk5N3VuYkozdHBFOWMrWWNkeDgvcjJIamsyUENFVUxXRGk3TE4vMXdadStQZ1gvOVBIelMzS0hqWmxJclU0VjA2UXo2K0RtclFzOGQ3R1ZsNytMbEs3L0Q2ckxpdUZ0WDFEVWV0eXlyZUpSL2V1ODJrWkEvZiszblYwN3V6VTFMM1BuWnlzN215dTlvVTltNXZyNjZ2T3Y4UHJGY3Y3Z3VDQVg4UzBjVmM0UnhxRXMrNm1jc0Z5NVBUN3JMNXZCd0RKZEtjZjJIU01RaStTdnhaVktwY2d4WFEwdG4zdHJOQjM3ODM2V2p1NWQ5dkNVbk5lbmlrZDlrVXNtRXVlOVFKeUh3ZS9oMnlIa2pNNnZ4Y3pwOXRqc2pGZ3Naaks1KzViVTFOOHBrMG82MkZwd2kydEpZeCtGcHRMYzIzNU5MeFZYZ1BuaFVaOG55ZERwanhyS1A5bS9iZVA3QXo4czNiVk51dGFlc3Rxb3M2T0RPM2k0RFBJZU5reCtmdk9EZC9UOXVPbi93bDNudmZzWmdxdUZCa1ZCUVUxRlNYMVA1SURZQ1ozbi84dWtLM0NmTmE5Z0VhdHZHdXVyQUF6dnFxaXVtTFY3WDlSeElVcGFibG1SaWJsTlpXcGlma2V6ZzJsVXM4cmN2RlRvM3NoRkNOQnB0NW9vTmYyMy8zOWw5MjVkOXZCVVBraklwbmNIQUUzNlVsNUdmK2JDMXViR3hycHJOVlI4elkzRmRaZW1OODRkSkVqSFYxT1IzS0pQSkpHTFJsSVZyY1F4Myt0TDFCRUVrM3cwUHYvQTBsaHAxOVV6VTFUUEtjek0wdFZqMjhWYVNsT0dBNzUzUUlBczdSd0cvdzhxKzc4Q1JrNjZlQ2pBeXM1SktKQVJCc05oZFBTSHlyMElYWjJnb0JFSHJ1bVVjQUFDQWZ3akVjQUVBcnd2dXRNV2kxRVJKWVJZU0NWb0N0dXA4RzRDNnZPNFNBQUQrSTBRaUllN1BqdThLQlIxM3d5N1M2WXppM1BTYzFFU0Zlb2dVZm50YjNLMnJJeWZQaTQrOGhxK3QxdFl6aUE0NTZ6cHd1TmV3OGZLOTBUazg5V0VUWnZ1T24xVlNrTlZRVThubGFkajFkZWRwUGc3aFpTVGRsY21rT015bnFhMkxxNVEyMUZVbFJGK1hmemdhUVhqNGprTUlPZmJ6VG9pK2ZpUHcwSE9QQzdmOE1yZnBicVMxQzVXbGhWUUxLWVJRNW9NNEEyTXpuT1RZdFpxS0VvbEVqS08zRlNVRjFEZ3VaU3MvZ2hDeWNuREdnMW82K3Job0E0dk5OVFF4cDFhUWp4d1pHSnRwNlJwa0pNZmE5WFhQVFUwMHRiU1RUNk1qU1ZJazVBOGNPWW5LZGUxTTB1M1EwTUREU05XbDhSS3grTWI1dzhsM3cvc084RkdJOU9rWm1pNzdlTXZwdmR1aXJwNXBxS21na3FhalE4NXA2eHE0ZVk4Z0NKcXJsMjk1VVc1bWNxei95ZzBzOXRQYXJLZVRZdFJZYk9wQzdMVEVPeUtoWU5hcVRmaFpNalMxOUJpcW9zQW9kamZzb3NweExUM0QyYXU2U3JWT1M3d2RIeG5TeFFvWWg2ZStjZnRoNWZId0M4ZFM0aCtYZG0ycXI4R2xYVEdTbERYVjErUS82Wm5HWUREbHIzLy91K3o4YkNXVllINzkzTUd3b0NOVVBWeUZtRHV1WkRKeXl2eXJwd0lLTWg4eUdBd1dtek50eVFmeXJhNGFhaXJQLy9VTGk4T2R0ZUpqcGhwTEpwUEZobCtpMGVpRC9hWjJOb0gyMXVZL3ZsbUhiNHRGd3ByeVI5a3BqMnNXa3lTSk8vTGh3cmo5ZlViblBJeHZhcWpGUzAvcy9nNGg1TDlpZzRhMlh0THRVSnMrYmp5Tlp4cWRpWVRDbk5RRUszdW5MZ3FlYU9ucVQ1eTMrc0xoWFlYWnFTb2I3c2xyckswNnVmczdObGQ5OG9LMUNvdDRHbHJUbDN4dzhvL3ZUKy9kTm1mMUovZ0R4V0NxK1QvcExsaFNrSjBRRlRKeDNtbzZuVzd3cEx3dktaUEYzN29hZWZVTVYxMXoyWVl0S29zbnlNdDZFTi9hM0RocTJzTDdkOEpqdzRPN2p1R09tYkdFNnFxWG1oQk5kZlBUMFRlYU1QZWRDNGQzWFQ5M2NPcWk5eDduNFRMVkVFSzNyNSsvZHpOWVhWTWJwenhQbXJjYTF6SW1TWFQ3ZXVDSFd3TGs2NHFFQlIyNUh4Tm03ZUNDNytJaUdCS0pSQ1FVakorOWdxbldhZXcxOGZaMXNWaUVJNnI0T3pBek9YYkdzZzlqd2k0aWhQb1BIcVd1cVdQcjFPL21wZU1zTmxlaEtvNkM4dUs4YnB4TVVqUlFxUzRFQUFDQWZ4ckVjQUVBcncyQ3BybjJpNGJOSzVCSUlDMHJhcjl3bURmN25aNmVFd0FBOUx5TzFoWTZuVUVsOTRVR0htcHByRnY0L2xlaGdZZXVuZDVuWnQwYnh4TUpna0RrMDV6Tk96ZUNhQVRoNHVXTFk3Z0lJWHZuQVI5dTJiLzMrL1VQN3Q1VStVQmV3eWVNbUR3UHA5TlNWeUpYbHhWTHhDTHFPdXZTd2h4dFhZTzArR2o1RFpzYjY0Z25NVnlFa0tmdk9JOGhZMFFpNGFFZG45RVpqQ1VmZmljZjNCUUsrS2YrM05wUVcrWHE5YmNsUlhxUG1OaFFVeGtXZEtTNi9OSEE0Uk1LTWg5MDg4THdDNGQzNGZabEtoMzg2Vk9WNDJObkxjZlh2T2VsMy8vMTgwNy9WTGw0RG8yN2RhWGZvSkdGMmFranB5eVFYOFR2YUNOSlVsTmI5N2t6OVBBZFJ6Mnh6K3lodlMzbzRNNktrZ0lQMzNIalppMVRqdEZ3MVRVWGZmRDErWU8vNkQyNXZGMHFsU1JFWGpNeXM4YVgwaU9FQnZ0TmV4Z1hlU3Y0RkJVQ1RvMlB6czk4NERkOU1aWFdPbXppN0Q3OUJscmFPZUc3Mm5xR2J0N0RPNXR0U253VXprVlZRQ0JDb2JXWDRncGR4cGl3NFpQbTRHdkdaVEtaUXBIWkVaUG40a1VJb1p6VXhMQW5YZWFva1p6VVJIeTdzeWp3S3hveGVaNU1LcTJ0S2syTUR2VWVPVWxMUngrSDFSN0VScWc4OEw0RGZLNmQzbGVZblRwbTV0TDN2OTBqMytkS3dHOC9FL0NqV0NSY3NPNExIUU5qL05FdXlIcFlWcFJyM2NkRlpab3pUdjRkTVdVK1FvaVVTc011SE8zdDRvbFBPU0NFT2xxYjc0UUc5Zk1lcVdmY0N5RmtaR3JoN0RGRUloTFZWWmRkTzcxLzZxSjEybnFHK2labURUV1ZDS0doNDJZcWxOaHVhYXpyb29VZHhjbDlrSW01dGM3ekdnazIxbGFkMlAyZFRDYWIvOTduQ2dVVE1LdmV6cE1Xdkh2NStKNlRlN2JNWHJXSnA2RkZvOUVjK3cvQ1MzRWViaDgzTHh3dHhabk9VVmZQaUlRQzE0SER4dm92a3o5VG9wSkVMSW9PT2F1aHBlUFVmeENEd1R4L2NHZDZVb3h5M1JpS1kzOXZxdHBEUlVrQkZjUEZMMkxXZzdpMGhOdmVJeVlhbVZsSkpXTDhSZWZZYjZCZDMvNldkbzU3dnYyQXA2RkpOYU56OFJvYWRmWDAvWmh3citFVHFCMG1SRjMzR1RPTmVnaDV6cDVEcWNPSnZuWXVNem4yM1M5M1VVdHowNU1hNjZxcHU2SG5EdW9ZR1BkeEd4ano1RHdLYmxNcGFHL2pxR3QwL1p3VTU2Wkhod1ErTTBTU3VPUklaMldzNlhRNnhIQUJBT0RmQnpGY0FNQnJoR1pnb3JINGc5YS9ma0lJOFVQT3FqbTVNNTFmckQ4R0FBQzhmWm9iNjlTMW5tVEYzcitiR2gvdE8yR1dwWDNmcVl2V0hmejVzNUF6KzJldDJvUkxrZUpmM1ZrUDR5enRuTFIwOUllTW02bHdUVEdEeVJRSythYVdkc3FsRENNdm41S0l4VWdWcVZSYVcxWFdYRi9EWUtxNURSenVOdkNaRU43ZHNJdTNMcDhhNjcrY0dpRUlncURUMlJ6dXpPVWZIZnBsOCtVVGY4NWE5VEVPMHZIYjIwNzl1Yldtb21UaCsxOGF5R1d3eXBPSVJTS2hRSTNGNmF6SnV6STZnemw1d2J1R0p1YmhGNCtuSjhVdzFWZ0RWRFdqVnpaM3phY0tSMzAvSml3eCtycUpoVzNGbzN4amMyc2FqVDVoN2lvbTg1ays5ZFRMWWRmWGZlTGNWZFI0VTMzdDBWMWZVWGZkZmZ6dTNieDhObUE3bmNGMGZiWmVRVTM1STRTUWxxckFUVGR4ZU9vR3B1WWV2bU9wZ0t3eU5SWjc3dXBQcVJEU283d01BYi9Ec1o4M3RZS1dydjd3U1hOdVhqemV5OHJlZGVDd1IvbVoxODdzcytydExOOTVpYzNoVVFGYy9PcTBOTloxOW9ncUE3Z0lvY2E2cW9NN25nYkVTWkpVYUxvbGxVaFU1aG8vMmEwNE5QQ2dwKzg0SXpPckI3RVJpYmRENTY3K1JGTkh2NzIxK2NMaFhmMEdqWER4OUtVdXZYZnpIaUdmblA3bmQrdWRQWWY0am45Y05MWTd3V0w4UmlVSVJDVmdQaGRPVzQ0TkQ2YlJhRVBHenNDZnU3VEVPdzlpSTFSR3dkUlliRFVXVzhEdmtLKzlnRk5veis3YlhsOVRNWFhST3FxNEIwRVFrK2UvdTIvYnh1QmpmNno4MzNhVm53czFGaHVmVjZnc0tVUUl1WGtQbzlKTDY2cks3NFFHMmJzTXNIUHFMNzhKZm1NWW0xdmplcmdOcUJKWEpGQzRtcDZxTnZ0YzhnRmNrWkNQbm5SaXBKUVg1NTNkdDEwaUZpLzg0S3N1NnNDNERSd3U2R2dQQ3pxeWY5dkdxWXZmbDg5UXhqcmFXbHFhR21SU3FabDFiM3hlWWF6L012bjA2dUs4REhNYkI1V0ZiaU11bmFpcktwK3ljQzJkd2V6VGI2Q3BoZTMxc3dkTUxXMjdrN2F2YlB5Y2xZTkdUOEVaeWlLUlVFTmJEeUhVeThwZTVjcHNEczluekl5b3EyZHRITjMwalhvMU5kUmVPUFNyb2FuRjBFNUswOGhyYjIwU2k0VmRyTURocWZ1TW1VNVRTdnF1TEMwMFZxakUvVVJwWVhaZWVyTFBtT240bi95aTBNQ0RpZEdoL2lzL2x2KzZBQUFBME9NZ2hnc0FlTDJ3aG80VHBTVUk0Nk1RU2JidS8xRm4yMkdDOTV6MEFRQUFlSXVSSkZsWldvZzdCZFZVbEZ3OUZXQnUwd2YvNWpjMnR4NHlkc2J0a01DVStDaTNnY1BWV0d5UlVJQVF1aEY0eUdtQWorLzRXWjBWaFRRMnM1WnZuWVRkRGpsSDNiNTNNN2k1c2E2bHNiNmxzYjZ1dWx3c0VnWnMrWWpEVS9jZU9Sa1JSRnJDN2VHVDVtcG82U0NFNG05ZHZYWDUxSmlaU3hYcVdtSkdabGJUbDZ5L2NIalhxVDAvVEYrMnZxcTA2UEtKUFZLSlpQN2F6VjJVVUxoOS9memRzSXNyL3ZlanFjVUxOQ1ZEQ0EwY09hbXh2am94T2xTTnhXcXNyZUoyNDgrSGZFMko5dGJtc0tBajJTa0pNNWQvMU5SUVcvRW9mOUVIWDUvOFk4dVZFM3NuTFZpamNqSmlrYUNwdnBhNjI5cmNJTDlVUzFmZnpYdEU4dDF3ZDUvUjZsbzY4b3VxU291NmlQVjAwNVNGN3oxM0hmbVlUdGFET0lRUTFlVU04eDQ1dWF3bzkvS0pQNnZLaXU3SGhPc2FtUGl2K0ZnaHkxVmVibHFTZkxGalpRb0hWVktRYlc3allHYmRXMU5IRDJmNENnVWRSM1orNmVMcEsxOFpvTEswTUQ4OXVUQTdWVGxnMTFSZmZmSG9iM1ZWWlFPR2pDbk9UUTg1ZThETXVqZFhYUXRmWmM5dmI3MTg0azh1VDlQVzZYRTFaRGFIeStZOExRMkJDSUxONGNtLzBEaUxrSXI1S2hNSkJUcy9XMkhyMUcvdW1zKzZPRkpsUlRscHBwWjIxT2NPWjRrcTk3bkNrVmFoZ0srdGF5QS9LSlZLemgvY1daS2ZOV0x5UElYU3ZicUdKcjdqL1c5ZFBoVjU5YlRmOU1YS082eXJMaTh2eW5QekhwNzVJSllnQ0ZNTE8rVjFPc052YjZ1ckxzUFI3Y3NuOW5SL1F3WFZaY1h4a2RlWUxEYWRUczlNamlVSW1wYnUwN01VSlFYWnAvWnNvVE9ZQ3ovNHFxbXU1dHorbjZoRmJjMU5iUzFOOGhXVFA5eXlqODNsWFR1MTc5TFIzMmNzLzdBZzgyRnJVMk5yYzBORGJSVlZvOWJKZlJDTzRmYjNHYTFRSCtQQ29WOWR2SHlWbjZpNGlDc0owZGQ3dTNqZ014OEVRWnMwZjgyaFh6YWYzUDM5d2crKzdycTh1RW84RFMxOEdRU092ek03ZjFOaDNxTW01MmMrT0xWbjY4UzU3NFNjMlMrVlNSZDk4RTEzVGxZMTF0WGdBSEZueHM5ZUpmOXNZeDN0clRVVkpmMVY5Y1REL2RidWhsMzBHRHBHSVdxZmxuZzdNVHAweE9SNVZBQTNNVHEwdkRodjhzSjNYN1QvR3dBQWdMOFhmQXNEQUY0NzZrcytFaGRreStxcVpNME5iVWQvMVZqN1ZUYzJBZ0NBdDFObFNVRmJjNk83ejJnQnYvM2NnUjFNTmRiTTVSOVJJYlloWTJka1A0d1BPMy9ZeXQ2WnE2N1IxdEpFa21SSFc2dVd0dDR6WWF3WGxKZWV6R0F5dGZXTnpHMzdwQ2ZGc0ZpY09Xcyt3U1ZUODlLVGkzTFNNcE5qQi90TlUxTmpoVjA0NmpkOWNSY1gxZmJwTjNEK2U1K2YyLy9UM3UvV2Q3UzM5ckt5OTEreFFlV0Z3NVN5d2h4TkhmMFhEZUFpaERLVFk1TnUzN0N3YzJ5b3JUcjIyOWVUNXE5eDhYeWMvZHBRVzRtTGsrSnNXWVVOSldKeDh0M3c2SkJBVFczZEZadTJHWnBhM0l1NGpQUG1GcS8vSnZ6QzBVTTdQblAyR09JNWJMeGlnREkvKy9UZUg2aTdwRnd0Qzl3TkxQUEJQWVJRZWxLTXRZT3JrL3NnYWxGMlNvSzJubUhYejBObldsdWFYbUlybVV5V2s1cG9idE5INDlsb01rRVE0L3lYRitla3gwZGVZekRWL0ZkK3JQSUtkNHF0bzl1b3FRczdXM3JsNUY3NXUxS3A1TUtoblRhTy9hWXNYSHMzN0dKaWRLamY5TVVzTnRmRGQxekltZjJ0VGZWalp5MlhTc1IvZnYvaHVGbkxTWkk4L2VkVy81VWJxU3hhZm5zYlF1amMvaDBhMnJwTE4yeGhNbGtuZG4rbm8yYzBlOVgvY05pTHhlYk1YdjNKb1IyZm5ULzR5K0wxM3o2M0VLcFVJbTVwck9kcGFrK1krODZFemxlcmVKUXZrOG02THBPcXJMbWhyaWduZGZLQ3B5MndjRmF5ZklUdXh2a2o5VFVWTERhbkpEK1RScWZMQjJxbEV2R2xZN3Z6TTVKOS9LWU5HVHREZWYvZW95YW5KOFhFMzdyVzEzMndxZVhqRUMwK2JaUDlNUDVXOEVsbmp5SDJ6dTdKTVRmdCt2Ylg2RWFaRHF5dHBmSGlrZCtzSFZ4d2w2cEZIM3lOQTZPVTFxYUdQNzU5WDM2a3FyU29xYTVhdVdvQm5jbE1pWS9DdDlWWTdOSFRGOHF2WTJwaDYrTHA2emxzbktHcEJaT3BObWpVRkdwUlRHaVFscTZCUW04OXQ0SER0WFFOT0J4ZVRXWHAvWmh3YlQxRGJWMURBK05lTFkxMU01ZC9wS052ckdPZ091UXFrMG83MmxvMW40MTR5bVN5aU9BVGNSRlhqSHBaVWVXaDhYbW1TZlBmdlhUMDkwTS9iNTZ5Y0syOTg0QnVQbS9LaFB3TzV2UDZ1ZEZvdEZrck53WnMvZWpVbjF0WkhPNnFUMzVTRHJ3cWEydHVMQ25JNHZEVTQyNWRjZXczU09VbUtnZlRFbTRUQkdIMzVQU0dnbzYyRm9JZzFEV2YrVUlvemsyL2VpcWcvK0JSOG05Q0ZwdVRuaFREYjIrZHVXSkRkM3JXQVFBQStJZEFEQmNBOE5vaGVCcWFhNzlzK240ZElrbGhmSlNhaXhkcnFJcjBMZ0FBK0M5SWlZdENDUFZ4OVdxb3FaU0lSVE9YZnlRZm5hSFRHVk1XdnZjd0xwTERVOWMzNnBXZitiQ2xzVjRxbFdnOW0zWDRvaFovK0MxMXU3UWdXeUlXVVQydjdKM2RyUjEyM2J0NStXN1lSYkZJNk9EcTVUMXFjbWY3a1VvbHhUbnBEK01pSldJeExsa2dFWXZ6TXg4NHVIcFJ5V3ZLbTVRL3luZC8wbENyKzlJUzcxdytzY2ZFd25idW1zLzQ3YTBuLzloeTZlanU1b1k2UFVNVGhORFpmZHRWYnRYVzBwUVNINVVZRlNJVThIM0dUUGNlT1ZraEo0NnB4cG93OTUzZXJwNjNnazhlK25temdZbTVyV08vM2k0RDhIWHVEbTZlczFadXBGYXVyU3dOMkxxQm9CRUlvWWYzYmwwL2QxQkRXOWQveFlZYmdZZUNEdTNNenh3K2ZPSWNUUjM5aHBySzBzSnNINzlwTDNxTUNLSDdkOExDZzQ3Z3NzalRGcTlUdU5oZlMwZGZJU0pES2M1TmEyOXRWbWlLMWQ3YW5IVG5Sa0xrTlpGUTBOdkZJejhqK2RDT3p6eDh4N243K0hVV1dtSnhlRjMwdHBLUk1pYmphV1dBaktTN3JjMk4zaU1uNFp4SGtwVGg4UUZEL0pocUxLTmVscmdrYUZOOURVTElaK3owb3R5MEM0ZDNMZm53V3h5anpFeU9SUWpaT3ZXYnVuaGRXMHZUOGQrL1phaXBLZFJSMWRZMW1MMXEwN0hmdnoyNzc4ZmxtN1pwYXVzSkJSMnR6WTF0elkydHpRMnRUWTB5cVRRbk5iR3NLTGU1c2E2dHVSRWh0SFREOS9KcDRBSkJCMEtJa0VzOUxpM0lKZ2lDS2duZFRkSFh6bXJyRy9VZDRFT05ORFhVTU5WWThxVVNqSHBabEJaa05kZlhtRnJhRHgwM2s4b09yaW9yQ2psem9MdzR6OUsrcjYxVHY3ejAreUtoNFBFL0FWOG9GSWlFZkpHQWoxdTBYVDBWc1BKLzIzR0dOYzZKTHNuUDlCbytZZmlrdVJlUC9DWVVkSFRuMm53cXhIeis0RTRUY3h2ZkNiUHJxc29RUWpTYVlvWXluZkhNRDhicXN1TGp1Ny9qOERUS0NuT3VuenZvTjMwUnRiNitVYTlQZmprdWs4a1FTYkk0WElWeUdRd21jK0s4eDhXakRVek01VXVwSkVaZjF6ZnVwWHdxeUFxMzBldGw2ZUk1Rkkra0o4VVVaS1gwZHZGNFhBOVhKa01JeVNRUythM3FheXBJVXFZbGwrTmNXMWw2OWZTK3NzSWNVMHU3ZVdzM0s1emZjdkVjS3BOS3JwN2VkeWJneHo1dVhzTW56ek13TnFPVy92bjloOVNCU0NSaWxWblYrQlVVaTRRS0ZhNnA4MFpQN3NweVV4Tmp3aTYwdFRTWldOaFVsaFFHSHZoNTRNaUpqdjI4RlFLamZkeThqRXd0MU5UWU9HVWJKMGViV2ZXT3ZISTYvTUl4TXhzSHAvNkRQSDNIcVQyYlA2dEFMQkxHaGw5eTdPK3RVQ2FDSUdnU2lRaS9QelcwOWVSVDlSL2xaNTdkdDcyM2l3ZjFTdUgzaVYzZi9zTW56WW04Y3Zya25pM3oxMjZXYjRFSUFBRGczd1F4WEFEQTY0aGg2OGlaTUlkLzdReENxUFhZNzB3SFY1cWhhVTlQQ2dBQS9tMzg5cllIc1JHbUZyWTRhcmJ1NnorVXI3bzFzYkRCNllmMnpnUFNrMktPN1B3Q0lXVGFaVUppWldraHpqT1YxMWt4WEdVTXB0clE4ZjR1QTRlRm52c3JKelhoNUI5YnhzOWVvV3Y0T0V3Z2swcHJLa3RLQzNJZTVXVVU1YVFLK0IyNkJpYWpwaTdvTjNoa1NYNzIzYkNMMTA3dnYzWjZ2N0c1dGFtRm5aR1pwWTYrc1lhV2pwNmhDUzRiV2xWYUpCR0xsTXYxZGtFa0ZJUUdIa3lKaXpJeXM1cTNkak9MeldHeE9VczNmSC9oOEM1YnAzNU5kZFVJSWYrVkgxTXhuWks4elBDTHgzQ000OFR2M3piVzE3Z1BIalhZYjFvWHFZdDJUdjF0SGZ0bHA4U254RVU5aUkyUUw3ZUszYnA4U3NCdnJ5ak9wOUZvcEl3OHZYZGJma2F5cFgxZi94VWJ1T3FhU3pkc3VYeml6NVM0cU16a2UycyszM256MG5HQ0lOeUgrSFgvR0xIWThPQ0k0Qk4yZmQwSGpwZ1FlT0RuMzc5K3o4SEZROS9Fbk0zaEVRUkJFSVJqZjIrQ29LWEVSY3BrTXBsVUtwVks4UDk1REIyVG5oaURFTUs1cFFKK2UyRldTc2I5dTNucHlWS3B4TjdaZmVTVUJZYW1GbFdsUmVFWGo4WGN1QkJ6NDRLWmpZT3RvMXNmdDRHNFdHb1hRczdzYjIxdXBET1liYzJOMVdYRlZMOG1rcFRkdVJGazE5Y2Q3MEZiejBBbWxVWmVPWTF6bWRrY2JuTkRiVzFsYWR5dEt5dzIxOUsrTDUzTzhGL3g4WkdkWDlaVlYrQVlycy9ZR1hxR3BtUDhsOVZWbDUvNC9WdVNKQmV0LzBaYjZmeUVtWTNEcFBscmdvL3RQaFB3NDlLUHZ0LzN3OGJtaHFlcDFqd05MYTY2cHBhdXZvV2RrN2FlZ2JhdWdhR3BSVU50WmRUVnN5dzJSeXFWWmoyNHgySnp1ZXFhMUNhbFJUa1d0bzZkbldaUUtTYzFJUzNwenNKMVh6YlYxNllsM3VacGFFa2w0dnN4NFZUQ0xOWnYwRWlWSGVwd0FCZlhMRDcyVzRiOElvSWdXR3d1aThObGMzZ2Nub2FSbVZWMVdYSHN6V0NjSnNsVjE5VFUxcHU2ZUoybHZkT1Zrd0c1YVVtRFJrL3RabzJPUjNtWitQelF4UG1ycVd2a1QrN1pvbEJKUXo2N1hDd1NudHl6aGNGa0x2bncyMGY1V1ZkTzdzMU9pZS9qNnFWcllLekc1dEJvTkJxZFRxY3phSFFHS1pPS3hXS0pXQ1FSaTZRU3NhNmhxZktucHB1SXpnc2wwMmcwRFMyZHhPanJCSTJHdzZCU2lmaGhYQ1NOUmpPM2NVQUlOVFhVeG9aZGZIRHZsa3dxZGZNZVBtSE9LcFUxTk55OFIrZ1ptbDQ2dGpzN0pTRTdKY0hTM3NuL3lia1pqNkZqcVZJRGVSbkpWQXZFOHVLOGhLZ1FEVzA5RnBzamswcFQ0Nk1RUXJnU1NHMVZXY3E5U0xGWTFOeFF4K0ZxOE52YlNnb3lDN0pTY2xJUzJscWF6RzM2TEY3L2phVjkzK0xjOUZ1WFQxMCt2aWZrekg0TFc4ZGUxcjM3ZVkvQWIyOENFUktKSk9iR2hieU01SXBIK1JwYU9uUFhmR3J0NENMb2FNOThjQzh0SVRvczZBaEIwR3lkK3JsNitUcTRlaW9mRkVtU1YwOEZDUGp0eWdGOUxSMzk3SWZ4TXFrME55MUpQdS80NXFVVGNSRlhTRkpXWDEwWnNIV0RTQ0FRQ3ZsaW9RQUh5ckd5d3B4VGU3Yk9mKzl6Q09NQ0FFQ1BnQmd1QU9BMXhadXhUSnlWSWluTVFpSkJTOEJXN2MyN1VDZTVEd0FBOExaaXFyRU1UTTFIejNoYzFiSHJzb2w5Qi9nVVpxZGtKdDhiTkhxcS9FWDZORHBkSVNoVFhweFhVL0ZJWVhPeHFLdUdPY3EwZFEzbXJ2a3NQU2ttK3RvNWllUngvRGZyd2IyTFIzZExKV0pjd2RQTmU0UlQvMEZtTmc1NHFiMnp1NzJ6ZTBOTlpYcFNURUYyeXNPNFc3aGdxRkV2eStVYnQrRjFTZ3V6T1R4MUM3a21XcytWbjVHY0VoZmxPbkQ0K05rcnFIUTJub2JXb2crK1JnaDF0TFhxR1pxYW1OdFFzVDlTSm5OdzlWUmpjNWhxcklYdmYwWFFhTjJKMWhFRTRkalAyN0dmdDFRcVVTNEtLWlZJYWl0S3VCcWFVeGUvVDJjd3FzcUtKc3haNVQ3RUQ0ZWYyRnplN0hjMlpUK01yNmtvd1dtaEhyN2psR09SejhYVDBMTHE3VHhyNVVZR2s3bm04MS9qbzY0VjU2VGwvM255NGdBQUlBQkpSRUZVWlNTTFJVS1pWQ29mYXBHbmI5VEx4MjlhYldXcG9ha0Zydmg1NWVUZTdJZnhMRGJIZGVBdzNDZ01yMmxzYnIzb2c2L0xDblB1eDRSbHB5VFVsRDl5NmorNEc3UFNycWtvSldnRWc4bjBIamw1NkxpWlQ1NHgydFJGNjZnS29YM2NCcnA2K1NaR2g4YmN1Q0Qzck5KMERJeW1MWGtmdjNBOERhMDFYK3lrbmw1TE95ZmNUaTB0NGJaVUtsbjB3VGZ5Q1pMeVhMMTg2NnJLTXU3ZmJXbXFIejF0WVVkYmk1YXVvYmFlZ1phdWdjcEx2MG1aTERNNUZrY24xVFcxUjA5ZlRBVUtTVkpXWHBUck8ySDJjdytjSWhHTFk4T0RweS81d05LK2IydHpZMno0SmZ4YUdQV3lIRGRyZVRkMmdIekgrMmZjdjZ1dGI2U2hwY1BsYVhKNDZpd09sODFWWjNONExEWkhQb2dwNExmLytkMzZncXlIUG1PbUV3UmgwOGYxdmE5M001aE1zVWpZV0ZmbDdERmsxTlQ1M1p4MmJ4Y1BFcEhESjg2Ukh4dzJZYmErY1MvNUVWeHhHTjltcXJITWJSd0crMDNUMU5GMzhSeHFZbUdUR0IzNktEYzlQU2xHSkJMZ2o3TksvaXMvN3Vhc1h0VDRPU3ZEemg4SkN6cUM3eElFb2FWck1IWHgrL2hEWFZsU2NEOG1YRnZYWU95czVWMG5WcHZaT0t6NWZHZDhWRWhDNURYSGZvT29hdHBldzhkVFg2ZHRyYzFVREplbm9aVngveTRWNEdaenVLT25MY1RwK1hRYUhaOGtNK3BsNmV3NXBMNm1JdkRBenh5ZWhvT3Jaei92RWRUM29WVnY1K1ViZnlndnprdFBpc25MU0c2c3F4NDhldXF0NEpQeFVkZndHVFVhblc1dTR6QngzanZPSGtQeDI1ak41Ym43akhiM0dkMVFXL2tnTmlJbExpby9JN20zaThlYzFaOG9IRTVsYVdGMlN2elVSZXVVejhHTW5yRTQ0dEtKOGtmNVp0YTlSMDU1K203UjBOSlJZN0VOVFMyNDZocHNMby9OVmVkd2VCeWVPcHVyenVieU9GeDFEbGM5UCt2aGpjQkRZVUZINVd1R0FBQUErTmNRQ25XN0FBRGc5U0dycld6WXZBS0pCQWdoenNTNXZObnZkR01qQUFCNDdaQnlaRElaalVacmIyL3Y1clpDQVovVjVRV3pQWTRrU2ZuNFYzUklvSzYrc1lXZDQzTmpsQ0tob0thaXBMYXkxTXpHb2JQWVhEZXA3SVhWZzJSU3FYS0RlRXBLWEZTZmZsNHZrY2dtazBvbEVuRVg5U2hKVWlhVFNrbVNmSnE4U0JBMEdnMjNxK3BvYThIWnBoMXRMYVdGT2JhTy9ibzRLeUFSaTF1YTZoU3V3dTVCclUwTlhkZDRKVWxTSk9TLzBMT0tQNUpkTkhCN2FmaWozc1Y3NEZYVVZaWHJHWm5nMTFTZVNDaGdNSmovMElOU1ZKN0R3RWlTbEVva1VxbFlKcFVSQkNKb05JS2cwZWwwZ3FaNEd1bmZWSmlkWW1IcjFKMitZUmoxNFJVS092anRiWm82K2wxTVhpb1JpMFVpa2lTN3JpTGRVRnVwbzIvY1JVSXgvc1F4bU15bStwcDdOeS9yR3BvWW1WbVpXdGgyWFh4V0twWGtwaVhwR1pxcVRKWnZiMjErb1Z4eW1WUktrakw2OHhJbVV1SWlIVnk5MkZ6RmFzamRRUkFFL2d0SXA5TnBUeENQdjZPSXJuT3VBUUFBUUF3WEFQQzZFOXk2M0haMEYwSUlFWVQyRjdzWkw1S1pCUUFBcjRsWGllRUNBQUFBYndHSTRRSUF3Q3Zxc1RPaUFBRFFIZXlSVTlROGhpS0VFRW0yQkd3bDIxdDdla1lBQUFBQUFBQUFBQUFBL3lxSTRRSUFYbmNheXpjU1dqcTR0RUxiMFY5N2Vqb0FBQUFBQUFBQUFBQUEveXFJNFFJQVhuY0VUME56OVdaRUVBZ2hZWHlVTU81V1Q4OElBQUFBQUFBQUFBQUE0TjhETVZ3QXdCdUEyWGNBWjhManZzbHRSM2ZKYWlwNmVrWUFBQUFBQUFDQUZ3TkZid0VBNEtWQkRCY0E4R2JnelZoRzcyV0ZFQ0k3MmxvQ3RpSlMxdE16QWdDQWx3RS9Yd0VBQUFBTS9pWUNBRUQzUVF3WEFQQ0dZREExMTM2SjFOZ0lJVWxCVnNlbFl6MDlJUUFBQUFBQUFFQjNRY1FXQUFCZUJjUndBUUJ2RExxWnRmcThOZmgyUi9CeFNYNW1UODhJQUFCZUFQeDJCUUFBQU9BUElnQUF2QnlJNFFJQTNpVHNrVlBVUElZaWhCQkp0Z1JzUlVKQlQ4OElBQUM2Qlg2dkFnQUErSThqbm9BL2l3QUE4QklnaGdzQWVNTm9MTjlJYU9rZ2hHUzFsYTNIZHZYMGRBQUE0QVhBRDFjQUFBQUFnNytHQUFEd1FpQ0dDd0I0d3hBOERjM1ZtL0Z0WVV5WU1PNVdUODhJQUFCZUFQeGtCUUFBOE45RXlPbnB1UUFBd0p1SElFbXlwK2NBQUFBdnJQM2tIL3l3Q3dnaGdxdXVzKzB3VFZ1dnAyY0VBQUFJSVNUT1NCWmxKc3NhNjJRdGpVZ2t3b1A0djdaSVJKSWtJaEZKMTlRbWxtem80WWtDQUFBQS95S3lwWW1wcTA4UUJJMUdvLzRYcWlzQUFFRDNRUXdYQVBCbWtvZ2J2MW90TFM5R0NER2RQYlEyL29nSXVMQUFBTkNUUlBmdnRKODdJSzBxUXdqUnRIUnBlb1lFazRVWEtjUnc4Zi9LOFA4aEpDTkpraVJKaFBCL2xjRi9tUUVBQUhnN0VGUVJJWVFZZW9ZYUt6Y3B4M0NwL055ZW5pd0FBTHp1SUlZTEFIaFRTY3VLR3I5YWphUVNoQkJ2MWtyT3BQazlQU01Bd0g5WCs1a0EvdlZ6REV0N3pqaC8xb0NoaU1WV1dPRnhmUFpaTXBsTVlZUmFFd0FBQUhpanlXZlhVdm0yQ3VtM2tJUUxBQURkQnpGY0FNQWJqSC9qZlB1cFB4RkNpTTdRK1RhQWJtN1Qwek1DQVB3WGRady8ySEhsSkdmQ1hON3NsWjFkRXlBZnc1VVA1c3BrTXZtN0N1c0RBQUFBYnlJcUpxc1F3KzBzZWdzeFhBQUFlQzZJNFFJQTNtek5QMjBVWnlRamhPaG0xanBmN1ZIT2ZRTUFnSCtVdEx5NDhZdVZITDhadlBscnUxaU4raTh1aFpSYmhmUmIrQTh6QUFBQWJ4T1YyYmdLSlJRZ2dBc0FBTjBCTVZ3QXdKdE4xdHpRK09VcXNya1JJY1FlTVVsOUtiUUpBZ0Q4cTVwLzJpaXRyZEw5NFJCaXFuVzlwbktzRmdLNEFBQUEzbm9xSTdieU5YQWhoZ3NBQU4zQjZPa0pBQURBSzZGcDZXcXUzdHo4MHlhRWtDRHlLdFBKbmVVMXZLY25CUUQ0cjVBMTFZc3prdFdYZlBqY0FDNWNMZ29BQUFBQUFBQjRhUkREQlFDODhaaDlCN0JIVEJKRVhrVUl0UjNleWV6dFF0UFc2K2xKQVFEK0V3UlIxeENEeWZZWjA4MzFWVmE4aFRLNEFBQUFYbWNLWngrVjgyZmg5Q1FBQVB3TElJWUxBSGdicU05Yks4NU5sNVlYa3gxdHJRZTJhMjM2cWFkbkJBRDRUeERucGpFc2JGKzBFcmRDNVFRb3BBQUFBT0IxaHY5Q0tVZHlTWkxFZzlRTkFBQUEveHlJNFFJQTNnb3N0dWJhTHh1L1dvMmtFbkY2RXYvR2VjNVkvNTZlRXdEZzdTZHJhYUxyRzNWelphaUhDd0FBNEEwbEg3SHRlaEFBQU1BL0JHSzRBSUMzQk4zTW1qZm5uZlpUZnlLRTJzL3VWM055cDV2YjlQU2tBQUJ2TzVHQTZGNFNya0o4dHEydDdSK2JFd0FBQVBCUFliUFpOQm9OUjIvbHc3Z1F6QVVBZ0g4YXJhY25BQUFBZnh2T1dIOW1YM2VFRUpKS1dnSzJJb200cDJjRUFBRFBvQkp2QVFBQWdEZVVUQ2FUeVdUa0V6MDlIUUFBK0srQUdDNEE0SzJpc1hvendWVkhDRW5MaXRyUDd1dnA2UUFBZ0Fyd2l4Y0FBTUFiaXBRalB3aC8zUUFBNEo4R01Wd0F3RnVGcHFXcnNYd2p2czBQdXlCT1QrcnBHUUVBd0RQVmIrRW5MZ0FBZ0RlYWZERjMrTHNHQUFEL0dvamhBZ0RlTm1xZXZ1d1JrL0R0MXYwL3lwcnFlM3BHQUFBQUFBQUF2QTFJa29SQ0NnQUEwQ01naGdzQWVBdXB6MXRMMHpkR0NNbWFHMW9QYk8vcDZRQUFBQUFBQVBDV2tBL2dVbUZjaU9jQ0FNQS9EV0s0QUlDM0VZdXR1ZlpMUkdjZ2hNVHBTWUpibDN0NlFnQUE4Qmo4eWdVQUFQQkdVeWlKQ3dtNUFBRHc3NEFZTGdEZzdjU3dkZVROV0lwdnQ1ME9rSllXOXZTTUFBQUF1cjRBQUFCNHM4R2ZNQUFBNkNrUXd3VUF2TFU0RStjeSs3b2poSkJJMEJLd0ZVbkVQVDBqQU1CL0Yvem9CUUFBOEhZZ242V3dxT2ZtQlFBQWJ6bUk0UUlBM2w0RVRXUDFab0tyamhDU2xoVzFYempjMHhNQ0FQeW52ZUl2MjVLQzdLclNvcGZZTU9iR2hjTHNsRmQ1NkwrWFRDcVZpRHM5cVpaOE56d3hPbFRsb3VCanU2TkR6blc5WitWQnFWUlNtSjNhM3RyOFVwTjlHUjF0TGYvQ28waWxFcWxVb25JUlNaSVNzWWdrWmQzWlQyNWFVc0RXRGMwTmRYLzNCUDhSQW41N1NVRjJOMWNXaTRSNTZmZVZ4N01lM0t1dExQMjdwNFlRUWptcENRMjFsZklqRlkveWkzTFNxTHROOVRVNXFRa3FYemlaVktyOHptbXFyM25weVVnbDRxYUcycGZlL0xrNzU3ZTNxVnhFa3FSTUt1M2k3WGZ2Wm5CMlNzSkxQR2gxV2ZIZHNJc0tnMG0zUTFQaW8xNTBWeEt4T0M4OStTWG04S0xhV3BxVUI0V0NEcEZROE54dEcydXJoSUtPRjN1NDVzWXJKL2VxL0RnL3lzczQ5UFBtbHNZMzQ1TU9BQUJBSllqaEFnRGVaalF0WGZVbEgrTGIvSkN6NHZTa25wNFJBQUM4cEpBeisyOWZEM3lKRFZQam84dUw4cnBlcDdXcElUL3p3ZDN3UzFrUDQxNTJnczhJT3ZUcnNkKytVYm5vNXFYanU3NTRwN01OaTNMU2kzSlNWUzZxcmlocHJLM3E0a0Z2WHcvODQ5djNCUjNQaEphRS9JNlRmM3hma3AvWjdibS9rb2YzYnUzNllrMTFXZkUvL1VDbjltd05PcmhUNWFMR3VxcHRIeTNvWm9oS3dPK29yU3lWU2p1TnFrdkU0bzYybGhmOTExbUFEeE1KQlVJQnY3Ti9LbVB4V1BDeFA4N3MzZGJhM05pZFE0dVB2SFoyMzA4Tk5aVUs0MWRQN2N2UGZORDlhSHRpZE9qMzYyYjkvdFc3TXRsend1TG45dS9JU1UyVUg3a2JmdW42MmIrb3U3bnA5OC90M3lFV0NaVzN2WERrdDNQN2Q4Zy9SR050MWU2djM3dC9KNnl6aHlOSk1qN3kyb1BZQ0pWTFQrL2RkdnJQclowRitsOVJVVTdhejU4c0t5dk1VVjUwK2ZnZlc5ZlB6VXkrMTltMmFVa3hML2Q1ckNvcmpnMi9KRDhpRmdsdlhUbmR4V04xSnZMSzZUTUIyNTU3Y2tzbzRPZG5QdWpPUCtXM0dYNkQvZmJGNmh1Qmh4VEdFNkt1Ny9qZjBwcUtraTRlV2lxVkJQNzE4OUZkWDcvUXlUOEJ2K1BodlZzSzM0RlBGcldYRitkSjRLSTBBQUI0a3pGNmVnSUFBUERQWW5tUEZLVWxDR1BDRUVtMjd2OVJaOXRoZ3FmUjA1TUNBUHgza1NSSkVNUXI3cVM2clBoRzBKRXVWakEydHg0elk0bnllR3R6WTJaeXJGUWlFUW82Mmx1YjIxdWJtK3ByR3V1cXFhQ1N1VTBmeDM3ZXJ6aTlKMTRwNzFnbzRDdUV3d1FkYlkzMU5ha0p0K1VITFd6N2FPc1o0ckJnNHUwYnZaM2QyVnoxcnZkY1cxVjJMeng0NUpUNTZsbzZyekpEbGV5ZEJ6QXZITDE2ZXQveWpWc0pRblcyUkc1YVV2YkQrQmZhYlYrUEliYU9idmlsbDhxaytIaEprcXdvS1ZCZXViV3BIaUhVV0ZlTmwycG82bWhvNjc3c0FhRzB4TnRYVHdXODZGWWNudnJHN1lkdm5EK3NuRlU5ZWVHN0VaZE9kSkVaUFgzcGVtZVBJU29YRFpzNCs2L3RuenlNalJnNjN2KzVjL0R3SFh2dlp2Q2RHMEZURjYxN2RnbEpFRVJwWWZhcFBWc256Vi9UZDRCUEZ6c3B5RW9KQ3pwczFNdXlwcUlrTE9qd3VGa3JudnU0TDhmSGI5ckJIWi9GaEFiNVRwaUZSKzdmdmNsZ012djBHOWpWOURJZkZPZGxHcHRabTFqWUtDd2FPR0xTbVlCdFNiZHZEQnd4OFcrZmJVRldDcHVyYm1wcHB6QmVXVnFJUDZIeGtkZWMzQWQxOWhHUUZ4OTVMZXJxR1lYQi9vTkhqWm01OUxuYlpqMk1GL0k3K25rUGY4SHBvOEYrVXgvRVJvU2MvZXZkejNmU0djek9WbXR1cUQzOTV3L2QyZUdRc1ROR1RKNm5NSmlaSEN1VHlaUmZ3WnlVQkMwZGZVTlRpeTUyR0JGOHNycjhrZi9LandtQ3lFMUx1bmprdDg3V0hEQjA3T2hwQzVYSFN3dXpHK3VlNW5GWGxoUWdoSEpUazdnYVd0UWdtOFB0N2VMUmplTlRCQVVUQUFDZ1IwQU1Gd0R3OXROWS9LRTRPMVZXVnlWcmJtZzl2Rk56M2RjOVBTTUFBSGdsVXBsVXdHOS9aa1FpcnFzcTE5RFN3Yi9QeFVJVmlYNDRzeThzNkFoUFE0dXB4bEpqc1Zsc3JwYXV2ckdaRlp1cnp0UFEwdERTMGREVys1dm1TQ0wwL0ZDMVZDTHVMSURDNzJpTENRMlNIMmxyYVJaMGRDZ00rczFZZ21PNDkrL2NrSWlGd3liTnhlTU50WlZIZG41SnJYYmxWTUQxY3djUlFxT21MVXlLRHVYejI1a3M5c3NlR2tJSWxSWGxkcFpzYTJ4dTAxUmZreEIxbmFIcTBOeThoOWRWbFhjejMxa21rMG5FSW9TUWtaa1ZqdUVlKysxckFmL3A1ZFVIZi9xMHMyM0Rua1Q1ZlNmTUdqWmhkbmNlVGlXcjNzN1RsNjVYSGs5TmlDN0lmRGh1MWdvT1QwWFFuTUZVUXdpNWVBNDFzYkJGQ0lVSEhURzFzc2ZSVW5NYmgvRnpWaGJscE4yL0V6YldmeG1PdVVzbDRxdW5BbHdIRHJOMmNEV3o3bzBRMnYzVjJvNzJWdVU5a3lRWmV6TTQ5bWF3OHFKUlV4ZjBIVEFrTGVrT05XSnNic05UMTBxSXZvN3ZHcGxhV05yM2xjbGtCRUhyWldudjRqbjB3dUZkRFRXVm5VV0VTd3F5Z3c3dU5EQzFXTHorMi9zeFliZUNUNnByNmd3Wk82TTd6OXUxMC9zUlFsV2xSZnlPTm53YklWUlhWWXBmR2pxZHFhV3JMNzhyRXdzYjN3bitHbHFQbysxU2lUZ2xMcEpPWndRZStGbmwvcWN0ZVY5YnozRHl3dmNDdG00SU92enJxaysyODl2YjVLL2M1L0RVN1p6NnM3bThzcUpjK1EzMWpYdXhPYnp1SElJeUFiK2pycW9NSVZTUStkRFl6SW82aGNCaWN3eE16Q1ZpOFpXVGUzWDBqWHpHVEw5NktpQXU0c3FnMFZPZnUwK1pUQ29TQ29hTW5VRjlYdTZHWHhLTFJOMlp6OE43RVFSQnRMYzJxMHhHZHV6bnplYXFQbEtlaHRhUXNUTWFhaXZGWWxFWE1WeHMxcXBOZGs3OXVsamhsMDhWSS92NEZFdHliSVMrY1M5amN4dWhnSThRWWpDWmREcWp0ckswc3JUUWE5aDRoYklHTEE2WHhlYmkyNm54MGZHM3JnNFlPZ2FmVWRNek1oM2MrVFBaeTlwZTVYaE9TbUp1MnRQcnowUWlBVUlvOFhZb25mNDBBcUNqYi9SeU1Wd0FBQUE5QW1LNEFJRC9BQlpiYysyWFRWdlhJNmxFbEJndHVIV1pQWEpLVDg4SkFBQzZKZXRobkZRaXdUVUJXcHJxMDVOaUVFSUd4bWJ2ZkxwRGZyV0cyc285MzM0d2NPU2tRYU1lZjcvVjExVGd3SUZVSW01dGFjVFJGbHlrY3VtRzczVU5UUDZKMmFZbDNwYkpaRzREaHlPRWNMcngvWmp3eHJycTBkTVd4a2RlS3kzTW1ibjhRMnJsTzZGQkdmZnZydnIwSi9tWUFrNFdUcjRiN3U3anQzempWdm1xa2FmMmJOVTFOQjAzYXhrMVFtY3dlUnBhT0xRVUd4N3NQWEt5dHE1QlkxMTE1SlhUUThmTm5EanZIWVNRa004UFB2Nkh1NCtmdVUxdmhGQk9hbUpWZWZHeWo3ZXkySnhYT2RLODlQc0pVU0g0YW02RUVGT05wYkNDY21vaDV1ZythTERmMU1GK3o0OXQxVmFWWFR6eVczVlpzWUd4bWJXREN4NWN2MlVmem9BN3UrOUhOUlpIWlhTMXFhNTYvNCtiL0Zkc3NISHNoeEJpTUJnSW9Tc245MllteHlxdkxKVktFVUw3dDIxU21SN3VOMk94dTQrZmpyNlI4cUxva0hQbU5uMDhoNDNyNGhCTUxlMU1MZTA2Mmx1RGorMTI4UnhLWmRmcTZCdUpSYUw3ZDhMNjlCdW9xYTJIMDY2dm5nb3dzYkIxOWZMRjZ3aUZmQU1UYzhmKzNjb0tGd3VGMFNIbnBGSnBSM3RMZk1RVmhXZUR1dTA2Y0RpTzRkSm9kQnFkUG1IdU83b0dKb25SMTkySCtQSGtraE94Z3F5VXdBTTdOTFgxRnJ6M0JadkQ5ZkdiVmw5VkhubmxkR3R6NDFqL1pUVGEwd3pUOXRabXFqaEFUVVZKMW9ON0dscTYxZVhGK0owcGxZanhiYW82YWsxRkNZMUd4MWUxVjVVVi9iWDltVUQ4dGRQN3RmVU1QSWVONTdlM2VmaU9vZEhvS2c4WlJ6dzF0SFRHK2k4TFByWTcrdG81cVZTYWRGc3g2eGxYalpBM1ovVW5MeDIycXk0cm9tcWsxTmRVSFA3bGMzemIwcjd2NHZYZmhGODhWbFArYU5FSFgxdmE5ODFOUzRvSVBxbHZiR2J2UEFDdlU1aWRpb3RYQ0R2YTY2c3I4RmVaVFI5WHZIVFE2Q2xVWkRrKzZwcjhnNUtrckxheURDSFUwbFJQa2lRdVFhQ2hwZHRZWC8wb0x4TWhoRS9QS0xOMmNHRnplY2QrKzZaU1ZibzZsbkgvcnZMZ2tnKy9NemEzcHU3U2FEUjhUcUw3ZnYvcVhhcWN5RThiRitNYm82Y3ZHalJxQ2c0M0owUmZwMDR0eUM5RkNHV25KRnc1K2FlbG5kTlkvOGZmZFhxR3B0MUpQS2VreEVkNWNTYU1uTHJBYS9oNGFyQWdLK1hxcVlDcGk5WnA2eGxRZzF4MXpSYzZMZ0FBQUQwTFlyZ0FnUDhFaHEwamI4YlM5c0MvRUVKdHB3UFVuRDFvaHFZOVBTa0FBSGkreThmM1VISE1scVo2ZkVYdFlMK3BSbVpXWFc4WWN1WkFjVzQ2dm4zL1RoaXVxam43blUzLzZHekxpL1BLaW5MZEJnNG5aU1FPY3FVbjNkSFJOOGF4RWdhREtYOXR0YTFUdjZpclp4S2pyM3VQbkl3dnFjYmpFckhveHZrakJFRXJLOHA5ZU8rVy9QNXJxOHB5VXA5MlF6SXlzOEt4N052WEE5WFlISnpWZUR2a1hHRjJ5dmpaS3cxTXpLbWFwNzBzYlIxY3ZiSlRFbExqbzhmTldtNXFZZnVLUnpwaThqeDg2ZlNobnpjamhKWnY3TllGMTkxRWttUmk5UFdJNEJNeW1Xem9lUCtoWTJkUXFZSnFUOUtIQ1lMMktDOURaUjR1TG9GS1p6RGw0OVI5M0FicUcvZFNXRlBRMFI1ejR3SkNpTWxVR3p4bW12S3VlbG5hNDlVVVdqUFYxNVEzMUZTNkRSeGVWMVd1dkJXZHdaQVArejdLeTBBSVdkZzV2dURUZ0l4NldlR29scUNqN2ZxNWc5NGpKMU1WQXg3RVJyUTAxZnY0VFdjd21maFZ4djN1OUF4TjMvL3V6NjUzUzhwa2RNYmp3S2ozcU1udVEvelVsSkt5RTZKQ2JsNDhibUJxUG4vdDUxUjRkL0xDZCtrTVp0THQwTHFxc3NrTDNzVUo0QWlodXFxeXl5Y2VQMmhHMHQzc2gvSDJ6Z1B3V3lMd3I1OXJLMHFwdDBkQzlQVWJnWWNXdnY4VkZhL1Uxak9jdHVUOTdKU0VSN25wWTJjdHg0TlNpZmhHMEJGbkR4OWN1cUdzS1BmaTRWM0xOMjFURGpRamhGeTlmRHRhbS9zTkdvRUl3cWVUY3dPTmRkVVZqL0lkK3craTBXaXZFcll6dCttemFjZVJoS2lRdUlpcjA1ZXVUMDJJSGo5N0JZMU9Kd2hhekkwTFNiZERSMHllWjJuZkZ5RTBkZkc2Z3pzK0MvenJsMm1MMXptNUQ4Yk5GWEVzVlNRVXREUTNsQlJrSVlRV3ZQZkZjeDlVS09EdisrRmo2aTYrUFhiVzh1d0hjU3cyWitFSFg2dXBLYjU4bWNteDBTSG44S2ZHeFhPb3BiMlR3Z29Tc1NnMlBMaVhsYjJ0cWdSYmhlZjVVVjZtZlBLN01xbXFDczZXZGs1dTNpTWVINEtRajZ2aUN2anREKzlGMmpuMWR4OHltbHF6cWI0MkxPZ0lEdFkvaUkwSU9iUGZ3TlJpOWp2L0U0dEVENUlpQmd3WjA1M3lPd0oreDhYRHUvREpvZEtDN01Lc2xCbkxQNUovM3JDanU3NlN2enY3blUwT3JsN1AzVGtBQUlEWEJNUndBUUQvRlp5SmM0WDM3MG9LczVCSTBCS3dWWHZ6THZTOHErY0FBS0RIcmZ2bUQxSW1Rd2dkKyswYmJYM0RLUXZXSW9TNlV3ZGc0ZnRma2pLeXViSHVqMi9XRFpzd0c4YzM4VlhWdFpXbG5ZVWtqSHRaMGVpcTgvNjZ3NnEzUzJKMGFHdHpvMHdtSTJpMGp2Yldzc0ljNzVHVDIxcWF5b3Z6L0dZc2xsL1oxTUxXMWN2M2RzaDVWNjloWEhYTmtvSXNMUjE5bktUcE9uQlkvSzJyaXovNmJzU1QyZ2dJb1JOL2ZLOW5aRHBlcmlBcGpjRkFDSlVWNWlSR2hVeGE4SzZRMzFGWldwU1dlR2Zpdk5YS0YvaFhsaFlHSDl2dDdqUGF3N2VyMU5FZVYxOVRjZTMwL2tkNUdhWVd0cE1Xdkd2VXk3S3pOZldNVEhINFcwRjdhM09ZVXJsa2UyZDNlMmQzaGNFckovY3ltRXlKV0N3U0NiUjFEUno3RDFMNVFEbXBpWmRQN0ZFZWo3eHlPdkxLYWVWeEhYMmpkZC84UWQzTnVCOXJhbW1uK1lKbE9neE5MVFIxOVBBTGQvNnZYenJhV3ZxNGVWRXgzUHFheXJpSUsybUpkeWJNV1duVHg0MUdweHVaV1hIVk5YQUFkTjhQRzVWM09HRG9tRHVoNTZVU2lWUXFDUTA4SEg3aEdMV0l6bUJzM0g0WTMrYTN0MTA1K1dkT2FxSzFnNHYveW8xc0RwZGFqU0JvRStlOW82R2xjL3Q2NEw0ZlBoNDJZYmFIN3pnR2sybHAzL2VUWDQ0amhMNWZOMnZFbEhsVUxueDNzRGs4WjQ4aGRWVmxWV1ZGVko1eWRNZzVzVWc0Y01Ra1hHeEVLaEUzTmRTU25YZFU4eDQxbWRwYlNVRzJoVzBmaFJXaXJwNU5UYmh0NytLaGI2UVl4MzhoTkRxZHplSGxaenpvNCtZbEZIUmtKc2RPWGZRZW5jRzhmVDN3ZGtpZ2k2ZXZ6NWpwMUV6bXY3djUrTzV2Z3c3OVdweVhNWEx5dk1YcnY4SHRFM2Q5c2RyVGR4eFY3cmEwU0VWak5Ia3NOdmVqcmZ0eGpZV1V1S2kxWCs1Q0NCWG1wRDNLenh3eGVaNnBoVzFqWFRXYnc1UC95T01TQ2poVnVmL2dVY3I3RlBEYlk4T0R6YXg3ZDZmTVNOS2QwTTZ5b1RHcFJJeS9WN01leG5uNmpzY3owVEV3ZG50U3FMZWpyUVhIY09NanJ3a0ZIU09uTHBEL1hGZVZGdUhaeW1TeU82SG5qY3lzNXEvOW5NM2w0WExTRnJhT1hWZk94Vm9hNi9JekgrQml5cU9tTHdvK3VydXl0QkEvYjFoQlZzcmxFM3VXZmJ4VlcvZHBIdTV6cTRjREFBQjRyVUFNRndEd24wSFFOTmQrMGZqVmFyS2pUVktRMVg3aE1HOTJwNDNSQVFEZ05VRmxoTkhvZEFhRDJmMDJYQVJCSStpb0tDY1ZseldRajh5ZTI3K2pzNjArK3VHQXVxYjJTOC9XcXJjempVWXJ6SG9vazBucGRFWkcwbDJtR3R2V3NkL0R1RnNJSVFjWFQ0WDFoMDJjazM3LzdwM1FvTEgreTVycmF5MXNIVnViR3hGQzNpTW42ZWdiNTZYZGwxOVpLT0MzTlRjV1pEM1RTcDZucVZWYldTcVR5UzRmZnh4azdHVmxiOVBIYmZkWGEvRmRHVWtpaEVMTy9pVVJpMFJDUVc3Ni9ZS3YxaUtFV0Z5ZVFqMktIaWVWaU8rR1g0cTVjWkZHby9sTlgrdzFZcUw4QmZ2S3VEd041V2dkVHV2cnpzTTl5czlNVFlnZU5HckszYkNMQTBkTXVoRjB4TWJSamFySXFleWR6MzdtY0huNGRJSzk4NEJCVCtLR1lySG96Ky9XVDV6M2pwMVRmOXlMcWJ3NGo5cEswTkdlbDM2L3Q0c0hUcURXMGpVd05udDZsVHJSZWRIa3hldS9sVXJFZDhNdVJvY0U2aG1hekh0M3Mzd2U4ZWhwQzUzNmUxODV1ZmZrSDF0Y1BIM0graStqWGsyU0pPdHJLZ1lNOGRNM01hZld2eHQyc2FPdHhYZkNiSkdBSDNubHRMUEhrSUxNQjNxR3BnNXVYZ2doZ2tiRDErd24zNDJJdW5LNm83M1ZwbyticzRlUGZEbFJpcmEra2J2UDZMeU1CK0VYajkyTHVPemhPODV6MkRpRkNyUHhrZGZ1UlZ6R0VXR1pWTExyaTlWNEhPZlVCMno1Q0JFRVFtamkzTlU0c0M2VlN1U3JKdzhkNTIvbjFQL2tudTk5Sjh6MkdqWmVmczhkYlMyVnBVVkdwaFpxYk03OW1EQThhR0JpanAvOFIza1p4Mzc3eG5QWXVERXpsbElmK2FiNm1yVEUyNjVldnE4WXdIMjh0NGJhOHVLOFlSTm04enNlMXdxSUNRMjZIUkxvMkgvUWxJVnI1VE5HZFF5TWwzejQvYmtEUDkyL0UrYmc2b1VMT3VkbEpML29JeElFZ2IvM3lvdnpDQUxoMjlrUDR3Mk16ZkNiOE5ycGZmVTFsZTkvdTRmNnZEeEpSZjk3ZnVyT1hMNmg2K29UTVRjdW1GbjNMc25QaXI1MnpzSFZTMldGYVB6YUpVYUhPbnNNVVRneEl5Tmx1Rm91alVhYnNtaWRpYmtOaTgycExDbE1qQTcxOEIyamEyQ01MeWJvQXAzQmJLcXZZVCtwcU12aDhKWjg5TjJqdkV6NWI4dXEwa0tFVUVsK1ZyMUdoZnkydG81dS8wUjNSd0FBQVA4RWlPRUNBUDVEYUFZbTZrcytiTjI3QlNIRUR6bkxjaC9Dc0ZPOHZBNEFBRjUvTXFtMG05bXk2WWt4T0pQeFRtalEwSEV6OGVDcVQzNUt1bk9qdGJseCt0SVBxRFZ2aHdRK2pJdDh4ZktJYkE3WDFNcSt0cXBjS2hHek9MeU85cGErQXdZem1NeVVlNUVtNWpZNkJzWUs2MnZyR2JwNCtpYmZEUjg2M3IraHRsTFh3QVJuQ2hNRXJhSTRMemY5bVJndWk4MFJDdmc0TkVZeHNiQWRNMk9KdWJVRFYxMnpJQ3ZseHZuREUrYXM0dkRVUjB5WlQ2MVRYcHlYRUJWaTYram1PdkJwLy9vWExYRDVMeWdyeW8yK2RxNlhsZjMwSlI4b1AxZktDckpTZnZ2eTNaZDdySTYybHVCanV6MkdqTkUzTnNPZDF2SXpINFNlT3poMThmdWRiYUtocFlQZkhqUWFYWTNGMXRUUngrTzQ3REtIcTQ1SEZKN1lwRHMzSkdJK0tCQ1lBQUFnQUVsRVFWUlJabklzcnNicjd1T0g2eFJqWFZ3a1hwQ1ZFaHA0c0tHbWNzQVF2OUhURndzRi9CMmJsb3ladVpTNlB0M1UwbTdsSjl2dmhBYkZoRjRvekU2Wk1HZFZuMzREcWMzdCtyckx4OTJTWThJUlFsN0R4amZVVmtaZU9lM3M0VlB4S04vWTNIcmdpSW5VT2pqdFVWTkhmOTdpZFVVNTZWUjVCR1YwQm5QRER3ZnUzQWhLakE1TmlMem03ak5hWVFVTFcwZVZIZTBVVUZGcHFVVFMzRkJMbFpvZDY3K3NsOVhqUmxWdExVMDRUelA0K0o2NjZuTGNDR3ZGcG0xYXVnYTNRd0p4UldaWHIyRTRobXRwMzNmS3dyVlhUKytyclN5YnRmSmpuR1VaR25pUUlHZzRReFBESGJlZU96MWxMRFluSXlsR1hWUGJ1bzhyVlY1NWdPOVlna1liTkhyS29aODNEL2FiaWlzbjRKaTRocGJPOG8wL0ZHUSt4QUZjaEZCYVFqUys4UDlCYklUS0RObk9OTlhYbEJmbk1aak0wMy8rTUg3dXFobkxQbXh0YnFBem1KVWxoVVU1YVg3VEY4dWY4SkNJeFgvTFo1ekwwOEJmSUYzSGNJZU1uZEhSM25ycjhpa05iZDB1Y21hNTZwb0wxbjJoeHVMY3VYN2VaK3dNYXNJeXFSU2ZwVU1JV2RuM3hTL1FoU083dU9vYXd5Zk5UWTZOd0RtOFhYQWJPTnpBMUZ5K3lqbEIwQlMrS25Hc1B6VWhXbW5RREdLNEFBRHdwb0FZTGdEZ3Y0WGxQVktVSENPTWowSWsyUkt3VmVmYkFJS24wZE9UQWdDQWJwRkl4RmtQNHpLUzdqWTExS3o4My9ibnJsOWJWVlpXbE12VDBHcHJhWXErZHE2dHVkRnB3R0NFa0JxYmJXYmRPL0xxR2Zua3diS2lYQ3Y3dmwwbmZuYkhndmUrVUdPeEQrLzhRa05MRjErblhGTlJVbEZTTUhyNklwWHIrMDZZNVQxeWtwRGZJUlR3RFV6TXFQR1JVeGQ0RFovUVVGdlZ4V01abXByaktKV1pqVU43YS9QdDY0RStZNmJoWmtUVVplbHBpWGZ1eDRUYk83djdyOWlJYTZmKzdTb2U1Vy8vV1BYUnlmTVpNeDFYdE9pYWc2dG5kd0s0T0V3cEg0V25OTlhWSE5qK3Z5NDJsTWxrUVlkK0pRamFzRWx6Y2FvcFFSQVQ1cXc2K3V1WHh1WTI4bUhOempRMzFCWm1wK0xiRXJHb3M5V0VBajd1L1BiNWIyZG9kUHJ4Mzc5RkNBVWYyNTJSZkErMzEvdjk2L2ZrMXc4UE9uTHo0bkdFMFBydjlsNCtzWWZONFM3NThEdGNTTGU1b1ZiQTc2QS9HeGlsMHhuREo4NnhkWFM3ZEhUM2xaTi9tdHYyVVZreFZsNTdhek5DaU1OVjhhZC95TmlaRENacjZMZ1pMRGJYMnNGRlB1aXBnQ0FJTlJiYmIvcGlUOTl4elEyMThnOWFYVlljZkd3M1YwUExiL3JpempaWEpoR0wxTmdjWXpPcjl0Ym05S1NZK3VxS25OUUVzVWdZY2VrNEZiOVRZN0U4ZmNmUkdZeXdvQ05NTlJaUFF3c1hjQWpZdWtGK1YyN2VJelIxOUFNUC9IeHd4K1k1YXo0cHprbkxTMDhlUFgwUlZiMFhJZlRYOWsvcWF5cVVadkY4SC85NE1EMHBwdThBSC9rdkNpNVBZOGpZR1RLcHRMSzBzSzIxR1E4S0JmemdZN3RibXhvV3JmK0dDb0RXVnBhV0Z1YndOTFFxaXZOUzQ2TnF5aCtOOGFkYUZENm41R3RLZkJTZHpxRFI2R0t4Nk1qT0wrYXYvUnhIUzZORHptbnJHcmg2RDArSmk2SnFGMGlsRW9LZ3ZmcTNtYnFXVG04WGo1Z2JGKzdkdk54RlZpOUprbUtSa0NDSXlRdldkbDI3MXR5bVQwNXFRdFMxcy95T05xcWFCQzdGUUFYOVNaSzhkbnBmUTAzbDhFbHoyUnllcmFPYjhwbVZoTWhyZGRYbEUrWStQaDJpcTI5MFB5Yk1RQzd4WEV0WGY4M25POHVMODNCTFRKWFUyR3o1cEhnQUFBQ3ZQNGpoQWdEK2M5U1hmQ1F1eUpiVlZjbHFLOXVPL3FxeDlxdHViQVFBQUQxR0loYmxaejVzYjIydXJTd3R5SHlJQXhiZDJUQW1OTWpXcVY5OWRZVjlYM2ZQWWVPdW50cW5aL1M0bmFPMWcrdVZrM3ZMaS9Od3VoKytQbnJhRWhVQndSZUYyMFB4MjFxWnZSNTNYU05sTWdkWFQ2ZitnNVZYYm0xdWpMaDAzRy9HRWcwdDNYZS8zS1VsVjZnUmwyRU5PWHRBdmcyYVBKS1V6Vm45Q1E0UGthUXMrUGdmR2xvNjhuRTNtVlFhSFhJdTVzWUZUUjM5ZnQ0akM3T2ZYbFpzMU10S1MxZi8xUThXSVRSbzFPVFdaL3Q5TmRaVTZoaWFLSy9aeTlMdUZSK3J1cXk0dXFJRTMyNXZiV1l3bUxuUGxwdkFPbHFiRlJveHVYZ09rWDhhYjV3L1hGS1F0ZlNqNytXTHZacFo5L1lkUCt2bXhXTzZCaWJLbFhNVlpDVEg1cVFtUG5mQ3Q2OEh0ajhKNmxINkR2QXhOcmNwemszUFRVc2FNWGt1cmpRcWxVZ2lnay8wZHZXMHNIVkVDSEhVTldhdjJpVGdkNUNrRExkRXF5NS9oQkJxYnF6RGR6R0NvRm5ZT1pyYjlGbjE2WTc2Nm5MNVdPcTFNL3ZsaXdLM05OWS9lZDVhY0lSTGViYnFtdHFqcHkzRXQra01KcjBiaWJUYWVvYmFlb1lTc2ZoUlhrWitSakkrWjBCbk1FZE5YZEJRVTFsUlV0RFpobW9zdG54cXAxZ3MxamZxTldibTB2TGl2UFNrR0g1N2E5YURPSmxNMXRkOWNIK2YwVUoreDlsOTI4ZlBYcW11cFlNYkZYWmRFZHZhd1dYSlI5K2QzdnZEb1o4M1N5VVNtejV1Q25XVCs3aDVLVFNwNnlhcFRGWlRVVkpmVS9rZ05nSTM4dnJsMHhVSW9XRVRaM3NObTBDdDFsaFhIWGhnUjExMXhiVEY2K1Q3eGQwSkRiS3djeFR3TzZ6cyt3NGNPZW5xcVFBak15dXBSRUlRQkl2ZDFSR0poSUxFNk91MlR2MUs4alBucnZuMDlONGZ6Z1JzVy92bDcrV1A4dkxTNy91di9MaTVvZmJ5aVQxMEJnT2Z2SkdJeFV3MU5XcmJYemV2VXJuYnhOdWhEMklqRkFhOWhrL0E3UXF4MmU5c0tzN05hR21zazZtcVIweVNzdGJtUmphYnk5UFVOclB1TFI4b2YzanZsa0pMUnN6QjFjdHoyTGo0eUd0R3ZTeHhVam5lTS9WK2k3eHlPajBwaHZvdTFUTTAxVk5xdzV2OU1LNnhyc3JWeTVjYTBUY3hGd2s2UkVLaC9HcG45MjF2YjIxVytSVktraklUYzV1Vm56ei9YQ0FBQUlEWEI4UndBUUQvT1FSUFEzUHRsMDNmcjBNa0tZeVBVbk1md3ZJZTJkT1RBZ0FBRlFUOGptdW5BL0l6SHVBeW1nWW01aFBtdm1OdTQ5Q2ROdVhseFhrWjkrL09YZk5wV05CUmhKQ0xwNjkxYjVmSzBpS0VFSlBKMHREV3RiRHRrM1FuRE1kd2syUENPVHgxUjdsTDBWK0ZUQ1pyYnF4TlQ3cmpPWHk4dmxFdkl6T3IyZStvVGd1OWZ2WkFRVmJLaUVuekNJTG9yRmpucGgxSFdHeU93bUJEYmVXZWI1OUduTVBPSHluS1NWdnk0WGNOdFZWTmRUVWNuanFMelFrKzlrZGxhU0dkd1JSMHRBVWZmOXBpU3lRVVRKcS81b1d1NCs2Q1FoK3dtQnNYSHNaRkx0MndwWXRlWkM4dFArdGg4cDB3Nm01RGJWWHdzZDNhendhK085cGJSVUtCcHJaZTlzTzQ3SWR4ZU5DcC95QUc4M0VjSnlMNFJOTHRVUG1yOVNsRHhzMTRsSjhaZUdESGpPVWY5WEhycWx2OTRORlRxVGlYVU1EL2FhUHFuTk9DakFkR3ZheXF5NHZsQiszNnV0djFSYTNOaldxNTZWVDdMNkdBSHhGOHd0SytMMVgrVlNqZ245cXpSV0dIdDRKUHl0OWxjN2liZGh6Rk4rUU9oOURXTmVqVDMxdFgzL2ptcGVPOVhUd3NiQjBmM0l2Z2NOVnhCend1VDZPem1pSHhrZGU2T0dxVnpLeDdWNVVXaFp3OVFIL1NRV3YwOU1Wc0RqY2grdnFOd0VOcXFvS3RFckZJVTF0UFBvWXI2R2pEYjNLYzFHenQ0REpnNkppZlAxbG1hbVZ2YWVja0g3YkdYd1ZzcFUrRUFxTmVsdVA4bHdmKzlUTkN5TkxlU2VFYlkrVFVCUzk2bUpoTUp2TmY4VGp0dDZRZ095RXFaT0s4MVhRNjNlQkpBUUZTSm91L2RUWHk2aG11dXVheURWdW9IblM0b2t0bWN1eU1aUi9HaEYzRVQ1UzZwbzZ0VTcrYmw0NnoyTnpPVHRWZ2NSRlg2SFNHdmJON1NYNm1Hb3M5Wi9XbmpiVlZkQVk5UE9pb1RSODN4MzdlT1BVKzR0S0ozaTRlYWl5MlZDS20wbWJwRE1iZzBWTVZkaWlSaUdOdVhEQzFzTVUxS09TWjJUakkzeVVJbXJXRFMyY1Q2MmhyK2VYVEZTT256S2NTL3ltV2RrNVUzUStoa0M5ZkQ4RnYrdUtTZ3V6cjV3NmFXdG9abUpnL3pzTmxNdkhITXpZODJNTE9zU1EvcTRzblJCbWJ3MlZ6dUhWVjVRcmozaU1uS3pTVHhDNGQvVjE1WlFBQUFLODVpT0VDQVA2TEdMYU8zS21MT2k0ZFF3aTFIZDNGdE9sRFU4cHhBQUNBSHNkVVV5dk1UclByMjkvVmE5ak5pOGQxRFl4VjlyQlNLZXJxV1dNemExdW4vaWpvS0I1UjE5TGhaNmNpaExqcUdnZ2g3MUZUQWcvOFBHalVaRGFYbHhoOWZkakUyWDlYaWRqR3VpcUpXRXluTTgvdTI3NWk0emJjSTE3WnZadkJPYW1KWTJZdTFWV1Z0VXJaODYyS0NxMmtYRTVjYlZWWlF2UjFnaUFPLy9JNUxqcXByV2RZWGY1SVUxc1hJVFJsNFZyNThJcE1LdDI2ZnU2ckhkOWpFckg0OE03UHZZYU5kL01lRVhYMWpMbXRvNjJqbS9zUXYvc3g0ZWYyLzdUcWsrMjR6Z05Ka25kQ3o1dVkyOWc3RDNqRlIvVHhtK2JqTnczZnhzMitKaTk0dDkrZ2tRaWhIWnVXK0U2WVBYREV4S2I2bWpON3QzSFVOYVl0L2tBNTJ6VHEydG5ZOEdEdlVaTzloazlRM2o5QjBQeFhianoyMjlkQkIzK1pOUDlkdCs2bGUzZGh6dXBQeWgvbFh6enltL0tpbHNZNlhwZmQ4eXhzSGRkL3Y1ZTZHM2ZyYW56a3RiVmYvY1o4OGk2OWRmbDBYcnFLbm1NTUpuUFIrbTl3a216azFkTVd0bzRjbnNibzZZdHhwZEhpM1BSZTFvckJhMHJVMVRNNHZaUWlrMHBJa3FUUjZaMEZHWWRObUdYdlBHRDYwdlgyenU0L2JWeWlaMlFxbjkyOGZrdUFRcnN6aE5DVmszdUxjOUxrUnpyYVczWDBqS2htWEYwVS9XaXNxMmFxc1ZoSysxU1FrNW9RZlB3UFRXMDlEVzNkeUN1bk85cGEvR1lzN2pwTzJoMDBHbzA2YVlHZnFENXVYdmg3QXhkMWpicDZSaVFVdUE0Y050Wi9tY0tCaDU0N3FHTmczTWR0SUk3aElvUnd1cmVndlkyajNsVlZxNDYybHJ2aGw0YU9tMG1uUDM1YTJCeXVpWVZOekkwTHRWVmxhejdmaVFkSFRKNzM1M2ZyNHlLdStFNllKUllKbVV3V0hxZlRHVVBIK3l2c1U4QnZqN2x4b1plVnZmSWlySzY2L0ZGdWhzcEY4c1FpSVQ1aGR2L08wLzV5dVBxSGpvRXg5UW5xYUd1UmorSFNHY3lwQzkvNzY2ZFBva01DL1Zkc2tFaHdCemFtZ04rUkdCM3E2dVhyTTNiRzN1OC9mTzZqZDhmOW1MQzB4TnZLNDBKQmg0R3h1YW90QUFBQXZMNGdoZ3NBK0kvaVRsc3NTazJVRkdhUkhXMHRBVnUxdjl5Tlh2bTNEUUFBL0wzb2RNWkhXL2MveWM4NjJZMHRuckt3N1dQbDRLeVFmMWRkL29pcnJva1RCaDFjUFMzc0hDOGUrWTNEMDlEV00vUVlPazU1SnhLeFNDUVVxTEU0TDFSSkZ2Y2xtNzM2ZjJjRGZyeDBiUGVjMVovSVQ4TnZ4dUxSMHhlbnhFZEZCSjkwOWhqeTNPcXJrK2F2VVE0dXR6WTNYRDYrQjkvV04rcmxPMkdXcm9HeHZwR1pqb0V4bThOTmlZL3FhR3R4OVJxMjg3T1ZnbzQyM0FZS1UzbEI5TXNkYVg3bWc2clNJbHpITS9ibTVVRWthZXZveHVWcHpGaTIvdWl2WDE4NnRudk82azhKZ2tDSUxDdk1pWXU0c25URGxpNzZIWFVmdjczdDZxbTlSVGxwYzFaL1FyV0tFb3ZGTXBrVUJ5NlhidGdTK05mUCs3WjlQSGJtVW1mUG9YUTZBNGZZUXM0ZWVCQWI0ZUk1ZFBTMFRxdjNzam5jQmU5OWNlVFhMeStmMlBNb0wyUGM3QlVxTTBtcnk0dXBpOUJ4L3lpVmRBeU1xOHFLbE1kbE1sbHhicnFsZmQ4dURwUEJaRkp0MHhCQ2xTVUZCaWJtOGhlVi81KzkrdzZMNHVyaUFIeTNOM3B2QWxJRXBLaW9nRUhGM2x0c3NYZWpNVEZWVTB4aUVyOFlOUnFqSnBiWWUwTkZSVkd4Z0FncVhUcEk3NzJ6dmN6M3g5VngzRjBRd1lTVTh6NCtQcnV6czd0MzJkbUYrYzJaYzFsc1RtdjNEUXMrVTExZTh1NVhXL0hWOU1SSEpmbFpLOWY5b2xRcUswcnlSL2t1VWxzLzQ4bGpwNTU5V0d3TzdqQkxxcSt1T1BEekZ5Ym0xZ3MrK3I3dEl4eXR2Yk9WcFlWY0xsOXRvVmpZb3Jha3FhN0d3Y1VMSVNTWHlSQkNMTGFXbi9tOTRETTFGU1dWcFFWT1BmdTBVWWt2RVFudlhUMFZIM25iMUxMYnJQZStFdWpvWFRxeUl6cnNlbjFONWR1TFB0TDZibmFHcUtXcHFhRk9wVlRhZE8rQk43L1IweGZiOS9BZ1Z5aklUdXZtNE1KZ01Ia0NIZjlSYjJ0T3hsaGVuTmRhVjliaXZNenMxSVMzUms2MnNMSDNHVEl1SS9FeGVWTnVSbEpZOEJrT2x4OTRZS3RDTGxjbzVBcTVUS1ZTUGJwNzFYdmdTSVZjM3NralV1VkZ1WGN1bjJqSGlnZ2hsSk9XbVA4OGxPL2pQd0pudUcwenQ3R2Z2V3FkcldOUGhKQmNKa0VJc1Zoc0xvOC9kZkhIemg3ZTlUV1ZuUms4bFpPN3QrYWNlL2dna1BSNXJ4VUFBQUQvRkpEaEFnRCtxMmgwdlZYZjFLMWJpbVFTUlc2RzZQSngvdHZxTzNVQUFORGxPandObDlhNEpQOXBDalU0bXpSdjFlNGZWcXRVcXFWck4ybDlvb2diRjZKQ2c1Wit2dG5LMXJIOVQ1MmRFbTlvWW03djdENXEycUpycC9kRmhRWlI1L0tpMGVneFlkZHVCeDN2N3VJMWNlNTdyM3cwRG8rdm1kYmgxT1A1QTlMdzVHbWtYcjVEY0trZFF1akcrVU0zemg5NjViTjA0SlZtSkQ1aXN0aXV2ZFY3RG5SemNCMDZjWmFPbmdHTlJoTUpteE9qN295YXR2alU3aC9QN3R1OGRPMm1WMDY2MVFhRlhCNTdQK1RCclV0NkJzWTIzWHRjT0xpTnZFbXBrSWRkUFJNUkVvaXZxbFNxL29QSEJKL2FkeS80VEwrQm8zeUhUYmg4YkZkV2Ntd3Z2eUVUNXJ4MzVKZXZteHFlOVllVlM2VUlvV08vcnFjOW53REtiOWlFeFovK2VINy8xcVRvY0VOVGkwRmpwbW1PcExRZ3A2RzJHbC9HczVPOWxzTHNOR0Z6WXcvUDloWW1sK1EvTGNyTkRCZy9zNDExY2pPUzRpSnVqcC8xcm9wUXBTYytHdmZPaXhhb1kyY3UzYjNodzlCTHgzQW83T0tsL3BZRm45cnJOM1NDMmlSbU1xa2s4T0EyTG84Lzg5M1BjU0RZMGxoLzZjaU9JUk5udDc4Yy92aU83N1F1cDNiQUVBbWJteHBxVFN5c3licE9zcGNybFoyVEc0dkZkbmIzN2g4dzl0YUZJejVEeGhtYW1GTlhVTWhsVHg2SFJZUUVDcHNiZS9rTkhUTmpDVTVzWnl4ZmUrMzB2cVRIWWNkMnJKKzE4aXRkZmNOMkRsNFQ3b2ZRM0ZEZjNGaUg1eHZjK2UxN0NLR2UzZ053aHR2SGZ3UTF3RVVJWFRyOHE2ZlA0SkZ2THhnN2M3bG1ZYmhJMkZ4VlZ0UkhXOGlJRUtxdnJvd0tEZW8zYU5TYzk3OVJTNSt0N1oxdG5kd01qYzM1dXZvOGdRNlByOE1UNk5CbzlLQ2pPL0l5aytVeVNSc1JmM3Q0OWgvczJmOVp0OW1rNlBDMCtLaEo4OTdYMGFnY3g3MFVBc2JQOUIvMTl1cytoWVByOHdNd01pbENDRzlqMUE0YmJ3U1R5ZEo2SmdTVHlaSnFXeDhBQU1EZkdXUzRBSUQvTHJxcHBlNkNENXNQL293UUVsMDV3ZmIwWVRyMTdPcEJBUURBbTZFWjRCYmxabGFXRlBnT2VWYjMydHhZZi9Ya2JpYUxUYWN6cnA3WVBYMzVHczJPdENWNVdYcUdKcThWNExZME5XU254ZnNPbllCYlhoYmxabEJUUzJGejQ4M0FRK2tKajF5OCtyKzk2S1AyMU1xZDJQbERPNSs2dWFHdXFxeW9xcnlvc3FSZytKVDVPQWdiTzNNcE5SWlJxVlMvZmZlKzVuMWY5NVdLV3BveW5rVDM3T1BIMGFpeXhBRTZ2bEJUVVhydjZta0xtKzdUbG54eWJNZjZ3QVBiNW4rNHZyWEpzZ2lDUUFpaDFrc3NrNkxENzEwOTNUOWc3TkNKczVzYWFsc2E2OG1iVHY3K3Y5NERocnIzOVNlWDJEcjFkTy9uZisvS3FlTDhMSC9XVko4aDQ0eE1MWWRQbVVlajBiejlSMGdsWXJ4YWVWRmVTbXhFN3dIRHlCYXgxdmJPZkIyOWVhdlhKMFdIYTYzZ1F3aDUrNDlvVHo5YzB2WjF5L0NhUnFhV0JFR0VCWi9oOGdUTzd1M0tjQ1dpbHFzbmRuUDVPbVNyWEsxRUxZMVBVK0pHVGwwUWVTdUl4OWVoTnRBUTZPcVBucmFJd3hNRW45emo3TkZYTFVsVUtoVXlpVmpYd0VodDRhVWp2emJXMVN6OFpBT1ozREhaYkxsY2R1cjMvMDFmK21rN08yT3MvbUczWm9KMksvQXd0ZHRwY1c0R1FzaWlXM2VjeGROb05LMmZDMGUzM3JpL3FrUXNqQWtQc2JaM05qUXhiMjZzRnpZM3l1VlNoTkRGdzc4K1RZa3p0N2FidXZoamFwQktwOU1uelZ2RjE5RjdkT2RLd2RNVU1wcnNnSnFLMHZqSTJ3YkdaZ1pHWnFZVzFrMzFOZE9XZkdKb1ltRm9hcTUxZlpWU0tXcHAxak13Ym0wZXVaU1lDQnFONXRTenQ5YTdpMXFhYURTYWpwNmg1cmNabDhkZitQRUd6YnQ4dUdHdlFGZi95YU43YlUrUzlsck1MRzNEeTg0ZTJMeDI2dUtQMnk0ZTd4aGNEL3ZHUzZTeGxOZ0lQRU9hR2p5bjJaL3hqQUFBQVA0OGtPRUNBUDdUT0lQR3lGSmlwTkhoaUNDYTltMDAybmdJL1RsL1F3TUFRQ2ZoUnBtdEViVTBJNFRvZFBXa2c2UlNxY0tDVCtzWkdMdjM5VmNwbFFrUDc0UmRQY1BsOFJkOC9BT0x6VG16NTZmRFc3OGFOSFo2LzhGanlQeElxVlNVRnVaNHYrYmNYNC91WGxVcUZHUWp5TW56UDhBWFpGSkpmR1JvNUswZ21VUVVNRzdtb0xIVDJ6TXpXNnR6bWxXVjc5N3dJWDZFOHVLOFc0Rkhxc3VMY2VHdG9hbUZoVTEzOHNHNWZCM3FLZm1xbDd1ZGR2aVZKa1RkVVNya1pGZFpKcE9KaStuVVZKVVdJSVNzN1oyNGZKMFJVK1lYNTJVcGxjcldNdHp5b2x5RWtPYXA5NlMrQTBjNnV2VXlNRGJUbksyZVJxTWJtbHFvQlV5VzNSem1mdkN0U3FtazArbjJQVHpJWEErMzBNV1NZeUpTWWlONitRMHhNbjJwS3pHVHhlbzdjR1M3Zng2dk1HelNITnlNMWRqY092N0JyZEtDN0pGVEY3VFdLSm1xcnFyOC9JR3R0VlZsTTVhdnhmMkZYNHlReVZRbzVBUkI0UGU2b2FZS0lhUlVLSk9qdzhmTVhLcFdodG5MYitpZG9CTVNzWkJhVm95N0tqZldWaE1Fb1U4cGpGWEk1VmRPL0ZhWW5UNXY5WHF5U1FKQnFCQ2lUWnIvL3JsOW04L3YvM25Ld2crcGlUblpVNEtHWHRxcXVYeUJaajljT3VPbFhiRFV1Q2d6SzF2OGJncWJtOGlqQWt3bVN5WVJJNFRzbk4yLy9UMlFYTCt5cEFEM1hXMm9xejY1NndlRlhKYVIrRGdsTm1MVXRFVzlCd3p0NGRsZjZ5ZHJ4SlI1UGZ2NFdkazV2ZkpuM2dhUGZnTTkrdzk2UHV6STNJeWtIcDc5bnZYRFZha1FRaXJGUzE5VHRWVmxCS0hTZjNuYVBaSmNKbjE0KzdKYkh6KzFiWTlHb3lzVU1vUlFRMTJWcm9HeFpvRGJCb0d1dmx3bXJTNHZ4aE9ScVpSSzNHTkVEWDZ6VkNvbG5rUk9FelZHdDdSMVdMSjIwOWw5bTg0ZjJQYitkN3Y0Z2hmZGUzSHZDNjNIWFpLanc5TVRIclpuek1WNVdUUWFYYlBJdHcxaVVVczdPNEMxTnFkWjBOR2R0VlZsN1g5R0FBQUFmd2VRNFFJQS91dDBGbjRpejgxVTFWU29xc3ViaisvUVhmNWxWNDhJQUFCZVNJNkpxSyt1a0VrbGRWWGx0bzR2dFZsTWpZdE1UM2pJNXZEb0RIcGhkanBDU0MwS29icHorVVJSVHNiaytSK2t4RVpFM2I1Y1gxMUJuWGRveVpxZkxoM1pjU2ZvUlB5RDBHVmYvSXduWmFvb3psZklaUzY5MUU4OGIwTlpZVTVNMkhWUG53QXlYaVFJb3J3b056VXVNam5tdmxqWVl1dmtObWI2RW5NYit3NzhLS1FTY1Zqd2FUYWJTMmN5SzRyekVVSTRuRFUyc3pJeXMzVHI0MmZScmJ1RmpUMFpnZUZJOStySlBkZlAvTkgySTNmZ2xUcTU5MUVxRldRaVptclpMVG5tdnJHWkZZY3luNVd3cVNIeTFpVTdwNTQ0ZlBRZE9sNnQrVzkxZWZIVkU3djV1dnBzRGxjcUZ1WmxwaUNFMnBoeEN5R1VsNWw4VjF1YlRxVkNIbjd0Yk9UTmkyckwrYnI2NzYvZjFmN1gxUWF5ZmxrbWxUeThjeVVtUElSNjYrWGp2MTA5dVFlZjBVL043TmhjdnJHWlZlOEJ3K2wwT2tMb2FVcmNyUXRITEcwZCtnL1cwbitacXJtaExqcnNlbXpFRFlKQVV4YXVkdFY0ZHd6TkxCVnkrZlV6ZjVoWjI4bWxrcmdIdDB3dGJFd3RiUlo4dklFdjBDM01TUmNMVzhUQ0ZqYVhpeERLVGsxNGRQZXFsMjhBK1pieCtJTHN0QVF6YTd2czFIZ2FqVTdXSkZhVkZRVWUyRlpYWFM3UTFiOStkcjlNSXBaSkpUS3BSQzJqRHpxNkN5R0VZOXpTZ3V6RWgzZHhEMU95bkJuYitjMUt6WmVta010d2FTcWVrUzh6S2RvbllGeDAySFVta3hYMzRDWXV5RVVJbVZyYVJ0KzdoaERpVWNKcm1WUWNIM2xiMzhoRW9LdDNaTnZYRXJGbzhXY2I0eU52WHo3Mm02MmpxMlBQUGhLUmtNWG1NSmhNT3AyQi8xY3FGSEs1VEtWVXlPV3lpcEo4WFgxalBKbFlCN1J4M0lWT3ArdnFHOGJldjBHajAzRkpxVkloZi9JNGpFNm5kM053MFZ5ZklJaHJwL2RKeE1KQlk5Um5GZE0zTk1sOEVxMVNLcCtteExXbjNqa3ZNemtsTm9JbjBPVndlQXFGTEQ4elJkVFM1Tml6TjI0ai92aGVjR3QzakwxL00vYitUYTAzZmI3dE9QWFFrYTYrNGNLUE56VFVWdkVGdXBVbEJmRlJ0OWxzTHAxT0w4aE93d1BXZkFSemEzc1hyLzc0c2x3dWkzbytreHRDS1BUU01ZVmNKdERSWjdKWWxhV0ZXY214ZHM0OVgzbFN3cVVqTzNDNXJxaWxxU2duNDdWT2o4QlM0eUxMaW5KWkxEYWhVdVZtUExHRGs4OEFBT0NmQmpKY0FNQi9IVTJncTdmcTI0Yi9mWUFJUWhvWnl2YjA0ZmdOYThmOUFBRGdyMUJSbkJjZGRoMlhsL1lQZUNuMllyTFlXY214K0RLSHgvZjJIK25rM3FlMXh6RXl0ZWdmTU1iTE55QWg2ZzZYeTUvLzBmZjJsSnBOZ2E3K3ZOWHJvKzlkNCtub2NwK25rTVY1bVR5Qmp1M3I3T2VYNUQvbDYrZ05uenlYWEhMa2w2OUxDN0pwTkxxVGU1LytBV1BKT2JnNmdNUGxGZVZrU2lYUHpqc09HRGZUM05vT1g1NDBiMVZyOStvL2VJeXQwNHZ1cFlTS0NLUzBrY1U2OEVvdGJMcFRKMklhTTNOcDhNbTlOd01QVWVkTVl6Q1lscllPNCtlc2FPMUI5QXlOeTR2em5yVlFRTWpBeU5SMytNVFc1bmZDSEZ5OWRCYXNidjg0T3ptekU5WFltY3M0UFBXQ2FFMng5MjgyMUZhUlZ4M2RlcTFhdjVPODJ0SlViMmhpTWZ1OWRhMFZJMk5wOFZGQlIzY1NCR0huN0Q1bXhoS3RNNGIxOGgyU2wvRWtPU1pDcVpEalUvVkhUVitFWi9OTGlYMXcrZGd1aEpDZWdiR0RheStDSUc1ZFBLSnZaRHA2Mm92Rzl6NUR4bDA3dmUvYTZYMGNIbi9rMUFVOHdiT2MxTkRFWEM2WEdwdFpHUmliY3ZrNlhMNkF4OWZoNFFzQ0hRNVB3T01KbUd4MjRQNnRsNC8vWm1YblpHaGlUbWN3OGpLVDZIU0daLzlCcnIxOXFZTWNQWDJ4NWx1UUVIV244Zm1QcUt3Z1IwZlh3SC8wMjc5Lzk0RlNxVEEyc3lLckprZE5XeGg4YW05RVNDQzFCcC9CWkpsYjI0MmR1WlFuMEtVem1EUGVYV3RtWlR0MjVsSUhWOCtFeURzeDRTSEM1c2EyMzZEUjB4ZTN2VUtIalgxbldlaUZvNkVYaitLck5CcE4zOGgwOG9MVldudEFseGZuWlNaRlQ1Ny9nZWFiTzJMcWdydVhUNVlXNXRoMDd6RnMwcHhYUGkrYncwMkxpeUovU2pyNmhnTkhUL1h5Q1VBSXVmZno3OWhFZ2l5TmQ0M040ZUtIWXJFNUNaRzM4Y2VXeStONytReDI2K09uK1FqbU52YUR4ajZMcDBVdFRkUU1WeXhzU1k0T3g1ZHBORm8zQjllSmMxN2RHYnl4cmhwUEYwbWowVTB0dStHdC9iVW9GZktzcEJqOHBKYmRISVk4YjRjQ0FBRGduNEpHL3RVSUFBRC9aY0x6KzhYWHp5S0VhSHdkdzAxSDZNOExaQUFBb0EzMW44OW5kbmZSZmUrYnRsY2pLRlFxRloxT0Z3cUY3WDhXZ2xBUkJLTFRXejF6bGp5ZC9KWER3S3UxYy8yT3Fha3NwZmJWTGN4T2E2aXRkbkx2MDVtNXZQN2RWRXFsU3FXaU14aHR2TVZkQzIrNHIzVktleHVVU2dXRDhZbzZFcFZTR1hFajBObWpyN1Y5VzFYSnJWSElaZlcxVlFnaFEyTnpQRmxmZVhFZW5jN0FvZjhyeWFTU1Z6WW5iYXlyS1MvTzA2d09KaW1WQ29WY3J0a0dSRk5kVmJtUldhc1Y5RzBRdFRTcGxmMlNUNjFVS0ZRcUZhRlNhYzQ0eCtVSjN0UmIyVW5DNXNZMytMVkFFSVJTSWFmUjZhL2N1djRDalhVMUxBNkgyblZCRFVHbzVES1pRaTVqYzNnZG5yaXlxN0JZTExsY3ptQXc2QlMwNTlxdTF3WUFBTkFaa09FQ0FBQkNDQ0dGdkdIang0cThESVFReTZPZi9wck43V3cwQmdENEwvdHJNbUVrZmxJQUFDQUFTVVJCVkZ3QUFBRGdid0l5WEFBQTZDcVFVQUFBQUVJSUlTWkxiOVUzaU0xRkNNbFQ0M0JOTGdBQUFBQUFBQUFBQUVDWGd3d1hBQUNlb1p0YTZzeCtOdmVJOE5KUlJVNTZWNDhJQUFBQUFBQUFBQUFBQURKY0FBQ2c0QTZieE80M0NDR0VsSXFtZlJ1UlZOTFZJd0lBQUFBQUFBQUFBTUIvSFdTNEFBRHdFdDBsYTJqNmhnZ2hWWFY1eTVrOVhUMGNBTUMvRFRRS0JBQUFBQUFBQUx3dXlIQUJBT0FsTklHdTNvcDFpRVpEQ0VuQ3JrbGp3cnQ2UkFBQUFBQUFBUHhkd01GSUFBRG9FcERoQWdDQU9wWjdYOTY0ZC9EbGxpUGJWUTIxWFQwaUFBQUFBQUFBQUFBQS9IZEJoZ3NBQUZvSXBpNW1XTnNqaEFoUlMvT0JMVjA5SEFEQXZ3RVVMZ0VBQVBoM29EM1gxUU1CQUlEL0VNaHdBUUJBR3laTGI5VzNpTTFGQ01sVDQ4UzNMblQxZ0FBQS8yeDRSeGQyZHdFQUFQelRVWCtYcWYxZWcxOXpBQUR3NTRFTUZ3QUF0R1BZZE5lWnZSSmZGcDdicnl6TzYrb1JBUUQrRGFCd0NRQUF3RDhYallLNnNFc0hCUUFBL3duTXJoNEFBQUQ4ZlhHSFRaS2x4Y3ZpSGlDbG9tbmZSc01mOWlFbXE2c0hCUUQ0QjFCVmw2dWFHZ2laRkY4bENBTC9UeENJUUFTTnhVWVd0bDA5UmdBQUFPQzFFV0lSamNNbFR5NGh3MXlJY1FFQTRNOEdHUzRBQUxSRmQ4bWF1dXhVb3JGZVdaSXZQUGVIWU80SFhUMGlBTURmbFZJcGpYOGd1UjBrZjVxaWRndUIveWNJQWlFQ0lRWmZoejVrSXFMUmlKZFhRQWgyZ0FFQUFQdzlFZmkzRk1PcEo5MnREL1REQlFDQXZ4NWt1QUFBMEJhYVFGZHZ4YnJHbjljaWhNU2hsOWk5L0ZnZS9icDZVQUNBdngxVmZVM1RyMThyQ3JQcGhpYTg4Yk1ZcGxaMFkxTWFpNE52SmV0d0VVSzRGRmVsVXVHeVhCV0JMMkF2VmdZQUFBRCtEcDZYMlQ2dnVyVzJnd0FYQUFDNkJHUzRBQUR3Q2l6M3ZyeFJVOFdobHhCQ3pmczNHMno0ZzI1ZzNOV0RBZ0Q4alNnS2N4bzNmNG9RMHZ2b2YyeHZmNjNyVU5vcHRJVzZNZ0FBQU5DMXlLQ1dERzNwZERwTlExY1BFd0FBL2hOb3NKTUFBQUN2cHBEWHIxK2hMQzFBQ0xFOCt1bXYvYm1yQndRQStGdW8vM3crczd1TG9qaVBrTXNNMXUyZ0c1cTB0dWJMcGJoYW9sdHFoa3U5Q3dBQUFQRFhVMHRtcVgxdjFkSmJhSWtMQUFCL0RhakRCUUNBZG1DeTlGWjlXNzkrQlZJcTVLbHhrbnRYdWNNbWRmV1lBQUIvQzhyU0FtVnBnY0g2M1cwRXVIalBsaUFJOG4rMTVlUk5mOG1RQVFBQWdOZERUV20xQnJnQUFBRCtiSkRoQWdCQXV6QnN1Z3ZlZVZkNGVnOUNxT1hNUHBhekI2T2JRMWNQQ2dEUTlSVGx4ZHlBOFV4SHQxZXVDV1ZLQUFBQUFBQUFnSTZoZC9VQUFBRGdINE0zZWpyTDNSc2hoR1NTcG4wYmtVTGUxU01DQUhReFFpcEdDamszWUZ4WER3UUFBQUFBQUFEd2J3WjF1QUFBOEJwMFY2eXIvM1k1MFZpdkxNa1hYam9pbVBsdVY0OElBTkNscEZLQ1RtOVBFUzZtTm1zWlRHSUdBQUFBQUFEZUlPcFVoSnBYd1Q4YVpMZ0FBUEFhNlBwR2VpdldOZjY4RmlFa0Rqbkg3dW5OOHVqWDFZTUNBSFFabFZMQjRBbmF1YkptZ050YXBBc0FBQUFBQU1EcjBweDZvZTNsNEo4Rk1sd0FBSGc5TFBlKzNLRVRKR0hYRUVFMDc5OXN1T2tJVGFEYjFZTUNBSFFScFJMcDhGN3JIdmdQYUtsVXFwbllRb1lMQUFBQUFBQTZob3hvV1N3Vy9xdFNMYnFGR1BlZkRqSmNBQUI0YlRxelY4bWZwaXBMQzFTTmRjMUh0dXQ5OEYxWGp3Z0EwRFZvcUwxL0NsTXJiUW1Da0VxbGYvN29BQUFBQUFEQWZ3NmRUcWUyVUNEejNLNGVGK2dzbU5NTUFBQmVINGVydCtwYnhHQWloR1N4OXlYM3JuYjFnQUFBL3hqVUZnb0FBQUFBQUFDOGNRUUZ1UVRPK3Zxbmd3d1hBQUE2Z21IVFhmRE9zd25OV3M3c1UxV1ZkZldJQUFCL1gvQkhNd0FBQUFBQStHc1FCS0ZTcVlpWGRmV2d3QnNBR1M0QUFIUVFiL1IwbHJzM1FnakpKRTM3TmlLRnZLdEhCQUQ0dTRPL29RRUFBQUFBd0o4Tm90dC9KY2h3QVFDZzQzUlhyS1B4ZFJCQ2l0d000YVVqWFQwY0FBQUFBQUFBQUFEL2FWQ0IrMjhGR1M0QUFIUWNYZDlJZDhrYWZGa2NjazZSazk3Vkl3SUFBQUFBQUFBQThKOUdwcmZVSkJmeTNIODZ5SEFCQUtCVDJQMEhjNGRPUUFnaGdtamF0NUVRTm5mMWlBQUFmMnRRRUFFQUFBQUFBUDQ4V290dzRlL1Bmd0hJY0FFQW9MTjBacStpbTFnZ2hGVFY1UzNIZnUzcTRRQUEvbzZnL0FFQUFBQUFBUHcxMmtodjRjL1JmeTdJY0FFQW9OTTRYTDFWM3lJR0V5RWtqUTZYUHJqWjFRTUNBUHdkZGZJdjV1cnk0cktpWExXRnd1Ykd5cElDZ2xDOTdxT3BWQ3BSUzVOSzlkcDMxS29vSitQQmpRc3lxYVMxRmVwcktzdUtjaVZpVVFjZVhLbVFTeVhpemczd0wxVlZWdlFYUEV0elE5MWY4Q3hVZUlick5sWlEvb1Z6ZXhJRUVYUC9Sbmx4M2wvMmpLK2trTXVsa281czRhQ2h0cXFtc3ZUUGZoYXRYM2YxMVJXdit6Z1ZKZmxod1djYTZxcmYwTGpBU3lTaUZsRTd6bWxyYWF3UFByVzNzYTVHODZiQzdMVEQyOVkxMVd1NWlhUlVLalFYMWxTV2x1US9mYzN4L3EyRlhqcVdtNUZFWGFKVUtxaS9xVlZLWlJ1L3VOWFVWWlczYzAxaGMyTkpYcGJhSjA0aUVwYmtaYlh6RVRxRElJaWN0QVNKcU9VdmVDNDE3ZHg2c2FMY3pKYkdlcldGQlU5VEZmSTMrWnNVK3VIKyt6QzdlZ0FBQVBCdndIUjBFMHhkSkF3OGlCQnFQcjZMNWVKRk43UHEyRU0xYnZya1RZOE9BUEJxTkIwOXZkVS9kUFVvV3FWU0tvT083cFNJaGU5K3RZM0xFNURMVStNaVF5OGUvWHpiY1E2WGg1Y0lteHVsRXBHUnFTVkNLRG42dnI2UmlaMnp1MFFzbElpRXorNURveGtZbVZhWEZlM2Z2SGJGdWwvTXJHekpSMnVvclRJd05rTUlOVFhVaWx2YTJnL1JOekxoOG5YSXE0WFphZUhYei9WNWF6aWJ3OVZjT1NQeFVkRFJYVzU5L0NZdldOMkIxeDU2NlhoY3hNMjFXNDlTWC9pYjlkdjZWVDVEeC9zT0hZOFEycjlwald0djM4RmpaK0NiaE0yTnYzLy93ZENKczMyR2pHdlBRMFdIWFErOWVIVEdzald1dlgzL3BORWloQ1JpNGE3MTc0MmF0cmgvd0JoeVlVdFR3NHQzR1NHRWtFQlhueWZRMGZZQUhmRTBKZTc2NlgxTFA5OXNZR3hXWHB4MzVKZHZscTc1eWR6R0h0OWFYMU81KzRjUDUzN3dUWGNYenpmeWRBOXZYNm1wTEprd2V5V2R3ZEM4bFZDcGJnVWVIalpwam1VM2h6ZnlkS1RNcEpqRzJpcmZZUk0wYjNwMDU4cWR5eWZYL255RXV2R1RNcDQ4dW5KODk3TFBOMXQwNi81bWg5UzI1b2E2NHp1L0h6TmppV1BQM3BxM3h0Ni9XVjFSUEhyNllnYmpqZTMzcVZTcTM3OS9mK0RvYWQ3K0k4aUZsYVdGeDNlc243dDZ2Wld0STBJb0llck8zY3NuUHR0eWhFN1hVak5VV3BCdGFHTE8xOUhEVjIrY08xaFRVYko2dzU3V25sRWtiQzRyekZFcUZDcWxRcUdRUzhVaWlWZ2tGclZZMkhUMzdEK29QV05XS2hXN3ZuMXY1TlNGSHYwR2tndUw4ektQL2ZyZHhMa3JlL2tOYmVPK1RRMjFvdVltY3hzN0dvMk9FS29xSzQ2OGRjblJyYmVCa1dscmQ1R0lXbW9xeTZoTGpNMnM4SWV4c3FSQXFWSlNiOUkzTkJIbzZyZm5WYlNmU3FWU3lHVUtoVndwbHlzVWNybE1TdjZUU3NSU2lWZ21FVm5hT3RyMzhNQXBUMnpFNjlVZjZPb1p1UFVaZ0MvWFZwVnB6VksxNnViZ3dtSnpXcnRWSW1yNTdidjNYWHI1VEpyM2Z0dVBJeEdMbmp5NjV4TXdWdC9JUk9NbVlXbEJ0cUwxUTBvU3NmRDM3ejhZT0dxcTMvQ0oxT1d4OTI4V1pxZXQvSHA3TzE5TEJ4QUVvVlFvOEZ1alVNaVZDcmxjS3BYaHQwWXFrVXJFRXJGUUpoRVBIRE1WYjJ5ZGxKT2FZR0JzNXVqV2kxd1NFeDZTR0hWMzFmcWQrR3JpdzdzUGJsMzgrTWMvWHZsUTRkZlBSWVVHcmZwbWg2R3B4U3RYeG4rWnJQeDZ1NmxsTjNMaCtRTmJ5NHR5RjMzNm83bTFuZVpkRkhKNVdueGsyNS9FZHNyUFNqbXpkOU9vcVF1MWZvMVQ1V1lrdmU0aGNHTXpLME1UYzYwM3RYL3J4Wi9ROC91MzJQZnduTDcwVTNKaFlYYmFpVjAvZVBrR1RKNy93V3VOQ3Z5blFJWUxBQUJ2Qm0vOExGbDZnand0QWNra1RmczJHbno3RytyUW4xL3l6S1IyckFVQWVNUG9Cc1pkUFlTMlBMaDFzYWFpZE9Fbkc3ZzhRV0YybXA2QnNlWitsRVFzZkh3M09EcnN1cUdKeGZJdnQ5Qm85TlM0QndWUDA4YlBXZEZRV3hVUkVvaFg0L0w0YTdjZTAzeUt3dXkwRTdzMlRGdnlzVnVmQVZHaGwrUGEzS1dmdkdDMWc0dW5UQ2JCWVhFYkh0OEx2aE4wd3N6S3RvLy9DSzAxT01ibVZtODh2M2hkVXFsWTlUeFZrVWtsU3NXTEVxM2NqQ1NaVkdKcDI5NmdzSmZma09pd2ExZFA3akd6dG4zbEQ2ZkRjdE9mSUlUYyt2aFJGMGJjQ0l4L0VFcGRNdUx0K1FPR1Q2SXVDYjEwTERIcVRudWVZdmprdWYwR2o2RXV5Y3Q0d21DeGNNcFBFSVJhMVcxRmNSNUJxQ3hzM2xoOEtaZExreDZIaTRVdDA1Wjh5bVN4M3RURHZsTG1rK2lVMkFoRW8rRk1uMHFGUzVsYStlV2VsUlRMNHd2TWJkVGpDWVZjcmxESU5OZG5NSmdzTnFlaHJqbzIvTWJyRHBMTjRRYU1uNGt2eDBmZGJxeXIxcnFKbGhaa2gxNDYybS9RNkRjWTRDS0V5b3R5Ryt0cWpNMWZQbFpORUJLeFNLVjg5amxTS09RU3NRaHBLLzRpQ05YNUExc3RyTzFucjFyM2JBa2lhTnFTZXBKQ0pyMSsrZzhtaTgzaWNCcHJxL2s2ZXVZMjlsd2VYeW9ScGNSR2hKdzlnRmZyNmYxV2VzSkRmTm5FM0hycDU1dkpSeWpNVG10cGFqQzFzS0UrckUxM0Yxc24xOUNMUisxNmVMUVJ5TVkvQ0kyOGRXbnA1NXR4UE4wZWhUbnA1L2R2cFM2WnZ2UlRISG9lMy9tZDJoa0pvNll0MHR6WU9pRG0vbzJ3cTZlVkNvWFdJbE9NeGVhd1dHdzJoOHRpYzJReTZiTU1WNlc2RlhpWXdXQXltTzNhVGhSeW1hV3RJNW5oeGo4SWpRNjczczVCdnYvZExpTlRTNmxFVlBBMFZlc0s1amIyeWRFUmRrNDl1WHd0QiswTWpNekk0MGFrNHJ6TStwb3E4bXA1VVM1QzZHbHlISi95bTRYTDQvZnc3RWNPV0NvV09YdjJmZVZvNzE0NWFXNXRUODM5TzRBZ2lKM2ZyQkNMV3BRS1pXdUpJWjFPeDI4S2k4MWxjVGk5Qnd6VE5URHEvSmNEaG8rdjRNc0toVnlwVUd4ZHUvRDVWWVZDTGlPdnV2Y2IyTnR2YUhPamxwTThkUFVNVlVybHJZdEgrN3cxVE92ek92WHN3MkErKzZMT1NvNHhNck9rQnJnSW9XR1Q1aHo3OWR2QWc5dVdyZDJzK2VabVBIbDg5ZVFlaVZqa08zUzhRaTZQRHJ2MnlsZXFvMmVnTmZOTmVoekdZTEk4ZlFOZStRaG45dnowdWhudWtQSHYrQXdkMS9tdHR5ZzNReXhzY2UzbFExM0J6dG5kMmFOdmN2UjlhenNudGQrL0hRUGx0LzlLa09FQ0FNQWJRcVBycmxoWC8rVWlRdFNpeU0wUVhUN09mM3RSVjQ4SkFQQzNReEFFalVaN3Jic1VacWM5dUhGeHpJekYxdmJPU3FVaStOUmVMayt3K0xNZnlmMmxodHFxSjQvdUpUME9VOGpsSHYwSERoZytDWmZ3ekZpKzl2eityVmRQN0I0K2VkNktkYjhnaE5JVEg4V0doMmcraFVqWUhIUnNsNjJqYXcrdi9naWgzZ09HZG5Od1FRalZWWmZmdjM3ZTBhMlhsKzhRNnZvMjNYdUVYVHVibFJ5elpzdVIxb1l0RVFtdm4vMGpQZUVSM29jOHNmTjdyYXRObXZkK0w3OGhhZ3RMQzdLTlRDMDFhMGdMc3RPeWttSkdUVnYwdWovRDF2ejA4UnljUmQ0Sk9uRW42QVJlR0huclV1U3RTM2hnK1psSkFsMTltKzQ5dE42OXVydzRYMk5menM2cDU5UFVoUFNFUit6bnhkR1ltV1UzbkpoMHh0T1V1S0NqTzVVS2hVcWwydjNEYW9RUVg2Q0xDeGdKbGNySXpITDZrbWRGUGZzM3I5Vzh1MUtoa011a3c2Zk1hK01wSkNKaDVLMUxTcVZTYlhsTytwTWVIcTJtSGlVRjJhWVdObSt3N0RkZzNFdzJtM1BuOHNteit6Yk5mUGZ6NnZMaW1vb1hwOXZqSGUveW9yeWt4K0dVT3hHZEwrT2FPSGRsYzJOZDZNV2piQTYzejF2RFg3cU5JSERhb25rdmhWeWVsNWxrWUd5ZUVQbFNSRzdyNUphWG1SeDY4YWptWGZvTkhqTjI1bEpSYzJOQzFHMnRJeUVJUWk2VDRsQkc3U2ErUUJmSE5FcUZQQ0h5dHBHcFJYWnFBbm1yaVlXMXRiMnpzTG54NHVIdEtxVXlKVFlpTFQ2S3ZQV0Q3My9YV2kvZmZwbEowVXdXUzZWVUZtYW4wUmtNZ1k1K1dWRnVZMzBOUWlnL003bWh0Z3BuK2dpaHRJU0hOQnBOMThESXpxa25lZmU4ak9TV3h2cmUweGUvZUtVcUZhUE5ERmZQME1UTE44Q2ozMEJUeTI2QkI3ZVpXZGtHakp1Wms1NlltNWJvTzJ6QytOa3JFRUpod1dmMERJM3g1YnpNcExMQ2x6clBaQ1hGNmh1Wm1GamF2THpCSUZ0SE4yRlRZMDVhQW92MW9qalV1cnV6aWJuMWkvc214K29abXJRL3dDVzk5KzBPQXlQVGxxYUczNzU3cVM3UGQrajRmb05INDh1N2YvandkUisyTlM2ZS9YVjA5ZWtNSnBQRllqSlpUQ2FMd1dKZFBQd3JqNjh6YStXWExEYUh4ZWEwOGMwNVl1b0NuNEN4K0xKRUxBdzVlOEIzNkhocmUyZk5OUzhmMjFYM2NnOEtZek1yc3JRVDIvN1ZNdCtoNC8xSHZVMHV5Y3RNUHZYNy8vRGxwb2E2eThkK2EyMGtMRGI3WnVCaHJUZjE4Ujh4U2lQRHpVcUtmWm9TUjE2VnlTUUlvZGlJbTlSREY0WW01ampEbFVrbDBXSFh2ZjFIR2o4L1llNzZtZjFaeVRIUEQrREp0MysxRENHa28yODRlT3lNaDdldmpKdjFibXZqYkNjYWpUWmh6a3E1WE1aZ01Ka3NOb1BKWkRKWnhibVp0NE9PVDF2eXFZT2JGNHZGSm4rYlUzWHl5NEdrYjJneWFmNnpMVEF6S1RZL0szbnN6S1g0YW03NmsvVEVSeFBudm9ldjZobWFSTis3am44YW10Z2NibUYyV21GMm10WmJWMi9ZdzJleWNOMTZVVTZtLzZncGFpdllkTzh4Y015MDhxSThyY2NZUFBzUHluenkrTzdsazkwY1hZMU1MQ0p2WGRKOHZYUTZuY2xpa3d2TnJHeDcrUTA5dnZQNzhwZmJUT0h1RUwrdFg2VjFuRmdmL3hHanBpNzhmTnN4clNubmlaM2Y2eG9ZVFZtbzViUEpaTEhxcWlzNnYvV214MGN4V1d3bmQyKzFkU2JPZmUvWXIrczVQSDRiZ3dmL2NaRGhBZ0RBRzBQWE45SlorSEh6M2g4UlFxSXJKOWllUGt6S1Rnc0FBSFJBZVZIZStmMWIzZnUraFlzeUdBem1wSG52SDkvNTNkMnJwMGROZlZZN3MzL1RHaTVQMEcvUTZQNUR4dW5xRzFhV0ZPRGxMRGJublJWZjNBcys3VDF3SkpmSFJ3Z1Y1MlpxUGdWQkVNRW45OURwak9uTFBzTTd2WmJkSFBBcDZtZjNiV0p6dUJQbXJOUXpOTUU5SzUxNjltblBzSFBTRTYrZi9rTWtiSjQ0OXozTnV5Z1U4b2diZ1VtUHcxMjgrcE8xVVM5dWxjdlAvYkdGSjlCNTc1c2RhamNWNWFUSGhJZlFhTFJSMDk3TVFiS0ZILzlBRU1TWlBSdTlmQUxjK3cxRUNGMDh0TjNleGJQdndKR0dKdVlxbFNvdk01bk41ZDI3ZXBwNkx3dWI3dTU5L1JGQ0pmbFBid1VlMXBxTVJJVUdVYS9LcEpMZUE0WjFQc01sQ0pWTUtwazgvd1BjWVNBL0s0WGMzNWJMcER5K2ptYVJtZ2FhV25HdW1vYmFLclg5Wjl5NXI3R3Uyc25kT3k4ekdTRlVWMVdHYzF0aFN4UGVPYy9MU0tJem1kUlg3VE5rWEJzblRiZkhnQkdUVlFTQmk0NlRZeUxpSW02cUJSWlBVK0p5TTU3Z3kwcUZBdEZvbmM5d0dVeldqR1ZyRG05YmR6UHdzS05iTHozREYyZHE0K2hCYTRiN05DVldLaEhYVlplSFhqcXFrTXVaTEJhZHpzQWxsbmlGaVhQZm82WVBJV2YzNHd0V2RrNWYvSEpDNjBqdVhUMGRGUm8wZU55TWdIRXp0YTZBRUVxSmZTQnNicVF6R0dIWHp1QWxvdWFtdmdOSDZoa1luL3g5QTBKbzByeFZORG9ESVVTb2xPSFh6OVBwOUhiV1dyYUdJRlRwOFE4VmN2bkozemJnZmgxREpyeHorOUp4M1BzeU1qUUkvM3h3TVR0K21ZNXV2YWtaN3FPN1Z4RkM5VFZWWlBGbVExMjFYQ3JSck9Wa01KbjlCajNMT2xVcTVkbDltNWQvc1FWZkxTL091M2hvZThDNG1RYkdacmcyL1BIZFlKNUFGNWRNaW9UTjFBeFhJWmVseGtYMjhSK2hWQ2h1Qmg3U2ZGRjNMNStrWGgwMWJSR1o0VmFWRlZXWEYvZnlHeXBxYWNKTDVGSUpRa2dxRVpGTE1CcU5ybllNZzhsa01WbHNKaVdlSXdoQ0xwUHBHUmovR1VYNkhDNlBQRzZFVDlVWDF6YlhWMWZZK2czUjJqbGFWOTlJNjFudEJLRzZkR1JIZm1aeUQ4OSsxSk1TRUVLNkJrWmFUeVJYS2hWMTFTODFTeVZVS3BHd21icVFXdDFwYW1IVDJtYi9XcEtpdzMxNDQ0Wk5udXN6WkN5NU1EY2o2ZHJwZlpQbmYyQmcvS0sybW16Y0VSTWVvbFFvQm8rYmdYTi9ReFB6UHY3RG5keDdJNFFTb3U1V2x4ZU5ucjRZSVNRVmkwUE83bmZ4NnQ5MzRNak9qMU9nYXlCc2FjU2JzVXFtbE11a2VWbkpUQmFMeFdacjdjQnI1OVNUeGVaMDhzc0J5ODlNTmphemN2RjZWdS9KWUxKMDlReGN2SHh3dHcyVlVpa1N0aGliVzh1bFVrTlRDeTZQUDJWaFIxb2VVVDE1ZEk4Z1ZKNCtnNC84OHJWYWQzaDhEUHYzNzE5cUZERDMvVzlzSEZ3UVF1UG5yTnozNHljWEQyMWYvdVZXdFJlZW52RG80dUh0RStldTh0S29ydTN6MW5Cbmp4ZEphSHprYldWZFRjRDRtVnFiOEpEd0tTTnNEcmU1c1Y2ejdsZ3VsOHFra3RxcWw5cWgwQkFObis3USthMVhKcFdreGtXNWVQVXZ5a2tQT3JwVDdWYUNJRUxPSGlCUEw4RDF1Yk5XZnRtWlp3VC9KcERoQWdEQW04VHhHeVpMaVpGR2hpS0NhTnEzMFdqaklkUzVhaGNBd0grWlNxazhzZXNIcVVTa1VNalA3dHNzRVFuRndtWlJTeE5CRURGaDExMTdQZXU0T3ZMdEJYMzhSK0NXdUVxbFl2L210U09uTHZBYk5oSFhqSkJSYjJ2Q3I1MHRlSnE2NkpQL2tYdTVXSFpxUW5acXdxaHBpM0NNZFQva2ZGWlN6SHZmN05BMU1HcmowZXByS3U4RUhjOU1pakd4c0o3MTNsY0VvV0t5MmRSV3RpWDVUNE5QN1dtc3F4ay8rMTF2ZnkyN3g2bHhENFROalVNbnp0YThhZkRZR2ZYVkZkRmgxd1c2K3RRS3J3N0RWV1kwT2wzUHlBUVgyektZVEQwREkzdzU4MGwwUzFPRG5vRnhldnhEL0xOdGJxd1g2T29yK3NweGhvdXQvSG83VHBIYXNPMkx4VzJ2OEZyc2U3Z25SZDhmT0hxcVZDd2lNOXlHMm1xOVA2MGxTR3BzQklmTDR3dDBqMnovaGx4SUJwR3pWbjVaVlZaa1plZVVtNUVrRVFzclN3b3NiUjM2RGh6VnlRd1hJZVEvY3NxQVlSUHgzcmhBVi8vVFRRZnhjcFZTdWZHaldRSGpaNUtiUVVSSTRPdjI5R3dObHkrWXRmTExsdVpHYW9CTFRvcEYwNWJoUHJvYnJHZGd2SHJEbnZ6TTVOTjdOczVaOWJXZHN6dStDVWVUcnIxOXFaOENyVWtpVmNIVDFJZTNMM2QzOFJ3OGRucHI2MGpFb3JEZ001NzlCMUhyeFE1dC9hcXh2dmJZanZVRVFVeGYraGxmUjgvQTJFd2hsMTgrL3B0Y0psbjgyY1pPOWxYSVNvcHRxS3RlK1BFR0V3dHJNcmowOWg5WldWS3dmL1BhK1I5K2h6ODdNZmR2M0FvOHZQYm5vMnBKU2tGMlduNVdDajVMWGUyUk5hdVZ1VHcrbWVFT25UQmJKcEhJWkZKOFZTbVgrNDk2MjIvNHhKTDhwNFhaYWVSbWNIamJPbXAvU1N6anlXT0pXT2paZnhDYncvM2lseE5WWlVWWFQreWVzdWhEYXJFdFBwYmo1TkdYckVYRm5qd093MmRuSnowT295NC91Mjh6ZWhsMSsyeE5iVldaVXFuUU0veFRQcWQxTlJWQlIxNDY3aVdWaUdrMGVsWlNURmFTbHNwSzkzNER4NzJ6WEcwaFFSQ2hGNC9sWlNTeDJKenJaMTYwU1ZVcWxVcUYzQ2RnN09nWlN6UWZxcUcyU3JPZytQSGQ0TWQzZzE4NTdOKytlMTh0RGRjMFpNSXNzdDJFUkN3S09yTGpyWkdUOFZISnZJeWtxVXMrK2VPbno5VHVjdXg1OXdCczVydHJYYng4bWh2cW9rS0RScnk5UUtDclgxdFZGaFY2ZWZEWTZiMEhERU8yamdpaHZNeVV4cnBxRnk4ZmhWeCs0cmNmT0Z3K1diN2FTWkdobHdxeVVzaXJTcVZTTHBPeU9kekx4M1pwWFgvNVY5dmFhTzdSbmkrSG1QczNlSHdkWEtvZmRIVEgxTVVmQngzZHBWSXFDWUpRS3VVUDcxekI5YWNNQnBQRlpoZmxwTE5ZN05FemxsQVBxU1krdkt2MUJBSXFGcHVqdHMycmxNcWtSMkdtbHQxTXpLMjlCNDU4NVR1TEVOSjczdEdZTDlBZE4rdmQyc3BTemVMaVIzZXU2T2didXZkOVMvUHUxSTdZUlRrWmQ0Sk9EQmd4dWYxL0hqeDVlRGY4K2puTjVUVVZwWWQrZmlrMnBkSG8zL3ltdnVicmJyMVlhbHlrVkNKeTYrMXJZbUdORHllMFRkK3cxWTBCL0FkQmhnc0FBRytZN29LUDVabkpxcG9LVlhWNTgvRWR1c3Zod0NrQW9JUG9ESVpiSDcveW9qeTVWQ0xRTXpBMnMrTHI2dkVGdWp5QjdxM0F3emZQSDhKZENNZ0FGeUVrYkdwQUNIRjVncWI2bXBUWUJ3T0dUNkl6R00yTjlUbHBDUWloWW8yT3RDbXhENkpDZzZZdi9VeXRmck81c2Y3YTZiMTJ6dTdrWEY3REo4L0xTbzROdlhSMDJoTDFpSVRxeWFON09lbUpBZU5tNGxNcDkyNzhsTWNUelAzZ1d5NWZVRjFSRWhGeVBqM2hrWjFUenhuTDExSURGSkpLcVl3TURUSXdNdFVzdDhFbXpGblpVRmQ5NytycDFucmh0VjlUZlUxcFFUWiswcXF5b296RVI3aWF0YWF5TkNQeGtVRFhJT1orQ0c3Z2lDc29DM1BTaisvNGJzNnFyLy9pU2FzMDBSbk1oN2N2VTdzTmxoWmtsK1JuamFLY244NFg2T2FrSlZyYk9kUHBkSXR1RHAxcEtTc1J0YVRFUG1Bd21UWU9MbC92UEl1cklBOXZXN2ZzOHkyNGp1L0JyWXNJb2JudmY4M2w2K1JtSkozZS9lUDBwWjlwYlFqWVRuWFY1WS92Qmc4ZU4xTkh6NkR0Y3FvWGd4UUxPOWtpZ01ySXpOTElUTDFTVWlZUjQ0K1lXclpibEpOUlZwZ3pkT0pzT3AyT0d5dmowdGNPYTJscUNEcTJTOS9JZE5xU1Q5dVkydWorOVhNS3VXekVsUGt2TFNVSUdnMTFjM1FkTVdWK1ZHaFFjc3o5TVRPV3hvU0gxRmFXelhuL2ErT09Ucmo2L0xHSkI3Y3UydmZ3c0hWeTY4RGRsVXBGNklVakp1Yld5Ny9jU3QwZ0QyNzVnc1ZtTC96a2Y2M2Q4Y2I1US9qam1mSGtzVVFzeXN0SXdxMmZZOEpEaGs2Y0hSdHhrNHhzR0F4R1lVNjYydDBmM1ExbU1GbGt6YW1lb1lsSTJIVDU2SzRsYTM0aXQ2N2s2UERjaktUZUExN3FuaUdYU1ZPaTc1dFoyWkpSTWtLb3REQTc2WEc0My9DSlJpWXZOU1Zuc3Rub1pXSEJaOWdjSHJVYjhzUGJseGxNVm5jWEwzSUpnOG1xcTY3b1FJOGRUVmEyanRSZTU0VTU2U2QzL1REMm5lWFVxZWZhcHBETHJwelluWlVVdzJTeFp5eGY0K0Q2YkM2c2xzYjYwM3Qva2tuRUEwWm9MK0UzTkxWWTh0bEc2cEo5R3ovMUhqaVNHb2dYNVdRRUh0eW1lVis1VE9yaTFWL3I4VHpzMkk3MUtzb3NjRTMxTlRucGlUajVHdjcyL0N2SGZpc3Z6dnRrNDM1eWhkeU1wS3NuZHkvK2JDTTFCc1h6RUY0Nzg0ZUJzWm1MWjcrbWh0cXc0TE1HeHFadmpWUS81UjhoRkh4cVQwMTU4ZUkxUDcycGlUUm5MRnREWHNaSEMrcHJxNVo5dm9YemNyK2Q5bWpubDhQVDVGajhJWFh5Nk92WXM0K1JxZVhTdFp2b2REcUR5V0l3bWFMbXB0MGJQdnh3dzE3TkdlRklLcVZTSnBYTS8vQTdlaXZmWms4ZTM4dElmS3kyTUNYMlFVTmROVDQ0MnN0M0NKNTBVZXR4MzhMc05BTmpjN1VCcVBXSHhYTFNFc3FLY3AwOXZMVjJuQ0JKeEtMZ1UzdnBESWFGalQyMXQ0WWFhM3RudFJiOERDYnJ3eDkyVTVlYytPMEhJMVBMOFpRMkdyRVJONk5DTDJzKzJ1dHV2ZmhZNE1QYmx4RkNMQTdYeU5SeXdQQkpjcGxVcVpCclRwVXBiRzZzS2l1eWRYSjdzdzNOd1Q4ZGJBMEFBUENtY2JoNnE3NXQyUGdSVWlxa2thRnNUeCtPbi9iMi93QUE4RXBrb3pvMVhCNWYxOEFJenhKV1dwRHQ0T3IxN0RUbnhFY0lJU016cTd6TTVMRGdzMW5Kc1c4di9MQ2l0T0RhNlgyNkJrWXlxWVNhRXhBcVZVSms2S0N4MDExNysxSWZ2TDZtOHVTdUgxcWFHZ1lNbnhRWGNVdlkwaWhzYWhRMlBCNmc2QUFBSUFCSlJFRlVOekNaclBTRVI3MEhKRkhudVZZelpNSXNiLytSNUk3Wm5GWHJqdTM0N3RUdUg0MU1MZExpb3d4TkxHWXNYNnQxUHcxTGlZMm9yNjRZUC92ZDFuWmFHRXpXak9WckQyNzVBdStOazlXT0hWQmVuSC9yNGxHRUVKdkx5ODlLd2VXQk5EcTl0Q0M3dENDYnI2T0h1MUkwTmRUaUU1K2JHK29RUW45U0RkMXI0Zkw0SHYwR1BicDcxYXYvWU54UjRjS2g3V1pXdG4wcFljMWJvNmJjdlh6eTJJNzFOQnI5eSsyZE92RXpOdUtXVENyaE1YWHdjUVd5RnBWT3A5TVpESlZTbWZ3NEhDRWtiR25pOG5Va29oYnFtY3NkVTE5ZG1aSDRPRFUrYXZqa2VkNytJOW9UYi9rTUdlZmw4K3BKYk5wd2R0OW1zdFhqdEtXZmF2WUF3VzBXYTZ2SzFUSmNBeE96SVJObTRRNm51STl3NXhKejRlbmRHK1ZTaVZqWUVoVWFOT0x0K2ZYVkZWcm5nczlPalpkSkpiczNQS3QvdE9uZVkrNEgzeElFWVdCaVB2THRCUWloa1ZNWDF0ZFVCaDNkcWFOdnVQQ1REV1pXdGgwZUZWYVluVlpSbk45djhKaXJKNTVGSGs3dTNqaWhhS01mTGtMSXZvZUhqcDdCdmF1bnE4cUtGbjN5UDdXZmoxS3A0RERhNnY4NFlNUWs3N2VHSzVXSzI1ZU9GZVZtdW5qMTgvSVpvbWRnaEJBeU1ERy9lK1ZrVGVXelhzbFdkczZGMmVsbWxCWUJXY214bFNVRjFQU0h5K09QbmJuODdMNU5zUkUzY1gxY1kxM05yWXRIM1hyNzlmUWVRSDNlSjQvQ1JNTG0wVE9XVUdlMVluRzRTWS9EWFR6N3Z6TElWaWprREFaVElaZmh5NkVYanlZOUR2Y2ZPWVhhY3NIVzBUVXU0bVpDWktoS3BWcXg3cGNPdjBmUllkY2pRczVUbDhoa1VwVktkZmZ5aWJ1WDIvcjRmL0Q5YmpKSnZISmlkMzVXOHJ6VjYrdXF5d01QYkJzelkwa3Z2NkY1bVVuWFR1L2o4blVXZlBTOTJwWlBvdFBvbW5Fbms4bWlMbVMxZm9pRnl4Y1lhZHZDdFdxb3JlTHkrQnd1SHlIRTR3a1dmcktoTURzOU4rUEZoTUI0Mnl2S3lhalZmZWxjK080OVBJcnpNcVZpMGE5ZlA4dm1acTM4S2l6NFRPYVRaMEdrV05RaWw4dDJmTE9pdWFHT3plR2UyZjBzbFI0OGZtWXZYL1dtN2UyMy9hdGwxQmtnQ1lLUVNzUU1KbXZYdHl2YnVGZWZ0MGFNZUh1KzJzTDJmemswMXRVWUdEL3JldEhkeGZQMzc3VjBTRkJyMDR3UTZoOHdadlQwbDA0Wk1UQTJZN2FTblBMNHVtcExWRXFsV2grZUJ6Y3VQTGg1OGROTkJ6UUR5c3ZIZjVkSkpaOXRQa1NuMDB2eXNtcXJuclhkY08zdFM0MjJKU0xoOWJNSEVFSXlxZlIyMFBGQlk2Wnp0ZldLSlFqaTZvbmZjZThPemU0RVZMTlhyZFA4YnRmUk4xUmJ3dVp3cVF2Yk9FRDRXbHZ2c3o5eWFpckpxMUtKZU5lM0szdS9OUngvYVZObHA4WUhuOW83YXVwQzMyRVQydi80NEY4UE1sd0FBSGp6bUk1dWdxbUxoSUVIRVVJdHgzYXdYSHY5emFlOEJ3RDhiVWxFd3AzYTl2UmN2SHltTEZ6TjVRbDA5QTFQL2Y2LzUvVTRCRUVRTnQxNzJIVHZZZXZvYW1oaWZ1SGdMeWQvLzEvL2dERUNYZjJQZi95anFhR1dPaGNOalU2Zi85RVBtZ0VaajY4akVqWWpoRzRISFdkenVEcDZocnI2aGdJOUEvZSsvcGxKTVRmUEg4SXpwR2xGbzlISUFGY3VrNVlXNUFoMDljc0tjNW9iNndhUG5TRVJDeXRMQzV3OXZMVkd0SEtaTlB6NmVYMGowN1ozbVBrQzNabnZyajI2L2R2eis3Y3VYck5SYXoxdmU3aDQ5WGZ4NnEvMUpvSWdqdnp5dGI2UmFXTmRkVTFGS2M1dzYyc3EyUnh1SjlOSmxWSXBsOHZhc2FJNkpwTkp6YUY4aG82cnI2N0FzYkpNS2pFeU1aLzU3dWZVRlFZTW45VExkMGhUUXkyZHpxQjJZbjFkWW1ITDQ3dkJPbm9HclUxMm54UWQzdFJReTJBd0crdHFqTTJzbWh2cXVEdyttOFB0ekN0MTdObjczWFcvQkIzWmNlUGNBUk56SzV6VWkxcWE4SFJEcE1oYmw4Z21xbzQ5KzB6dTNJblB2UWNNYzNEcjFkSlFGM1g3c2twalNqY2NIdUVXMWQxZFBLbkw5UXlNQjQyWmhpOUxKU0o4aW5ISHhpQ1hTYy85c2JtbXNuVG04alZuOW02U3kyWFZGU1VIdDN6UjNjVnp6TXlsYXFkWHoxaTI1c3FKM1E2dVhqMzd2cFVhK3dCM2dDVVFnYjhObEFwNVdQRFo3TlI0UzF1SDZjdld0SEZxZHZ0MWMzVDFHejdSekxMYm5hQVRORHJkd3NaZUxwT1FFL2l3T2R5SGQ2NlFLN001WEdxM0RSMDlBMU1MbTdkR1RzRzlMNmxrVWtrYjlZQUlJUU1qMHlZNi9mS3hYWFFHMDltamIybEJUblpxZ3MrUWNXK05uTUxoOG15Njl5Q25pYmUyZHdxN2RwYk1jSlZLUlZqd0dmSnhjdElUaFUyTitMS2RzenVUeWNKVG5FbkVRZzZYYjIzdlJNNTQ1dDdYbnlCVUQyOWYxamN5N2RsbmdNYUkybVhrMndzTWpNMWFHdXZURXg0UkJDck95L0xvTjNESWhGblVkV1lzWDVPUitGZ2lGdExwREJNTG00NDlFZjQyTXpaL1VXUjk3K3JwMnNxeXFZcy9mdVdteU9hK0NLZUdUNTVMcUdZYm1scllPcmx4K1RwWGp2LzI4TTZWbW9yU2ZvTkdqNXk2c0kwakU3VlZaUnMvbXFXMk1DejREUFdIMzRiWSt6ZGo3N2UzRVVwdFZSbTFtekNOUnNjZGxxbE1MYnNseDl6WFdHaXo0TVB2RVExeHVQelRlemFhV1haejl2RG02K2ppSnFmNHl6bjgramxoYzhQb0dVdjRnaGNCWlFlbXM2T2FzbkExYnNPQ0VLcXBLTGw5NmJoSHY0R2VQb1BidnBlK3hnZTIvVjhPTXFta3ZxWVNkenRCQ0psWTJIeTY2UUQxb1pvYjYvZHZXclA4eTU5MVg4NHVOWDlUYU9hOFZHckpabXpFemJycWNtcGNhK2ZzSG43OVhNYVRhTFg1SVdzcVM1dnFhN3g4aCtEMjJVblI5OG5aMit5Y2UxSXozSnVCaDRYTmpSd2V2NmFpcERnM0l6c2xmc2E3YTAwMVBpbTNMeDNMU281RkNDMzdZa3RyemFhTGN6UE83TjJrdVZ5cGtHLzU3S1c0WENhVjFGV1ZVNHQ1MVJwRHYvU3FYMmZybFVyRVljRm55SU9kdUkyMVJUZUg5UGlISTZiTVYvdGpESGVmZDJuOW1EZjRiNElNRndBQS9oUzg4Yk9rOFZHS3ZBeEMxTko4WUl2K21zMm85VE9lQUFDZ1ZUUWtrMHI2QjR6cDRma2liUXc1dTE4dWwrSU9qTzk5L1d0cFFiWk1Lc1o3c3pwNkJ0YmRuWEdJWStmc3Z2VHp6Y0xteHF6a1dGeFJvbWRnckdkZ2ZPUGN3ZmpJMndpaC9adldhajdoNTl1T2NmbUNoWjlzWURCWnVucUdYTDdnNnNuZDlqMDh2WHdHNCtuT2FpcExXNHZ6TUxsTW1wK1ZrcFVjbTVINFdDb1JXZHM3djczb0kyTXpxNHVIdHhNRU1mZjliMXFyc1gxNDUwcFRmYzMwWlorMWZjcGtTMk85dWJYZHBIbXJMaDcrTlQzK1lYdmF5Yldtb2poZnJXMGladWZzM3MzUjFhMlg3OFVqTzBvTHNuR1h3SXFTZkhQcmx6cE80SmFDR1U4ZTh3V3ZDSGJKUGNEMHhFZHRWd20xcHQvZ01YMEhqc1FaMDkwcnAvRDVyWldsQlhqT0tGRkxFOTdmVTJObDUwaHR1ZEFCRVRjQ0NZTHdHelloNnZabDNGZWhzYTZtdHJJTTc0Y2poQXF6MDNzUEdGNWFtRjFkWHV6ZzZsVlhYVzVzYnQzSlZ6cDI1bEpkZmNONUgzNVhuSnRCbGxxenVieUJZNmFGWHp0cjJjMUJiYmYyL3JXem5UOFZIWmVIVjVZVTRGZXFDYi9xb3R4MDNJdVRsSnVSRkhUMFdSOVMvRVlmL2VVYkdwMkcweC9IOWswRGlPUHl3SVBiaXZPZVRsdjZTVGZIWnpXZStvWW0zdjRqWXUvZitHTmoydUJ4TTN5SFRpQW5WVE8zc2FmVDZYcEdKbGEyam9YWmFRaG51QVJCcDlOek01SnVCaDZxcjY3d0hUYWhvYVl5OE1EV0paOXRiUHRqMVI0TUJoTVhpNlhGUjdFNFhIeUdlRHRibWtqRVFwdnVMamJkWFdvcVN0VmZ1S2hGcFZScUxrY0lJUm95TURKN2NQTkNkTmgxMTE2K0UrYXNERHEyczVmZkVQc2VIamZQSDNyeTZON282WXZkK3c0a2s4cnVMbDZHSmhiRitjK2F4ankrRzF4VFVlclJiMkRHazJqY2U0RTZyNlBhZFBZUk55NlFsNTA5KzJhbnhEYzExRTZhLzM0N3UzbTBqY1ZpZWZRYnlHU3lFaC9lMWJ6VndiVlhKNnVreWJuZGNLRmZaVW5CZ09HVDdGcWZXWmZPWUpMMWpPUVJDL3dJVldWRk9XbUpHWW1QRkhLWlFOZWd1YUV1SmU1QmMyTzluWk9iaVlXTjFxQlozOGhreWdMMWZyaHF5b3Z6dFBaWDdlSFp6OHJPc1llSCt1U1dwR3RuOWhsUzJsWlVsUlpTdjlQMGpVeFdmcjI5dENDN2paU056ZVhpT2F5dyt5SG54Y0xtc2U4c3gyZlc0eFAvOGFkUDJOejR6b292eUNZU2J3VDVhQXE1N083bGt4d2VQMkRjekRaYXpYQjVBczFON3JXK0hCcHFxMWhzTm5sMGswNm5sK1EvRFRxNms1elBrRkFSQ0tIak83N0RYMVA0aTJ2S3d0WGsxR2NJSVVOVGM5ZmV2cU9uTFdxdGw4TFQxTGk4akJlL2RJVE5qZmV2bjdleWRUUXlzeVRyVExzNXV1b1pHS2ZGUjZsbHVQaTNWYzgrZnZqcTJKbExSMDlmbEprVW8vWXJJL3phMlpUWWlORXpsaVJFM2pZd052VWRPdUhDd1Y4T2IvMXE4dndQcUNjUDNidDZPanJzdW9HUmFVTmROWXZGYWExRFJXdkhNK2dNeHFSNXE2aExycC9kYjJYclNCMXpWbkpzYWx5VTVuMWZkK3VOQ2cxcWJxZ2JOVzBSOWJQZzBXL2d0ZFA3aXZPeWJCMWR5WVVFUWVSbnBWamFPcnl5Mno3NHI0RU1Gd0FBL2h3MHV0NnFiK3JYcnlCRUxmTFVPUEgxczd3SmM3cDZUQUNBZnlvak15dmNMUUVqSngrUHVYOGorbTd3NmcxN3lKc0lnaWdyek1FN3BlU09mZHlEVUYwOVE4V3pva2lhWi85QkFsMzkreUhuQThiUDFETXd2bnZscEZQUFBtUlNoaytjcE83eHBzWkZjWGtDbk9HMjFxWVdxNit1dUhYeFNINVdxa0l1MDlFejhPZy9zTGZmVUV0Ymg1andHOEduOWlya01nYURlV0RMNTJyM21qVC9mYmZlZnJWVlpROXZYN2J2NGVIVzI2K05weEEyTng3KzVXc0RZOVA1SDM2M2RPMG1LenVuOXY4WU5ha0lsVXdxbVRCbkpiWG9LU28wU0M2VDRxektwcnR6WG1ieTBJbXpDWUlveWN2cTZmM1NuQ3A0aHZxN2wwKzk4b2tJNGxrZGxxR0plY2RPeTdXMmQ1WktSTGdVdExLMEVFZVdMWTMxQ0NHWlRITDl6SDZDVUttMVJ5UUkxYWhwaTlReVhJSlFxZFVjYVF5Vm9GNVZ5T1VCNDJlUzUwUS9UVTI0Y3Z3M2ZQblNrUjI0ZTBhZnQ0YmZ2WEt5ckRBSGw2bmlLc2pPdkZKOGdVNm5rNXVsWENyUjFUZjBDUmhiK0RTMXFhR08ybWV6ckNoWEloYVJjY0NmcEw2bXNxbWgxc25kdStCcG1rd3FvUmFnR1psYWtQMVlzNUppaS9NeUI0NStHOUZvQ0NFZFBjUDJ6T3FEcXd2UDd0M2NVRmMxYmVrbmJyMzlwQkl4WHM3bWNFZFBYK3p1L2RhVms3dnZCSjFJaTR1YU9HK1ZPYVZYZ0JwQ3BVSUVFUlVheE9ad2w2ejVLVHN0SVRNcHhuZlloUExpZkx3Q2g4dnJjS3d2azBwdytaaENJYWZSR1UzMU5YUUdVMGZQSUM3aVpyWFdCQlloWFgzRGdhT25Jb1NTWXlKdVBhL1kxWlNia2JUM3g0ODFsOU5vOUs5M25XMnFyeGs3Y3lrT2kzWDFEYms4Z1oxVHoyVmZiSW04ZFVtZ1oyRHY3STY3QXlPRWVBSWROcGQ3LzNsWGdZcVNmTDloRXdSNitqakRuYlBxNi9hLzJGNStRMHd0YmNnaXpjNkxDRGt2RVl1MDNqUjZ4cExPZDdyQVNndXlyNTMrQXlIMDZPNVZ6UUpWa3FOYnJ6bnZmME5kSXBPSXorLy91VGd2UzlUU1pHM3Y3TjdYZithS0wzVDFEV1ZTU1c1NllsWnlYR1Jva0tpbHliV1hENW1GQ1pzYnhjSVdiLytSYmZRRHBUeGo3L2UrMmFGU3Ftb3FTbzNOclFpQ3lFcUt4aU5CQ0JYblpiWjJ4MTYrUXdpVk1pUHhrWUd4dWFXdHcrZ1pTMlVTa1V3cXBhNXo3bzh0d3VaR3JmMWhDVUpsMmMxaDJSZGI4TlhDblBRSE55NU9YZnlSanA0QnVVNWxTVUhnb1YvcXF5dDhoNDVYeU9Wa0FTYUx6VkVydXU4d2dpQXVILys5cXF3SUlVVDJQOUZxOFdjYjhjU0FwTmY5Y2pDenNsMjc5UmlkTXZzaVFham9kUHFhTFVmdzFhYjZtcDNmdnJkaTNUYXlPY2JXdFF2SktMK3l0TEN1cWd3aDVOSFhIN2VNMTRySDEzSHYreFp1Vk8zazdzMWljK2dNK3RoM2xzV0VoNURyMEdnMDE5NitzZmR2Q3BzYnFWMW9jOU9mY0xoODhxOGFPb05CWnpBWUx5ZlhVYUZCRDI1ZTlQWWY2Uk13TmlIeU5tNEtzV1R0VDJmM2JnNDh1RzNJaEZtRHhreFRLWlVoNXc0a1ByemJ3N09mYXkvZnF5ZDNIL3YxVzYzVFRyWlJTMHVqMGQxZXJyVVBQclhYeXM2SnVwQjZBaFB1YWR1eHJaZk40ZmJ3N09mczRVM05jRjI4K2w4L3N6OGo4UkUxd3kwdnloVzFOUGxCRndXZ0FUSmNBQUQ0czlCTkxYVVdmdHk4OTBlRWtQRFNVWlpyYjJickJSRUFBTkNHTzVlT2gxMDlUVjZWeTZTR0p1WUlJYWxJMkZCWGpSY1NCSkdWSEJzUmNyNnl0SEQrUjkvalhLTXdPODNZM0xxbHNUNHZNMm5USjNOeHFydjZoOTBzTnVkK3lIa1hyLzVtVnJhWlNkRU1KaE5QajRZMTFGYVIvU1h4N2w5RGJWVk9laUsreW1TeTdIdDRhQjJuZ1lrWmc4SDA5aC9oMXR1dm02TUxqVWF2cmlnNXZ1Tzc0cnluUGtQR3FoV3hpbG9hdzYrZkkxU0V2cUVKUWlqeTVrV1ZVcW5XakUrTlJOUnladTlQalhYVnd5Yk5vZEhvblF4d1NZYW1GaWFVdVo2NGZJRkVKTVNYblhwNlh6MjV1NzZtVXRqYzJOTFVvTllJV0NJUklZVFdiajJDbXpPMllmdFh5L0FlTlZuMjFURUI0MmVlMzc5MXpxcDFDb1dDeStQSFB3Z051M2FHTDlEOTZ0ZVQyOWU5TzNUaUxITHlwY3duMFlFSHQzV2o3Qk5pTkJxdDdjcGxpVWhJN1dub1AycUtucUZKU2t3RWRaM1B0aHpHTCtlMzd6NWdjN2c2ZWdibVZuYVA3bDZWaUVVVnBRWDlBc1owL3BYaWNMYndhV29mL3hGY25rQXNhc0U1Y2svdnR5NGQyVkZlbkdmWjdWbTRGaEVTYUdSbTZlRFd1elBQOVVyWmFRa0lvWkZURi96eDAyZFBVK0tvRFZJTlRjd0hESDgyMTFOZVJoS0R3ZlRvTjRpY3hvZnM5dENHak1SSDE4N3NKMVRLbWNzL2QvYncxbHpCeHNIbDNTKzMzZ2s2RWZmZzFzR2Z2eGc0ZXVyQTBWTzExck9yVkVvR2l6VnI1WmRNRmpzdFBpb2lKQkFoRkgzdld2UzlhM2dGTzJmM0JSOTkzN0VmUWtiaTQ2c25YMHorcy9QYjkwd3R1NjM4ZXZ2VGxMakswa0xOdEtzay95bVR4Y1laYmcrUHZscjdPZVJucGNTRWg3QTUzTWtMVnRNMXdoY2FqVTZqMFNZdldMMTd3NGMzS1JGdytMV3pPTk1KR0RkVElaY0ZuOXFMMHpHRlhIN2gwQys1R1UvdzdHMytJOTgyTXJPTWp3d2w3MGdRUkhseFhodXYwZERZSFBlckRiOTJWcWxVWkR4Um43V3B1cndFSVpRUWRUczdMVjd6N3JhT1BjbDM4R2xLSEY5SGowemNscTdkSEIwZWt2UTRiT0hIRzhnWU5DMGhLaUlra0hyTXJET3FLMHJPL2JGRklaZVpXRmkvcytLTDFsWUx2WGhVczFzSW04dXp0bmQyOGZKeGRPdFZYcHgvLy9xNWlwSjhZek1yRTBzYkU4dHVMbDQrTkRxOXFxeUl3K1hoSHo1QzZQRzk0SWUzcjJoN2hsZjQ2dGRUU3FYeXdxSHRIQjYvblZNUkNwc2F2SHlIVEp6N0hwZkg1L0w0bWxYYmZzTW1qcHlxM2xFVUlYVDUyQzV5NVpxSzBnc0h0cm4yOXJWMWRDdk95MnlvclhMeDhva0pENGtJQ1ZRcUZXd09OL0hoWGJKUVdxR1E0eDVFSFhpQm1rSXZITUZ4NTdoM2xuZDMxWjRMMTlkVW5kNzlvOXJDTi9YbElCR0x5RjQwK0VEZGdTMWZrS2N2VUk4dUpFZmZqdzY3cHRraVZpdTVUQ1lSdFh6MHY3MTZoaWJ6UGxpdk9lR25TeStmbVBDUXB5bHhaRm1yUWk0cmVKcnExdHUzdFRNREZITDVyUXRIRXFKdXUvZjFIL3ZPUy8xempNMnNGbi8yNDVtOW04S3ZuYTJyS2hzNmFVNXFYS1JUeno3VGxueVNudmdZSWVRN2JJS3V2cFlwMUJCQ05aVWxXamRYZ2xDbHhrVlNsMGdsNG9iYWF1cEMvUFZDZWRYU2ptMjl2UWNNNitVN0JKOUhSZUxyNk5rNnVXWStpUjQxYlJINWp1RGZPRzUvOHJGSjhFOEVHUzRBQVB5Sk9IN0RaQW1SMHVod3BGUTA3ZHRvdFBFUWVuT3paZ01BL2p2OGhrMXc3K3RQWHIxd2VEdjFWcWxFbEJ3ZEVmZmdaazFGcVltRjlaU0ZxMjJmbjJ0NTY4SlJGcHM5ZXZwaVBKOTQwdU13dFYwUmhKQ2xyVU5LekFQcWtxemtXTFdUWHJPU1kzR3pPVnpwUnBienFLSFI2RE9XUCt2UDBOTFVFQkZ5UGlIcXJyR1o1YUpQLzZkV1dGUlRXWHBtejA4RWdXWXNYNE9qMlBHelYzcjBHNlJaak1iaDhnUzYrZ2pSbWh2cnorelpXRmxhT0hMcUFtcUMxbmtuZHFwSFdtUkk3ZExMaDNYK1lFeDRpRVFzNVBENGFpbVZXTmpNNGZKZUdlQWloRDdkZFBDTkRCWFh5QmJuWlYwNi9Pc0hsS20wR1V5V2U5KzNFaUp2NHd5WElGVGgxODg1dVBaUzYrVG81VFBZeXM2eGwrOFF1VXlha2ZqWTAyY1FXYmxXV1ZJZ0VqWjNkL0dVU3NSR3BwWldkcy91cVBWRVRpNlgvMnh5cytjTkRCemQrOXdPT240bjZMaEtxWFJ3OGRLOFN3ZGtwOFpIaEFRNnVYdHplWUxteGpvOUEyTTg0NDJ1Z2RHOUs2Zm5mdkFOYm1TUm5Sby9aZUdIbXZGZjU3VTAxa2VGQm8yZXNRUWg5T1RoWGN0dURpYm0xcmFPYmpIaElWcTNRSUpRbFJYbEtaV0s4L3QvWHZqSmh2YTBJUmExTk4wNGZ6QTk0WkdCc2RrN0s3NW9veGlUeGVhTWZXZVprN3YzMVpPN284T3U5eGt3VE9zRVUwcWxrc0Znc2puY21QczNRaThjOFIwNlBtRDhPL2ltOUlTSDEwN3ZvMzZUdkM0bjl6NExQOTZBRUxweitRU1R4Um95ZmhZWllaaFkyRXhacUY1ZEdIeHFMMW5IUnozWm4rcnh2V0I5SXhOaGM2TlVMS0llU1ZJamwwbUhUcHh0NCtCeS85bzVZd3RyajM0RFUyTWYxRlNVTk5iVlhEaTRUU2FWNkJ1Wkt1V3ljMzlzRVRZM0RCbzlEYy91cUprb0tSWHlRejkvMmNacm5MeGdOVDduSU83QkxhMkZlM2phdW93bjBWbzNPVHFkNGV6aGpmdWZQcmg1a1VhamtZWHRSbWFXL1FQR3hEKzRsWmVWN0Q5eUNtN1hteHg5djRkblAxdU5ZeTBkVUZsU2NHcjNqelFhemNIVnE2NjZRbnR2Q29Sd1JNWFN0bkdTNWVTQ2hsb0h0MTYxbGFXcDhaRzFsZVVFb2ZJYlBuSGsyd3ZVQ3NBSGpKaU1nN2xEUDMvbDVUTzQvNUN4T09NK3YvL25vUk5ucTAwUVYxMWVuUGtrZXREWTZmajdDdjhZaDArYTIzZlFLTnhxUSt0UUdRd216cnYzYlBpbzdaY2ZIeG1hRWh1aHVWd3FFWmxhUENzOHZ4OXlUaVJzem53U25aSDRpTUZnY3ZtQ21MQ1FpcEo4WFFNakpwTzlhdjFMSi9LSEJaOUppZzV2KzBuYmd5QlVOODhmam50d3k4dG5jSEpNUkZORGJXdHZEZTV2VG5xelh3NWNIcC9NbzVzYWFuLzc3djJsYXpmcFBaK3U0NWN2bDFCWDV1dm80WlVWY3BtQ01pRWJGWWZMcDlGb3FYR1JaQU1Felk4YlFzald3WlhMRTJSU1d1SVdQRTFWeUdXdHBaTmlZY3ZGUTl2TGluTDdEUjR6WnNaaXpkcHF2bzdlL0ErL3UzRG9GMk56YXowRDQrbkxQdXZldzRPTWcxMTcrWktOZ05VVVpxZHBacmdNSm92SlpGMDd2WThNVC9Fa2pSbFBIbWNseDVDcmFmMHE2TURXaTZ1LzhkeHJWRDA4KzkyK2RKeDZFbFZPV3FLNWpYMXJ2WDNCZnhsa3VBQUE4T2ZTV2ZpSlBEZFRWVk9ocWk1dk9iTkhaOUduWFQwaUFNQS9qNDZCa2JuTml5Sld0Ylp1Tzc1ZUlaTktiSjNjcGkxNXg2MlBMN25QSTVXSXFzcUsvSVpQSk90VnMxUGlORnZDOWZEb2QvLzYrWUtucVdSdzJjdHZLSFd5cnowYlB2TG9QM0R3MkdmRm0xclBWNldxcjY2SURyLys1RkdZU3FVYU1HSml3TGlaeFhsWlZXVkY1QzVvZG1yODVXTy8wZW4wdWU5Ly9hS0hBNHZsMkZOTEtlV3dTWE9HVFpwVG1KMTI2Y2lPbHFhRzBUT1dVTStqVnlNV3R0Qm9TSE1LN0xiTlc3M2UyT3pGbnRMTndDTjRaaXE4Myt2bEc1QVFkVnVsVXZVZlBFYXRicWl5dExDMWlkci9KREtKR0NGazYrVEdZTEVTSDk1aHNWNjhtMzNlR2g3L0lEUWw5b0ZuLzBFUklSZXF5NHZIelhwWDdlNjRObGFsVkY0OHZEMDdOYUc1cVI1blNTcVY2dEtSSFhYVjVXUGZXZTd0UDZLTktLMDFwaFkyNWpiMmlRL3Yyam4zSkV0UU82a29KME9ncTI5cTJVMG1sVlNXRnJyMjhzVjd4Y01uLzUrOSs0NXI0bndEQVA3Y0paY2R3bDRLS0VNUlVRUlJGQlVuV3JXdXVxclZhbTN0c0Z0cnQ5MURhN2V0ZTF1MWF0M2lIamhRRVdTTE1tVHZIYkp6dWJ2Zkg0Y3hKZ0VETHRyZisvMzRhWk0zNzkyOWx6Y0o4T1M1NTMzdXdKWVZpUmVPZS9rR0h0bSt5ajhvdEVlZlFaYWJHMGk5WHFmbDhZVXRyTVhVZ29yaS9GMXJsbkVKM2lpQW5JenJsYVdGNDJlL0RnRGhnMGIrcytIbm5JenJBY0c5elRiSnZaR3NWU3Y5ZzBKek01TVBiMTgxYWU1OW9rN3NLa0NaU1ZlQ3d3ZU9udjZTc1dCRkN3S0N3MTc1Nk1mYXFqTGpDNisyb2pRM001bXQxY3ZHR2pBY1A3VnY2OVd6aC9zT0dUTjg0aXcySTYrc01QZjRubzE5aDR6cFBmQ2V5OTViOVpZUlMyWHNCZEVDb1lqZ0M3ejl1eGtmSXZXNnlwSUNzLzRhbGJMbEhhYkZueS9NeVJ3OS9hWHE4cExUKzdkMjdocmN3aHZLMGRYRDA5dFBLSmJJSEpwS0FOZFVsQnpmc3dIbmNPWXUvR2I3SDEvcnRCcUN4My91alNVM2tpNjNmTnhoNDJkYXZtWTBhdFhhNzk4ejNtM3VtNnEwYXhjT2JsM3gzT3VmbXA2K0diMVdDd0N2ZnZLeldDcFR5dXQvK2FUcG5lanMxcUZueE9DNGsvdTc5dXpqN05ZaDlzamZDbm45czY5YWlTbTM5dFdiazVHMGYvT3ZRckgwdVRjK1RieHdvaURuUmd1VksxVEt4dWFpeGdwNWZVRjJ1cU9MUjJUMEJQWUZhU0QxMWVVbFlxbVZrdDhpc1pSZCt3dkRNWUZZd3NhYkhGMDh1dlFJano4WEV4bzVuSDIxcUJUeUMwZjNYTDkwQ3NmeDhLaW5MTlB6RGFSKytlSzVWc2ZEVnNlMjVSbnc3eDRXTm1DRVpYdmN5ZjI2TzBtbVlRT2lPM2J1NnV6V3djbk5VK2Jvck5mcGp1L1pPRzdXZ3BRclo3UFRFeHZyYTB3MzFPdTBWZy9VcXJlTVhxZmR2L20zN1BURVFhT245QnYyZE5xMUMwbHhwek1TTGxydGJGWm8vc0UvSEV6cHROcXRkNzZ0cEF3a0FPemQ4TFB4SjVwT2EvMWt6eC9kM1Z5cTlhS2xHMnhaNFJQbmNQeTdoOTVNaWRkcDFlejNuVmxwQ1R5K3dLK1pLeWVFWW9tTHAxZDQxS2dXQ20zeitJSm5YL21RL1I3Ui85NkM0MHBGQTQ5dnZlNnRTbUdsckUxazlJVHk0anlKbmIzeEdxRDRjekZuRDIxZitQMDYwMjluTTVNdXA4YWJyNUxIZWlpdjNpN0I0YWYyYmMxS1MyRGZIWXFHdXJMQzNDRjN2bjVERUZNb2hvc2dDUEpvWVdLcDNZSWxEVisvQVF5alBYZUVDQXJqOTIxTGZVQUVRZjZmTlZkTGdkVXpZa2p2Z2RIR0NHbk16cldoa2NNOGZmeExDM0lZaGpaZDFrYXJWUnZYc1RGeTkrcnMxckhUeGVON2pURmM5bUxWdXowd1RDQVVtK1hRY1RnY3EybUdPcTE2MDgrZmF0V3EwTWpoQTBaTnNyTjNvaW5xOUlGdGFrWGpDNHUrQVlBVGV6ZmZTb252MENuZ21SZmVzV1d4RHAxV2N6NW0xN1hZb3p5K2NQb3JIN0RMaTFtbDEybC8vdWhGdjZCZXo3NzYwWDEzYTByUlVHZDY1U21wditjNng0R2pua202ZEJxQU1hdE14ekIwWlVuaFk3N1VVYTFxNVBFRkhBNDNMSEpFVGtaU2tFbkJQZzh2Mzc2RFJ4L2J0VjVlVjMzaDJKN0JZNmRaRGRNd0RIMXcyeDg1R1VtK2dTSEdNOEp4L05sWFA5eSs4dHVZbld0cUtrdWpKODIrYjZUZVV0ZWVmU3BMQ25yMmJhbGlzdTFvaWlvcnpQWHZIZ29BSmZsWk5FVjUrWFpsSCtyUkp5b3JOZUhFUDVzRVFyRkFKR0ZEcTVZdUhQc243dVQrRjk5ZjJvWmw1VytseE45SXV1emVzZFBVK1lzTnBQNzAvbTBPem00OStrUUJRR0N2Zmk0ZVhzZjNiUFQyNzJhV2dwMTQ0UVNIdzUwNDU2MjRVd2V1bkQ3bzFxR1QyZXBubHFKR1QvSHk3ZHFxTlpRa01nZlR5NXpURXk5bXBTY0FnS2UzUHh1ZFVTc2JieVRGalpnNHl5OG85SS9QM3hnNzQyV2VRTFJyOWZjQndiMUhUcDVqdXFzMnYyV01zdE1UMmJka2FVSE8ycVZXMWtoc29mWnVZYzZObUwvWGR1Z1VFRFlnV3EvVFpLY2wvTDE1U2lNUkFBQWdBRWxFUVZSNjZYTnZMREd0bTJscS82YmZPRnl1VHF2T1RrK01PN25mUU9vN2R1NHlhZTdiR0lheFgwMkpwTEpwTHo5cnk3QUZRckZsbk11V3ZHa2JLUlVON0FlcDVVTWpuNWxUa0oyeGMrVjNZUU9qTDU4Nk9HSDJHMWFmb3RhK2VwV045UjdlZmxOZVhNUVdnbkR4OEhwcDhkTG1PdS9mOHB1dW1jcThlVGRUait4WXhlWVJpOFJTUnpkUEYvZU9MaDVlYmgxOE9GeWl1YWt4TS9iWmw5Y3VYYnp0OXkrbnZidzRJK0hTMWJPSERRWkQyTUFSQTZJbnlSeWJqZEdQbnZhaTJjZjczMnVXMlhJNEZwZExXRjBvak1zbGpCL29uYnYyTUwyV2dpOFFUcmp6NlZGZlUvbmJrdGZNdHJYOE9xcTFieG1Hb1JYeXVrbHozdzRPSDhobWE0NTk5dVhtZm9yVlZKYXUrVzZSOGU2RGZ6Z1ljUW0rczV2bmlFbE5sZERWeXNaZGE1WU5HajNGR0lROXNuMVZjMHQrT1RpN21WVmZLY2pKTkZaRnQ0VmZVR2hHNHFYYm1hbEJZZjBaaHNsT1QvVHZIdGJDMjIzOExPc2Y2YWFhVzJuUThxcWErK296ZVBUMlA3NFNpaVdEbnBvQ3dLUmNPZXNmRkdyMjJSNFVGbWxXRGQvTUE3NTZIVjA5SEp6ZHN0TVNobzJmQ1FEc1Izb2dLcVNBV0lOaXVBaUNJSThjMTYrYmFNSnM5WUd0QUtEYzlEUFJwUWQrNTlvbEJFRVFXN1JjUzhFMDBZT202ZVRMcDZVeUIwOGYvNkxjbXhpR20xWkUxYXBWbHRsRFdvMTY0TWhKZXpmK0VuOHVKbUxvMkpaSFFobkl4dnBhc1ozOW1HZGZIbU90QTE4Z212YnkrMUtaby9GdmRaekRtYm5na3czTFA5cnk2K2RxWlNOTlUwUEh6WWlNbm5qZmk5OE5KSmwwK2ZUbGsvc1Y4bnB2djhCeHN4YTBmRjFoV1dFdVRkT21LMnZiS09idnRhYURNWkI2N3p1QmI1cWlZby84emE1SWRuajc2c256M2pFK2dmbFpHVHF0dW9WY3ZFZWhwcUtVRFh6M0h6RiswT2pKU1pkT216NDZkUHpNak90eDV3N3Y3TnkxeDZDbnBsaHVUdFAwc1Yzck1oSXZlZnNGVHAzL25tbmsyc0hGZmQ2aWIvOWV2VFQrN0pINjZvcEpjOTl1b2RKZnpvMGs5c3BUbW1wYXEwMHByMmZyU0Y2TFBkYTk5NERtd2dHMkt5M00wZXUwblFLQzJkaW9XQ296TGNmUk9iRG56WlNyYXBVaW9FZDRjeXU4bCtSbDJUazR0emFBeXhhWVRvMlA3Umt4ZU95enIzQUo0dWpmYTJzcVM2ZTl2Smg5a1dBWU5uVGNqTjFyZnppNDlZK3A4OTh6QnJ1ejBoSnlNNU43RDR3V2lpWERKOHlzS000N2UyaUhzU1JGWlVrQllmSjhNblRUODRaaGVLdGlOR1lDZTBWNCtYWTFKck16REtQVGFwemRPaXhZOGhzN2ZSSER4dTVhc3d6bmNNTWloNCtjTXRjc05OL210d3dyL2x6TXFYMWJGeTNkd0piWm5ibmdZN01PTVgrdkt5KzZiWFhiNU10bmp1M2VJSlU1VEoyL0dNZHhnVkE4N2VYM3QvMys1Y1lmUDU0MDU2Mk9kK0wxcGtaTW11M2xHM2ptNEY4dUhsNDkrdzVPdVhxdXFyVEF4bnFVajFsMVdiR2R2WlBWY3A4Q2tXVDZ5eCtzWC83aDJZUGJnOEw2TjdkS1pHdGZ2YUdSdzN2MUgyYThIcnl5cE9EYnQxc0taNXVWOWpZSzZUY2tPSHhBYlZWNWJWVlpUVVZwVFVWSllXNW15cFd6RE1PNGUzV2UvOEVQdGd4R2JHYy9kZjU3dTlZcysvUEx0M0FjRHg4MHFuLzBCTHY3L2VxclVqWTIxRmFidHRETkxFSmxWWHJDQmJPcXBpeDJUVFBURmdOSjFsYVdWcFlXVnBZV1N1MGQrZzBiWnpWU2VlWE1ZY3RxeUsxOXkvQUZvaGNYTHpYT0N3RHNXZitqamRzKzRJZURLUWRuMXlrdjNjMHhaOHNqOEFSQ1kzcnZsSmZld3puV2Z5TFROR1UyTDJxRnZGVkg5KzhlT243V2drNWRnd0dnS0RkVDJkaGdkZVZTUldORHEzWnIxYlNYRjlzN1d2OXV1S3pvOXBFZHF5M2J2ZjBDcDgxL2Y5K21YMHJ6YzV6Y1BPdXF5eWUvMk9xTEpoL3cxUXNBbzZhOFlQeFpscGwweGNXOW80dDd4OVlPQS9sL2dHSzRDSUlnajRObzR2UDZ0QVJEM2sxR3JWU3NXeVpiYk5NdndRaUNJQ3p6V2dvRUR3TU03cFFqcFNuS21KUFNXRi9ETUF3YlA4MjlrZXpXMGNjMEY2eTZvcVJyano3R1ArR3F5NHNUemgvTFRMcjgzZytiQW9KN256NndqZUR4d2daRTY3UnFoYnhlS2E5WHlPc1VEZlUwUldXbEpaVGtaOHZyYTVUeWVnQ1l1L0JyTDErVDBMQldEUURHeGFCTlkyMmtYcGVUa1pTUmVFbloyRUJUaHVEd2dVUEh6V3doRll2VlVGdVZmUGxNeXBXenlzWUdzVlEyZXZwTHZRZU9OUDB6MktyaTI3Y3dER3NoVWJjNUx5NyszclRVNEQ4YmZ0WnBWR3grN3Y0dHZ4Zm0zSWdhTTVVZytHY08vclZ1NmZ0RHg4L3MzbnNBaG1GcDhiRmNndGUxOVlkN0VBWFpHUjA3ZDdXc3A4R0dkNC91V3FkV05ncEVrc0tjRzhkM2I0Z2FNOVUwYjA2dFV1emIrRXQrVnJxM1grQ3pyMzFzR2Z4aTZ3enUzZmh6ZG5yaVh5dStldmJWRDV1N1ZQYkFsdCtOdHprY2psclp1R1BWZHpSRmpaNyswc205V3c1dS9XUGluTGZhVnNIQUtDZjlPaHNackN3cHlFNVBqQm96bFkySU5kUlZIOXUxUHZkR2tvOS9rRUFrU2IxNnJqUS9lOGpUMHdON1JaZ0dLQ25LVUZxWUczYW5BbU1yanB0eEhRQ0dUWGlPclRJUmQrckE5VXVuK2c0Wll4cTE2ZHF6VCs5Qkk2OWZQTGx2MDY4VFpyL0pKUWhGUTkzUnY5ZnloU0syK0N5RzRaUG12cjF1NmVJekI3ZXpsWE8zdGo0N3pCYnNjbUZHbGFVRkJsTHY0T0xPVG01T1J0TDFTNmR3RG1mWStKbFd2NTVwODF2R1FKSWxCVG01TjVJbXYvZ3VtL2lKWVpobFlwM1Y3MmxxS2twUDdkdVNtNW5zNGVVNzdaWDNwWGZTQmoyOGZXZS85Zm11dGNzMi8vSlp6NGlvUVU5Tk1iM2FnRTJLZEhidndCYklkbmJ2WUhaMVAwMVRUWitLQUF4TnQveHhRZEdVZ2RTYm4xUXpkVDliaTZicHZGdXBaaFhBalFwemJoemJ2UUVZeHNXOVkyYlNGYTM2bTBGUFRUYjdLcWh0cjE3VFUzWnk5Wnp5MHFMbWVwNCtzQTN1Vk9tMXhPRVNycDdlcGgrSk9xMm1zcVRBbG5kMFEyMVYrclVMcWZHeGc4ZE9lK245WmY5cytLbThLSzhrUC90MlprclhrTDVzNFlYbXhKMDhjUFhNWVl2Qk5NVXJEQWF5NVRsdGJrMnovWnQvcTYxcXFqUnk0cDlOdVpuSjlkV1ZERVB6QlNLM2pqNDkzSnBLYXVBNHh5dzEyK3JYQTIxNHk1Z05lK1RrdVphci83RWFhcXQydFNaNTAzYTcxL3lnVmltTWQ5a2F6WHMzL0d3Nk5yRlU5c3JIUDFsdUs2K3IyYm5xTzdOR0hsL0EvdnJCbG1Wbytib05rVmhxTEl4dzQzb2NsK0N4RjFpWXVuN3g1S205bXdIZytKNk5FNTkvdyt6TFpwbURzOFRPcGpYV25GdzdORmNQdDZHdWlzM0x0bnpJdDF0SXYySGpZbU4yNVdZbWk4VFMxS3ZuL0lOQzNiMDYyMUxzbnZXQXIxNEFNQmJuVWNqcmkzSXpyWDRMaXlBb2hvc2dDUEs0WUxqZGdrL3JQbjRSOUZveUkxRno0aC9oS1BTekdVR1ExcWtxSzlKck5TcGxZMDFGS1Z2M3dNN0JpYTFZNTk2eEUvdUhXWHJDUlFEdzhQWlRLZVRseFhrUlE4ZFNsT0hDMFQwNGgxTlZWbFJmWGVFVEVBUUE3SUkvK3piOTZ1RGlQbmpzZElhQjhiTmYzLzdIMTZmMmJlM1VKZml2RlYvTDYrNW1sSWlsTXBIRVR1Ym83TzBmWk8va1l1L280dXJwWFZkZEhudGtGMThncENqcVp2SVZ2a0JralBmcGRkcUtrb0x5b3R1bEJUbTVONUowV2cxZklBcU5ITjV2NkZnSEYvZm16bzdVNjhvS2N3dHlibVNsSmJDRk5lM3NuWWFObjlsbjhHZ2JVKzJLODdPOC9iclplTFd2cFpLOHJOVDRXSU9CekwyUjFETmk4UFdMSjg4ZTJrRlJodkd6RnJCL2Z6cTZlaHpac1dyLzV0K0tidDhNN1Q4OEl6R3VaOFRnMXRiZWZSQkZ0Mi9WMTFRT24vQ2NYcWZOU0x6RTVSSnBDUmNFSWtsK1ZuckMrZVBaNllrQ2tXalMzTGNEUS9xZVA3cjc2cG5EeVZmT2Rnb0lDZ2dPN3owd3VycThlTmZhSCtSMTFRSEJ2U2ZQZTdlNVBGbUN4NS82MG50NzF2K1VrM0Y5MDArZnpuejlFN000R2tFUVFyRms0ZmNiak9HNXV1cnlMYjk4cGxFcm4zdGppVnNISDZuTWNmL20zN2I4c21URzY1KzBITEpwV1hiR2RiRlVKclYzM0xqOEk2RklFajVvVkdWcFlmelpJMnlxM2ZBSnMvcVBHSWRoZU9yVmN5ZisyZnpQaHA5bGppNGgvWWFFUkF4aDg1UXJpdk1OcEw1clNLc3pURWRNZXQ3THQydEl2NkVNUThjZTJYWHB4TDVPWFlLTjF5QWJqWHhtYm5WNWNXYlNsWnFLMHNuejN0MjE5Z2RsWThPMGx4Y2JYMzVpcVd6R2F4L0xuRnhTcjhheTN4UHcrRUxqNWh0L01rOVpiYk9HMnFyNGN6RkNrWVJtNlBSckYrenNuVHk4ZkxQVEUrUFB4UlJrWjNqN2QzdjIxUStkWEQydGJ0dTJ0NHhXbzZvc0xlRGduQmx2Zm1UOExxY3dKM1BaSXZObnlVRHFuZHlhNGlrTXd4VGxaaWFjUDM0ck5SNEE2emRzM05CeE04ekNnaDdldnZNLytPSDRubzJwVjJOVHI4YjZCdmJzRnRvdk9Id1Erd2tRczJNTndlTXJHeHZ5YnFWZHYzaFNvMVo2ZUhVdXpNMnNLTTVuYTM4VFBGNzh1UmlDeDArTmo1VmF1NkxjNk1TZWpTMlVpMzFBdDFMaVZRcDVZRWhFMGUxYjhycnFpdUo4QU9BSlJMZFM0cStkUDFxWWsrbnMzdUdGOTc3ejhPcWNGSGZtN0tFZFczNzl6TTdlcVd0SW4rRVRackZ2ekRhL2VvMW9tbEkybjlWb0lQV1drU3l6aWowdE1KQjZENU1FWWExYXFkT29DM051YlAzMTg4TGNUQTZINjk4OTFMMWpaM3NuMTNudmZaOFVkeXJ1eFA0ak8xYkg3RnpyMXRHblkrZXVycDdlWmtzQ1lqamVxVXR3MU9ncHhveHlWbmxSWG1sQjl2bWp1MnNyeStSMTFiYXY3NVNSZUttczZEWkI4Qmlhdm4wenhWaFF5TjJyTTBIdzNMMDZ1M2ZzN09EaWJocFdxNjBxTTNzQkd3eWs1VnZqQVgvS0FJQk9vMjV1YWpRbVlkYUhpTlRyNWk3NnhyUkYwVkMzK3R1Rno3LzloVm14Q0wxT2EvYlQxdEhGSTZUZkVMUGlCbnFkTmlzdElmbnlHWTFLbVpsMG1jY1hpTzNzelE1YVZwaTc3ZmN2clE2R1laaGZQcDV2YkFrZE1FSWl0VDl6OEMvLzdtRVJROGZzV2Zmajc1Ky8zclZIdUxPSGwwQW94akFNdzdCdW9mM1lUM3VhcG1tS29pZ0QrNy93UVNOYkRyTVc1OTI2ZU93ZmdzY0hEQ3ZLeWVSd0NXZTN1eEZlQTBtV0Z1YmN6a3pKU0x3a3I2dnUzTFZIci83RGNqS3VKNXcvemxZQmxqbTZPTGw2U096c1JSSVpYeWprY25rY0xqY2tZakNHMzYzazhDQ3YzdDFyZjhqUFNqZHJwR21LWVppNFV3ZXVucjBiRkg3enE1VVA4dk1VK1M5Qk1Wd0VRWkRIQkhmeGtENy9sbUw5RHdDZzJyV1dGeFRHdWZmYXJuWUNkM1FCaHFIdlhkZ0IySFFhQnhlNnR2TEpETXNNaGdORFArbEJ0RitZV01wb1ZFRC9GNThpbmdEMDFsZmUrSDlRbUpPWmVPRTRodU1Cd1dIOWg0OEhnTzVoa2JkUzRxK2VQV3dnbXpMSUJDTEp3RkhQdUhwNkYrWGU1QXRGWHI1ZE9SenVqZXR4OVRXVllxbXMzL0J4Yks2SDFNN0J3Y1Y5eU5qcDNYdEhzaGswSXJGMDlsdWYxMWRYT3JwNGpKZzRTNjFzbERtNjJqdTV5QnhkcklaUUdack9UTHJNcHZOSTdPeEhUSHFlL1h2NDVON04xMktQc2NVSGhHS0pYMUN2YnIzNmRla1Izbkt0U1FOSnJ2N21YZll5ZGg1ZkVCVFd2M3Z2Z1YyQ2V6ZFg4ODdLZUJpNk5EODdhc3kwTmoyMXdGNVlXbE5aaWdFV0hENHdhdlRVNDdzM2VQcjRqNTN4c3JGb2IyQklYMisvd0xPSGRrU09tQkI3WkJmQjQwV05mcXpmeHRWV2x0bzd1Z1FFaDNPNDNETUh0bWsxYW9GUVBHcktDNmxYWXd0ek15T2pKMFFNSGNzR0Y0WlBtTld6NytEa3kyY3lFaTl4Q1Y3dmdkR0h0cStVMTFXSFJ6MDFhdkxjbHA5VkRwZVkrdElpZHRtdWd1d01zeGh1dDlEKzNVTHZXVzcrV3V4Um5rRDQzQnVmc2xsc1hYdjJtZmZlZDljdm5yUmxFWjdtNkxScWlqTDRCQVJwVkFxVlVqNWg5cHVBWVR0V2ZxdFdOdmJvRXpWbzFEUEdMd05DK2cwTjZCR2VlUDU0d29YanQxTGl3d2VOWXR1TDgyNEp4Ukp2azJMUU5oSUlSV3pJdnFLNDRQTHBnMTE3OW4zbWhYZE1pMDZ3dUFUeDNPdWZIdGl5UW1ydldGMWVYRmRWSGozcGViTXJyRTF6NXgxZFBVeWZrUHNXRW1uVmdOT3VYYUFNSklmRGRldmdFLzNNbklOYlYyU2xKYmgxN0RSeHpsdkI0UU9ieS85cTgxdUd4eE9FUm83bzFYK1lhYjZiYXdkdnl4VjRFczRmVjhqcjJOc1ppUmNQYkZuQnJqMDFiTndNMHlmSGxGZ3Ftenp2M1Q2RFIxODZzZmQyWmdwRlVjYmw3RU1qaDVzdWZIOHI5WnBTWHFkUkthL0ZIZ1dBWHYySEJZWkVyRi8rSVVOUmRvN093OFkvMThJcFJBd2RhN3BzSTB1alZ1MVp0N3lWVDRZVlZXV0ZNa2Zud0Y0UnlaZlBuTnEzQlFEekRRd1Jpc1Ivci81ZUlyVWYrY3ljM29OR3NwK0h2UWRHZCs4OUlQM2FoYVM0VTNxdDF2ak5TcHRmdlVZTnRWVXRuSXVCMUZ1bWduWU42ZHZwM2lCVWMxS3Vuak85VzVLZlRkTjBZVTZtaDVmdjZPa3ZCZmNlWVB4bWl5MmtFQlk1SWlzOUlUUHB5dTJiS1JYRitYN2RRbm9Qak5acE5jWTljRGpjMlc5OWJubWc0cnhiOGVkaWFKckdjVHc0ZkdEWXZjdnh0WUF5a0ZtcDE5Z2NXQTh2M3lIalpyRHRJUkhOcmtnaHRYYzBXMzRxUGVGU1NYNldhY3VELzVRQmdMaFQrM0hjK2ljdzAzeHk5SU00dVhkTFV0d3B5L2JWMzVwWERBZ0tpNXc4NzEzVGx0REk0YUVXK2VBY0RpZnU1SDVTcDZVWlJpU1JqcHc4MS9JRFRXcnZGRFZtcWkzRGMrL1l1YkcrdGxPWDRLa3Z2Y2NsaUZjLytTVStOcVlnS3ozblJoS3AxOUVVUlRmejI2eXpXd2YyYW9rV1NHV09lcDJPMU9zd0RQZjI3eFlhT2R4WUx6ajE2cmtqTzlmUUZNVVhpcnIyN0JzK2FDUzdubGh3K0VES1FGYVVGSlRrWjlkVWxEVFVWcGNXNUNvVkRYcXRsbUZvVHgvL2lLRmpIOWFydDBmZktLOW1WaGMwUXp5OGF0M0l2eDMyaUQ0cEVBUkJFS3NVSzcvU3hjY0NBS2RqWjRmUC9nU0x5RWpObkdGUGFHaE5uSDdmUzZ1VjlSL09NV3ZuaFEyd2Urc3J6YkZkcWwxcmJka1AxOGRmOHZ6YjJvc250TEZIekIvakN4eVdyQ0N6TTVUYlZyUWhGTXVQR0NLZTlvcGkwMDlrUm1KcnQ3WC9hZzFkWDZ2Nlp3TlYzRlNoRDVQS3BIUGVwWldOeXMwLzMyL3JKc0l4MC9uaFVhb0RXOGkwYTYwZEFFc3dZcUo0L0d6NVR4OGFDbk1BUURoeXN1anBtUTNMM3plT0NnRDRBMGVKeHMxVUg5eW11M3k2eFoyWjQvV0prczVkcUwxdzFNYVpZajI2K1RLSDQ3aWRBeTV6eEdXT21Nd0JsemxTSmZuNmxDdTJiQ29ZUEVZODdXWEY1cC8xQ1JjZWRCaVc0N0ozY3Z4dFQydTNxcDBYamRzN08veThzK1Z1akFuMkYzcVZTdlVBZzdVVlJSa1ltckY2QVN4RkdXaUtldkNpcGV4Sm1mNzlWbE5aZXUxY2pMdVhyNmUzbjF0SEg5dVh4c3JKU0Nvcnl2WHhEK3JZdWN0RFhGeW96VXdyVkZoU0tlVDVXZWxtMldTUFFVTmR0YjJqQzN1YllSZzJQS2RXTm5JSm50VlFPMDFSSktuakMwUmFqYW9nS3lPd1Y0U05CNklNWkhGZWxuR1p1eFl3REUxVGxOWFNudytJVFFwVE5OU3h5V0lWSmZrQ2tjUjQrbVpJdmM1QWt1eDEvUTlMU1g2MnA0OS9DL0ZXNCt1L3JPaDJHMVpPZTBRYWFxdHFLa3ZObG10dkQ2N0ZIdlgyNjJZYWgyMVpmWFVGd1JkSUxGTDhXc3Z5WStwUmE2aXRNbjczWTN5ZmxoWG11blhzWlBsOUFLdmxENXgyN3RLSmZRSGR3NXFMeXhzeERGTmRYaXlXeWg0a2p4WDU3NkVweW1BZ1c3amdodjBwd3pETTNkSVVHSWJqZUJ2VzNqU2lLTVBWczBjNmRBcGd2K3EyWlJPOVR0dGNrWTEyaUNBSWtpUTVIQTV1QXJ2RHNzb0g4bStCOG5BUkJFRWVLOG1jZDhuYnQraWFDcW9rWDdsenBXUnVxNnZtVzhJZG5DWFB2OTNhclJScnZtTk12a2ErTDhIUXB3SER5SnVwTnZibjl4M0M5ZStPVzR0eThrUDZjYno4YUdWajJ3S0NqRjZQTzd0SjU3NWI5OUZjSUZ0UnZZN3IyNDNyRXdDZW5SVHI3NVlidy9nQ1hwOG9LM25IelNQOGc3aCszUjRreXhYakN6R1pBOXlwazRVSmhKak1BYnYzanpkZXQxNGNkeSs2bFF0SEFBQmRWWTRKaE1JeHo1TFpHZnJreXpadTlWRG1peGMyZ09QcWlmSDR3T05qQkEvajhURWVId2creHVOaEFpRnU1NERiT1dBU083ajN0MGFxdk1qR0dDNnRWbUVTTytuY2hYWFo2WXk4M3NaVCszL0c0WENobVpnQWg4TzE4WStXbGhuL0dEQnlkdXN3NXRtWDI3Q3JnT0N3Z09Dd0J4L1N3OUp5UEVVc2xUMytBQzRBbUVZd2pjOThjMVZyMmJQZ2MwUUFJQkNLYlEvZ3N0bTR0Z1J3MlQrbE9keEhFaDFqLzFRMlh1M3IzckdsMkIvQjR6LzRkeEptbWl0cGFtUjgvYmVmQUM0QTJEdTVHZ09JN1VyZklWYlhRV3hXQzZWWFdzWHlZK3BSTTMzK2pZZjI5UEZ2WVpOL2J3RFhzaTV6Y3pBTU15MnppeUFzbk1QaHRmajZmeFEvWlRnYzduM1RlTTM4VzZLM3lIOGJpdUVpQ0lJOFZwaFlhcmRnU2NQWGJ3RERhTThkNFlkSEVjRVB1aDRPSmhEeXdnYlkwUEZlWEFMQTFoZ3V4OHVYMTZNdm85VmdFanQrNUFqTER2cWt5NHhXYlRJbWpOOS9PRkFHaldWU0p3QXZQQW9BdEpkT3Ruck03TEdTTDVNWmlVU1hZTUl2aUx4bGEwd1pBQVFEb2dGQUYzK1dzVEV3aXVOV0E3VzRnek1BMEEyMXJSaTBFVThBR0dCY0FnQXdIcjhwRVp2THZYdlhZQURLQUFCRVlBaFFsQ0VubzdWSE1CVG1xUDVlSTU3MWhtVE9PM1VaQ1RhRnVSL1NmQWxIVFNHYVcwTlpyMk4wV2tham9xckxHS1dDVmlrWVZTT3RWRERLUmxyVkNCd3VlOVl0MHllYzF5ZWM1L1VaTEl4K1J2M1BodnVmRjRJZ0NJSWdDSUlneUg4Q2l1RWlDSUk4Ymx5L2JzSXgwelV4ZndPQVl1MVMrNi9XNFBaT0Q3NWJNanRkL3VNSHR2UjBXUEpIYTB2eGlpYzhEeGlHQ1lUU1Z6NnkycUgrd3psVXVSb0FnT0FCanZNQ1EzQW5OLzMxaTR4V2M3ZGVoRTdMUnJINVlRT0FNaGdLc3ZGN3l5d0NBSzJRZzA2TE83czUvblNmaTlNQlFQYlJMeTA4S3YvK1hkTUlMeVlROFNPakFVQjk0aDliVHBrSURwZk9mVmV4ZGltWmJiN2FBRzd2REFDTVJtMVpDcU1sTkFVazZiem1DTnk1bkZQMjRUM1ZHMlNmL0FZQTZnTmIxUHUzY0RwMHdwM2R5WnNwTGVkS2k4WTl4L0gwc2Y0WVNWSlZwZEo1aXkwZm9hckwxUHMyM3puUGh6QmZabzJOdjM5R045UXlPdTJkZnhyUTYxcFlBdHNNSmhEWnZmVlZzNCtLSmFEWEViN2RaTy8vYUxXRFl2MHkybVF4TGdSQkVBUkJFQVJCa1A4QUZNTkZFQVI1QXNUUHZFRGVURFhrM2FUbGRZcDF5MlNMZjNnSU82WHBwcUNiU015b3pVdHRjbjBEQ2YvdW1uT0hnZFJiaWFaeE9KaHhyUlVNQU1jeDlzcGNtbUxVS3FKclQxNmZLR0FZMWU2MWpFWnR1aDFHOE1SVFh3SU9oMVlyMlJiN1QzL25kbXE2K0pUWGU1RHoya0hHenJXdlQyU1VqZnorSTRBZ0FNRGhXeXQ1bElwMXkzU1hUakE2clM3K25PV2pSSmNldUlPelB2a3lvOWMxbFVIbzFaK3VyN0VNc3dJQWZlK3l2NExoRXpDUldKOXloU3E2YmRuWi9Qbnc4TEo3L1hOTUpCYU1tR1MrY3d6RFpZNEE0SGkvRXFobTlBa1hHdi80UXJWckRXQVkwUzJVRnhLaE9iV1BycTBDQUY1UUdOR3pyK2JrWHJxdW1zeTVBUUM4MEVnQW9PdXJpUjdtaTY3UU5SVlVlWEhURXhJYzNtemVLd0RSMWZwRGhvSnNZd3ozb2N5WFdTT1psY1lvRzIxN1Zxemhjb251OTdtZ3ZvVU9HTHJTRFVFUUJFRVFCRUdRL3h3VXcwVVFCSGtTdUlUZGdrL3JQbjRSOUZveUkxRjc5cEJnMlBpSHNtUCt3RkdTNTk1bytQWXRxaVRmdEYwODR6V2lTdzlEVWE3VjRnTkVVSmpzdmJzbFlqbDJEazUvSGdBQXFyeTQvdU1YSkxQZkFqWjJLWldwanU0eTNWQXk3ejNnOGRXSHQ1c1ZKeVV6RWhuRDNVdmppUzQ5TUpFWUFBRERSYU1tQTRBdS9oeFExRDFqOEEvQ1hUM0JRQUlBbzVBclZuNXRPVTY3ZDcvak9UZ3J0L3pLbHEvRm5kMGNlL1UzNUdkWjdYenZHUkxDVVpNQlFIMXcyMzE2QW1BU083dDN2OE5FWXFyNHRtSzllWGdkczdNSERnZjBPamJZYWp0RGNSNEFhSTd2QVFEQU9ieVFDTjJWTTRiYk45bFFPTkd6cnk3dWxLRWdtKzBzR0RnU0FQaVIwV3p1c0NuTnliMnE3WCthdHRSLzlBSlZXMm5MR0hDSnpHcm8rUUhuNjFHZzYydnFQbmkrTFZ0YTVBVWpDSUlnQ0lJZ0NJTDgyNkVZTG9JZ3lKT0J1M2hJWnJ5cTNQSXJBQ2gzcmlZQ2dsdGIzNkE1bUVoczkrb245Vis4Wm95djhVSWppUzQ5eUpzcHpWV1BwV3NxTkNmM3NyZUYwWk1ZdFVvYmR4SUFhSG05YU9MekhDOWY3YmtqdUpPTDhLbHArdVFyeHJ4VXdlQ3hnc0ZqREFYWjZ2MWJ6SGJZdU9vYjAweE0reTlYczhtZS9MNkRjVmRQZmNvVnk2aXI5SldQK0s2ZWpFVk1rTmVydjNEVWxNWS92bUJVaWhiT211amFVelJwVHVQS2I1aEdLMHRkQ1VkTnhXV09vTk1hOG02MXNCTUFBTDdBN3Eydk9HNGQ2UG9hK1MrZmd0NDhJTWh4Y0FFQVExbWgvSWYzN3JPcnR1SUdCSE04dk1tYnlhcS8xeGdiN2Q3NEhBaGU0eStmMEJZbnlPaTFOZ1l1R1lKbnRmMGh6dGZEMU14SllRSmhxNWJqYTIvUVFzQUlnaUFJZ2lESUk0Vis0ZnhQUWpGY0JFR1FKMFl3Ykx6K3huVjk0a1hRYXh0WGYrdnc1V3JnRWcrNFQ5MmxFL3l3U0Y3dlFlS3BMNmwycmdJQXdIRHh0UGtBb042M3FibXRxUEppTnJXVDA3R3pjT1JrdXJHaDZhNjNuOE9YYTZpS0V1V09sYmhZNHZEZFJydTN2bXI0NWkycW9sZzRjcko0NWdKYVh0ZjQrK2UyckVZRkFCaVhFRTJlMTJ3eUxGc2wxbkRQcnJpZHU5cTl2Z1M0UEc3bnJtUkdZZ3M3NS9YcVQzUUxkVml5b21IWklycm1ucVJVWE9Zb0d2ZWNUU09VMk1rV0xlWDZCaktLQnZteVJiUzE1RmEyZURHYkNOeGF3cEdUeGROZWhqc25hLy94cjhDV3RXRHZMbGtCRE5CS09SdG9aa2k5TVMwWEFEQ1JoQ292Tm0xNTFOb3dYeXpwS3g5WmJXK09ZczEzTGNWa01SeVlwcFhsT0Y2K3NrVkx5YXhVeGFwdlRic0lSMDNCZUh6dDFiTjBkYm50eDBVUUJFRVFCRUVRQlBtM1FERmNCRUdRSjBrNjc3MjZuQXhHWGsrVjVLdjJiV29LOEQwWXhjYWZIUDJEaGFPbTZKTXVrMW1wZ3FqUkhFOGZNaVBSYXRGWU03emdjUFlHRVJ4T1ppUlM1VVhrclZUVjdyV2cxOUo2YmVPdm44cmVXMmIvNlcrNjVDdUNxTkdNc2xHKy9BT3JnVTdyT3crUDRyaDEwTVdmczVvTWkzRzRBR0NhMThseDd5aGIrQjN3Qk1xTlA3WWN3QVVBMWE0MW1GZ2lHRHpXL3RNVjhtV0xqQlZqQVVBODdXVk1JTHp2OEhCSEY5bjd5emtlM2t4amZjTVA3NXZ1NFo1dURzNXRqdUVhQ3JJMUorK3pvaHJ1NU1xUEdBb0FIQmZQdTYwRWdZbWxWRjFWR3c3YVpxMmRyN3NiOW94bzNaRzRCSUQxR0s1azNpSityOGphUlRPQTFBTUFYVmVOMnp2eHV2YzI2eVljTVJGMzlUU1U1T3ZiZHd3WHd6REc1clhkRUFSQkVBUkJFQVJCakZBTUYwRVE1RW5DeEZLN1Z6NldMMzhmR0VaemRCY3Y2RDVMT2JYa1RteUlVVFlxTnYxazk4NDMwcGMvcVAveWRkR2tPY0RRU3BPcjhsdkFqeGdDQUJ5M0RyTEZQMmhpZHFwMnI1UC9zTmlZQlVsbXBha09iQlZQbXkrSUdnMEFpalhmVThYM1h4L01TSGYxREZWZVJGV1VDRWMrbzArN1JsV1UzUE13emdFQVkvMEhqcGV2L2Z2TE1Uc0g5YjdOMnZOSGJkbS9jdFBQR0YvQTd6ZGM5dEV2OHU4WFV1VkZBTURyMVk4L2NDU2pWbUlpU1F2YllnS2gvWklWdUtNclhWWFdzUHg5dXFxc3VaNjR4QTRBZUQzN3l0Ny8wY1lUWjdTcXh0OC9Cd0F5Ty8yK2tYUzd0NzhHREtmcmF6Z3U3c0Roc2puT0hIY3ZBRERMTDM3VVdqVmZwdW9Xem1CVUNvY2Z0dUpDVWQxN3MyaXQycklQQVBCN0Q1Sys4aEZkWGQ1Q2xRemN6Z0dUT2ZCNjl0VmZ2d1FBakVwQlZaUndQTHc0SFRzYks2SndpWWtBQUNBQVNVUkJWRDdqem02NHF5ZVFwUDVHMGdPZThpT0ZBcmdJZ2lBSWdpREk0NEhkeSt5aEp6Y3U1SUdnR0M2Q0lNZ1RSblR2TFJ3elhSUHpOekNNWXUzU3R1eUNqYWFaaElmMHlaZDFsMDd5QjQ1MCtISTE3dUNzalQxaVM3Q1Y0OTZSNjlzTkFLaktVdkpHb25Ec0RBQlE3VjdYZEJCbmQvSFVGL2tSd3dDQWx0ZmhNa2U3ZDc3UnhaOVZIOTF0ZXlTWHZIR2Qxek5DL053Ymd1SEZEVjh1WU5RcWs4TnpqSG1kSEM4Lys0OSt4c1JTemRHLzFRZTMydm84TUl4aXpmY1lUOEFMR3lENzRNZjZKZk9CWWFUekZnT0FhdWNxeVl1TFc5Z1VFNG94b2RpUWt5RmY4Ym5aK213V1hUSDIyY0NkM1cwYzF6MnhWdzVYUFBXbDVucFM1VVc0ekpITVN0T25YQkZQZjRYYktZQmQ5SXpyN1E4QWhzSmM2eVBpQ1lBdnNHVWtHUC8rK2NpbWJKeXZ1M0FjQUJpTmt0R3FkVmZQQ2tkTjRmVWVxRDE3eU9yT0JVUEdBSURtMUg2d0d0bGtHQURRcDhielFpUDV2UWV5TVZ3QUlITXlPQjVlUkdDSU1ZYkxwdVdTV2FtV3hZdmJJVGFTaTM1MVJoQUVRUkFFUVI0UjlLdm1meFdLNFNJSWdqeDU0bWRlMEtkY3BVb0xhSGxkVzdabks1UFNsR21iY3ZzS29uc1k3dWpDYU5XcXZjMVd3alVsSERtWnJxL0J1RndBVUc1YmdVa2RlR0VEMVlkMzRFNnV3cUhqQklQSEFrRlFwUVhLN1grUW1TbjhnU1BGaytid0k2UDVrZEYwVFlVK1BWRWJkOUtRazhIdVNqcjNYWVkwcVlwZ0V1N1VwOFhycnA3aDl4c3VmZlhUeGw4K05zYnYyR3Z6Z1NRQmdLb3FwY29LeWJ4YnFsMXJUVWVvMnJsS2ZXZ2IzZGpBM3FYcmErby9uc2RvVE5JOGFicnh6NjlrNzM1TDNyN0pLT1RpYWZNeG1ZTSs1YXIyMGdtck1WemMyVTN5L0R2c2JjMnBmYXFkcTRDaUxMdVpVc2ZzVkorNFR6MEUweE4zK0c0am8xSGViZUp5aGFPbkFVVlp5V0RsQy9RcFZ4dC9XNEpKN0hBN0J3QWd1dlJvaXVGMjZnSUFob0lzc3kwd0hoOEFITDYzYVg1YjhJRHpaWVFMUlFEQWFEUUFvTDE0WERocWluRFVaTzM1R010bmxlalNnK2dhd3FpVjJndkh6RStLM1RObEFBQjk2bFVBNElYME0xYkZOZVRlZ0tqUlJKY2UydE1IbW5ZVkhBNEErcFNyRC9na1BEYm90Mm9FUVJBRVFSRGtrVEpMd3JYTXhrWCtqVkFNRjBFUXBCM2dFbmF2ZjFiL3hZSzJKUkppWE1JeUk1SlJxNmp5WXR6QkdYUTZxeGU4bSs5RWFpK0lHcTA1YzFEUWZ3VGJvbGo3dlhERVJObjdQelFsNTVZVnFnOXYxMTA1dzBieGRCZVA2NjZjRVF3Wkt4dzZqdE94czJEbzAvb2IxNDE3NC9VWjNNS3hsSnQrNW5ZTzVJVkVpQ1krcjk2L3BhblZ0TDZxVHR1dzdEMGc5WkxaYitJeUo5dWZDc1g2Wll4V0kvL3BRNkJwQU5BbFhlWkhSaXZXTDdQU2xjTVZQalZWUEhFMjhBUnNPRmoxMXg4MkhZT2k3aHZuTlRrS0J3Qm90ZEtzV1JkL1RySG1PN05HNTAybjJSeG5rTmRSbGFXZzEvTENCbWlPN1daTE56Q0tCdk5xQmdDWVVBd0F1dmhZVzVlVkl3aXJVL09nODJVNkhwMldEYlpTeFhuNjY1ZDR2UWNLaDAvUW5OeDM3emh3eWV5M0FFQzlmek9qVVlFWms5Y3pYVmRORmVkeHZIeUpMc0ZrVmhvQWtIbTNBSUR3NjliVUdjZlpJczY2NURoYm5vR1drUHFhNTRlMVlUdXFya3IrL2JzdDkyRkQzd3d3REFNTU1CeXBQVFpuWVJ2SGlTQUlnaUFJZ2lETm84cUtNUGVPcGdGY3RoMkZjZi90VUF3WFFSQ2tYZUIwNkNSOTRWMU1KR244NVpQV2Jzc3UyTVZvNzFrVlNqRGthU0lvRkdnYWt6bElacitwV1BOOXl6c1JQek1YQ0o0Mk5zWVl3d1VEaVR1NWNUc0hraG1KbWxQN3JPUTVHa2p0NlFQYTB3ZTRuYnJ3QjR6VXAxdzJQbEszY0FhdGxCdnYybi95RzljbndIaVgwV29VcTcrei8yeUZhTUpzOGxZYWVUT1pEUzhDQUVQcW16cVJlZ0FndXZia3VIWUFETmhJSytpYWlYRmpHUEQ0QUFDYmZ3YlFzQUZjTm1kVHZtd1JvNUEzcFNxek9GeEIxRk9pOGJOd1IxZGdhSDNLRlY2di9pMC9PVzJHQzBSc1BOMjhYZVpJZExlb2ZXejZPNVdCMU45STR2WHFqenM0WXdJUng3MmoxYUxBbUVBSWxFR3g4aXNieDRPSkpBNCtBWFN0K2Rwb0QyRyttc1lqTWcxWXEvWnU1SVZHaWliTjFWMlBNMTM3VGpUK09ZNjNIMVZhb0xtVFMyc0tsMGpaMHJmc1hYM2FOYUdYTDY5blh6YUdTNVVWQVVYaHp1NlkxSjVSTkJEKzNUR1JoQ3ErL1ppTEJSc3h3R0JNcTM4Yk5qUTJNQ3VXMEd4QUY0Qm1HSVpoR0FDMllDNHFtb3NnQ0lJZ0NJTFlqdjFsbEEzWlloZ21lbm9tMzlQYmFqRmM1RjhOeFhBUkJFSGFDMzVrZE5zMnhFUlNBREF0S1lBN3U0bG52QXFVUWY3akIzYXZmc3FQak5iRngrcFRyckNQV2k2c3hQSDJFd3g5bXN4SVpOY0JNMUlmMnFZNXNVYzRmSUp3NUJUaHlDbk5EWUNoeU1hZlBycW5SYWU1Sjk1cWNVUkQzazNOaWIzQ3A2YUtKNy9ROEUweUFBREJnenVoVzZQNlQrY0RBR0M0L1djcnVMN2RGQnQrME1YSG1oK2V4NWU5OHkzUlBVeDc1aUNqYkRSN2tDb3ZObXVSTGY2QjZOYUxyYldxMnIyVzBhb2Q3eHZENVJJWWozZWZQbVpvaHRHcU1URWJqalRQd3lXNmg4a3NZN2ozMGw0NHhndU5GSTU4aGkyWW9FdThZTjREdzNHSmpHNm90WDFRakZwWnQzaVdsZmFITVYrWVNJSko3S2lDYkdNTFZWcWdQdnlYYU1MemRtOTgxdkROMjJ5eU1CRWNMcG8wQjBoOTQrcHZqZEgyZTA1TGFnOEE5SjJxeFBxYnljS3h6eEk5K3NLZTlRQUFsSUdxS3VWNGVITTdCWkRwQ2J5UUNBRFFKVDF3RWk0QUVEem5yV2RidTFIdHZHamMzbG4yMFMvMzdka1VuNzBYVGRObUxWYmZvUWlDSUFpQ0lBalNITk9DQ1ZhcktLQkk3bjhEaXVFaUNJTDg2K0gyamdCQU45NWRpVXY2MHZ1WVFLVGV2NW5NVEZadVh5RmQ4SmxrN3J2MUg2YzFKWVN5MTkxek9NYitHRjhJR0c1Wk5wZFJ5Qm1Gbk92VGhlZ2UxbXdPTEk4SEJwdHJDNWhRL2JNQkFJeExsbUVFenpLdjg4NDRhTVdhcGZaZnJKVE1lNCtxS0RVVTVwZ2NYU0JiK0IzUnJaZnVXcXh5MisrMkhGZTlmN09ZZUZtMWV4MlpsY3JHdTV2cnlmSDJFMDk5U1JkM0NyZHpFRC8zZXF2T2psRTIxcjQrRVJOTEFJQldtVWVXOVdueGFvdG4yLzd6bGZmMFNibEMxMVFJaG8wSHdLaktVakk5MFh4NG50NUFFSFI5VGFzRzFtYjNuUyt1ano4QUdJcnVXZUJPZldBcnIzdHZybjkzdXdWTEdsZCt4Zlh0WnZmbUY0RGh5bTBycUNMclMrRngzRG9BQUZWVnh0NGxzOU9Cb3JqZWZtemlMUUFZaXZNNEh0NWNud0F5UFlIWGV4QUE2Qkl1UHNwVGYvaU12MGJqT0U3VE5MdlFtVEdHeTBLUlhBUkJFQVJCRUtSbHBzRlp5N2l0MmFPb25NSy9IWXJoSWdpQy9PdHgzRHNDQUYxZnpkNFZQajJUNkJacUtNaFdIL3FMTFpiSzd6K0NGeG9wbnJGQXVXRTUzSW5oWWx3ZUErRHd6WHJOcWYzYTh6R3EzZXNNZVRkYk9FcnR3bWN0czF3QndPRzdqUnpYRG0wWk42bFg3Vnhsdk1kbW16SjZhekZjQUtxaVdMSHFHN3UzdjVFdFhpYi84VU5EUVRZQWNEeThwYTk5eXZYeEo5TVRGR3UrdDh3ZXRYN1lyTFNHcjkrd3BTZHU3OFRyR1lIYk9hZ1BiaVBURTJ3K01RQUFXcTBDQUZ3aVkrTzVabzh5U29YQkpGKzFtVjNRcXYyYnBmTS9CQUROOWgxc2tWbFRYRzgvQURBVTVyWnFZRzEzdi9uaWV2c0RnUGw1MGJUODF5WDJuL3pLQ3g4a1cvd0Q0ZHNOK0FMMXdhM2E4ekhOSGFjcEZseGEwSFJmcHpYazMrTDZkK2QxRDlOZFBRc0FaSG9DMDFoUDNrem1kT2pFOGZDaUtrdXBZdXZoNEhhSS9iMlpqYyt5dDNFY1p4aUdEZU9pMEMyQ0lBaUNJQWpTQnFaRmI5RnFadjlWS0lhTElBanlyMGQwNlFFQVZGa3hBQkNCSWVMSjgwQ3ZWYXo1M25paHVuTExydzdkZWdtaVJ1dXVuQ1l6azlud0lpYVNZR29seDh1WDN5ZEtlejVHRTdQenlaNEZKaEFCQUpDNjVqcm9VK01WcTcrVnZ2cUovU2UvS3JldkJDNVhNdjBWNFBFMU1YK3I5cXkzREhFK09JNkRDN3VzbGo0cFR0K21xL1Z4cVF3QTZEdWxYWTM0RVVQNXZRZGE5TWJOR2pBTzBYUkRZbWU1Y3lJZ21BMUp0MkZnRDg1eXZuZ2gvUURBa0c4ZW0yWVVEZkxsSHpoK3Y0bm9GZ29BdXJpVDZuMmJXOWd6KzNvMjVONHd0dWh2cGdEQlovUk54OUplT01iZUVFMTRIZ0IwMXl6S2E3Ukx4aWl0WlFZRSs1RHh2MDlvZ0FpQ0lBaUNJTWkvbUdtbXJWa0FGeVhoL2plZ0dDNkNJTWkvR3k1ejVQb0VBR1VnQzdJd21ZTjB3UkxBY2NYVzM2bXlRbU1mdXI1R3RXZURaUGFiMGhjVzFYM3lJcU9RQXdBdWMyQzBhZ0NnNnFxZjZCazB3WVFpME90YXpxWFZYWXVsbFhMWnd1OGxMeXdFQU5CcEczLy9USC85MGdNZHVQa0RjanI0c0NuQWJkNDNidS9FbHFRd2E2Y3FpbzNsaVkyRVk1NDF2Y3YxN3k2Wi9SWVlTTVpBaXFmTnAyc3I3NmtGek9IeUk0WUN3enl4R082OTg0VTd1aEJCdmVqYVNrUCtMYk9lM0U1ZEpDOHNCTDZBdmN2dk41eFdLZFVIdDFwTjYrWjRlSEU4dk9uYVN0TkN4dXE5RzlYL2JMRHN6SThjRGdDNksyY2U2cGs5UXVpM1p3UkJFQVJCRUFSQjJnYkZjQkVFUWY3ZGVIMmlBTVBJN0hUUWFVVlRYc1JsanJwTEozVVhqNXQxMDU0NUlCZ3dBamdFTHJHanFrb0JnT3ZoemVpMEFFQlhsei8wVVRuOWVhQlYvWEZIVitBU2RGMVZTMzJjM1BnUlF3VkR4Z0xCQTRZQkRBTytRRGhxQ3NZWDZKT3ZNQnBWMjRaS04wVzBIWEVYRDlPbkFoTUkrV0VESHJCWVFWTks2YjByeGJIN1ZPMWVaOVlvSEQzZGVKdnJFeUJiOUQwUWhHTHRVcnF1U3Jab21mVFZUekdCMkZpQ2dCY1dpVW5zeUl6RVZxMXAxcHdIbnkvQmtMR0E0ZHFMSjB5ajhCd3ZQL0dFMmJ6d1FZQmhWRVd4WXYxeW9rdXdlTkpjNGNobmhFUEdhdU5PYWMvSEdQS3pUUGNzR0RZQkFIVFh6dDl6UEd1UmZhNXZONDY3RjFWMG16SldYZmczc0ZyeEZwWEJSUkFFZVlJczYwVmF2WUVnQ0lJZ1R4YUs0U0lJZ3Z5YmNUaWkwZE1CUUJ0M0NnQlVPMWZSOG5yTnlYMVdlakpNNCsrZjA0ME5RQm5JM0V3QTRFY013UjJjQU1CUVpoNWh0RW82OTEyR0pDM2JjUWNYeTBiRDdadEEzMTNvak9QbGh3bUV4cnRFdDE0QUdKbDdBOWdWc1RCY05IRTJBQmhLOHMxM3hPTVRBY0ZFWUFpdloxOXVweTRBQUtSZUczdEVjMndQTG5NUVRaeERCSVVTWFhzQ1JSbnlidXB2cFZMRnR3MUZlVlJ0SmVpYnJjbGdUcTgxNU43ZytuZDMrR2Fkb1RDbmFYMDJIT2QyN0l4SlpZeXlVWjhhZjU4OUVBUmdITkRmdStZYndSTS84d0x1NnNuSTZ5bkw4N0tBeXh3Qng5blNCRVMzVUx1M3Y4SUVJdVhXMzNSeEp3R2djYzEzZHE4dmtjeGJ4UFVMVk8xWXlSZ000aWt2QW9EbXpFRmJUN05GRHpoZnVLdW5hUFIwb0NqdHhlTUFnSW5FdkxDQndpRmp1UUhCQUFCNm5mckVQK3BEZjRGZVo4akowQ2RlRkUxNWtkOW5zR0RvMDRLaFQ5TjFWZnFVcStUdG0rU3RWTUJ4NGRCeHdOQ2FzNGVJcmoxbGk1ZTMrSlRoQU1EeDZ1eTgvb1JwczNMYmI5cnpSeC9LMC9Mb21KVytSWlZ3RVFSQm5pRExPamFteFcxUWxSc0VRUkNrblVBeFhBUkJrSDh4ZnU5QnVMTWIzVkRiZERrNVRXdU83R2l1TTExZnc5NGdieVpURmNYY2dHQnVRRENRSkptVmFzdXhlSDBHTi91WVJXeFgvdk5IcGxmSzIzKzV1aWtDQ3dBQVhDOC84WE92QTBYUjhqcGFJZWM0T0dGMkRnQ2dQWHU0cVlOdk44SFFwNGxPWFRnZE9nR0hBd0RBMEdSV3FpN3V0TzVhTEp0eVMxVVV5NWN0NG5qNUNpS2orZjJITjUzT0hZeEtvZGowc3o3aDNuVE9aalN1K1Y0NjV4MmlTdytpYThqZFZzcGd5TDJoM1A3bmZUTjhDZDl1c285L0JaSmsxRXBhcXdhOURyaGMzTUdaclJpclBySzloUUlSUkdDSTZPbVpqRmJUdEpCWDBXM2hVMVBGMDE0R21sS3MvcFpkd2dzQTlBbm5HMy9WUzEvN1JEQjRMRkFVM1ZqUGNmZWlpdlAweWVZRkdkcm1BZWRMUEdrdVc1aVlycW1RdnZZcHYwOFVjTGdBQUhxdDl1SUo5ZUh0eHRjZUFGQ1ZwWW8vdjFKNys0bEdUZVZIRE1VZFhRWER4Z3VHUGkxZnVrZzRhZ29RaFBiQ01icXFEQmRKS0l2OFpWdlFhdVVEUFJlUGttbXMxdmhmeTBZRVFSRGtNV3V1MWcwSzR5SUlnaUR0QjRyaElnaUMvSXZwa3VPRU9SbmFpeWZBWUNWRHRsazAzYmppQzdzRlMzQ1pvMnIzV3JPeXBBeE5tYVprR3RVdG5FRXJ6ZXU2QW9EREY2czRMcDZ0R2paVlZRb01BeHdPN3VpQ083THJobFdwRDJ6VkoxOXU2bEJad3V2WkY3ZDNvbXNyeWF3MGZkbzFmWHFDMWZLcFZIR2VhdGNhMWE0MW5JNmRlVUdoUkpjZUhDOWZqbXNIUTlGdEd3TzRBRUJYbGNtWHZ3OEF3Qk9BOFcrMCt4WG5OVElVNW9KZUN4d0Nremx3WkE1M1drbERRYlkyOW9qMjNKR1dEcTJRRThHOUFjTVpyVnFmY0VGemVyLzQyVmVwNmpMRnltOE1oVG1tUGZVcFZ4cStla015KzAzVm52V2NEcDFFbzZjck52NzRLRlp5czNUZitWSWYrb3ZqNGFYYXZ4a0FkUEhuK1AyR0dRcHpkVmRPYXk4Y1l5eldjMnZhWjlGdHhicWx5cDByK1gySDhQc01KbTlua3JkU2FZV2M0K210MnIwV0FBd0YyZlZMNWorR3MzdHN6T0t6U21YN2pUVWpDSUw4ZjhKeG5NL25HK081N09jMml0NGlDSUlnN1FTR01qNFFCRUhhbFpvNXcxclZIeE5KR0kzS3htampZNEE3dVdFOEhsVlJldi93SXBmQUNCN3dlSXhXQXpxdDJZTWM5NDZNWGtlM2JiMDFnZ0NjWTduUHg0SERBWndEQUUxbEI5cUdJQ3hUbTgyWVZlOXRzNGMxWDREalFEZnRBWGR3TmsyOGJSMGJ6djBSd2UyZEhIL2IwOXF0YXVkRjQvYk9Eai92dkc5UDA4UmJETU1VQ3V2UmJRUkJFT1JKd1hHY3grTmg5MElyVWlJSWdpRHRCTXJEUlJBRStYZGoydG1WNDNSdHBhMWREU1JqSUtHWlNnVlVSVW5iQjBHU0FFOG1EZ2dVQlpTVkxPYldzU0dJK2JCV29udFk4MlVNNEpwVzdXaUxKeFRBZmN6UU4rZ0lnaUR0RU1Nd05FM2pPRzdhaUVLM0NJSWdTRHVCMjlBSFFSQUVRUkFFYVR2VEpGd1V3RVVRQkdtMzJEQ3UyV2MxK3R4R0VBUkIyZ09VaDRzZ0NJSWdDSUlnQ0lJZ1ZoYWZSQ3ViSVFpQ0lPMEV5c05GRUFSQkVBUkJFQVJCRURCTndrWHB0d2lDSUVpN2dtSzRDSUlnQ0lJZ2p3OEtDaUFJZ3JSYmpJa25QUllFUVJBRXVRZUs0U0lJZ2lBSWdqd21LTGNMUVJEa1h3UjlYQ01JZ2lEdEI0cmhJZ2lDSUFpQ1BISW9FSUFnQ05MK21TYmhvczl0QkVFUXBGMUJNVndFUVJBRVFaREg0YUdFQXlxSzgyc3FTMDFiRENSWmxIdFRwWkEvK000Zm5ZcVNmSWFoYmV5czFhZ01KR25acnBEWDMzZmJXNm5YdEJxMVdXTmxhYUdpb2M3R296TU1VNUtmWFY5VGFXUC9CMEVackp6bWcxQTJOdFJYVnp6Y2ZUWUh6YW1sdFBqejZRa1hMTnUxYWxYcTFYTzI3S0VvOSthaGJYOXExY3JtT3R5NEhuZGd5Kzh0NytSQlBnMFVEWFU2cmZtemJkVi9mazVSQUJkQkVBUnBiMUFNRjBFUUJFRVE1Ri9qd05ZVjUyTjJtN1lvRyt1My9Qclo3WnVwWmowcEE2blZxSnI1WjFPTUJnREtpbTZ2K1c1UmFVR09hV05HNHFWTlAzOXFlL3l4cHFKMDNkTDNFeStjdExIL2hhTjdmdnpnQlhsZGpXbWpnU1JYZmYzMnZrMi90ckJoWnRMbFBldVdwMTQ1YTlhKzlkZlBycDQ5WXRwU2twZlYzRTcwT3UybW56NkpPN25meHRHMldVTnQxWThmekx1VkVtL2FxRkxJRyt0ckxQK3BsWTFzQjYxR2ZmWHM0ZWFpU3hlUDcvMXJ4VmN0SHhmTjZhT1RjdlZjeWhVcnNkcUU4OGNPL2JYU2JLNU5aU1pkS2NqT0FJRDZtc3JVK0ZpOVR0dGN6NHFTL1BTRWl5Mk1JU3Z0MnErZnZtSTJ2N2I3L2ZNRnFWZGpiZW41WDUxVEZMcEZFQVJCMmkzdWt4NEFnaUFJZ2lESS94R0dZVEFNczcxemZjMDlhWldVd1VEcXRYWFY1Y2FXeG9ZNkFGQXI1S2FOQXFFNDQzcmNpVDBicmU2V3h4ZU1uRHpYNmtOZGUvWVJTZXlNZDI4bVg2bXBLSEZ3ZGpQdDQrRHNWcHFmSFhmeVFOU1lxVlozb2xZcDhreGl5cmsza2dFQTUzQXlFaStaOVhSeDcraldzWk5wQzAxUk41SXVlL3I0eXh5ZFRkdnpicVhxdEJyL29GQ3JSMlNqbjhmM2JPemFzMC9Fc0tmMU9tM3VqYVNnc0VqTGJvVTVOODRlMmxHU256MTEvdUxBa0w2V0hkamNVcHpEYWU1QUQ4dTV3enNCUUNTeEt5dTZEUUQyamk0aWlkMzJQNytwTENtdzdCd1EzUHZaVno4RWdJeUVDNmYyYmEycnJoZ3pmWDdiam92bTlQSHJOM3hjNnJYek1YK3Y5ZklMRkV0bGxoM09IOTBsbHNvNmRRbTJ1am5EMEhxZGp1RHhjZnorK1RjK0FjRUNvZmo0bm8zejN2dk85bzhhbGw2bnBTbEtLSmJjdCtmLzFaeTI2a01iUVJBRVFSNGRGTU5GRUFSQkVBUnBwMGk5N3M4djN6SnJyS3N1ejhsSU1tczh0WC9ycWYxYmpYZkRvNTRhRUQzQjJhM0RqaisvQ1JzWUhSZ1N3YllmM3I3S3JZT1BmL2ZRazNzM0d3eWthVGlKTWhqVXlrWjNyODdHR0M3RE1KbEpWL3lDZWhYblpTbnZ2VDdhMmIxalFYYUdXVFRLd2NYZE43QW5BTlJWbGUvZi9CdVhJSEM4S2NMQzR3dE9td3lQcGRkcEk2TW5HT045RkdVd2tHVGV6UlNsdkg3NGhGazZyUVlBTUF6ajhRVUFrSGJ0QW9mRDllemszMWh2a3ZlSFlYYjJUZ0JBMC9UQmJYL3dCTUx4czE1bnc1U0gvbHFKNDV6QVhoRjN6b1crY1QwdS9seE1hVUdPczN1SHAyZSsybHlZaVRJWUFJRExKWnFkbFllaHRDQW5JL0VTd2VQdlhQVWRUZE1HVXYvMHpGZERJNGRQZlhFUlNlcjNiLzdOeWRYVEdFNDk5TmVmQXFHSXZSMGU5VlJKZnZiMWl5Y0ZBdEd3Q2M4ZDJMSWlLKzJhY2JjR0EwbFQxTEpGczAyUE5YSE9tMTE3TmtYQjBKdytObVdGdVhVbWRTMzhBa051MzByTnpVem1jSnIrL3VMeEJWMTZoTE1aMlRVVnBWWkRtYXlxMHFLMVN4ZlBXUEJ4QzdGUkk0RlFGRFY2NnZFOUc5TGl6NGYwRzJLMUQ4TXdTWmRPV2JZckZRMEFVSktYcmRkYVNRVDI4UGIxOVBIL2Y1aFRsSXFMSUFpQ3RFOG9ob3NnQ0lJZ0NOSk9FVHplQzR1K05XM1p2L2szQjJlM0lVOC9hMnhSTmpic1diYzhhc3hVdjI2OWpJMFNPM3M3QjJjN0IyY0F6TW5Wa3czREFRQkI4S1F5eC9CQm96UXFaVkxjNmJlL1htWGM1TWIxdUgyYmZqVk56OHk3bWRwUVd4WDl6SnlVSzJlTDgyNlpqVTNaV0Y5MXBNaTBKVEFrd25nZ0FKaTU0Qk9mZ080dG5OM3l4WE5NNzE2L2RNcVlPSHh3NndyMkJvOHYrT0NuYldwbFkzWmFBa1VaVm4zOWp1a203S00wUlIzWnVhWXdKL09GUmQ4SVJHSUFDT2szTkNNeDd0RDJsZTdldnZhT0xnQVFmeTRHQUh6OGc2YS84a0ZBY0c5NVhUVkZHYmlFbFFBUVRWRUFZSXhVUGdwYXRYTGZwbC85Z25yTmVPMWpETU9PN2xxWG5aN0lodk1jWE54cGltcXNydzBPSCtqcTZYMW5TRFJQSURSdS92VE0xeHBxcXhNdUhBOGRNQ0trM3hDZmdDRGpRK2tKRjZ2S0NvZFBtR1Y2T0xjT2Q3TmkwWncrQ3JWVlpXd3hrOGFHV2h6RHI1MC81dURrZGlzMVBzV2lYTUNoYlg4YWI5czd1ckNUbmhvZkN3QlhUaCs2ZGk3R1lEQUF3T3B2RnhuelBtY3MrSVFnZVBjZFEwVkpmbUZPWmtqRVlJRkkwbnRnOU5VemgyS1AvQjBVMXAvZzhTMDdNd3h6K3NBMnkzWURxUWVBNjVkT1d0MnEvNGp4bmo3Ky95ZHppaUFJZ2lEdEVJcmhJZ2lDSUFpQ3RGTVlobmZzM0tVNDc1YUhseDhieU9nVDlaVE15YVZqNXk3R1BscTFhc2pZNlYxRCtycDRlRm05NEplbUtUWTBBd0FNTk9XWE9UaTdLUnJxYUlveVhveGNYcHh2NytRcUVJcU5HeVplUENGemRPN1NJOXpxdGN6M1ZWNlVSMUZVQ3gxbzJzcUtXQ09mbVNNUU5WM0tuWGJ0ZkZsaExnQmNPMytNb2d6alo3MHVFSW1NUGVOT0hxaXRMQU9BSzJjT3BWNDk1K2pxY2VuRWZxMWFxVkVyTlNxRlN0Rm9JUFZIZDY2WitmcW5BT0RwN1RkNitrdWVQdjdzdHNtWHp5U2NQNzU0K2ViUy9PenRmMzVqT2dBMkJTOCtOdWI2SmV2RlhpZS91TkNXZE1qbU1BeXpmOHNLWldQRDZHa3ZsaGZubFJYbVhyOTRjdFRVZWZMNkdnQVFTMlhKVjg3cXRPckFYaEU2cllZdkVOWlZsOWRVbG5hN2s2Z0lBRnlDbURyL1BZVzh6c0haemF3a1FrVkpnYnkyS2pSeWVITkhSM05xZGRnUE9LY1Z4Zm5uRHUxZ0UrY0JzSE9IZGdRRTl5WjRmS205NDl4M3Y3YTZ5YW45V3l1Szh0Z0N4OWZPSGUzUUtZQ2R0ZUs4VzZsWFl3Yzk5WXp4R2JOM2NsVTFOdHgzREVXM2I1M2N1OW12V3krQlNJSnpPUDJqSnh6YnRmNWE3TkVCSXlkWmRzWngvSU9mekdPNGVwMTIxZGZ2MERTbFVTbWZmZTBqSC84Z3l3Mk4vdk56aWlBSWdpRHRFSXJoSWdpQ0lBaUN0Rjk2blhiUHVoODdkQXFZT24reGdkVGZTTG9zRkV1NjllcG43SkI0OGNUVnMwY0dqWjV5NksrVkdJWkZUM3FlelhFek9yMS8yK245ZCtNMW5RS0MyUmd1dzlBTmRWV09MaDVzZTBWeG5vZVhyN0ZiUlVsK2RucGl6NGpCYkFuT3d0ek1scGVNdDZ5Q2V1N0l6cGF6NUt3dTNOUXR0SitkUTFPRnpiS2kyMldGdVZxMU1pSDJXR0N2Q0xNTHcxT3VuR3VvcldKcnhTWmZQaU9SeWhpYWNuUnhGMGxsSXJGVUtKWldsaFJjT1hPSUxUWGc3UjlrREF5eHljdDhvUWpETUpIVXp1d2FkbzFLbVpWMnphMkRqMm42S3F1bXNyUWtMOHQ0TFh6YjBEUUZEQ09XMnUzYjlDdFBJRlFwNUFLaDZQS3BBeXFGUFBxWk9Wd3VjWHpQaHNGanBrbGxqc3NXemVad3VCUmw0SENKUUpNWUxodnFGVXRsaGJtWnlYR25UZHRMQzNQVktzV0JMYitiTm5wNCswVU1IWXZtOU5ITmFmZmVBN3IzSGdBQVczLzdBc093Mlc5OXp0WXQ0ZUFjZXlmWDJxcXl1cXFLZ09Bd0FLZ3NMZFNxbFQ0QjNmbjhwc1RxektRNHJVWTFhc29MSFRvRnNJbWxxVmRqdS9jZVlIekdBS0NGR0s2aW9VN1JXTy9oMWRtc3ZWZS9ZWmxKVjV6ZE83S0I5WmlkYTRRaXlZaEpzNXZaRFRBTWMvVHZ0UXA1L2Z3UGxsMDZ1WC9QdXVVdkxQcld5ZFd6dWY3LytUbEZFQVJCa0hZSS9XeERFQVJCRUFScHYzaDh3ZFQ1NzIzNzdjdlQrN2ZXVkpUVVZaWFBmdnR6MHc0VVpUQVlTQUFJRGg5NFlNdnYrVmxwaytjdFpPTkJySDdEeC9Yc0U4WGUzclgyQi9hR2k0Y1hqdU5saGJmWkdDNWxJRXZ5czRlTm4ybmM2bnpNYmdEQW9DbXhOeUgyMk8yYktTMk1zOSt3Y1dieHZ0WmVkOStjU3ljUDZIV2FJV09ubTdVekRNM21KcnQ2ZXIveHhSK1dHM1lQaTNSMjc5Q2xSemhmS0M0dnpxTW9BeHZXVVRZMkZHUm5PTGw2QUlDamk4ZTQ1MTR6M2Fvd056TXI3VnJQaUNGOUI0ODIyMkg4dVppU3ZDeXJWM2JianNQaHpsanc4WTQvdi9IdzloczZic2I2WlIvMDZCc1ZNWFRzMnFXTGE4cUxzOU1Ub3ljOTMyZndhQXpEd2daRWx4ZmQ3dFYvcUYrM1hnNHU3Z0J3Sy9WYVkwTXRBT0FZRmg3MUZFMVJXbzBLQUF3a3lZN0t5ZFhEeWRXRGJXUVYzNzZGM1ZrSUM4M3BJNXBUcTZJbnpUYVFaRUYyeHA1MVB3cEVZcCtBSUI1ZmNQblVnUnZYNHdhTW5EUjg0aXlHcGdFZ0tHeUFTQ0p6Y3ZOa1o0M1Vhd0ZBcDlXWVRtSUw1Vmt6azYrYzNMdjU1WTkrTkd2bkVzVHpiMy9CM3NaeFhDbXZ6MGk4R0RGMHJOVGUwWElucEY1M1pNZnFqTVJMbzZhODROYXgwOU16WDkzeXkyY2JsMzg4YWU1Yi90M0RiRHpmLzRjNVJSQUVRWkFuQzhWd0VRUkJFQVJCMmpVdjM4QWhUejk3NXVCZmZJRm8xcHRMM0R2ZWszUEgwRFNiVnVrYjJQUGxENWNmM3JHYUx4Q1pkckN6ZHpKRzRveExBUEg0QXJlT25jb0tjNFBEQndKQVNYNDJxZGY1ZGd0aEg4MjdsWmFkbm1pNmt5a3ZMV3J0TGVJVEJBQUFJQUJKUkVGVXNQZHUvS1hsT3A1YWpkcVcvVVNObnVMajM2MnV1bHlsa0hmcUVteHNweWtLdjVOcWQvckFYOWN2bnJEY2R0N2k3ekVNRCswL0xEWm0xM2R2ejhBd25BMHE0VGcrY3ZKY3E0ZlRxSlFBSUx4em5iZ3BtcVlBZ0NDc2xBcDlLSnc5dko2YTlsTGloZU1yUG4vOWpTLytFSWhFR3BVaVBPb3BZNGVVSzJjTGMyNVFCZ05OMCtGUlQzWHUycU56MXg3eXVwcjF5OTd2MlcvSXdKSFBDTVdTckxTRW1KMXI1bis0WENwekFJQS92M3lMclkrQjV2UXh6eWxmS0U2K2ZPanM0WjJlUHY3VDVpOW1sL3lhT09kTlIxZVBpOGYrS2NyTm5EeHZJUUJzWFA1UmJWV1oyYmFydjExb2V2ZTVONVkwZDVUaTI3Y0VRckdycDNkaGJtWUxneG4wMU9UY3pPUzRVL3VmbXZxaTJVTjV0MUtQN2Q1UVYxVnVyTVRDRndpZmYvdUwzZXVXLzcxNmFYalVxSUdqSmt2czdPOTd2djhQYzRvZ0NJSWdUeGFLNFNJSWdpQUlnclJyQlRrM0VpNGNCd0NabzdPSHQ1OVdyYnFaY3RYNGFIbHhQazNUeVpmUHNIY0RRL29XNTkzaWNMbG1sVkl0ZWZ0MXkwcExZRU1rMmVuWFpZNHV6bTRkMkhXTmp1NWE1K25qenpCM2E1dTI0YnI3c0lIUjdBNmJjMlRINnZ1ZE9yRGhacitnMEkzTFAycW9xM3JwL1dYMlRxNXN1OEZnTUlha2FjcUFZYmhwVUxJa0wrdjgwZDFzcXVPZzBWTzY5QWl2cjYxaWFBb0F1QVRmM2FzekcrSzAxRkJiQ1FBeWt5dlpqUXdrQ1FCY0d4YVlzc1cxMktQSmw4OW9WSXE2bVBLNGsvczFLZ1diTXBsN0k4bmUwUVcva3p4cjZ0bFhQMlRyaXA0NXNOM1lhT2ZnTkdMUzdIT0hkNlpjUGpOeThseTJQZ045cDJxdFNpRVhDTVZvVGgvUG5BS0FScTJNUHhjRERGT1ltNW1WbGhBMllNUlRVK2R4N3B3VWh1R0R4MHp6OFBMZHYvbTNkVDk4TVArREg1NmUrYXBlZjdjQVJkNnR0UGl6UnlZOC82WklJalUyQ29RaWE0Y0N0bjZ1bDErZzFVTFlwanI2ZHZVSjZKNFVkMmJBeUdmWVo0bW02ZXoweEd2bllncHpNeDJjM1dhLy9VVkZVZDdKdlZ2eXM5TEh6Vm9nRWt1ZmUvMlRjNGYvamo5M0pQVnFiTmlBNk9Ed2dSN2V2aTBjNGo4OHB3aUNJQWpTVHFBWUxvSWdDSUlnU0R1bDFhaFA3Tm1RZHUxQ1VGai9vTWx6L2xuLzA2MlVxNjRkZkU3dTNXenNZeUQxTkUyYnRnREErTm12RzJPNFp3NzhGWHZrYi9hMlhxYzFYZ3NmRk5vLy9seE1lVkdldTFlbkc5Y3ZoVWFPYURxb1dxVnFiSmoreWdlSC8xcHAzR0VicnJ2djNDVzQ1ZXZ1aisxYVo5bjQyNUo3cnBobXN4ZHhISi84NHNMMXk5N2Z0V2JaQzR1K1pSc1ptdUp3Ny80cWkzTnczOENleHJ1a1NWenNqeS9lNkRONE5Gc1RsdFhZVU50WVgyTm5MUUJVVlZZTUFFNXVWaXFCc2t2RFBheHJ0RHQxQ1E0TWlUaC9kTGVYYjFmZndKRFltRjBBb05Xb0NuSXlHWnBhdG1pMndVRFNGTFZzVVZNTjA0bHozdXphMDN3aHNzU0xKektUTGc4ZU8zM0JaNzlmT1gzSTBkVkRYbGNEQU1hbDZoWit2NDVoR0RTbmozUk81WFUxdDFMamkzSXp5d3B6U2IzdVRQbGZvWkhEd3daR2QrM1oxNnc0TEt0TGovRG4zL215TU9lR3hNN2VMTVZWMVNnSGdFNEJRYVluVWxsU1lQVzRkVlhseXNZR0gvOXV0Z3h5UVBURUhTdS92UlliTTN6Q3JNeWt5OGYzYkZRcDVHS3BiTVRFV2Y5ajc2N0RvN2phUGdDZnRhekUzWVVJQ1FraFFBd0lDWnBBY0hkdGdkSlNnYmJVblJwMVdxQ1U0ZzdCUW9pUUVJaTdoN2dRZDVmMTNmbitPREFNdTVzUXBJVzMzM05mdmQ1cmQzWjJkblpuZDNqem0rYzh4M1BTTENhTFplUGdZbUk1TE9qdm56SmlJL3htTFdVd1dkTVhyblgxOG91NmZEemxWa2pLclJDbjBkNUxONzJMdC9hZlA2WUFBQURBQ3dneVhBQUFBQUNBRnhTZFRtOXJibGk2NlYybjBkNWRIYTBNQmpNdkxXNzVLKzlUNTVRL3ZmZnJ5dUxjVmRzK3RyUjFVcm1SMFJPbU9ybmRteEVyNVBTZjVISUxXMGRkQStQVTI5ZnRYY2IyZG5lU1laT0d0dTdhTno4M05MR2didVFKeHQyZjJmL05FOHgvcFhLK2V6d0oyNndWV3k0Zi9TMzh3dUg1YTdmZHErK2psTm9KK3Z2SXVKTWNUNDExdGJlUzNVVjd1enVUb3E1bUprUlpEQnRPTmd5bHFpck4xOVl6Vk5mVVZuNUlJaEVqaEZocXoyYU10cEdabGR1NHllbXg0V2JXOW03akpxZkdoQ0tFN21Ra3lHV3l1YXUzTXBpc2dzekV1c3FTR1V0Znd1dFRaNXdqMmJ1TWJhZ3VQN25ueTJHT0kyZXQyS0pyWU56U0VJVVFJanNlNEkrSXBjYUdZL3JQSGRPcTB2eklTOGUwOVF5WkxKYWhxZVdhTno1amM3Z2xlV2tSUVljamdnNFA5Q3pmbVV2d2plcXlnanNaaWZoMmUwczlRdWpXdGJQa0xubE5WdXozU2lxN2s0a1FzbkYwSGNwTzJvNXcwek15elVxSThnbFlaRzR6WE5mQWVQS2M1YTZlZnRUM3JxTnZ0T0h0WFFZbUQwcXRqYzJ0MTd6eFdVdERUV1o4cENkbFQvN3p4eFFBQUFCNEFVR0dDd0FBTHhhV2s5dnozZ1VBL2oraWFXZzk3MTFRUVkzTmVYbm5kemdhdTNqb0p3SVJsY1c1Y3BtTXJMS1V5MlQxMVdVSW9hTHNsSUV5WEgwak03THdUYUdaNlFUL0JXSG4vcTZ0S0I3bDVVZU9mVVlJVWFlR3gxb2FhbG9hYWdiWlZRdGJSeDA5UStxUzhkUG5rK1B1SldJUnY2OUgrK0VWVkk2N1Y1N3ZubnpJeGQybktEc2xQeTF1M0pUWnhoWTJNcWtFRi9waGJDNXYvVnRma25lclN1OUVYajVPM1hKOVZWbG1mT1NkekVSRUVLTzhKMDJjc1VqNTFhdkxDN3M3MnNiNitLdDhqeEtSOEJsbVF6MWQ3VFhsUldLUnNLdTlCZC9BeDNHNHE0ZmJ1Q2tJb2ViNnFwYjZhdHl3ZUNBNmVvYnoxbXp6bmpJbktlb3FIbjNmM2RIS1pLbHhlT29LYThJeFZma2VuOGt4dFhWeWUrV2puNDNNckU3cytZSkdvN0U1WElTUXNia050ZmxzYWt5b2tOOC9hZFl5Y29uSi9Scm41b2Fhck1Rb2g1Rmp5WWJDdmQwZExEVTFpVmhjVlhySDBjMVRVMHQxUDRHUy9Bd05iVjJGQnRrRG9kRm9IcjR6SWk4ZHkwcUltdUEvZitNNzMzUjF0T0l6U1ZKVXNCcWI3ZTRiY1A2djNRd0djOFhXRHpRb0hRenFLa3RZYkU3ZzhrM1VyZjNuanlrQUFBRHdBb0lNRndBQVhpemFILzc2dkhjQkFQQmlFUXI0Rnc3K0lCSUs1cXg4NWRxcC9lMnRqV1JCWlZsQnBrakFIK1U5NlU1R3dxVFp5M0Y0TkJDWlZDSW41SjF0VFNuUklVd1d5OE52NXVqeFUrUENnN282V3RmTStuendmU2pLU1lrTEM2Sm1NU1NDSUNSaTBjSU5iK0c4cjYrbnE2TzE2ZTN2RGlHRTdwYmsyenFONG1sb0JaL2NWMW1Vcy9yMVQ0M01yTWduMnJ1TVNiMFZLdVQzY1ZSTlRLUlM0UEpONDZmUHd3UDh4V0tScG80KytSQ2RUcWNPL08vcWFLRStNU1U2SkM0c2lNUFQ4UENiNFQxNXRyYWVpdEhaQkVIRWhsNUFDSTN4bWFieTFjVWlJWTFHVS80UUJQMTlOQm9hK3J2QXBZSWxlZWsxWllXOTNaMTVxYkdsZWVrOTNSMElvYVdiZHdyNWZVUGNTR3pvaFpSYkllUmRQR1VaN3ExQkxYVmtxYkh4NFZBQXgvUlpIVk5OSFQxTkhUMkZoVHI2UnRUcklpVjVhVDAwdXNyV0N0aUtyUjhpaEhKVFlxNmQyamQvN1RZdFhZT3U5cFkvUHQ4MjBQcUMvcjZhOHFKUjNwTWUyUXhYS2hIZnVIak13emZBYmR5VTdvN1drWjczcmdwY1BQUVRtOE5iKytibnhibXBQQTFORDcrWkN6ZThkV2JmMTBkKy9uamxheC9oa3d4QnlFUFBIUlR5KzE5Njkxdmw5emlRRi9PWUFnQUFBUC9ySU1NRkFBQUFBSGh4TmRkVlhUNzZtMVFpWHJ2OVM1R0FqMmVwd3ZHS1hDYUxEUTJ5dG5lZU5tLzFuWXlFK1BDTDB4YytTTzZhNjZ1YjY2c1JJdTZreDVmbVozUzFOWGQzdGhFRTBkL1RKWkdJbmNlTVJ3amxwdHp1N2VxZzBlakpONE5ucmRneStKNHdtQ3hxRHdlU1F0S1VseHA3NjlycDE3L2MxOWZkZWVYWW52WGJ2N0t5MS9KZnRPN0VieFduL3ZocTdWdGZHSnBZOVBkMnR6YlZhV25ycGQ0T3ZWdVN2K2FOVDRjNEFaRzZwalk1ZWxvaUZyR0dOa1liSWFTbG96L0JmNzZMdXc5K29lTGN0UGJtK3ZIVDVwRVZ6UWlobE9ocjFXVUZqcU04emF6c1ZMNjZTTWhYWXl1bTVHS1I4SmNQWDdaekhvMHp1Q0VTOVBkTm1yWE1lOHJzUTd2ZmQvWHk4NTR5KytEM094RkNlejU1aFZ4SG9SK3VxWldkd3FCeWg1Rmp0WFQxcVV0NnV6dGlReTg0amZhMmR4NURMbFE1UFJvR3gvUVpIdE4vRHB2TGN4emxxYUg1VU9kY2lVVGs0ajdCeVUyeFJiS3kzcTZPck1Rb05wYzNmY0VhUEljaFBzU05OWlhrWGN6SXpHcmRXMStlM3J1cnRhSFcwTVFpK09RK2ZTUFRoUnZlT3ZyengrZisrbjdEamwxRExHNTlBWThwQUFBQThCOEFHUzRBQUFBQXdBdEtLT2cvOHZQSE5nNHU4OWUvd1ZQWGJHMnFRd2poT2R3UlFyZEN6clkwVkcvWXNVdERXOWZUYjJacVRLakR5TEhrbEZNWmNUZnkwbUtOekt4MERJejBqYzNkeGszUk56SzljbXpQTU1kUnMxZHV3Y0ZjNk5tRHZvRkx0SFVOcnA4NXdGTGpURis0OXBFMWZZTWpDQ0kzNWJhdDB5Z2RQY08rN2s1eU9VOWRjK1dySDUzZXU2dW5vODNReEtLaHV2emNnZS9YdnZuNXdnMXZudjlyZC9ESnZZczI3bmpjMXhJSitLd2hqOUYyZHArQUd4Umd6ZlZWQ1JHWEp2alBKNWRreE4rNGVmV1VocmJ1ck9XYkIzckYzdTVPcmxLUGdvYnFjcmxjcmp6YjJDQmtNbWw3UzRPMnFwbWFacTk4a09FcTlNUGxQZHp1UXlJVzVhYkdqdkx5TTdkeHdFdUVndjZ6Kzc5RkNMVTMxWThaUDlYZVplelFkMmtRY0V5ZkYveExweUdhanI3UnNpM3ZLVHlxcGFPL2NNTmJpazlCaFBKMk90cWFFVUlLM1pCelUyUG9kTHFMdTQvQ3lucEdwcTkrdWdkUENOYlNVQzBXQ1NiT1dEUjc1U3RYanUwSk9mM25vbzNiSC9kZHZDREhGQUFBQVBnUGdBd1hBQUFBQU9BRnhlR3FiOWl4eThSeUdJNVdtMnJ2SW9UdytPSzQ4S0RrbThFK0FRc3RiQjBSUXBQbnJDaTlrM24yeisrV2JYa1BkNy8xWDdSdTFvck5DcGtzbnBDS0lJaTQ4S0M0c0NDdlNZR1RaeS9IdlZuandvSTYyNXJtcm42TnEvNFlQUUVVbE9TbHR6WFhUNW0zaWl6L0pPdnN0UFVNdG43eUsxNVlYMVZHbzlGTUxJZHh1T3BUNXEyS3ZYNitzYVlDcjdaLzEzWnluNlZTQ1pPcGVuTDVwcnE3RXJGSWl6SzRXMkdNZG1mN2d6SGFOQnFTeXg0cTkrdHViOVhVMGFmUjZMakZST1RsRXhseEVSeWV4dXB0bjFBN2dTcThZbk5kdGIzTEdJWGx0UlhGTkJwdHVLdkgwRCtscXRJQ3VVeG1acVBZb0JZaFJPMStPMUEvWExGUVNCRHlReis4MzluV1FvN05MN3VUR1JGMHBLZXIzWC9SdXFLYzFMTi9mbWZyNURaOTRWcGpjK3VoNzVoS2NFeUhUaTZUTVpqUDRNK3IxcWI2dXlYNTFlV0Z1S2FWK3BDUXoyY3dWTHdFaDhORENIVzJOaWxrdFFpaG12SkNoSkNwMVlNNThTUmlVVVpzaE5Ob2J3MHRIWVFRalU2bmZwZzR3SlZLeEcxTjlRNGozZkhYc3U1dVNYdHpJemxuM2YvY01RVUFBQUQrQXlEREJRQUFBQUI0Y1psYTJjWmNQOGZtY01WaVVYcHN1TEc1TlpQSnVuRHdoNUs4ZE05Sk02Zk1YWWxYVTJOejFyeis2ZkhmUGorejcrc3hFNlpObnJOQzVZenRlQXoxOFY4L3E2MHM5Z3RjNmpkcktWNDRhZFl5T28wZUUzcStvZWFkclIvOW9qd2pGczVRcUlPZ1NRVHhvUFN2b2JyY3dNVGNjWlFIUWtoYno1QkdvOGVGWCt6dWFLWFJId3lGN201dlNZc0pzN0ozNW5EVkVVSSsvZ3RHdUhuckdabldWWlVoaER4OFo1QmRmY3NLc2xvYmEvSHQrcXF5dEpnd1RSMTlOb2NybDhueVVtTVFRdVJjYlNTeFNOaFlVOEZnc3U1a0pOQm9kQndlYWVrYUZPZWtHcHBhTWhnTTNJeWlLQ2ZGZG9RYm5xOHA5TnpCbG9ZYVBTUFQ1YSs4VDA3WWhSQzZkZTFNM2QwU0RsZWRwY1lXaTRSVnBYY0lRajZhVWlTSTFkNHRzYkliTWRDbnJWSm1mS1NGcmFPV2pqNUN5TnpHUVNUa2w5M0phbTl1d0RIYzRPUnllV0YyRWtLSXhXSnZldTk3TFIyOTdLVG96UGpJeHRwS1hRUGoxYTkvYXVQZ01tN3EzTHkwdUZ2QnAvNytmdWZvOFZNbnoxNCtVT0FGeC9TWkhOUHVqclk3R2ZFaUFiK2h1aHdudjVYRnVZMDFsZFIxT2xvYWhVSitZdVFWNmtKNzV6SFVRSlBVMzlNVmZ1RXdnOGthTTJHYWllVXdzVWg0OCtwSk5UWlhKcFhrcDhjWm1DcW10QWdoTXh0N0dvMSsvY3dCRjNjZkhNS1MrMWFVbld4c2JrTnRXOXpSMnFTdXFlM2hOeFBmMVRNMEtjNUpUWStOSUsvZnlLU1NvcHdVcVVSczYzanZjQVFzMmtDajA4bmM5bi91bUFJQUFBRC9BWkRoQWdBQUFBQzgwSXB6VWx1YjZ0VFlIRE5yKzFrck5vZWMvck9tb2poZzhRYnZLYk9wcStub0c2M2YvdVcxVS92eTB1Skdldm9PbEVEeE5EUjd1c1FydG43b01QS2hzZmErZ1V2MGpjMElnbEFaNENLRTZBd0dkYVEvaWQvWGMrUGlVWHg3NnJ4VmsyWXZ3M1Z6NnByYWdjczN4WWNIWFR1MW43cStHcHRqYnVOQTNaU2VrU2w1MjJ0eUlEbmZmVjl2TjVrTnFXdHFGMlFta3RraWg4dWJ2bUFOMlRpQ3hHQXliMXc4S3BOSjFkamN3T1diOEp4VUFZdlhSMXc0Y3VYWUh2S05HSnRaNHdMa21ORHpMUTAxSXowbUJpN2ZoUE5IRXBQRnFpa3Z3cTlJbzlGMURZM0hUNXZuTk5xYnVnNUJ5T3Z2bHZyTldxYnlFMU5KTHBOSkphSko5NS9pTk5yNzFCOWYwV2cwY3h1SG9SUiswdWwwYzJzSFhHT2JrM3c3NHNJaHVWeXVyV2NZc0hqRFdKL3BaTHZTVVY1K3cxMDlZcStmUzQrTGtNdmw4OWE4cG5wcmNFeWZ4VEhGU1NKK1J4NlRaaUtFeWd0enNoTnZLcStXY09NeTlTNVBROHZZd21hVWx4OFpsV0kydzEwKytPVVVlVmVOelNuS1N1YjM5K0tmK1l5SG05aGlCc2JtODlhOGxoUjFOVGZsTmpXQ1YyTnpIRWE2Sy9TOU5UYTMzdnJKZ3dsVS9RS1hkclEwUmwwK0xwTkp5WVhxbXRxVFp5KzNzaCtCNzFJNzB2N1BIVk1BQUFEZ3Y0RkcvVGNlQUFBQUFBQU1YZnRML25RZEE5MWZ6ZzYrR2tFaGw4dnBkSHAvZi85anZSQkJFR1FGWEU5bm0wUWkxamN5RzJqTmp0YkdnUjU5a1ltRWZFRi9uNWF1d1NCemNNbWtFb2xZVEJERTB6UjhvT3J2N2E2dktoc2tQSlhMNVlSY1JxTXpCdG1ycDBjOXZrTllXWTRUVmJGSUdCOXgwYzU1akxYOUNMeEVXV050cGE2KzhVQzUvRC90LzlVeEpZL0xQNFFnNUFReDJBeDEvNDcvOWpHbDBXajRGTTFnTU9qMzBXZzArdjBhNUtmc0dBNEFBQUE4RGNod0FRQUFBQUNlMEwrVzRRSUFBUGluUVlZTEFBRGdSZmFjTCtRQ0FBQUFBQUFBQUFBQUFBQUFHQVJrdUFBQUFBQUFUNHlHRUF4cEFnQUFBQUFBQVB5eklNTUZBQUFBQUhoU0RBWWhFajd2blFBQUFQRE1RTU1FQUFBQUx5YkljQUVBQUFBQW5oQ053U0RFajVmaFFqb0FBQUFBQUFBQWVGeVE0UUlBQUFBQVBDazFEaUVXeVpycm4vZCtBQUFBZUFhVUw3UEJoVGNBQUFBdkNNaHdBUUFBQUFDZUVJM0RSUXlXSUNMb2VlOElBQUFBQUFBQTRMOE1NbHdBQUFBQWdDZkhOTGNXM3JvbXJTaDY1SnBRekFVQUFDOCtHc1h6M2hjQUFBRGdBY2h3QVFBQUFBQ2VITVBNbWpuTXNlZkFOL0xPdGtGV3cxa0FKQUlBQVBBaVV6aEx3MGtiQUFEQWl3TXlYQUFBQUFDQXA2SzE0eHNhUzYzemswM2k3S1JIcmd5MVhRQUE4TUtDSWx3QUFBQXZMT2J6M2dFQUFBQUFnUDl0ZEcwOW5jLzJkdi80ZnM5dm45RDFqTmpqcGpLTXpPajZoalFXRzY5QUVBVCtYNEpBQkNKb0xEVmtZdlc4OXhvQUFNRERKR0lhbTBNR3VCRGpBZ0FBZUtGQWhnc0FBQUFBOExSb0hKN09wMzlJQ3JORm1RbmkvSFJaYlFYMVVRTC9MMEVRQ0JFSU1YZ2E5TWx6RVkxR1BMd0NRcEFYQUFEQXY0L0E1MThhZzhFSlhFNE5jS2tGdVJEcEFnQUFlTDRnd3dVQUFBQUFlRFpZem1OWXptUHdiV2wxR2NIdng3ZkpPbHlFRUM3Rmxjdmx1Q3hYVHVBYjJJT1ZBUUFBL05QdUI3WDNidFBaSERxZHJ0eE9BZEpiQUFBQUx3TEljQUVBQUFBQW5qMm10UVAxTHFXZHdtQ29Ld01BQVBoSEtaZmNRajljQUFBQUx5ekljQUVBQUFBQS9qMHFjd0VhalViTmNERkljZ0VBNEorZ2NCNVdhSnVnY0FQQ1hBQUFBQzhJeUhBQkFBQUFBUDV4T0tVbC8xZGhPZm5RYzkxSEFBRDQvNGphTTBFNXlWVllCd0FBQUhoZUlNTUZBQUFBQVBnM3dFVG5BQUFBQUFBQWdDZERmOTQ3QUFBQUFBQUFBQUFBQUFBQUFHQkFVSWNMQUFBQUFQQXZVWmkxRENZeEF3QUFBUDVqRkliZEtOOEFBSUFuQXhrdUFBQUFBTUMvUVRuQUhTalNCUUFBQU1EL0hPV1VsdG9IWDZFaFBnQUFQQzdJY0FFQUFBQUEvajM0VHppUlNLU2MyRUtHQ3dBQUFQeVBJdk5aT3AxT3A5T3B5eUc5QlFBOEU1RGhBZ0FBQUFEODQ2aVZ0Z1JCaUVTaTU3MUhBQUFBQUhqMjZIUzZtcG9halVaVDdxSUFZUzRBNEdsQWhnc0FBQUFBOE8rQllsc0FBQURndjQzOHR4NFg0Wkszbit0T0FRRCs1MEdHQ3dBQUFBRHd6NEoydHdBQUFNRC9Fd3I5N2lHNkJRQThLL1FockFNQUFBQUFBSjRCNnQ5MUFBQUFBUGhQa3N2bEJBVmVDUDhIQUFEd2xDRERCUUFBQUFBQUFBQUFBSGcyeU9pVy9GOUljZ0VBVHc4eVhBQUFBQUFBQUFBQUFJQm5nMXFCQzZFdEFPQlpnUXdYQUFBQUFPRGZBKzBVQUFBQWdQODI1VVlLQUFEdzlDRERCUUFBQUFENHgwRXhEZ0FBQVBEL2hNSS85L0N2UHdEZ21ZQU1Gd0FBQUFEZzMvQTBmOElKK1gyRFBTcm9GNHVFUTl5VVZDS3ByeW9ieXBvRUlaZEt4RVBjckxLK25pN2xoU0loZitpN3FxQytxaXd6UHZMSm50dldYTi9UMlRiRWxVVkMvcE85eXI4cDVWWkljMTJWd3NLNHNLRGdrM3ZsTXRrZ1R4UUsrcVVTaWZMeTN1N09RWjRsRmdtdm5keFhWMW1pL05DMVUvdUxjMUtIdk9NUDZlNW9FL0w3bit5NVQwTW1rejd4OTNDd3pVb2xRc0Z6ZUR1S3V5R1RDZ1V2N25jNCtXWndjVzdhRXp5eHVhNHFNZktLd3NLTXVJamMxSmpIM1pSVUlpbTdrL1VFKy9BMGhQeSszejU1SlQ3ODRsQlc3bXB2YWFxOSt3U3Z3dS9yS2NsTFV6Z0pORlNYNTZiYys1UzZPd1k3RTNhMk5qM3VDYkN2dXpQazlKOHFOMXRkVm5Ea3A0OEdQL2MrMlJucEthbDh4V2NPU25FQkFNOGNaTGdBQUFBQUFDKzA2cktDWHovZVVsTmVOTkFLUjM3OEtENWlTTGtBUXVqU2tWOU83UG04bzdYeGtXdVc1bWQ4dDJOMVgzY256bk5GUXNGQS95bkhZZnkrbmoyZnZISWo2SWpDOHJTWThCL2YyOURTVUtQOGNuM2RuWWQvL0hDUWZMazBQK1BHcFdORGZKc0tUdnoyZVhUd2FaVVBsUmRrVVlPaGxPaVEzei9iMXFjVUh5UkhYenY1KzVkUDl1ckttdXVyNis2V2t2K1JhV3gvYjNkRFRRWDFQK1dnRmlIVTA5a1dkZmxFY2Q1RFFWaHRaWEZzMklXODFOaVMvUFJCWGpvdUxPaW45emNxQkM1U2llVFBYVzlkUHZyYlFNK1N5Mlc1cVRFZGJjM0tEK1dseGpiVnFRNmI1REpaWEZoUVkwM2xRSnY5ZS9mTzlOandRZmIyQ2VCckR3Ly9wNWpYcE40SzNmdkY2OC8yZFJGQ21ZazNmOXk1NFdtdWZEdzltVlJ5NEp1M1E4OGVHSHkxanRiR0s4ZjJrR21kVkNLbWZpR1YveHZrSUQ2dS9JeUVtdkxDSjNoaVUxMVZVdFJWNmhLSldIUXI1R3hoVnZMamJ1cDJ5Tmx6Qjc2ckxNNGRmRFdSVUZCZW1EMlUvenBhSG4xR2xjdmx2VjBkUTR6WDR5TXVIZi90czBGVzZHaHBySzBzVmw2ZUhoZHg0ZUNQclUxMTFJVkZPU25YVHUyVHlhUnR6ZlY3djN3OTdQemZLcTloeUdUU29FTS9IZi90ODhmS0hJVUNmazd5TFpVWEdvV0MvdnFxTXFsMHNNRDBDYzVJWFIydFNWSEIrTFpZSkJ6S0FaS0lSZFF0SFAvMTArQVRmNUIzTzl1YVd4cHFWUDdYMDlVKzlJOENBQUQrYWN6bnZRTUFBQUFBQUdBd0ZyYU9Xcm9HTnk0ZDNmVGU5elRhMDE2QW56aGpVV2wrUnNTRnc2dTJmVEwwWjdVMjF2MzE3VHNEUGFyRzVyei84MG5xa3NLc0pMbGM3alRhVzJITmt0dzBiVjBESXpNcjVZMUlwWkwrM3U1VGYzeTFkUE83dGs1dVE5ODNITzlXbDZsSWhmeG1MV0Z6ZUxnZWlrNVgvZEdWNUdYa3BzYjRCQ3pFZHkzdG5JVDh2cWdySnhadWVJdTZXa2RMVSszRFZhaC9mTDZOMzljemxOMTc0NnY5UEhWTjZwTGdrM3VwNGF5aHFlWFdqMzlCQ04zSlNJaDhPS2ZtY0hrN2Z6eXUrSDd2WkNLRW5NZU1KNWRJSlpMdzg0ZE5MSWNabWxpR256OWtaVGRDWFZOYmVVL2tNbGxCVnBLWnRiMjJuZ0YxZVdWeHJrZ29zSGNlTTVTM293S05wbkt4V0N6TVNibVZrM0o3eTRjL2NyanFVb2xFSnBNcXJDT1R5MFJDQVhVSms4VXFMOGd1emM5NGdoMlp1L3JWdXlWM1R1L2RSVjFJZmovREx4elcwdFgzOFY5QUVIS1ZUMjlycm05OStBS0RxWlZkWXVSVmxTdGpkRG85Y1BrbTVlWFpTZEdSajdya01HbjJzbkZUNXc2K3p1TmlNRmtqM0x3VG82NjZlbVlNZC9VWWFMV20ycnQzTWhKNk90dFd2dmF4R3B2VDFkNTY5T2VQQjlrc1YxM2ozZDFIOFcvdGNjdXVYVHdtMm8wWThCZWRlanMwNXZvNWhZVmpKa3dMV0x6aGtWc3V5a2tWQ2ZpangwMStyUDFCQ0Uzd241K2RGQjEyL3RDckgvL0NZTElHV3EyN28vWHMvbStIc3NHSk14Wk5tYnZ5Y1hmanlSQUVrUmwvNCtiVlV4eWUrdXVmLzhGa3FaRVBpVVhDakxnYkx1NCt4dWJXMUtmZ2RXUlNxWUd4K2VLWDNyNTJjbDlOZWRIYU56OVhPRXRFQjU5dXJxOWVzdWtkR28xV21wOXg1ZGllZ2ZiQjNYZkc5QVZybEpmWFZoWjN0cldRZHh0cktoQkNwWGtaUE1vTGNiZzg4cHY1Wkdla2t0eTA2T0JUVERVMXIwbUJmVDJkWi9kL3kyU3AwZWwwbVV3bWswclUyQno4VVRDWUxBYURJWmZMcFJMeEcxL3UwOUUzd2s4WDh2dWI2dTZPOG43d3RibHliRTlqYlNWVDZac2dFWXRIZWZuTlc3dHRvTTloRU1vNU9FRVF0QUZPbFFBQU1FU1E0UUlBQUFBQS9IdWU0Szg0Qm9NNVpjNktwSnZCdlYwZFdyb0dDS0dxMGp1Qy9sNXlCYkZJME43Y1VKVDlvQmh0K0NqUDd2YldocG9LbFJzMHRyRGhxbXZleVVoUStlaElqNG5LQzdYMURKWnQyYW13c0w2cVBEbjZtbHdtb3o1RkxCSVNCSkdWRkcxZ1ltNWlhWXZqT1NhTHhXQXdXeHRyRzJzcnZTWUZLZ3l0WlhONWJBNVBSOTlvdzl1N1R1NzU4dHlCM1V0ZWZ0dld5YTBnTTVHNldrdEREU0dYa1NPQ01STUxHMk1MbTliRzJwSThGYU96ZlFJVzNMdEZFR2hvOGJlNWpZT3JwMTkrZXR4WW4rbldEaTZEck9rOWRZNUVKTVRwYzF4WWtMVzlzNTN6YUlWMTB1TWlCUDI5eXRFQVFzalYwMi9PcWxjUVFoRkJSK3J1bHBMTGFUVDZhNS9kcXo1TGp3blBTNHRWZm01QlpxS3hoWTJocVNXNUpPejgzNjFOdFp0MmZxK3RiM2pnNngzbi85cTk1bzNQY0phQnlXUlNxVVJTV1pUVDE5MDViZjRhZkZ4b05CcGVKeTh0anNGZ210bllQM1JvYURRdEhmMmhmR2dEZmFVNVhQWDVhMTgvc2VlTDY2Y1BMTm4wem8yTFI3TVNveFRXaVErL3FEQzZmT3E4VlFSQkZHWWxLVzlRTEJMU2FEU1dHbnVnUFptNytsVjhZK25tbmZpdGxSZG1aeWZleEFzTHM1TGNKL29QMHRpa0pEZnQxclV6MUNXcnRuMUNWanZ5KzNyNmU3c05qTTFwbE9zQmRBWkQ1YVpNcld6OVppMGw3elpVVnhSbUpYbE5ucVdsKytBanRiUjFHdWlOUEpKY0pzdE9pbGI1RUU5RGk4RmdsdVpuOUhaMUtEOXFhR3BwWlQvQ2VleUV2dDd1RzBGSHp2KzFlK1dySCtub0cyMzU0TWVCWGl2cFpuQkZVUTYrM2RaVVg1U1RNcVE5bE45cnhtSnNZVE5JaGl1WHk4UWk0Y1FaaThpZlNXTFVWWWw0U0xYTU9jblJOQnF0djdkYjVVY3hZdlE0RGs5ZDVSUFZOYlVuemxqVTBkb29rWWdIeVhDeHBadDMyaXY5dEtsKy91RE5TaUZIQUFBZ0FFbEVRVlRsb2V6dE05RlFVM0hqNHRHNnloSlRLOXY1YTErbkJyZ0lvY3lFU0tHZ2YvS2M1UXJQd3I4Rm1WU0syTWpKelV2ZnlEUXI4U1pQUTR1NlRsNXFiT3F0Nis2K0FTTkdqME1JNlJ1YlRaZytmNkRkTUIvbW9ISjVTVzQ2OWVxTFdDekVwMEVHNDBIc29HdGdQTnpWNDJuT1NGNlRaMVVXNVVaZFBtNWlNVXhEU3hzaHRIN0hWMlpXZHJrcE1WRlhqdU9MRFQrOXY5Ri80WHEzY1pNYmFpb08vL0FCM2tCdlY0ZE1KcTBzenBYTDVhYVd3N3JhVy9CcENpSGs2VGRUK2JMQmhZTS9ESFl3QUFEZ1h3Y1pMZ0FBQUFEQUM2cXZwNHZNTVYwOS9ZcHlVbGxxN0xFKzAyOWRPOU5jWDBVbVdVSSt2NklvdDZhaUNQK1ZMaFlKZC81d3JMd29SN21WQWFtNXJ1cXhNbHcyaCtjNHlvdThLeFlKWTY2ZlM0c0owek0wbmJWeWl3MGw2L3o5czFjRi9mY0cxZjd3N2pwOFkvckN0ZU9uemNNNVMxcHNlTnJEdytmeG93Z2hMUjM5dFc5OWZtYnYxd1FoRjRzRTEwN3R3NFZVZURXcFZDS1h5eU9DRGxOM1krcThWY1lXTmo0QkM4bENXb1czMmRwWWl4Q1N5V1Q4dnA3cXNnTHFPekt4SEtieUU1ZzhaM2xoVnRLTlM4YzJ2NytiV3Zpc0VGUjZUUXJFTjNxN08rUENncXpzUnlqc1ExUHQzVnZYem5oUG5VUE5Va2wwT2gzbkw5U1hrSWhGTERVMVBVTlRmSmVqcnFIOHhJN1d4cHJ5SW1yY0VCOStNVGZsOXB4Vlc0MHRiSERrZFBMM0w0UCsvbkh4eSs5d3VEeThUbVpDRlBsOUlBY1I0d0pWZmw5UGFWNjZUQ2I5YzlkMjZnc3BsMWMzMTFjMTFWcWFXQTc3NmYyTmhQeGVLU3RCeUJNanI2YmREaVZYMi96QmoyVEptN1dEaTlla3dMVFk4RHNaQ2Q1VFpvOFlNNDY2d1l1SGZuWjA4M0wxOUtVdTFETTAwZEUzbWpoamtmSjcvL3FONVZiMkk5YTk5WVh5UXdwc2hydmdhS2E3by9YZTU5YlN5Ty9yNGZEVUcyb3FlcnJhNVhJWjlTS0hzYmsxanBrWVROYmIzLzJORUtvcUxRajYrMGROYlYxY0lvMC81NWpROCt0M2ZLVVFmcWxrWWpITXhPTEJGK3pDd1I5MDlJMENGcTkvK2xKNlRDcVYzTHg2RW1lZ1VvbUV5V0xSNlEvU1pBYVRXWkNacUhBVkJCdmpNOTNLZmdUK0FyYzNOeFJtSnJhM05CaWJXK012ajByVWFzMEovdk1uK0E4WTdaRmFtK3F1SE52VFhGZGxhR0l4ek5FVklWUlpuSWZyMWtYOC92Ym1Cbnorc1hVYWhkY2ZQMzBlUGw0SW9kU1lVT3FtQ0VMZTJsaUhFT3JwYWljSUFuZGkwZFRXNjJ4dnh0WDM0UmNPcTlvRk5NelJsY05UUDdIbmk4WUJybWJoeXlIS0M5ZHYvNHA2Y2lCL3FrTW5FdkpGU2owVEJQeCtmTlpTN2c5TG96TTB0WFVIMzJaclkyMWk1Slg4OUhnMmgrZS9jSjNYNUZrSzF3K0VBbjVTVlBCWUgzODlROVBHbWtxdWhxYU9uaUYrQ1A5andlL3Y2ZS9yN3VsczcrMXE1L0kwUXMvK1pXVTNZcFQzSklSUWNXNWF5T245MXZiT001WnN4RS9STnpMekRWd3k5TGVjbXhyanhaMDFkZjVxcjhtQjVNS0tvdHpyWnc3TVgvdTZqcjRodVJEL2ZKN21qRVNqMGVhdDNmYlh0Ky9rSk4rYU9FUEZtWDhnWnc5OFJ3NkFPUHJMdlpFb1UrZXRRZ2p4KzNxVm0veUloQUx5YS9rRW9BMHVBT0NaZ3d3WEFBQUFBT0FGMWR2ZFFSMWxMQkdMMURXMXgvcE1Sd2k1VHd3Z1U3ejlYNzNsNk9ZNWJmNGFoTkRWNDM4MDExZHhlT3FqeDAxeEd1V3B2RTI1WFA3SDU5dThKczhhUDIzQVFkelY1WVVTc2FpcHRnb2hWRlZXd09HcEc1aFlrSEZBWlhGdTZObUR2VjBkdm9GTGZQd1hNbG1LVld6VzlzNXU0NmJnMnlLUkFQK2hMaFQwNXlUZnRuY2VNM2JpZEhMTnJ2Yld5RXZIcU5tVGxvNytsZzkvb2pNWU9PNlpzWGlEdTI4QWZ1aDJ5Tm5rNkJBeVZTUUk0cHMzVjdBNTNFRSt3T2pnVXhWRjkxcGVsaGRrbFJjOG1NWEl5czVwL1k1ZEtwK2xvMi9rN2h1UUhodGVVMTVFbHVKS3BXS1Y1YlFJSVlsWWlCQVNQOXh2RVNGMCsvbzVOVGJIeDMrQnltZXAxTkpRUTYzVFZDa3JNUnBYVStJUDRkYTEwMGxSd1Q0QkM4ZE1tSVpYTUxkeFdMUngrOFhEdnh6OTZhTWxtOTZobHVzR0xGclA0ZDNMaGZQU1lodXF5M0dxTHBOSjU2M1p4dUh4eURVVEk2KzJOemZnbHpqeTQ0ZVRaaTlEQ09VazN5N01USHI1dmU4bnoxNHV2eDlQM0FnNll1ODgyc2JSRlNIVVZGdVpteElqbHo4MG45TGt1U3ZWT056aHJoNXFiSTZCaVRuMUlUcURybWRnVEFaNS82anE4a0tFVU5UbEUrUVNzam9QSWZUV3JqOXhrVHRabDZjeWVSOUk2dTFRaEJDK2pwSWVGMEduTTB3c2JNZ3ZUMjlYUjltZHpHbnoxenlyQUplYVo1VVhacC9kLyszU3pUdWZvQlhHak1VYkpreWZyekNNL1NrUkJKRWVHeDRkZkVvdWwvc0dMdkdkc1FnWHVpYmN1SXl6VkxGSTJOUGRnVCtyMVVQbzZDSVNDcWlOWFBEdEdVdGZLczVPWVhPNGE5NzhYRTFOOFVnVlppWEZobDNBcit2cTZXdnQ0S3l3Z2xRaVRvb0tOcmR4VUs2ZFY4aXNFVUxWWllXRE43R1ZLYzBpbUhZN0xDYjB2TXFWc3hLamxLdlJ5VllWeXVSeWVXVlJUbGJpelpLOGRBYUQ2VDdSZjlMczVTbzdwY1JIWEpUSnBKTm1MWlhMNWNFbi9wQkl4QjYrQVozdExiMWRIVGlkM1AvVnZmNHdkQVpEUzF0UFMxY2ZSOVhaU2RGaDV3NGFtbGt0Mi9LZVJDek96b2gybnhnd2xQRWlRZ0gveXRIZmNLWmZXMUZjV1pTNzZLVWR5bDEzRkJyN0x0dXlrN3dpK0FSbkpFeGRVM3ZUKzd1MWRQU0gwdHVkdEg3N2wxS0paTitYYjR5ZEdORGQwVHB0d1JvT2w4ZGtxcFhrcFJka0pTb1A1c0M5RklhK2ZRQUErS2RCaGdzQUFBQUE4SUl5dGJRbEk4dXU5cFkvdjk3dXFDcVdKUW41L1VVNXliZ3RveHFib3pLRXd2T1ZxN0U1WkdLbExPVFUvczc3czFmaGxvZ3pscjdrTlNsUTBOOFhlZmw0WG1xTXRiM3p5bGMvVXNqalNMcUdKbTczTzFUeSszcHdocHQ2TzFRazVFK2R2NXJhcUJGUHZJNnowZmp3aS9yR1pzNWpKd3cwT0YyQlNNZ25DTGthZTdBTU4zRDVackZRZ0V1dUhFZDVra09EZzAvdG85RUhlNVdKTXhhTkhqZUZXcGtvRVlzSHFzVVRDUVFJb2NMTXhPbnoxNUE3WDFkWlVsNlE1Uk93VUdYYWdoQ3F2VnNTZXZZZ1FxaTJvZ2lYK0xhM05CVG5wbmxPbWttdXcyU3l4Q0poVDFlN2xvNCs3c0loNVBkbkpkd0xnUHA2dXE2ZDJsZFJtT003Yy9Ia09TdW9HeC91NnJINjlVOHVIUHp4NFBjN1BmMW1rcDA2UjR3WlJ4NzNocHFLaHVweUliOHZQU2JjYWJTMzI4Tk5SWE9TYitPQnh0MmRiUTAxRmZpOSt3VXVTWXk4RW54aTc2cHRIK09JUnlhVDNnZzZZbVUzQWxjbDM4bElVR2gyZ1JCaWM3amtEbHc3dWEreUpJOThTTWp2VDQ0T3lhUkVXb3MyYk1kVm9vTVFDUVdEWi9jSW9lS2NWTHpQT0JWQ0NCVm1KVnZZT3M1ZXNRVWhsQjRiVVp5YnV2Yk56OG4xTmJRZVVRVTV1TGl3QzNLNVhDYVY0am1hY0xrcm1lRm1KZDFrc3RSR1Q1ajZOQy94VDZBekdNODJ3RzF2YVFnOWU3QzZyTURNeW03TzZsZXBQM1pjUGQzYjFmSGJKNjlReDYzWDNpMFplSHNJbDh6ditPWWc3ckdRbXhMejJxZS9JWVFxUy9Lcnl3dW56RjFwWm1YWDJkYk00YXB6S1VYcnVJVUNQckdRMXphb2hJTCtwS2hnaTJIREo4MWE5c2czbFJFZlFSLzBkQ0dUU25DZGJGRk9pcWRmSUxrbjg5ZSt6dVkrK0tLS0JJTGdrM3NkUjNrcS9OWlNiNGUxTkZRUHRQR0xoMzRxeVV0bmM3aGVrd0xIVDU4MzBIbTdxZlp1MnUzUWdNVWJlUnBhdVNtM1c1dnFGciswSXlNK1Vpd1VhT25xRzVwYWRyVzNURit3eHRMV1NVdlBRRk5ibDd5Y0lKZkw0eU11R2x2WXJIcnRZdzVQL2NiRm8rbXhFVloySTFSMkxWZlEwOWxXWHBpTmU0Wk1XN2cyK1BnZmpiV1YrR0JoRlVXNTEwN3QyL2pPTitRbFFJUVFHZG8rMlJtSlJPMzBjdnpYejhoK3VMdmZXWXN2RllTZU94Z1JkRmd1ZjlEOG1zM2hWWmRsU01RaUI1Y3hKL1o4TVdQeEJuekJ4dGpjMnNYZHgzdktiSVUzZU92YW1jZTZsZ01BQVA4MHlIQUJBQUFBQUY1MEJFR0VuZjliamMzRm96NEh3dUdwcjN2clMxMURFM0pKZlZXWndvUlJlSFJuZDBkclpYR2V3dE1Oak0zd245T2IzdnRlTHBlWEYyUUhuOXk3OWVOZjFEVzExZGljb3V6azhBdUhaVkxwbkZWYlI0K2YrbGhkZmZsOVBlbXhFU005SmlyTXRDTW41TGhicmtRc2FtNm9pUWs5bjVzU0U3aDhFemtTZnhBc05mWkw3MzZyYTJBczVQZDEzRStjRlRDWkxKekR5bVJTRFMxZE1wTmxNbG5VL296SzFEVzFGYkpYa2FCL29FRzFmVDFkdUtOQ1dVRW1XVitHKzlpbXg0Wm54dDlBQ0prUEc3N3F0WWZtakNMa2Noejl5T1F5Qm9OWlgxVjIrZWh2YW13Mk5VZXd0SFdTeStWN1B0bEtvOUdkUm5zdmVmbnRqUGdiSXVHOWtzQmJ3YWVyU2d0bXIzekZ5YzJyb2FiQ3hOeUdUSkNiNnU3cTZCbHQrZURIMExNSE90dWFCeGtKbmhCNVZTd1NUSjZ0MkVDVElPUzR3cnFyclJuWEppT0V1T3FhZ2NzM3hZVUZDZm45T0tpU1NpUUlJWnFxK2VJa1loSFpyMFBQMEFRSG12eitIaTBkZmEvSnMvRHlzSE1IN1p6ZDhJY201UGVGWHpnOCtCVDJ1UHZ6NFI4K01EQXhEMWk4WVpEdnlZMkxSMlZTcVV3bVZXTnpXR3BzZmw5UFZXbSsvK0lOT0psaWM3aHFhdXlocEZUSzhsSmplWnJhQ3RWNWVONjV0Tmp3RzBGSDN2bitNUFVERndyNmNaWHUrUVBmcjkreGk5L1hNNVJXRFArb3BLamcrdW95Zk5zdmNLbkNyL0xKeUtTU3hLaXJDVGV1ME9sMC80WHJ2S2JNVmptTFlCbWxGbjZJYURTYWhyWXVQcHZSYUFqZkxzNUpOVFN4d0lNSlFzLysxZDdTK01hWCs4aFh4RlBuTVpqUDVrL2R4Uys5UGNqc2NMakUyR0xZOEpyeW90alFDNDZqdk1nTTE5NWxEUFZZNDdFRnVnWW0xTDQwQ0tHaTdKUkJNdHdKL2dzY1JycTd1UHNNSGlibXB0eVd5K1ZKVVZmandpNElCZjNESEYyZHgwNXdIanNCUDFwM3Q3VHNUcWFwbFoyRnJhUENFK2wwK3J5MXI1dGEyckk1M01hYXl2VFlDQSsvQUQxRGswZE8yTWhnc3JyYVd6aGNIcDQza3N0Vlg3L2pxK3F5UW5Mb0F5N01Sd2pWbEJlMWF6WlFuenRJZitSSG5wRks4ek1hYXl2eFF2SnNPVzMrYWowajA0ckNIQzBkUGNPSGY5Y2RMWTAzTGo2b2NTN01TckoxY3VOU0pwa3NMOGl5R09hSUVGSysvcVJ2WklZUXVsdVNqL3VCQUFEQWN3Y1pMZ0FBQUFEQWl5NHA2bXBGWWM2eUxlK3g3N2MzN1dodElnZCtpc1hDanBaR2ZKZE9aNWpiUEpodEp2ejhJZkxQWGFyODlQajg5SGlGaGJqWWxxeVR3aFZrWEo0R2ppR3VIUDlESnBVd0dNeklTOGNpTHgxVDN1WmJ1LzZrRmxoUjhUUzBWci8raVJxYkd4OSswV2ZHSWpKcXdVWEJkQWFEcGNaZTh2TGIyVW5SRVVHSFEwNy9TUlpJUmdlZmpnMjdnRzlMeENLWlZQTExoNXZJemE1NTR6T2VodGFkaklTQjVrL1hOVEIrL1l1OVFnRmZMcE94MkE4bXdwSktKRHlOeC91L3dSMnRUWHFVY0p5cXI2Y1RWeDhuUmw0bDB4bUhrZTZhMm5vSUlaRkltSHd6V0xrUGc1WGRDRHpkZWVqWmc3V1Z4YjFkSFdLaFlPbm1uZFRpTWl2N0VSdmYvcnErdWh3aFpHNXQzOWZUbFJRVmJHWnRqMnRMQTVaczlKNHkyOWpDSmpzcCt2cVpBenUrT2FoeHY2WG1xVCsrR3VVMUtXRHhobFhiUHBGS0pJTUU3bjZCUzZ6dFIzUzBOdmIzZHRzTUgwa3VsOHRrZEFZVElkVFNXS3VocFVQT0RUVmk5RGdIRjNleWdRYWV0RXBsUml3UzhLK2ZPWUJ2dTNsUEpvdFNOWFgweUo3TEVVR0hqVXl0OE4yZXpyYUJHcHRTeWVWeUMxdkgzSlRiRlVVNUUvd1grUGd2VUhoMVBTUFQ2UXZYZXZvRlppWGRUSWk0OVBaM2gzQ09ZenRpOUFnM2I3eU9SREpnVmZVakZlZW0xVllXTjlaVStDOWNONVNhOGFTb1lLbEVZamZDcmJheU9Ec3ArdWFWRTlSK3djK0ZSQ3dTOHZ2RlFrRkRUWVg3eEh1OVNySVNvNmlOSnFpa1Vza2pDNS9yN3BiR2hsNHd0M0ZZdVA1TjNRRitLUWloL0xSWVBBWS9PeWxhWllYc1FMcmFXK3FyeXBnczF0bjkzd2F1Mkx4bzQvYmU3ZzRHazlWWVUzbTNKTjkvNFRwcVpJd3ZMVHp4SVNieDFEVnhkang0aGp0eHhpSitmKyt0YTJjMGRmU2U3TUlBS1N2eEpyNk0wZFpVSjVOS3lkYmhPU20zQjNtV3RiMnpxNWNmVDBPTHE2RlprSm5ZVUYwK2E4Vm02Z3JxR2xvNFJDWUlvcSs3czZPdHFhdXRwYk90cWJPdGVmNjZOM0JEYzdGSWVQblliendOemNselZtUWxSUS9TVGgxejg1NXNhR1pKTnUvR3JiMlRvNjhwckdab2FxazhNYU9ocWNWQW0zM2tHYW01dnJva0wxM0k3Ky91YUhYem5xeHJZUHpPOTRjNVhQWCt2cDRyUi9lWVd0bU9temFQZXNhVE80NGE2VEVSQitzaW9hQTROMjMyeWxlb3IxaVFsVnlhbnlHWFNaVy90NjJOdGVvYVdpTkdqNE1NRndEd2dvQU1Gd0FBQUFEZ2haYWZIbjg3NUt6VGFPL2hyaDVCZi8rRWV6dFdGT1ZVRnVYaU1rTThYMUJsY1o1VUtsRlQ0K3o4OGFHQWRaaWpLL1h2ZWJsYy91ZXU3UjYrTTd5blBxajNGQXVGZis5K2IvRGRtTEY0ZzB3dVM0NEsxdFRSRytucGl4QzZmZTJNeFRCSEIxZjMyb3Jpd3F3a0pvczl5Tk10YloxSzh0SmlRczhMK0gza01HcGNpRXJtbTJNbVRET3pzdE9rTklSMUdEa1dqOUQzWDdpT1RxbXFxNzliZWljalFZM0RSUWpaTzQ5KytiM3ZjWXAwSStpSS82SjFWdmIzMmwvaUxlT01sY041MEZwUkxwTU8xTnhXSlpsVTB0UFpadXVrdW5ZTWQya01XTFQrL0YrN1MvTFNjYjhMaDVIdURpUGR5VTZwSG40ekJuOEpYVU9UOGRQbnR6WFd0VFhXS1R6RTRmSndmK0hRc3dkbE1zbmtPU3ZPN1BzYUwrY01QQThWU2JsaE1aVWFtMlBuUE9iSWp4OTJkYlJzZW04M21TMUtwZmMrb3BiNmFvVllpcnBCM0twQ2phM2kwR3RvNjM3NDYybUUwS0hkNzFPWEMvcDZ5Y25sNURKNVozc0x2dHZmKzRpNlA0ekRWWiszNXJVeEU2YUduZnM3TGl3b0x6VjIxb290MUxJK09wMXVNV3k0d3J1bTBlbWVrMlkyTjFRM04xVGpnSXdnaVBMQ2JISUZiVjBEYXVQZ1FTelo5RTdpamN0cE1XSE45ZFdMWDlveFVLOE1yS2V6TFQwMjNIMmlQeDdRN1RqSzgxYnc2ZUNUZTllOTljVXo3STJMRUFyNis4ZkJ4L3RqdURjTDdtNWNkN2YwNk04UGFzT2xVcWxZSkp3OGV6bFRUVEg2TE0zUHdITURQcExqS005QkF0eld4dHJheWhKMVRlMkdxcks4MUppVyt1cUErek5vSWZTSXV2N2MxQmdHZzBtbk15UVM4YkZmUGxuMTJzZjRheGtiZGtGSHozRFV1TW01S1RIazZIdVpURXFqMFZVV0FqOFdEVzNkNGE0ZUNUY3VKOSs4TmtoVkwwRVFFckdJUnFQTlhmM2FZdzFRVUJaOTlTUzE5KzRqZzFRTVgzNHpzN1p2cnErK2NmSG81Tm5MOVF4TkNVTGUxZDdhMmRiVTBkcUVKNFdMQ0RweTdkUitpVmlFcTJoMTlZMTBEWTNGUWdHSHAwNFFST2padnpwYUdpZlBXY0hocXR1TmNKdS83ZzJGVjBtN0hkcldYRDlyeFJaOFY4L0FPRE1oa3ZxcjBkWXoyUHJ4TC9WVlpiaXBpRXBxSEE2ZTY2K3Vxa3oxQ284Nkkvbk9YT3c3YzNGUmR2TEZ3Ny9nNEppbm9TV1ZTQzRlK2trbzZLK3RMQ2JuMGlRRkxONkFMeGdVNTZUUWFEVEhVWjdVdGd6ejEyNExPZjFuVjNzTHRia0s5dHNucjNoUG1ZMm4zQVFBZ0JjQlpMZ0FBQUFBQUMrdS9QUzRheWYzRVFSUlZWcHc1ZGllMm9xaXlYT1dGMlFtZXZqT01MTzJEenQzOE4zZFJ4ajM0OGhqdjN5SzV4K25VbU56cUtWU3VQU1Z3MU9uTGhRSytoKzVKKzYrQVQxZDdaRVhqMDZkdjhyVjA2K25zKzFHMEpHUkhqNXU0NmJJWmRMaW5CUXlOY3RKdnBXVGZFdDVDNDZqdkR3bnpVeTlIV3BzYm8xRFNSeHNNU2h4S3RudVFDd1M0a2hJMzlqOFRrYUNnWW01dmN0WWNyVnpSVGxtMXZhNHh5S0hwMkZtcFlFUXlvaUxVTmZVOXZTYnlYZzRuKzNyN2tRSVVmdElTbVhTd1pOTkJkWGxSWEs1M016YVR1V2pyWTIxYkM1dnVLdUhyZE9vNkt1bjdFYTRrUVdBSWlFL0tlcXFtYlg5UVBrdnFhcjBUblR3S1pVUGNkVTE4TWVscnFYdE8zT0p0bEpEVE53ZlEyVkRBd1Y3UG4yVmVoZGZBS0RUNll0ZmZ2dlE3dmZPLzdWNzR6dmY0SVdFWElaREt5YzNMd2xsdXJhdTlwYVN2SFR5Yms5bk8wTG9ic2tkZmw4djd1R0FoeVR6TkxTOHA4eSs5ems4bkdwVmx4ZWUvUDJyK3p0TzVLWEc1S1VxbHVrOWtxV3QwNmIzZHlkR1hvbVB1SFJtMzlldW5uNEJTemJncXNuaTNEU3kvSlowSnoxZWVZNnBzL3UvSlcrUDlmR2Z2WExMVUY2YVRxZlBXUHFTdm9sNXhJVWpoMzc0WU9ubWQ4MnNWSDh4RUVMWHovN0ZZREo5QTVmRWhsN0FCZW4raXpjRW4vZ0RUMFAzdU85YUpRTVRpeGxMWDZJdTZlNW8xZERTWVR6T1ZRcVM1K1JBNVo0aEZzT0dkN1E4eHN4UkE0bVB1R1JsUDBJbzROczR1SGhQblhQOXpBRmpDeHVaVkVxajBkaWN3Um9GaUVYQzlOaHdPK2ZSTmVXRks3WitjUGJQYjg4ZCtPNjFUMyt2cnk0cnU1TzVaTk03M1IydDEwN3RZekNadUtaYktwR3c3aWZSWXBIdzE0ODJxOXhzZWx4RWRsSzB3a0t2eWJQSTlzMTRBcTZxMG9LZXpqWnFXMVVTUWNoN3V6czVISjY2bG83RnNPRlBYMTc5eHBmN2NacDlJK2hJY1c3YVcxL2ZxMlF2eUVnTU8vLzNndlZ2NEN0RENsZ3NOZnl1ZzAvdU5UYXp4cG1qU01EZis4WHIrR2V1bzIvRVVtTnJhT3U2VHd6UU16VFJOVERHSFdQSWZ5OXVoNXpGblUvd3oxL2Z5QXkzRWFBcXprbnBiR3VpZGhFeE1MVVVDL2xpMFVQVE9aNy9hM2QvYjdmS1N4UUVJVGUxdE4zMC9tNXl5Uk9ja1pUSlpOTExSMzlyYmF5YnQrWTFoWTRUeWRFaDlWVmxtanA2K0c1OVZabEVMUHIxbzgzNGFPNzk4ZzBhamJad3cxdTRjZmJCNzNjcWJMbS90MXZsS3dJQXdQTUNHUzRBQUFBQXdBdXFwYUhtNnZFL2hqbTZpZ1Q4anRhbWdzekVlV3RlTXpLekV2TDcxZGljWWNOSFNzU2lpcUpjUE02M3BhR210cko0N3VwWGg3RGhKNVFaSDhsa3FUbU05RUFJVlpVVjRpZ05sL0ZTNXhhenRuZkdtU05DU0NRU1VFdkovQmV1cTZrb0RyOXcyTXphM3REVThsNGRMaVZPalErL2FHay93c2JCUmNEdlF3aXh1ZXJHNXRZR3h1YVpDVkZraHR0UVUxRjJKMHVoVEV3c0VoWmxwM2hQbWMxZ3NrcnkwZ2c1NFRUYW0vd1lFVUo2UmcvS0EyVlNLWDNRZnJqU2g4ZmFseGRrSVlTVVo3ZkhNWFJ0WlltbHJTTkNhUHFDdFgvdmZ2L1d0VE5rb2ZIdGtMTjlQVjFMTmlsTzFJN0RVQnlhZExZMUlZVGN2Q2ZaT0xnYy91bWpNZU9uZWs0S3ZMOXgyZW05dThneVdBL2ZHVngxamM1V3hlYS8rTE1pMngwTVF1VXM4TGpweEt3Vld5NGYvUzM4d3VINWE3ZmRxM3BqcVNHRThNZE9wdnhkN1MzeEVSZXBueVJ1RVV2T0lNOVYxOGhNaUtTMnFxUnljSEYzSE9VMVpzSzB2dTdPVTN0M3RUYldlaytkNHpFeFFOZlFSQ2pvdngxeVRvdFNoVDA0Qm9QcEY3alUwZFV6K05TKy9QUTRzVWk0Ykl1S0NBWlBjTFIreDFkZTkvZEhLaEgvL3RsclVvbjQ1WjNmNlJ1Ymsxc2I0dXRpSHI0emRQUU1MeDM1OWZxWkE1dmYzMDFOckRyYlcwcHkwN2pxbW5RNnZhSXdaODZxclR4Szg4MVJYbjc1YVhHNGNlcEFzd0krRmgwOVE2LzdYeGpjcG1EZkY2L2JqeHc3ZiszclQ3OXh6TkxXQ2YvU24wWmpiV1ZoVnRLaWpkc1RJcS9nb25zTkxWMDc1OUUzcjU1a2MzaURWeVduUkljd0dFeUhrV05yeWd2VjJKemxyM3pRMmRyRVlES2lMaDIzZFhJYk1Yb2NRbWlreDhUb3E2ZUd1M3Fvc1RreXFZVE0reGhNSmptWklVa3FsU1RjdUd4bVpXZnZQRWJoSVlXT3NUUWFmWkJ4OVB5K25wOC9lSG5xdkZWa2V4Q3FQejdmcHJ3d0xUWXNpektKSC81Q2trMXl5Rjh4UGtHUmVicmJ1Q254Tnk3RmhsNFlNWHI4UU5lZndpOGNhbSt1WC8zNlovWFZaYTJOZFF3R2MrUGJYMnZyRzJscTYrSXJGZ0orbi90RWY5ekMrK2pQSDJ2ckdlS0o1cUtEVHlWRkJWdlpqNmdwTHhyb25hckU0Zkk0WEY1YlU3M0M4bkZUNS9vdlVpeUdSUWhkUGY2N3dzcFBjRVpTSUJJS3JoemJVMW1jdCtxMWoxaHFiR29yb2R5VTIvVlZaYTZldnVSUkhqdlIzODU1TkVLb3E3MDE4dEt4d0dXYk9EeWVxWlZkU1Y2NnJvR0pjcnY1NE9OL1BOWUhBZ0FBL3pUSWNBRUFBQUFBWGxBYVdqckRYVDBXdi9UMm1mM2ZqUFQwbFVrbGtaZU9tdzhienUvdjRhbHJhbWpyRG5NY2xYTHJPczV3VTIrSDh0UTFYZHg5bnUwK05OVlg1Vjg1TWRMRDE4RFlMT1ZXeUlUcEN6aGNIcDRaUnQvSVRNL0lGUDhWclVacGw2bHJhRUlPYXViMzlWQXpYQWFUTlgvTnRrTS92QjhiRnJUazViZWxVaW0xRGxjcWtTUkVYblpvOExCeGNNSEZzK3FhV3JnMk1QejhvWnFLWWlzN0o1bFVFbnIyTHdNVGM0WFFKRGNsUmlxVjRPYWVXUWszTzFxYkhOMjg4TGpteXVKY05UYkh5T3pCeEUwaUlWL2w4SDg4TlZua3BhTTJ3MTF4MklIank1emsyNlpXdHRUS1pWSkZZWTVJeUxjWjdvS0xpSDBDRnVBSmpwekhUaWpLU1VtUGpmRHdtNm1jZnhGeWVYMTFlVnR6UGY3MGRBMk1PVHdORGsvRGVjeTR3cXlrYVF2VzRHcXluT1JiZlQxZEs3WitpSitsb2FXamNwLzdlN3M1WE41UVVramxXZURKaDF6Y2ZZcXlVL0xUNHNaTm1XMXNZU09UU2xUT29XUXpmT1M3dXg5TUVIVGwySjdTL0F5cFJMenhuVytVQy9lVXVmc0c0STZXRnc3K1lHN2owTnZWa1oxNE16MG0zSE55b08rTXhZSExYbjdrRmhRWVc5aTg5TTYzOFJFWDhaWVZjTGk4d09XYkVVSTZla1prUjllcTBueXBSTXpoYVpUa3BVK1phLys0cjBpeWR4bTdZY2N1Tms4ZDU0OWQ3UzBOVmVVSW9RTmY3K0J3ZWE1ZWZubXBzYlpPYnFQSFQxVjQ0c3hsTHgzNDV1Mndjd2ZYdnZYRlV3NjlUNzExdmFxc1lQN2FiVTMxMVJXRjJWUG5yZUp3ZVJQODU5Kzhlc3JFWWhnWm83YzExU2RIWDV1MWZOT1RGZWMrRXhFWER1c2Ftamk1ZWVNTWwreVVJdXp2NDJwb0R2SkVmbDlQWXRSVjM1bUxHWXg3TzgvaDhreXRiQk51WEc1dHF0djY4Uzk0NFpTNUsvZC85VlpLZElqZnJLVVNzWWgxdjdVTGc4SDBEVnlpc0UyaG9EL2h4bVZ6R3dmbGg3QzI1dnJxMG9KSHZpbGNvbDVmVlpZWkg0bVhHSnBhV3RtUHdMZkhUNXRIYmNNdEVZbGl3eTVZMmpyaE4wNjZrNUhRM2RFNitBc3hXYXhwODlkY1BmNzc3ZXRuL1JlcWlFZnI3cGJpMFEvSGYvMFVSOC9qcHM0aHo4TUlJVE1iKzhUSXEyS1JVQ1FVbk4zL3JaRGZoNjh0Q1FYODlOaUlVVjUrUGpNVy9ibHIreVBmOGxCa0prVG1wOGNwTHhjSitZWW1EM1VzZWNvemtrakFQLy9YN3M2MjVpVXZ2MDFuTUkvODlKSHoyUEdCeXpmejFEWHpVbU5Eeng0MHM3YW5kcjgxc1JpR096bmdDM3QySTl6SUh1SmNkUTNsUUoveE9NTTFBQURnWHdBWkxnQUFBQURBQzRxbm9iVnN5MDZ5UW0zVzhzM2Flb1owT2wzUTM2ZXBvNDhROGdsWWNQTDNMNHR5VXJnOGpaemtXd0dMTnlqM1VuZ3lCQ0hIQlZObjkzOXJZR3crMW1mNjVXTjdlT3BhNDZmUHcwUG15KzVrVHB1L0JxOHNFdkk1WE42ak5ubVBzWVhOeXRjK3NySnpSZ2hKeEVKeUlEQWV6U3FWU0hBZVduZTNWSTNOTVRLMXdpVjc2YkhoSWFmM3YvenV0NUdYVHpUWFZXM1lzWXZhN0pJZzVHa3hZYTRldm5qTXJJZmZ6SE1IdnFzb3pMWjNHU3VUU3FyTENtMkdqNlN1THhHTG1FekZraTZDa0dmR1I5NE9PU3NVOEtsOUcyS3ZueGNKK1QyZDdSMHRqVGl6cHNwT3VrbWowWnpIM292Ty9XWXRyUzRydkhyOGo0N1dwdmlJaThibU50TVhyRkgrRU1SQ2dkdTR5Yk9XYnlibk5MdjM5TUNsaGV5Q1ZBNEFBQm5QU1VSQlZGbkpONitjbUxWaVMxZDd5NjFyWjBaNStabGEyUTcra1RiV1ZLak1seDlYNFBKTjQ2ZlB3KzBzeEdLUnBzNGpTbUo3dXp1TGNsS256RjF4SnlNaCt1cHA1VEpZWlFSQlpDWGVqTHA4M0huc2hMbXJ0Lzc4d2NzZUV3TVpUR1pTVkhCZWF1emsyY3ZIK0V4LzNEYW1UQmFMT3ZpZGlzRmtLUmRJWmlWR20xbloyWThjbTUxNDB5ZGdvVUl3Uk1obHVJVnhlMHZESTE4YWYxYTlYUjNuLzlyZFdGdEpwOU1kUnJxUDh2SXpzN1kvdWVjTEJwTTFmKzAyNVpSVzM4ak1hL0tzbE9pUW5PUmIxSG05QlAxOU5Cb2FhR0pBbFhKVFk0V0NmalpYdmY1dWFWSlU4SlE1SzJrTU5HN2F2S3F5d3B0WFQ1cFoyK0hyQi8yOVhia3BNUVFobjdkR1JXWG9VRlNYRlpRVlpJK2JPbWVnQ3dtUHhGWFg4QWxZcUR3TFhHTnRKWTdWbE5WV0ZwZmR5WnJnUDkvRXdzWnI4cXlpN0JUeW9ZcWkzTnNoWjlrY1h0RGZQMG9sRXFsVUlwV0k1WEo1Y3ZTMXNSUDlwUkxKVTA1bzFsaFRjZlBxeVNHdVhGNlFmYmNrSDk4ZTR6UGR5bjZFbWJXOWg5L01jZFBtVXI5ZC9MNmUyTEFMcHBhMkN2MVZlUnBhYlUyS1hiQ1Z1WHI2bHVTbHAwU0hjTGpxdmpNWEt6eHFZR0x1NnVsbllHSnVZR0toYjJTcVoyaWlrTmZiTzQrSkN3dEtqcjZXazN4YkxCS3VmUFVqUXhOTG1Veks0ZklXYmR6dU1ISnNaNXRpZ2Y4VHMzY1pPOVpudXZMeXhNZ3JJa3EzMzBkNjVCbUp6ZVdaMnpqTVdiVVZsOSt1MnZaSjhJay9EbjczcnIzem1PeWthRXRicHhWYlB4amszOFQrM3U2dTloYjhuYXd1SzhRMSsxUzRwUThBQUx3NElNTUZBQUFBQUhoeFVZY1kweGtNMzVtTGMxTnVJNFFzN1p4d1VlUklqNGtocC8va2NIa1d0bzZlbENIVmp3VTNCNlFoR3I2ZEVoMlNFWCtqdTZQVll0andDZjd6aHptT3VuajQ1OWJHMnZYYnY4S1JSTXoxOHh5ZUJ2bFh1bERBWjNPR211RWloTWptc0xpS2pVeGJjSlJwN2VDQ0VLb3FLekMxc3NOL1hUTVl6UG5yM2pqKzY2ZC9mcjJqcjZmTGYrRTZoZkhPNmJFUm5XMU55MTY1TnkyYnZjc1lYVU9UdE5od2U1ZXh1YWt4WXBIUWVleDRjbVdwUkNLWHlTalpDb0ZMd01MT0hXeXNxVFF3TmwvMnl2dlc5MmRGSzhwT1Rvc05ON095YTI5dFBMWDNxM1hidjhKTmVMRzZ1NlVsZWVsT2JsN2FldmRLeVJnTTVySlgzdnY3Ky9kdWg1eGxjM2tyWGxXUklCQUUwZC9YdzFVVjFla1ptVTZkdHlycXlnbDFMWjJpckdRTkxSMWNSam9Jb1lCZlYxbmlQWFh1VUQ3NXdhbHJhcE16ZEVuRUl0YWdLUmhCRU5kTzdtV3gxRWFQbTJwZ2JIN3V3UGZKMGRjR24veW5zYll5NnZLSjZySUNILzhGVSthdHd1RW1rOG55RFZ3eWV0eVU4QXVIdzg3L25SNFhzV3p6VHVXcy9Ga3B6azByTDhpYXQrWTFhd2VYaEJ1WGNka21kUVc1WEI1ei9SeHVaREhFYmZJME5CRU4rUzljTjlMVEYwZWNVWmRQOUhaM3JuN2pVN0xLVDRGZjRKTFMvQXcycFhwZExCTCs4dUhMZHM2anliTHJSK3BvYVd5dXI1bzRZNUZDVEV5ajBlYXVmdlhHeGFPNkJpYTRwN2E2cHM2VWVTdHZCWjgyTkxFWXI5UllBRi9BR1B5MW11dXJrMjhHajNUM2VlSU1OM0RaWnZKblF1TDM5N1kwMUl4UmxmY2hoRHBibXhNanIzajRCcXphOW9sQzFHNXU0MkJsUDBKWDM1aW5xYzFWMStEeU5ManFHalFhL2NxeDN5cUw4eVJpNFZOZXpYTDE5SFAxdk5mNE5UYzFwaUF6Y2Q2YWJjcnZIZmRTbURSN21VSjNZenZuMFhqTS9sQzRlVThld2xxSUlJaTVxN2QydFRmSFhEOG5sWWduelZwR0RjUTVYUFVGNng5cUx5TVU4TlhVMk9RNnBwYTJISjVHWEZpUW9ZbkZ1amMvMXpVMHVWdVNmK1hZbnRYYlBzRWpPWjRoSnBPbHNyVUxrOGtTcVZwL0lFTTVJODFadFpXOGJUZkNiZHFDTmRkTzdzdE9pdmJ3bXhtd2FCMDF5Q1lJSXZMaTBaN3VqdjZlN3Q2dWRvVFF3ZTkzMHVuMENmNExFRUxtTnZaelY3K21zUEVUZXhSbk9RTUFnT2NMTWx3QUFBQUFnUDhsbVFsUlJtWldtdmV6b1hGVDV4WmtKb29FZlArRjZ4NjNnTEh1YnFsY0xtY3dHSGlXS2cwdGJUeWZURUZXb282KzBkelZydzV6ZE8xcWJ6bisyMmV0alhXTE5tN0hCYUhKTjRQTDdtUUdMdDlFL3BVdTZPOGRTak5XWmJnbWkweG5xa3J2cUd0cUc1cFlOTlhkcmFzc0lidktJb1EwdGZYMGpjMmI2NnJZSEo3MWNCZnFSbW9xaWlNdkhkUFEwc21JamVEMzkvVDM5dlIyZC9SMHRuZTJOalhYVmNXSFgxTFgxSFllOHlEREZZdUZDQ0V5UG10cnJwZEpKVWQrL0pCT1ovZ0ZMcDA0WXlINVozOWVXbHpJcVgyYU9uckx0MzdRMmxoN1p0L1hwLy9ZdGVIdFhUaFdrRXJFb1dmL290UHBVK1krNktJb0VZc1NJaTcxZExiUjZYU1JnQjk2NXE4WlN6Y3FGTWwydFRWTHhLS0JwajhhTjIxdWZYVjVYRmdRalViZi9NRVBLaHNhVUtYSGhzdmxjb1hSMlU5UEpPQ3pCbjVwZ3BCSEJCMnRMTTViL05JT3JycUd3MGgzRDcrWk42K2NwTk1aQ20xdyszdTcrWDA5TXBsVUxCSmVPdktyVENwZCsrYm5Oc05IS214UVM5ZGcrU3Z2MzhsSXlFcUkwbEthdE8xcDlIUzFOOWRWNlJxYUdCaWJkN1kyUlZ3NFpHVS9ZcFQzWkJxTjV1RTdJK2xtOEhCWER4UExCM1dnRENici9aOVBJb1FxaS9OTzc5MDFsSmRnTUZtYjN0dE5YVEoxL3FyaHJ1N2tsUUJsYkE3djFZOS9wV1p3RGRYbGNybmNjWlRYME45YVJrSWtRbWlVOXlUbGh6UzBkQmEvdEFQZnprMkpFWXVFRzkvNXBxNnlKRHI0dEw2eHVVSm1WMTFXa0prUXBYQmRSRUZuYXhPTlJoc2tXOGNUNjZHQlcwTW9CN2dJb2Z5ME9CcU5aajlBM01udjY2SFJhQnBhdXNyVnV4d3ViLzMycjVTZjh1WlhmNnByYXVjazN4cDhrclRIWW1ScUZkTnc3dS92ZHk3YXVCMWZZZnFYZGJRMHB0d0s0YXByVHBtN2N2VzJUOC85OVgzQ2pjdGxCVmx6Vjc5cWF2bFFrWDVuVzNOdFJYSGQzWks2dTZVdERUVnZmMzhZOTJJdXpjKzRGWHhheU85RENFMlp0MUxYMEFRaDFONWMzOS9iemJzZmtqNUQrZWx4dU5tM0FqeW4yWk50VStHTWhCdXlpNFFDZkxldHViNmlNQ2M3S2JxMXNkYll3bWJHNGczS1I0cEdvL1gxZHZQVU5mRSszQTQ1dStXREh3M05yT2gwZXNqcFB4bE1KbGRkUXlJV2lZUUNzVWdnRmdyRllxRk1KcXV0S0tiUmFPT2V4VVV5QUFCNGVwRGhBZ0FBQUFEOHp5aTdrMVZmVllZbkxwT0lSV2t4WWZFUmw4eUhEYWNoMnVXanY3bVhGL29FTE5JY29QUlBXVkxVVlp6ZUlvUU1UU3pzN25jRFhQdkdaK1NBN3ZxcXNyN3V6clZ2Zm9ZSFpaZm1aMFFIbjdGM0dZczd6K0s2eGJibWVpYzNiM0t6ZWFreGhWbEpROW1CMnNvU0dvMk9xOXRFUW41MVdhR2pteGVldjU3RDVZMGVQd1ZuUTdrcHR5TXZINWZMWk41VDUrU2x4aHo1OGNNeFB0TW5CaXpFWVorSmhRMVBRNHRHWnpUVjNkWFUwVGMyczdKMUdzWGxhU1RkREE0OWQ3Q25xejF3MmN2VWFxejI1bnFFRUZkREM2ZkdlQm9mODJIRDU2eDh4ZEQwWHE5R2tWQnc4OHJKck1Rb2JUMkRWYTk5b3FHbGcwdGlROC8rZFdiL04rdmUrb0xONGQyNGVMU2xvY1p2MWxJOE01VmNMaS9JVExnZGNyYTdvMjJreDhTQXhSc1NJNitreFlUdC8ycjdTQStmTVJPbVdkazc0M3JKc3NKc2hKQ1psWjN5QnlJUzh1UENMaGJucHVvWm1mWjB0cDM4L1l2eDArYTVUL1FmYUh4OVQxZDc4czFybHJaT2c4U0ZWUHQzYlNkck5xVlNDWE9BN3FoTmRYY2xZcEhXL2NuY0ZRajUvU0ZuL2l6T1NaMDRZNUh6MkFsNFljQ2lkVDJkYlpHWGp0V1VGd1lzM29nRHU2Nk8xdE43ZDRtRWdzS3NKTWRSbnF0ZS9ZaW5xVVZPMDZSc3BNZEVsWE5ERFoxVUl1N3Y2WkpLeEZHWFQxUVc1L2IzZHUvNVpDdENhTUg2TnhnTTVvbmZ2NVRKWlBOV3Y0WS9oRW16bGhibnBwMy9hL2ZHZDcvUjB0SEhYNE1KMCsrVkVodVpXUzNjOEpiV294cEtxTVJnTUI4WjlpbmtramdxR25wRnBGZ2t6RW0rWmU4eUZyY2h4bE40aWNWQ2hZK1hJT1F0RFRVdTdqNDBHbTMrdXRkUC9mNFYyVGRaS2hIampyb1ZSVGsydzBmaTVmemVIdVVEUkJCRWRVV1JnYkg1SUZjVUdtc3FFRUtjeDZuSGw0aEZTVkZYUjR3WnAzQ1JnMGFqUzZWaWhGQlhSNHVtanI1eWdEc0lkVTF0aVZqVTJsaUxKeUtUeTJRcTY2bWxFZ2t1dGNZZmdqSnFLd1pUSzl1WGRuNTM3c0IzRi83K2Fkdm52MU5ucUpPSXhXalE1UHFKNGNyb2lzS2M5TGlJOG9Jc2dpQ216bCtOVzFLc2ZlUHp5RXRITXhPaUR2L3c0WEJYOXpFVHB0dTdqTTZJaTR5UHVOamYyNDBRMHRFM3NySjM5cDR5VzAyTlU1U1Rrbm9ydExheTJOakNac1hXRDI1Y09oWis0YkNSbWJXdWdYRnpmYldXcnNIUS83MFE4UHZRb0ZQUGtRYWEwK3pLc1QwS0xVcWU3SXdVZGZsRVJsd0VoNmNSY25yL2lsYytpTHB5QWtmR3RrNXVVK2V0R3VSSFJGN1lhR21vdVIxeVZsMVR1NnIwenNWRFA0dEZBb0lnZnZsd0UzNlV3V0NxY1Roc05sY3M1RGZYVlQzSEx0SUFBS0FBTWx3QUFBQUFnUDhOZlQxZElhZjM2eHVaMlRpNnhvVUhaY1RkRVBUM1RweTUySGZtRW9LUXg0VUZKZDBNemtxNDZlam01VGRycWFHSkJVTEl4WDBDZStESUxHRHhobkZUNThvSk9adkROVEsxSlA5U3BTYUdMdTQrRGlQZGNYYVRGaE1XZWVrNHpyYWlyNTZTeWFSY25nWU9lVzJkUnBGUE1UYTNjUnpsaVc5TEpPTEUrMU1ZSVlRaUx4K1hTc1RxR3RwTUZxdTV2cm9rTDkzYXdSbkhKWlZGdVRLWjFNYkJKVHNwdWpnbjFXL1dVZ2FEbVpVWWxSSjl2YjJsd2N6S2JzR0dOL1dOek1aUG0zZjk5SitaOFpIWmlUY2RSbnFNOVBBWk1XYjgyOThkVW41M1RKYmF0VlA3ekt6dHgwNE1RQWdGbjl6SDVuQllhdXlpN0JRYWpXNXA2NGhIWkJ1WldUbVBuVEJ4eGtMY3RrSXVrK1dueDhXR1hlanVhTE8yZDE2dzRVMHl4UnZyTTcyOXVTSGxWc2pGUXovYmpuRExTcnhwWWV2b08yTnhiM2ZubmZTNGpQaklydllXSFgyajVhKzhqME9FZ01VYjNNWk5pYmwrTGo4OVBqODlYa05iMTI3RTZOa3J0MlFuM3RUUk45STNOc3RKdnNWZ011K1c1bXRxNjNhMXQyVEVSK1lrUnd2NS9lT256NXM4ZTNsUFYwZEUwSkZiMTg3RVhEOW5aZTg4ZnRwY2FwZGVIUGllTy9DOVdDUlVuazU5SUI2K004Z0M1TEtDck5iR1dueTd2cW9zTFNaTVUwZWZ6ZUhLWmJLODFCaUVFUFdZa29weVVpS0NqdlQzZEUyZHQ0bzZmcHpCWkMzZHZEUHEwckcwMlBDeU8xbCtzNWFPSGovMStDK2Zpc1dpbDNkK2x4NGJmdW5JcnhhMmpyWk9velMwZEpsTUpxTFJhSWcyYmY0YUdvMldteElqbDhzSVFpNlR5dVF5cWI2SnVmTGtRa1BVV0Z1WmNPTXlqVWFyTE00MXRiSWQ2K052YWpuTTBNeXFNQ3ZwME83M0VJMk9SNUhqbFRrOGpXV2JkeDc3OVpNalAzNjRkUE5PY3hzSEd3Y1htL3ZacTRhV3psTUd5bytsOW02SmxkMEk5U0VYUmRMcDlLbHpWNUl6OVJtYVdpR0V3czc5VFEydzVISjVTVjVhZjI4My9qMXl1T292di9jOUdabmhGcTZWeGJtK2dVdDhaeXl1cVN4R0NGMDgvTXR3VjNjYXBhSmZMcFBWVmhRMzExVXBOSjFvYmF5OWRuSWZUMU5iamMwUkNmb3JpL01SUXViREhJYTQvd1JCWEQ5elFDam85NTJwT0t1WXRxNUJjVTZxWENZcnpjOXdHT24reUUxVkZ1ZmxwOGR4MVRYWmJLNVVLcjVibk0vdjY4R3RES0tEVDZmY0Nobm9pZW14RWVteEVTb2ZldStuRTlST0Y1cmF1dXUzZjlYVjNzSlQxMnl1cThwTWpGSlQ0OURwOUtxeUFyekRRM3pYUXlTVFNSdXF5c1VpNFpuOTN6Q1lyTkhqcDQ2Yk50ZkEyQncveW1TeFpxM1k0dngvN2QxOWtGVmxIUWZ3ZSs2KzNidTdMTXN1TExJbW9DQktpQkFoa3FCaVFxQm12SVFwcFNoWnFXWHBPSmxqMmVSTTAweFRqZU1mVFUzVFRPVm80MHlhb2s2akNWS2hpSW9Zb2dTSVlxTDRocUt3TDhEZWU4L3BqNk8zZGQvRVpXRVArdm44Y1hmdnZlZWMrK3pjcytmZTh6M1A4M3NtbmZMZ1hiZHNYcjltOC9vMTA3NHdmL2lvNDBlUG16VHkySEVqamgwWFgwRlp0V3pwcjIvOFR0T3VkK0pCRlJPbXpnaUNkRTF0L1MwMy8rUVB2L3JocHllZDhzeWFoNHYxSXJwejF4OXZqb2RLdERidjN2Yjh4aTZ2UFBYczJTY2ZlWFhiQzJWbDVWRVl2ckJ4WFllclRiMDRJcTI4LzQ3SFZ0dzM5ZlBuVHBvKzgwODMvZmczUDcycWR2RFF1b1poSjB5ZVhsdlhzRy92bnY4OHRUcGRVaElXOHZsY3JsRElGL0s1UXFFUXozalp1Vzc3MENOSHpMdjR1K1daYkRaYlZaR3RyTWhVbG1jeXhlc2NOOTl3MmVUVDUvUmNJZ2JnVUpMaEFnQWNIa3BMUzJ0cTYrY3V2aklxRko1YytmY3g0eWRQbjczZy9TSDU2VFBPWFRSaDZveUg3Ny96alZlM0ZXUEhMbXRmRnRYV04zUTNvcis5T01COTYvWHR5KysrOWNpUm95KzQvUHBNdHZLZHQ5L1l0Tzd4ZUZUNDU4NzhVakcwalNkNktzNzIzdHE4dTMyR3U2ZWxPVDRiajBlMkhuWE04ZWQrOVlyNDd1NTNkNWFXbFE4Lzl0UC9majhiZlhUNVBmKzQ3L2I2aHNZdlhmanQ4Vk5Panl0RkRCZzRhTkczZjdoMTAvclZ5Ky9kdlA2SlVXTW5kSjR6S3U3Rjl1anlwZG1xNmdWTHJvNVhmT3YxVitKSno3TlYxWFBPV3pKbzhOQlVLbFZXWG5IcHRUOHZiVGY1K0wyMy9lYVpOU3V6VmRXekZ5NDU2ZlN6T214ODV2d0xkKzNjY2Z6RWs2dHJhdXNiR3IveXpXdlRKU1hybi9qWGluditYRGRrMkRtTHZqVmg2aG5GOC84NElEai9zdXZlZW1QNzJvY2YzTEIyVmQyUUkxcWFkclUwN1RwMXpzTFNzdkpsZDkrNnQ3VTVXMVU5YS83aTVVdHYyN1R1c2VOT1BHbjZuQy9IUTMwSERSNjY2SXJydC85M3k5cEhIdHk4L3NuYStxR2Qvc1lvVzFrOWE4SGk0YVBIZG5ncVd6V2d5M3FnVTJhY1ZheFUwTnkwcTVpWVZBMFl1R0h0cXZlR3c2ZFNtV3psekhrWGR0bVROQXFqVEtaeTRhWFh4UDJ5MjB1bjA3UFArL3J4RTA5ZWVmK2Q0ejQ3cmJLNnBpSmJPWC9KMVEyTnc4OVpkTm1vc1JQWFBiWmkzYU1yV3BwM0YvSzV6bHN1bW5meDkzcDR0bWVOSTBZdnZ1ckdJNDQ2cG4wQXQvMi9XLzUyKys4YWpoeXhZTW5WeFNBc05tejRNUmRjZnYwZHYvL2wwNC8vTTU0V3FWOUVVYmo5eGVkT08vc3IrNzlLYVZuNTVOUG1GTytPR2p0aHlveXoxeit4Y3NQYVZlMFhxNnl1bVhITytjWGlGZTMzNXpBczFOWU5tWC9KVlhFVmhaSEhqanRsMXR4bjFqd2NUK2xXRkFSQlpYWE5LYlBtbmpyN0EvTm8xUXlxZiszbHJjVjlwclp1eU1sbm50dmQ3R1NkdmZieTFrMVBQejczb2lzYkdvZDNlR3JtZ3NVUExiMXQrMHZQZityb01mdHpmYUs4SXJQaHlWV0ZRajYrV3oxdzBQVFpDMDZjY25vcWxSbzNlVnJuN2UrUHpxVlh5eXN5OGFiS3lpdWVlbVJaL0lkbnNwVW5Uamx0N0dlbTl1SWxlcEJyYTh2bmN5V2xaVk0vLzhVcE04N3VzZ2J4eURFbmZQTzZYMng1ZG0zY0k3NjhJdFBoR2s5bDFZQzZobUZubmYrTk1lTW5GK3VxRC8zVXlDWGYvOW15dTI1WnQzcEYvZERHMDg3cUdLQjNzR3ZuamxkZWZDN3VIRDFrMkZGZldIaEp6OHQzVnNqbk5qLzlSTHdqRFR2cW1Ca2ZuSDZ3RjBla2dZTUdqNTA0ZGViOGk0SWd1UHhITjYxKzZMNnRHOWZ0YldsZTllRFNIZzRzOVEyTjAyYk42L3g0MVlDQmZWNE9HT0RnQ1lwSFJnQUFQcEozZm5CUjZkSEhEYmppaHA0WGk5b0p3ekNkVHJlMHRQVHVGZVBWNDQ1YTdiUENEaS9YWmF4NTRGN2V1cWx4K0toaWQ5MG9pc0pDdnNNNDAxMDczeXFycUdnLzNMaFQ4OEpjVzFzKzExWmVrVzBmbnNiRHc4c3JNbUVZN21scHFob3dNSXJDNXplc0d6MXVZdEROQU43ZDc3N2R3MUQzZDNhODN0clMxRDZZNjdMQm5iZTVZZTJxU2RObXRROEJ1NVRQNWVMMmgySDQ4Z3NiaTZVU3VoT0dZUlNGSlNXbDcrN2NVVk5iSDcrUHhUZXJ0WGwzYTB0VGg0VHgvK3NXQ2wyT0tDL3VEeDlxMzk3V1BTM05OWU1HOTdCOElaL0x0YlZGVVpTdDZycDBRMnovZDdDOXJTM2RGVW9Pd3pBS0MyRVl4djhYY1QzVmVLdmxGWm51M3ZGZTIvTHNVMGNmTjc3RC9sYTA0L1ZYNm9ZYzBkMC8xTWRWSVo5cjI3ZXY1L2Y2UTRXRlFoaUc2WktTajFxTU82NlZ2UC85amo5VUZFV0ZmQzVJcHo4ZTcrT2JyMjZMQzNyMGQwTU9sbDRma2NKQ0laL1BkVmZXSTUvTDVmTzVWQlNsZ3Znb0ZjVFNKU1dIY3NjSWdpQStPSmVVbEtUZkZ3UkJmTnZoYWdyQS9wUGhBZ0QwMHFIUGNBR0FKSlBoQWdkSkgxL2lCZ0FBQUFDZ0Q4bHdBUUFBQUFDU1M0WUxBTkJMUVdWMTFLb3FBZ0FBY0hESmNBRUFlaWs5K0lqQzIyLzBkeXNBZ0dSUjlCYm9jekpjQUlCZUtoc3p2dkRxdHFpbGFmOVhjVklIQUo4MFB2MkJBeWZEQlFEb3BjekpaNlNpY04vcTVmM2RFQUFnS1NTMndNRWd3d1VBNktWZzRLQ3lFeWEzL3Yydis3V3dNem9BK0NUeDBRLzBJUmt1QUVEdlZYL3RPK0hiYjdiYy90dWVGM01XQndDZkVNSDdmQUVBK3BBTUZ3Q2c5MG9hUjFRdC9QcWVCKzVvK2N2dlUxSFk4OEpPNXdEZ2s4Ym5QdEFuU3Z1N0FRQUFoN2ZzMlJkRWUvZTAzbk5yYnNQYXpKbHpLNmJNQ0RMWjdoWjJJZ2NBSDI5Qk8vM2RGdURqSTRpaXFML2JBQUJ3Mkd0N2F0V2VCKzdJYlY2ZlNxWFNBK3ZTOVExQldVWDhWUHh0SzBwRlVaU0tVbEZKVFcxdzhUWDkzRndBNENDSWRyOWJWamM0Q0lKME9sMjhWVjBCT0hBeVhBQ0FQaE0xN2NvOTkweitwZWZ6cjJ5Tm1wdmVlL0NER1c1OEc4WS9VcWt3aXFJb2lsS3ArRnVaYjJZQWNIZ0ppdVdTVXFuUytvWUIzN2kyYzRaYjdKL2IzNDBGRGxjeVhBQ0FnKzY5ZlBhRHdqRHM4RWh4U1FEZ3NOQytkMjJ4djIySDdyYzY0UUlIVGoxY0FJQkRxbmorbGs2bnd6QU1ncUI5aGh1VDVBSkE4aFUvMHp0a3VKM1RXNEFESk1NRkFEaEU0ck80T0orTmYwK24wMUVVeFRHdTZCWUFEbE5kOXNidG5QRDJkek9CdzVnTUZ3RGdvQ3VtdEoxUDRlS25pcmY5MUVBQTRJQjBLSHFyQmk3UXQ5VERCUUFBQUFCSXJuUi9Od0FBQUFBQWdHN0pjQUVBQUFBQWtrdUdDd0FBQUFDUVhESmNBQUFBQUlEa2t1RUNBQUFBQUNTWERCY0FBQUFBSUxsa3VBQUFBQUFBeVNYREJRQUFBQUJJTGhrdUFBQUFBRUJ5eVhBQkFBQUFBSkpMaGdzQUFBQUFrRnd5WEFBQUFBQ0E1SkxoQWdBQUFBQWtsd3dYQUFBQUFDQzVaTGdBQUFBQUFNa2x3d1VBQUFBQVNDNFpMZ0FBQUFCQWNzbHdBUUFBQUFDU1M0WUxBQUFBQUpCY01sd0FBQUFBZ09TUzRRSUFBQUFBSkpjTUZ3QUFBQUFndVdTNEFBQUFBQURKSmNNRkFBQUFBRWd1R1M0QUFBQUFRSExKY0FFQUFBQUFra3VHQ3dBQUFBQ1FYREpjQUFBQUFJRGtrdUVDQUFBQUFDU1hEQmNBQUFBQUlMbGt1QUFBQUFBQXlTWERCUUFBQUFCSUxoa3VBQUFBQUVCeXlYQUJBQUFBQUpKTGhnc0FBQUFBa0Z3eVhBQUFBQUNBNUpMaEFnQUFBQUFrbHd3WEFBQUFBQ0M1WkxnQUFBQUFBTW4xUHhvODc5TUpRRmppQUFBQUFFbEZUa1N1UW1DQyIsCgkiVGhlbWUiIDogIiIsCgkiVHlwZSIgOiAibWluZCIsCgkiVXNlcklkIiA6ICIyNTgwOTkyOTciLAoJIlZlcnNpb24iIDogIjQyIgp9Cg=="/>
    </extobj>
  </extobjs>
</s:customData>
</file>

<file path=customXml/itemProps201.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7627</Words>
  <Application>WPS 演示</Application>
  <PresentationFormat>宽屏</PresentationFormat>
  <Paragraphs>295</Paragraphs>
  <Slides>40</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40</vt:i4>
      </vt:variant>
    </vt:vector>
  </HeadingPairs>
  <TitlesOfParts>
    <vt:vector size="55" baseType="lpstr">
      <vt:lpstr>Arial</vt:lpstr>
      <vt:lpstr>宋体</vt:lpstr>
      <vt:lpstr>Wingdings</vt:lpstr>
      <vt:lpstr>微软雅黑</vt:lpstr>
      <vt:lpstr>Wingdings</vt:lpstr>
      <vt:lpstr>方正宝黑体 简 Medium</vt:lpstr>
      <vt:lpstr>黑体</vt:lpstr>
      <vt:lpstr>方正宝黑体 简 Light</vt:lpstr>
      <vt:lpstr>思源黑体 CN Bold</vt:lpstr>
      <vt:lpstr>思源黑体 Medium</vt:lpstr>
      <vt:lpstr>思源黑体 CN Normal</vt:lpstr>
      <vt:lpstr>Arial Unicode MS</vt:lpstr>
      <vt:lpstr>Calibri</vt:lpstr>
      <vt:lpstr>汉仪雅酷黑简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彬</cp:lastModifiedBy>
  <cp:revision>296</cp:revision>
  <dcterms:created xsi:type="dcterms:W3CDTF">2022-12-31T05:43:00Z</dcterms:created>
  <dcterms:modified xsi:type="dcterms:W3CDTF">2025-09-21T01:36:35Z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371181EA280F48BBA81964B060D9E5E6_13</vt:lpwstr>
  </property>
</Properties>
</file>