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customXml/itemProps9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3" r:id="rId3"/>
    <p:sldId id="325" r:id="rId4"/>
    <p:sldId id="321" r:id="rId5"/>
    <p:sldId id="322" r:id="rId6"/>
    <p:sldId id="334" r:id="rId7"/>
    <p:sldId id="338" r:id="rId8"/>
    <p:sldId id="335" r:id="rId9"/>
    <p:sldId id="343" r:id="rId10"/>
    <p:sldId id="337" r:id="rId11"/>
    <p:sldId id="348" r:id="rId12"/>
    <p:sldId id="326" r:id="rId13"/>
    <p:sldId id="346" r:id="rId14"/>
    <p:sldId id="340" r:id="rId15"/>
    <p:sldId id="339" r:id="rId17"/>
    <p:sldId id="341" r:id="rId18"/>
    <p:sldId id="342" r:id="rId19"/>
    <p:sldId id="354" r:id="rId20"/>
    <p:sldId id="356" r:id="rId21"/>
    <p:sldId id="353" r:id="rId22"/>
    <p:sldId id="351" r:id="rId23"/>
    <p:sldId id="347" r:id="rId24"/>
    <p:sldId id="349" r:id="rId25"/>
    <p:sldId id="355" r:id="rId26"/>
    <p:sldId id="333" r:id="rId27"/>
    <p:sldId id="327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58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0.xml"/><Relationship Id="rId34" Type="http://schemas.openxmlformats.org/officeDocument/2006/relationships/customXml" Target="../customXml/item1.xml"/><Relationship Id="rId33" Type="http://schemas.openxmlformats.org/officeDocument/2006/relationships/customXmlProps" Target="../customXml/itemProps9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69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5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74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76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78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22.png"/><Relationship Id="rId2" Type="http://schemas.openxmlformats.org/officeDocument/2006/relationships/tags" Target="../tags/tag80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82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28.png"/><Relationship Id="rId2" Type="http://schemas.openxmlformats.org/officeDocument/2006/relationships/tags" Target="../tags/tag85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1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image" Target="../media/image29.png"/><Relationship Id="rId2" Type="http://schemas.openxmlformats.org/officeDocument/2006/relationships/tags" Target="../tags/tag87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9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92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5.xml"/><Relationship Id="rId3" Type="http://schemas.openxmlformats.org/officeDocument/2006/relationships/image" Target="../media/image34.png"/><Relationship Id="rId2" Type="http://schemas.openxmlformats.org/officeDocument/2006/relationships/tags" Target="../tags/tag94.xml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Relationship Id="rId3" Type="http://schemas.openxmlformats.org/officeDocument/2006/relationships/image" Target="../media/image35.png"/><Relationship Id="rId2" Type="http://schemas.openxmlformats.org/officeDocument/2006/relationships/tags" Target="../tags/tag96.xml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8.xml"/><Relationship Id="rId2" Type="http://schemas.openxmlformats.org/officeDocument/2006/relationships/image" Target="../media/image36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2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rcRect b="87685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5145" y="1467485"/>
            <a:ext cx="1083373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九部门：商务部等9部门9月16日对外发布《关于扩大服务消费的若干政策措施》提出五方面19条举措，包括开展“服务消费季”系列促消费活动，支持优质消费资源与知名IP跨界合作，因地制宜延长热门文博场馆、景区营业时间，优化预约方式，鼓励推行免预约，优化学生假期安排，完善配套政策等，增加优质服务供给，更好满足人民群众多样化服务消费需求。​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buClrTx/>
              <a:buSzTx/>
              <a:buFontTx/>
            </a:pP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25145" y="2399030"/>
            <a:ext cx="10738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“十五五”期间还将继续减少服务消费领域的限制性措施。商务部通过“对外开放”和“对内放开”解决供给侧优质服务短缺的问题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112" name="直接连接符 111"/>
          <p:cNvCxnSpPr/>
          <p:nvPr>
            <p:custDataLst>
              <p:tags r:id="rId2"/>
            </p:custDataLst>
          </p:nvPr>
        </p:nvCxnSpPr>
        <p:spPr>
          <a:xfrm>
            <a:off x="4338420" y="4138550"/>
            <a:ext cx="0" cy="91059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>
            <p:custDataLst>
              <p:tags r:id="rId3"/>
            </p:custDataLst>
          </p:nvPr>
        </p:nvSpPr>
        <p:spPr>
          <a:xfrm>
            <a:off x="1947903" y="4291048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科技创新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9" name="矩形 118"/>
          <p:cNvSpPr/>
          <p:nvPr>
            <p:custDataLst>
              <p:tags r:id="rId4"/>
            </p:custDataLst>
          </p:nvPr>
        </p:nvSpPr>
        <p:spPr>
          <a:xfrm>
            <a:off x="4684983" y="4270514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碳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达峰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0" name="矩形 119"/>
          <p:cNvSpPr/>
          <p:nvPr>
            <p:custDataLst>
              <p:tags r:id="rId5"/>
            </p:custDataLst>
          </p:nvPr>
        </p:nvSpPr>
        <p:spPr>
          <a:xfrm>
            <a:off x="7581990" y="4270514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提振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内需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7178140" y="4091560"/>
            <a:ext cx="0" cy="91059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85470" y="2871470"/>
            <a:ext cx="1077341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工信部：发布《新型储能技术发展路线图（2025-2035年）》。路线图规划的发展目标为：2027年，新型储能产业步入规模化发展初期，全国新型储能装机超过1.8亿千瓦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主题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展望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92150"/>
            <a:ext cx="11454765" cy="2550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3337560"/>
            <a:ext cx="11466195" cy="25812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860550" y="3046730"/>
            <a:ext cx="88658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绵长慢牛</a:t>
            </a:r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业绩托底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选股重在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思路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110" y="1149985"/>
            <a:ext cx="107702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核心理念：</a:t>
            </a:r>
            <a: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   </a:t>
            </a:r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价值策略兜底稳步增值，同时寻找有主升浪逻辑方向增厚收益</a:t>
            </a:r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sym typeface="+mn-ea"/>
              </a:rPr>
              <a:t>！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FF00"/>
              </a:highlight>
              <a:sym typeface="+mn-ea"/>
            </a:endParaRPr>
          </a:p>
        </p:txBody>
      </p:sp>
      <p:pic>
        <p:nvPicPr>
          <p:cNvPr id="5" name="C9F754DE-2CAD-44b6-B708-469DEB6407EB-1" descr="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640840"/>
            <a:ext cx="4759960" cy="4702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545" y="1649095"/>
            <a:ext cx="6237605" cy="32397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16550" y="5202555"/>
            <a:ext cx="6197600" cy="970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选股思路：位置要低，安全边际要高，持股周期尽量在主升趋势中。选股构思：营业收入持续增长，主力资金已经进场，主力动向</a:t>
            </a: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异动。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滚动营业收入判断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股价位置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38" t="1553"/>
          <a:stretch>
            <a:fillRect/>
          </a:stretch>
        </p:blipFill>
        <p:spPr>
          <a:xfrm>
            <a:off x="3956685" y="1501775"/>
            <a:ext cx="7938135" cy="47904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881620" y="1318895"/>
            <a:ext cx="2830830" cy="210947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4"/>
          <a:srcRect l="325" t="377"/>
          <a:stretch>
            <a:fillRect/>
          </a:stretch>
        </p:blipFill>
        <p:spPr>
          <a:xfrm>
            <a:off x="297180" y="2482850"/>
            <a:ext cx="3470275" cy="155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412750" y="4465320"/>
            <a:ext cx="3771900" cy="182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股价总是会围绕内在价值波动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、营业收入确定股价趋势和空间高度</a:t>
            </a:r>
            <a:b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、公司利润情况确定股价的弹性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滚动营业收入判断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股价位置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3"/>
          <a:srcRect l="325" t="377"/>
          <a:stretch>
            <a:fillRect/>
          </a:stretch>
        </p:blipFill>
        <p:spPr>
          <a:xfrm>
            <a:off x="297180" y="2482850"/>
            <a:ext cx="3470275" cy="155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412750" y="4465320"/>
            <a:ext cx="3771900" cy="182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股价总是会围绕内在价值波动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、营业收入确定股价趋势和空间高度</a:t>
            </a:r>
            <a:b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en-US" altLang="zh-CN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accent6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、公司利润情况确定股价的弹性</a:t>
            </a: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b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005" y="1885950"/>
            <a:ext cx="7463790" cy="44062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【主升的主要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特征】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5468"/>
          <a:stretch>
            <a:fillRect/>
          </a:stretch>
        </p:blipFill>
        <p:spPr>
          <a:xfrm>
            <a:off x="1000125" y="832485"/>
            <a:ext cx="10058400" cy="5525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8122285" y="929640"/>
            <a:ext cx="1584325" cy="54051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【主力动向核心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理念】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12947"/>
          <a:stretch>
            <a:fillRect/>
          </a:stretch>
        </p:blipFill>
        <p:spPr>
          <a:xfrm>
            <a:off x="459740" y="916305"/>
            <a:ext cx="8206105" cy="2941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t="6647"/>
          <a:stretch>
            <a:fillRect/>
          </a:stretch>
        </p:blipFill>
        <p:spPr>
          <a:xfrm>
            <a:off x="7076440" y="3091815"/>
            <a:ext cx="4538345" cy="2961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8378190" y="61334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涨停复制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73160" y="14922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b="1">
                <a:solidFill>
                  <a:srgbClr val="FF0000"/>
                </a:solidFill>
                <a:effectLst/>
              </a:rPr>
              <a:t>同价位吸筹</a:t>
            </a:r>
            <a:endParaRPr lang="zh-CN" altLang="en-US" b="1">
              <a:solidFill>
                <a:srgbClr val="FF0000"/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3910" y="4846955"/>
            <a:ext cx="55016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b="1">
                <a:solidFill>
                  <a:srgbClr val="FF0000"/>
                </a:solidFill>
                <a:effectLst/>
              </a:rPr>
              <a:t>【主力只会将资金动用在非动用不可的</a:t>
            </a:r>
            <a:r>
              <a:rPr lang="zh-CN" altLang="en-US" b="1">
                <a:solidFill>
                  <a:srgbClr val="FF0000"/>
                </a:solidFill>
                <a:effectLst/>
              </a:rPr>
              <a:t>地方】</a:t>
            </a:r>
            <a:endParaRPr lang="zh-CN" altLang="en-US" b="1">
              <a:solidFill>
                <a:srgbClr val="FF0000"/>
              </a:solidFill>
              <a:effectLst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74625" y="51816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95020" y="1330325"/>
            <a:ext cx="866203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solidFill>
                  <a:srgbClr val="1A1A1A"/>
                </a:solidFill>
                <a:cs typeface="Helvetica" charset="0"/>
              </a:rPr>
              <a:t>发现主力的节奏，才能与主力共鸣。股价在运行中会有很多筹码聚集的关键点。从技术面趋势角度来说，就是在趋势形态的关键点择时。</a:t>
            </a:r>
            <a:r>
              <a:rPr lang="zh-CN" b="1">
                <a:solidFill>
                  <a:srgbClr val="1A1A1A"/>
                </a:solidFill>
                <a:ea typeface="宋体" panose="02010600030101010101" pitchFamily="2" charset="-122"/>
              </a:rPr>
              <a:t>根据趋势变化，可以把股价的关键点分为</a:t>
            </a:r>
            <a:r>
              <a:rPr lang="zh-CN" b="1">
                <a:solidFill>
                  <a:srgbClr val="CC0000"/>
                </a:solidFill>
                <a:ea typeface="宋体" panose="02010600030101010101" pitchFamily="2" charset="-122"/>
              </a:rPr>
              <a:t>【转折型】、【突破型】、【支撑型】</a:t>
            </a:r>
            <a:endParaRPr lang="zh-CN" altLang="en-US" b="1">
              <a:solidFill>
                <a:srgbClr val="CC0000"/>
              </a:solidFill>
              <a:ea typeface="宋体" panose="02010600030101010101" pitchFamily="2" charset="-122"/>
            </a:endParaRPr>
          </a:p>
        </p:txBody>
      </p:sp>
      <p:pic>
        <p:nvPicPr>
          <p:cNvPr id="9" name="图片 1" descr="IMG_256"/>
          <p:cNvPicPr>
            <a:picLocks noChangeAspect="1"/>
          </p:cNvPicPr>
          <p:nvPr/>
        </p:nvPicPr>
        <p:blipFill>
          <a:blip r:embed="rId1"/>
          <a:srcRect l="9960"/>
          <a:stretch>
            <a:fillRect/>
          </a:stretch>
        </p:blipFill>
        <p:spPr>
          <a:xfrm>
            <a:off x="772160" y="2894965"/>
            <a:ext cx="3392805" cy="2448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 descr="IMG_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730" y="2875280"/>
            <a:ext cx="3433445" cy="2468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3" descr="IMG_258"/>
          <p:cNvPicPr>
            <a:picLocks noChangeAspect="1"/>
          </p:cNvPicPr>
          <p:nvPr/>
        </p:nvPicPr>
        <p:blipFill>
          <a:blip r:embed="rId3"/>
          <a:srcRect l="29728"/>
          <a:stretch>
            <a:fillRect/>
          </a:stretch>
        </p:blipFill>
        <p:spPr>
          <a:xfrm>
            <a:off x="8155940" y="2856230"/>
            <a:ext cx="3408045" cy="2487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23570" y="5412105"/>
            <a:ext cx="4547870" cy="3162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1400" b="1">
                <a:solidFill>
                  <a:srgbClr val="1A1A1A"/>
                </a:solidFill>
                <a:cs typeface="Helvetica" charset="0"/>
              </a:rPr>
              <a:t>【支撑型】----在</a:t>
            </a:r>
            <a:r>
              <a:rPr lang="zh-CN" sz="1400" b="1">
                <a:solidFill>
                  <a:srgbClr val="CC0000"/>
                </a:solidFill>
                <a:cs typeface="Helvetica" charset="0"/>
              </a:rPr>
              <a:t>关键平台</a:t>
            </a:r>
            <a:r>
              <a:rPr lang="zh-CN" sz="1400" b="1">
                <a:solidFill>
                  <a:srgbClr val="1A1A1A"/>
                </a:solidFill>
                <a:cs typeface="Helvetica" charset="0"/>
              </a:rPr>
              <a:t>形成有效支撑</a:t>
            </a:r>
            <a:endParaRPr lang="zh-CN" altLang="en-US" sz="1400" b="1">
              <a:solidFill>
                <a:srgbClr val="1A1A1A"/>
              </a:solidFill>
              <a:cs typeface="Helvetica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69250" y="5431790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400" b="1">
                <a:cs typeface="Helvetica" charset="0"/>
              </a:rPr>
              <a:t>【转折型】----在</a:t>
            </a:r>
            <a:r>
              <a:rPr lang="zh-CN" sz="1400" b="1">
                <a:solidFill>
                  <a:srgbClr val="CC0000"/>
                </a:solidFill>
                <a:cs typeface="Helvetica" charset="0"/>
              </a:rPr>
              <a:t>关键平台</a:t>
            </a:r>
            <a:r>
              <a:rPr lang="zh-CN" sz="1400" b="1">
                <a:cs typeface="Helvetica" charset="0"/>
              </a:rPr>
              <a:t>形成有效的反转</a:t>
            </a:r>
            <a:endParaRPr lang="zh-CN" altLang="en-US" sz="1400" b="1">
              <a:solidFill>
                <a:srgbClr val="1A1A1A"/>
              </a:solidFill>
              <a:cs typeface="Helvetica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18635" y="5431790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400" b="1">
                <a:solidFill>
                  <a:srgbClr val="1A1A1A"/>
                </a:solidFill>
                <a:cs typeface="Helvetica" charset="0"/>
              </a:rPr>
              <a:t>【突破型】----在</a:t>
            </a:r>
            <a:r>
              <a:rPr lang="zh-CN" sz="1400" b="1">
                <a:solidFill>
                  <a:srgbClr val="CC0000"/>
                </a:solidFill>
                <a:cs typeface="Helvetica" charset="0"/>
              </a:rPr>
              <a:t>关键平台</a:t>
            </a:r>
            <a:r>
              <a:rPr lang="zh-CN" sz="1400" b="1">
                <a:solidFill>
                  <a:srgbClr val="1A1A1A"/>
                </a:solidFill>
                <a:cs typeface="Helvetica" charset="0"/>
              </a:rPr>
              <a:t>形成有效突破</a:t>
            </a:r>
            <a:endParaRPr lang="zh-CN" altLang="en-US" sz="1400" b="1">
              <a:solidFill>
                <a:srgbClr val="1A1A1A"/>
              </a:solidFill>
              <a:cs typeface="Helvetica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8850" y="6443345"/>
            <a:ext cx="11942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rgbClr val="FFFFFF"/>
                </a:solidFill>
              </a:rPr>
              <a:t>经传多赢投资顾问：叶译枫（</a:t>
            </a:r>
            <a:r>
              <a:rPr lang="en-US" altLang="zh-CN" sz="12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A1120624100003</a:t>
            </a:r>
            <a:r>
              <a:rPr lang="zh-CN" altLang="en-US" sz="1200" b="1">
                <a:solidFill>
                  <a:srgbClr val="FFFFFF"/>
                </a:solidFill>
              </a:rPr>
              <a:t>）观点基于软件数据和理论模型分析，仅供参考，不构成投资建议市场有风险，投资需谨慎。</a:t>
            </a:r>
            <a:endParaRPr lang="zh-CN" altLang="en-US" sz="1200" b="1">
              <a:solidFill>
                <a:srgbClr val="FFFFFF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0" y="1071880"/>
            <a:ext cx="8789035" cy="53790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【资金状态的始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末】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36125" y="1071880"/>
            <a:ext cx="298450" cy="508190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22475" y="1071880"/>
            <a:ext cx="228600" cy="508190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92980" y="2868930"/>
            <a:ext cx="1791335" cy="1397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2240" y="2611755"/>
            <a:ext cx="1268095" cy="14795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300720" y="1851660"/>
            <a:ext cx="1335405" cy="11366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牛市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中继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绵长更胜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辉煌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叶译枫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:A1120624100003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361305" y="4479925"/>
            <a:ext cx="528256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深耕金融行业，擅长稳健长期跟踪市场，挖掘价值洼地，捕捉结构性机会，强调对于个股需要有明确的位置感。提倡价值兜底，再同时寻求超额收益的操作方法，提出软件与市场结合的四个选股维度，独创《价值背离》《龙头主升浪战法》深受大家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7" name="图片 6" descr="1罗雪奎_1667129731598 拷贝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305" y="722630"/>
            <a:ext cx="3407410" cy="52089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25" y="769620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78405" y="188595"/>
            <a:ext cx="660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【资金状态的始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末】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876935"/>
            <a:ext cx="10067925" cy="54419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860550" y="3046730"/>
            <a:ext cx="88658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大处着眼</a:t>
            </a:r>
            <a:r>
              <a:rPr lang="en-US" altLang="zh-CN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小处着手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4754880"/>
            <a:ext cx="3254375" cy="1803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25" y="4721860"/>
            <a:ext cx="3307080" cy="18503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6615"/>
          <a:stretch>
            <a:fillRect/>
          </a:stretch>
        </p:blipFill>
        <p:spPr>
          <a:xfrm>
            <a:off x="8070215" y="4725035"/>
            <a:ext cx="3664585" cy="1819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t="10163"/>
          <a:stretch>
            <a:fillRect/>
          </a:stretch>
        </p:blipFill>
        <p:spPr>
          <a:xfrm>
            <a:off x="357505" y="959485"/>
            <a:ext cx="8052435" cy="3670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经传四大炒股基础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理论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81720" y="2301875"/>
            <a:ext cx="3314065" cy="2254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一轮行情中，大面积的龙头出现说明资金认可</a:t>
            </a:r>
            <a:b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</a:b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大面积资金认可的主题中会有很多龙头反复</a:t>
            </a: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接力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115" y="760095"/>
            <a:ext cx="11837670" cy="58223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经传四大炒股基础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理论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7435" y="1179195"/>
            <a:ext cx="9078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主题投资的核心</a:t>
            </a:r>
            <a:r>
              <a:rPr lang="zh-CN" altLang="en-US"/>
              <a:t>原因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55115" y="1764030"/>
            <a:ext cx="8103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量能与市场规模的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不匹配</a:t>
            </a:r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  <a:p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205" y="2409190"/>
            <a:ext cx="756793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fontAlgn="base">
              <a:spcBef>
                <a:spcPts val="300"/>
              </a:spcBef>
              <a:spcAft>
                <a:spcPts val="300"/>
              </a:spcAft>
            </a:pPr>
            <a: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随着我们</a:t>
            </a:r>
            <a:r>
              <a:rPr lang="en-US" altLang="zh-CN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股数量 越来越多，普涨普跌的情况是越来越困难的。</a:t>
            </a:r>
            <a:b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未来</a:t>
            </a:r>
            <a:r>
              <a:rPr lang="en-US" altLang="zh-CN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股的分化将会越来越明显。</a:t>
            </a:r>
            <a:b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就会衍生出板块分化的投资机会</a:t>
            </a:r>
            <a:b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lang="zh-CN" altLang="en-US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解决行情分化、板块分化的机会的问题</a:t>
            </a:r>
            <a:r>
              <a:rPr lang="en-US" altLang="zh-CN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br>
              <a:rPr lang="en-US" altLang="zh-CN" sz="1600" b="0" i="0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</a:br>
            <a:endParaRPr lang="en-US" altLang="zh-CN" sz="1600" b="0" i="0">
              <a:solidFill>
                <a:srgbClr val="CC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7205" y="4170362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 algn="l" fontAlgn="base">
              <a:spcBef>
                <a:spcPts val="300"/>
              </a:spcBef>
              <a:spcAft>
                <a:spcPts val="300"/>
              </a:spcAft>
            </a:pPr>
            <a:r>
              <a:rPr lang="zh-CN" altLang="en-US" sz="1600" b="0" i="0">
                <a:solidFill>
                  <a:srgbClr val="CC0000"/>
                </a:solidFill>
              </a:rPr>
              <a:t>市场分化带来的会是对热点的炒作 ，</a:t>
            </a:r>
            <a:br>
              <a:rPr lang="zh-CN" altLang="en-US" sz="1600" b="0" i="0">
                <a:solidFill>
                  <a:srgbClr val="CC0000"/>
                </a:solidFill>
              </a:rPr>
            </a:br>
            <a:r>
              <a:rPr lang="zh-CN" altLang="en-US" sz="1600" b="0" i="0">
                <a:solidFill>
                  <a:srgbClr val="CC0000"/>
                </a:solidFill>
              </a:rPr>
              <a:t>资金聚集必然会带来超出价值的价格，</a:t>
            </a:r>
            <a:br>
              <a:rPr lang="zh-CN" altLang="en-US" sz="1600" b="0" i="0">
                <a:solidFill>
                  <a:srgbClr val="CC0000"/>
                </a:solidFill>
              </a:rPr>
            </a:br>
            <a:r>
              <a:rPr lang="zh-CN" altLang="en-US" sz="1600" b="0" i="0">
                <a:solidFill>
                  <a:srgbClr val="CC0000"/>
                </a:solidFill>
              </a:rPr>
              <a:t>当市场进入分化行情的时候必然要用到相关的工具</a:t>
            </a:r>
            <a:endParaRPr lang="zh-CN" altLang="en-US" sz="1600" b="0" i="0">
              <a:solidFill>
                <a:srgbClr val="CC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340" y="1764030"/>
            <a:ext cx="5555615" cy="3926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:叶译枫丨执业编号: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A1120624100003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5145" y="5153025"/>
            <a:ext cx="110109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、选择趋势龙头</a:t>
            </a:r>
            <a:r>
              <a:rPr lang="en-US" altLang="zh-CN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----</a:t>
            </a:r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主题概念</a:t>
            </a:r>
            <a:br>
              <a:rPr lang="en-US" altLang="zh-CN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en-US" altLang="zh-CN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、筛选主题</a:t>
            </a:r>
            <a:r>
              <a:rPr lang="en-US" altLang="zh-CN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龙头股数靠前的板块</a:t>
            </a:r>
            <a:b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en-US" altLang="zh-CN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、股票池倒序，通过业绩筛选业绩好位置低的</a:t>
            </a:r>
            <a: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个股</a:t>
            </a:r>
            <a:br>
              <a:rPr lang="zh-CN" altLang="en-US" sz="14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endParaRPr lang="zh-CN" altLang="en-US" sz="14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5" y="676275"/>
            <a:ext cx="9363710" cy="4474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牛市逻辑没有变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化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十四五收官与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主题展望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绵长慢牛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业绩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托底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大处着眼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小处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着手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牛市逻辑没有变化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4640" y="1085850"/>
            <a:ext cx="11633835" cy="674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牛市的叙事主线都还在：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​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rcRect b="87685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31" name="Rectangle 41732_#color_#shadow_$dk1-788&amp;2007"/>
          <p:cNvSpPr/>
          <p:nvPr>
            <p:custDataLst>
              <p:tags r:id="rId2"/>
            </p:custDataLst>
          </p:nvPr>
        </p:nvSpPr>
        <p:spPr>
          <a:xfrm>
            <a:off x="998220" y="1821815"/>
            <a:ext cx="3942080" cy="71945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国外的降息周期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Rectangle 41732_#color_#shadow_$dk1-788&amp;2007"/>
          <p:cNvSpPr/>
          <p:nvPr>
            <p:custDataLst>
              <p:tags r:id="rId3"/>
            </p:custDataLst>
          </p:nvPr>
        </p:nvSpPr>
        <p:spPr>
          <a:xfrm>
            <a:off x="998220" y="3086100"/>
            <a:ext cx="3942080" cy="71945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资产收益率下行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Rectangle 41732_#color_#shadow_$dk1-788&amp;2007"/>
          <p:cNvSpPr/>
          <p:nvPr>
            <p:custDataLst>
              <p:tags r:id="rId4"/>
            </p:custDataLst>
          </p:nvPr>
        </p:nvSpPr>
        <p:spPr>
          <a:xfrm>
            <a:off x="998220" y="4349750"/>
            <a:ext cx="3942080" cy="71945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贸易战无惧</a:t>
            </a: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威胁</a:t>
            </a:r>
            <a:endParaRPr lang="zh-CN" altLang="en-US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Rectangle 41732_#color_#shadow_$dk1-788&amp;2007"/>
          <p:cNvSpPr/>
          <p:nvPr>
            <p:custDataLst>
              <p:tags r:id="rId5"/>
            </p:custDataLst>
          </p:nvPr>
        </p:nvSpPr>
        <p:spPr>
          <a:xfrm>
            <a:off x="5959475" y="1976755"/>
            <a:ext cx="3942080" cy="71945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反内卷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41732_#color_#shadow_$dk1-788&amp;2007"/>
          <p:cNvSpPr/>
          <p:nvPr>
            <p:custDataLst>
              <p:tags r:id="rId6"/>
            </p:custDataLst>
          </p:nvPr>
        </p:nvSpPr>
        <p:spPr>
          <a:xfrm>
            <a:off x="6028690" y="3808730"/>
            <a:ext cx="3942080" cy="71945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提振内需</a:t>
            </a:r>
            <a:r>
              <a:rPr lang="en-US" altLang="zh-CN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提升消费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28690" y="4609465"/>
            <a:ext cx="4664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九部门：商务部等9部门9月16日对外发布《关于扩大服务消费的若干政策措施》提出五方面19条举措。</a:t>
            </a:r>
            <a:endParaRPr lang="zh-CN" altLang="en-US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8220" y="5131435"/>
            <a:ext cx="41903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美国和中国同意寻求延长为期 90 天的关税休战期。</a:t>
            </a:r>
            <a:endParaRPr lang="zh-CN" altLang="en-US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28690" y="2696210"/>
            <a:ext cx="45085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国家发展改革委、市场监管总局发布关于《中华人民共和国价格法修正草案（征求意见稿）》公开征求意见的公告。规范市场价格秩序，治理“</a:t>
            </a:r>
            <a:r>
              <a:rPr lang="zh-CN" altLang="en-US" sz="1400" dirty="0" smtClean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内卷式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”竞争。</a:t>
            </a:r>
            <a:endParaRPr lang="zh-CN" altLang="en-US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105" y="1602105"/>
            <a:ext cx="11633835" cy="2689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下半年的市场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定调：</a:t>
            </a: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中共中央政治局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7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月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30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日召开会议，决定今年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10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月在北京召开中国共产党第二十届中央委员会第四次全体会议。会议指出，宏观政策要持续发力、适时加力；深入实施提振消费专项行动，在扩大商品消费的同时，培育服务消费新的增长点；增强国内资本市场的吸引力和包容性，</a:t>
            </a:r>
            <a:r>
              <a:rPr lang="zh-CN" altLang="en-US" sz="1400" b="1" dirty="0" smtClean="0">
                <a:solidFill>
                  <a:schemeClr val="accent6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巩固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资本市场回稳向好势头。</a:t>
            </a: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会议强调，做好下半年经济工作，要坚持以习近平新时代中国特色社会主义思想为指导，坚持稳中求进工作总基调，完整准确全面贯彻新发展理念，加快构建新发展格局，保持政策连续性稳定性，增强灵活性预见性，着力</a:t>
            </a:r>
            <a:r>
              <a:rPr lang="zh-CN" altLang="en-US" sz="1400" b="1" dirty="0" smtClean="0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稳就业、稳企业、稳市场、稳预期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，有力促进国内国际双循环，努力完成全年经济社会发展目标任务，实现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十四五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圆满收官。</a:t>
            </a: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中美：美国和中国同意寻求延长为期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90 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天的关税休战期。此前，双方在斯德哥尔摩进行了为期两天的建设性会谈，旨在化解世界两大经济体之间不断升级的贸易战，避免全球经济增长面临威胁。</a:t>
            </a: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b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​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40" y="4893310"/>
            <a:ext cx="10073640" cy="85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资本市场定位从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活跃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到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巩固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，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股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向上的斜率会降低</a:t>
            </a:r>
            <a:endParaRPr lang="zh-CN" altLang="en-US" sz="1000" b="1">
              <a:solidFill>
                <a:schemeClr val="accent6">
                  <a:lumMod val="75000"/>
                </a:schemeClr>
              </a:solidFill>
            </a:endParaRPr>
          </a:p>
          <a:p>
            <a:b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删除了降准降息的表述，新增了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促进社会综合融资成本下行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，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并不是不降了，而是</a:t>
            </a:r>
            <a:r>
              <a:rPr lang="en-US" altLang="zh-CN" sz="1000" b="1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季度降过了，接下去看形势再定，保持可进可退</a:t>
            </a:r>
            <a:b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</a:br>
            <a:b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zh-CN" altLang="en-US" sz="1000" b="1">
                <a:solidFill>
                  <a:schemeClr val="accent6">
                    <a:lumMod val="75000"/>
                  </a:schemeClr>
                </a:solidFill>
              </a:rPr>
              <a:t>预计要震荡调整，板块轮动为主，要重视红利的价值，会降温一下，反内卷放低预期。</a:t>
            </a:r>
            <a:endParaRPr lang="en-US" altLang="zh-CN" sz="10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rcRect b="87685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rcRect b="87685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" y="1022350"/>
            <a:ext cx="10468610" cy="4813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812165" y="6014085"/>
            <a:ext cx="10454640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accent5">
                    <a:lumMod val="75000"/>
                  </a:schemeClr>
                </a:solidFill>
                <a:sym typeface="+mn-ea"/>
              </a:rPr>
              <a:t>对牛市肯定是极力呵护的，但斜率不能太陡峭。国家队现在的稳定性管理进入了</a:t>
            </a:r>
            <a:r>
              <a:rPr lang="en-US" altLang="zh-CN" b="1">
                <a:solidFill>
                  <a:schemeClr val="accent5">
                    <a:lumMod val="75000"/>
                  </a:schemeClr>
                </a:solidFill>
                <a:sym typeface="+mn-ea"/>
              </a:rPr>
              <a:t>  </a:t>
            </a:r>
            <a:r>
              <a:rPr lang="zh-CN" altLang="en-US" b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sym typeface="+mn-ea"/>
              </a:rPr>
              <a:t>斜率管理</a:t>
            </a:r>
            <a:r>
              <a:rPr lang="en-US" altLang="zh-CN" b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sym typeface="+mn-ea"/>
              </a:rPr>
              <a:t>”</a:t>
            </a:r>
            <a:r>
              <a:rPr lang="zh-CN" altLang="en-US" b="1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sym typeface="+mn-ea"/>
              </a:rPr>
              <a:t>的时间</a:t>
            </a:r>
            <a:endParaRPr lang="zh-CN" altLang="en-US" b="1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十四五收官与主题展望</a:t>
            </a:r>
            <a:endParaRPr lang="zh-CN" altLang="en-US" sz="5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54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rcRect b="87685"/>
          <a:stretch>
            <a:fillRect/>
          </a:stretch>
        </p:blipFill>
        <p:spPr>
          <a:xfrm>
            <a:off x="0" y="0"/>
            <a:ext cx="12192000" cy="844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5145" y="1591310"/>
            <a:ext cx="1083373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中央企业科技创新的沃土结出了累累硕果，集成电路、工业母机、工业软件等领域一批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卡脖子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关键核心技术集中攻克，嫦娥六号、梦想号、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奋斗者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号、深地一号等一批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大国重器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捷报频传，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C919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大型客机、国产大型邮轮持续擦亮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中国制造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名片，九三阅兵中系列新域新质作战力量震撼亮相，极大提振了民族自信自强的志气、骨气和底气。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​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​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buClrTx/>
              <a:buSzTx/>
              <a:buFontTx/>
            </a:pPr>
            <a:endParaRPr lang="zh-CN" altLang="en-US"/>
          </a:p>
        </p:txBody>
      </p:sp>
      <p:cxnSp>
        <p:nvCxnSpPr>
          <p:cNvPr id="112" name="直接连接符 111"/>
          <p:cNvCxnSpPr/>
          <p:nvPr>
            <p:custDataLst>
              <p:tags r:id="rId2"/>
            </p:custDataLst>
          </p:nvPr>
        </p:nvCxnSpPr>
        <p:spPr>
          <a:xfrm>
            <a:off x="4338420" y="4138550"/>
            <a:ext cx="0" cy="91059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>
            <p:custDataLst>
              <p:tags r:id="rId3"/>
            </p:custDataLst>
          </p:nvPr>
        </p:nvSpPr>
        <p:spPr>
          <a:xfrm>
            <a:off x="1947903" y="4291048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智能制造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9" name="矩形 118"/>
          <p:cNvSpPr/>
          <p:nvPr>
            <p:custDataLst>
              <p:tags r:id="rId4"/>
            </p:custDataLst>
          </p:nvPr>
        </p:nvSpPr>
        <p:spPr>
          <a:xfrm>
            <a:off x="4769438" y="4270514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集成电路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0" name="矩形 119"/>
          <p:cNvSpPr/>
          <p:nvPr>
            <p:custDataLst>
              <p:tags r:id="rId5"/>
            </p:custDataLst>
          </p:nvPr>
        </p:nvSpPr>
        <p:spPr>
          <a:xfrm>
            <a:off x="7581990" y="4270514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软件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>
            <a:off x="7178140" y="4091560"/>
            <a:ext cx="0" cy="91059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25145" y="2476500"/>
            <a:ext cx="1101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我国中低端芯片已占据全球 70% 市场份额，虽在 7 纳米以下高端制程暂落后，但预计三年内有望实现追赶，我们也提到未来我们国内将占据更多的中低端市场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8405" y="188595"/>
            <a:ext cx="554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14400" lvl="2" indent="457200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十四五的总结</a:t>
            </a:r>
            <a:endParaRPr lang="en-US" altLang="zh-CN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8.1,&quot;left&quot;:78.65,&quot;top&quot;:72.35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3*l_h_i*1_2_2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3*l_h_a*1_1_1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3*l_h_a*1_2_1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4_3*l_h_a*1_3_1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3*l_h_i*1_2_2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3*l_h_i*1_2_2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3*l_h_a*1_1_1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3*l_h_a*1_2_1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4_3*l_h_a*1_3_1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3*l_h_i*1_2_2"/>
  <p:tag name="KSO_WM_TEMPLATE_CATEGORY" val="diagram"/>
  <p:tag name="KSO_WM_TEMPLATE_INDEX" val="2023196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U0Nzk4MDYwMTQ5IiwKCSJHcm91cElkIiA6ICI4MjY3MzMxMTQiLAoJIkltYWdlIiA6ICJpVkJPUncwS0dnb0FBQUFOU1VoRVVnQUFBem9BQUFNd0NBWUFBQURvS2hYU0FBQUFBWE5TUjBJQXJzNGM2UUFBSUFCSlJFRlVlSnpzM1hkMFZOWGV4dkZ2eWlTVENrUVNhaEFScElZcUhVVkFlcE1tRUpxaWdwRmVsVjZWS2szcGlQUVdRR21DMG90VWtXQWdCQ0loQVFucGhQVEp0UGVQZVhOZ21Fa0lHQkJ5ZjUrMVdEZHp6ajc3N0JuQzlUeXptMDI2SnQySUVFSUlJWVFRUXVRaHR2OTFBNFFRUWdnaGhCQWl0MG5RRVVJSUlZUVFRdVE1RW5TRUVFSUlJWVFRZVk0RUhTR0VFRUlJSVVTZUkwRkhDQ0dFRUVJSWtlZEkwQkZDQ0NHRUVFTGtPUkowaEJCQ0NDR0VFSG1PQkIwaGhCQkNDQ0ZFbmlOQlJ3Z2hoQkJDQ0pIblNOQVJRZ2doaEJCQzVEa1NkSVFRUWdnaGhCQjVqZ1FkSVlRUVFnZ2hSSjRqUVVjSUlZUVFRZ2lSNTBqUUVVSUlJWVFRUXVRNUVuU0VFRUlJSVlRUWVZNEVIU0dFRUVJSUlVU2VJMEZIQ0NHRUVFSUlrZWRJMEJGQ0NDR0VFRUxrT1JKMGhCQkNDQ0dFRUhtT0JCMGhoQkJDQ0NGRW5pTkJSd2doaEJCQ0NKSG5TTkFSUWdnaGhCQkM1RGtTZElRUVFnZ2hoQkI1amdRZElZUVFRZ2doUko0alFVY0lJWVFRUWdpUjUwalFFVUlJSVlRUVF1UTVFblNFRUVJSUlZUVFlWTRFSFNHRUVFSUlJVVNlSTBGSENDR0VFRUlJa2VkSTBCRkNDQ0dFRUVMa09SSjBoQkJDQ0NHRUVIbU9CQjBoaEJCQ0NDRkVuaU5CUndnaGhCQkNDSkhuU05BUlFnZ2hoQkJDNURrU2RJUVFRZ2doaEJCNWpnUWRJWVFRUWdnaFJKNGpRVWNJSVlRUVFnaVI1MGpRRVVJSUlZUVFRdVE1RW5TRUVFSUlJWVFRZVk0RUhTR0VFRUlJSVVTZUkwRkhDQ0dFRUVJSWtlZEkwQkZDQ0NHRUVFTGtPUkowaEJCQ0NDR0VFSG1PQkIwaGhCQkNDQ0ZFbmlOQlJ3Z2hoQkJDQ0pIblNOQVJRZ2doaEJCQzVEa1NkSVFRUWdnaGhCQjVqZ1FkSVlRUVFnZ2hSSjRqUVVjSUlZUVFRZ2lSNTBqUUVVSUlJWVFRUXVRNUVuU0VFRUlJSVlRUWVZNEVIU0dFRUVJSUlVU2VJMEZIQ0NHRUVFSUlrZWRJMEJGQ0NDSEVmODVnTUhEMTZsWHUzNy8vWHpmbGhZaThGMGw4Zkh5MlplTGk0b2lMaTN0QkxjcGF4TjBJMHRQVG4vdDlMbHk0UUovZWZiZ2NjUG1wcnoxMjdCZ3BLU2tXeDZPam96bDA4SkR5V2NmR3htSTBHdjkxVzhXcndmNi9ib0FRUWdnaG5xL282R2dlUEhoZzlWeStmUGxJU2tvaUtURXBSM1ZWOHFtRXZiMDlDUWtKekpvNWk5NTllbE8rZkhubC9LSkZpM0JTTy9GWnY4OEFDUHdya0l5TURJdDY3TzN0cVZLMWl2SmFvOUh3NWVndkdUUm9FTTFiTkFjZ0tTa0pnOEh3eERiWjI5dmo0dUtTby9ibkJvUEJRRVpHQmhxTkJvMUdRMXBhR2duM0U3aWZjSitFaEFUdXgvLy8veWJjcDF5NWN2ajYrbHJVc1dUcEVtNkgzMmJOMmpWWjNtZjA2TkZVclZxVlFZTUdQYyszODBUang0K25kdTNhOVArOHYzSXNLaktLZS9mdTVlaDZaeGRuM25ycnJTZVcwMmcweE1YRm9jblFQRlg3QXY4S1pPNmN1Zmo1K2RHNlRXdXpjM2R1MzJIQmdnVk1tellOZDNkM3Z2enlTN3c4dlJnNmJDaUZDaFY2cXZ1SVY0OEVIU0dFRU9JL0V2aFhJUFBuejJmQWdBSFVlTHZHYzd2UHp6Lzl6TzdkdTYyZWE5ZXVIZUczdzNQOExmckdUUnZKbHk4ZldxMld3TUJBa3BMTUExSlVWQlF1emc5RHg5eTVjNjMyU3JpNHVMQjEyOVpzNytYM3VSOEpDUWxQYkZPbFNwV1lPV3VtOHZyRWlSTXNXcmpvaWRkWlU3SmtTZVorTzlmczJKOFgvMlRCZ2dWS3NOSHBkTm5Xb1ZLcGNITnp3OVhWbFZCVnFNVjVyVlpMME5VZ21yemZKTXM2NHVMaWlJcU1va0tGQ3MvMFBwN0Y3dDI3MmJoaEk5Ty9uazZaTW1VQXVIdjNMdEhSMFdhaEZPRG9zYU5zV0w4aFIvV1dMVnVXYitkOW0rdnR6YlJqeHc2OHZMeG8xcnlaeFRrSFJ3Y0FkSG9kOXZiMlRKNDhtYStuZjgyUXdVT1lNSEVDRlN0V1ZNcmV1WE9ITDBkL1Nmc1AydE8xYTlmbjFsN3g0a2pRRVVJSUlWNndtemR2c25YTFZrNmZQdjFDN3RmZHR6dnQyN2MzTzdiTmZ4c0hmenRJN2RxMTZkMm50OW5EKy83OSsxbTdaaTByVnE3QTNkM2Q3RG9YRnhldVhyMUsySzB3QUs1ZXVVcGFXcHB5UHVGK0F1bHA2UncvZnB4cTFhb0IwTDkvZnhvMWJxU1UyYjFyTjd0MjdYcGl1OGVPRzR0ZXB5Y2dJSUNUSjA5YTdkbVlObTBhYXJYYTdOanJyNzlPMTI3UDlxQmFJSDhCaTJPYURBM3g4ZkcwYjkrZVFvVUw0ZWpnaUtQYUViVmFqZHBSamFQYUVTY25KMXhkWFhGemM4UFIwZEZxM1NFaElhU25wWFBuemgzUzA5UHg4UEFnOEs5QTVYekpOMG9TRVJHQjBXZ2tLQ2dJQURzN080S0RnODNxS1ZteXBNVjcvcmR1M0xqQjZoOVcwOTIzdXhKeUFDNzllUWt3aGJPTGYxeFVqamQ2cnhGdDJyVEpVZDEyZG5hNTJ0WkhoWVNFOE1jZmZ6QjAyRkJVS3BYRitjelBTYXZWQXVEdDdjMjM4NzdseHg5L3BFU0pFbVpsdmIyOThmWDFaY1dLRlpRdlY1N0tWU28vdDNhTEYwT0NqaEJDQ1BFQ0RSMHlsTC8vL2hzSEJ3ZTh2YjI1YytmT2M3K25tNXNiYXJXYUk0ZVAwTFJaVTg2ZE84ZXZCMzZsWC85K0Z0L1VBMFJFUk9EcDZVblJva1d0MW5kZy93RWxwTzNldmR2c1FUWnptTnAzaTc3am14bmZBT0RnNElDcnE2dFNSdVdnTXF0cjFhcFZ5dXRseTVheGN1VkszTjNkV2YzamFnREN3OFB4OVBMRXA3S1BSVnQwT3AzVm9QUDY2NjluLzZFOGc2Yk5tbEt5Wk1sbnZuN1J3a1hjdW5WTGViMSszWHF6ODFPbVRHSDY5T25LUXpuQTNEbm12VXNBOHhmTU53c2p1ZUg3Nzc2blVLRkNkT25TeGV6NHVmUG5BSmcxYzViWjhlRWpodE80Y2VPbnZzK0RCdytzRG1VRVNFNUtCaUF4TVpHWW1CaXJaZFJxTlc1dWJzcnI5ZXZYVTdKa1NSbzNia3hjWEJ3eE1UR1VLMWZPckR4QWFrb3FVWkZSeE1UR0VCc2JTK0hDaGRtNGNTTk9haWY2Zk5SSEtkK21iUnNPSHo3TTk5OS96N0xseTdDMWxlbnNyeklKT2tJSUljUUw5TTgvLzlEay9TYjRkdmRsNTA4N1gwalFBVk5ZV0xGaUJhZFBuK2JxMWFzMGJkYVVkdTNhQWFZNUorZk9uVlBLQmw4THh0M2RuVE5uenBqVjRlUGpnNnVyS3lOR2pxQjNURzgrL3Voanhvd2RRNjFhdFpReTQ4YU53OFhaaGJIanh1YW9YUlVyVmVUenp6OUhxOVd5ZVBGaUdyN1hrRW9WSzVtRm9jU2tSTnhjM1N5dU5ScU5aR1Jrb0hiSzNkNk41Mlh1dDNNeEdBd01IRGdRSHg4ZkdyN2JFSVBCUUlXS3B1RnBqbzZPYk5pNEFhUFJ5T2hSb3lsZXZEaURod3kycU1mWjJUbFgyM1grL0hsQ1EwTVpPbXlvMllOOWJHd3NBWmNDNk5xMUt4cU5oaU5IampCcnRpbndlSGg0Y0RuZ01uZnYzczIyYms4dlQycldyS204bmoxNzloT0hTUzZZdnlETGMvWHExVk4rdHk1Y3VNQ2ZGLy9rNjYrL3h0YldsazJiTm5Id3Q0UDArYWdQOFhIeHhNYkdLdk9JRml3d3J6Ti8vdng0ZW5wUzVpM0x3TmkxVzFlbVQ1dk84ZVBIYWRTb2tjVjU4ZXFRb0NPRUVFSzhRQnMyYnNqMVlVYzVVYnAwYVNaT25Namt5Wk5ScTlYMDcvOXdZcmxHbytIcjZWOWJYUFA0TVdzOUNiRXhzV1poVFpPdU1adWpBeWpEc0RLRjNBaFJmdmIyOXNiYjI1dTB0RFFXTDE1TStYTGxlYi9wKzJibGs1T1NjWE8zRERxWks0RmxmcDdwNmVrY1AzYmM4czAvZ3hLdmx6QmJaQUhnV3RBMTRtS2ZiaFcwQ2hVcjRPVGtCSmlDek45Ly8wMVVaQlJEQmc5aDkrN2RaR2d6ek9abnViaTRrSlNVeEowN2QyalZxcFZaVDlqenNuZnZYbHhkWFMwZTZvOGVQWXFOalEwdFc3WGs2TkdqMk5yYTR1M3RyWncvZVBBZ3AwNmR5cktOS1NrcCtGVDJNUXM2QUY1ZVhzcGlGWThLdmhiTWpoMDc2TnExSzZYTGxMWTQvK2k4cTdTME5KWXVYVXI5K3ZXcFVyVUtFUkVSSFB6dElDMWF0aUE1S1ptQWdBQUtGaXpJbTZYZkpEUTBsTWFORzlPMGFWTUtGaXhJUWMrQ1ZvZTVaYXBkdXpZRkN4WmsveS83SmVpODRpVG9DQ0dFRUMvUWZ4Rnk0dVBqMFdab0tWeTRNTDQ5Zk5udXY1MlFrQkM4UEwwQWNIVXpQYWlPR2oyS2hnMGJrcEdSUVdob0tON2Uzcmk0dUJBYUdzcmdRWlk5Q3dCTGxpeXhPRmF2WGoyejF3RUJBWVNFUEF3M2lZbUoyYlkzS2pKS1diRU1US3V2ZVhwNldwUlRnbzZqV2luMzNYZmZaVnQzVHJWdTA5b2k2Q3hldlBpcDYvbCs4ZmRtdzkxT25UekZhNis5UmlXZlNoWUxSRnk0Y0lIVTFGUnVoOS9HYURTU25KTE04ZU9Xd2MzUjBaRTZkZW84ZFZ1czBXcTFYTDF5bFJvMWFsak1wU2xYcmh5OWV2ZWlZTUdDV1Y1ZnVVcGxwazZkYXZYY04xOS9RN3JHY2xscXRWcE4zYnAxTFk3cjlYb0F5cFlyYTlaTG1HblowbVhLejVjdVhTSTZLaHBOdW9hZVBYcVNtcHFLbTVzYnZYcjF3czNOeld3NDJyR2p4L0R5OHJJNjlORWFHeHNicWxhcnlwSERSMGhKU1htaEsvcUozQ1ZCUndnaGhNamo1c3llUTJCZ29ObXhNVitOVVg3KzRZY2Z6TTVGUlVVeGNzUklac3lZOGNTSHc5RmZqcVo2OWVyS2EyczlROTI2ZGFObHE1YkthMzkvZjdiN2I3ZGEzeSsvL01MU3BVdHAxYXFWV2RBcDlXWXBpN0thZE5NeXhKbEQxd29XTE1pV3JWdVU4MGFqa1NHRGg1QS9mMzZtVHJQK01KNFZhOS80VDU0OEdTTkdwa3llUXArUCtsQy9YdjBzci8vNjY2K0ppb295QzJoNnZaNGpSNDd3N3J2dldwMzdzWGJOV2lJakk4bkl5TURHeGliTHo4akR3eVBYZ3M3MTY5ZlJhRFQ0K0ZqK1BmdjQrRmc5L2pLb1ZLa1MzYnQzeDgzZGpmRHdjSDQ5OENzREJ3MDBtNytUS1YrK2ZDUW1tY0oxVWxJU2taR1IzTHQzajRpSUNDSWpJMm5YcmgybFNwbi9mdm40K0hEbzRDR0Nyd1UvMXhVUnhmTWxRVWNJSVlUSTR3WU1IS0NzakxiNmg5V2twcVl5Y05CQWpoMDl4djc5KzNGMmVmWTVIMnExMm16b2txMmQrUU84d1dEQXhzWW0yem9TRWhMdzMrWVB3TDE3OS9pdzY0ZDA2TkNCY2VQR0VSNFdUbkp5TWtGQlFlell2c09pN3N3MmdPbWIrRWZiOHNlRlA0aU9qc2EzaCsrL0dnS1cyZE5RdUVoaGloY3ZUckZpeGJody9vTEZ4UDFNSVNFaGhJZUgwN3BOYTdQZWdOT25UeE1mSDAvRDl4cGF2ZTc3eGQ4RDhObW5uMUcrZkhtR2p4ait6RzNPcWRqWVdNQTBsK1p4L3Y3K0JGMDFEVHU4ZCs4ZUtTa3BUSms4QllDcTFhbys5N1pseDkzZG5SNDllNUNlbnM3QWdRT3BYcU82c2poQ2ZIeThLY1RjaXlReU1sSVowbmp5eEVsbE9YUWJHeHM4UFQwcFhLUXdHbzNsdmowRlh6UDFZcjBNRzdhS1p5ZEJSd2doaE1qamloY3ZydnljK2VCZHBrd1p0dnR2cDN5Rjh0amJtejhPS0R2SFo1OVBBSmp4elF5TFZkY2U3VzB3R0F3VzlUL3F6Smt6ZkR2M1cyVWxyazgrK1VUWk1QVDk5OThuTVRHUnpaczJVNkJBQVZxMGJHRjJiZVM5U1BiczJhTU1YWHZjdm4zN2NITno0OTEzMzMzeUc4bEdXcW9wSkdZdUF0QzZUV3RXTEYvQnBUOHZVYTE2Tll2eWE5YXNRYVZTMGJGRFI3UGpmLzMxRjJENnpNQVU4SXhHSTMwLzdndkFzT0hEOFBMMDR0NjllM1RyM3UxZnRUbW5NamVTelpjdm44VTVGMmNYOGhmSUQwQk1UQXoyOXZiSzY4eDVXUEZ4OFJ3NWNzUnEzVEV4TVZiblZ1V21WYXRXa2ZnZ2tXKysrVVk1Tm5IQ1JNTEN3ckN6czhQTHl3dVZTa1ZHUmdiZHVuZWpTSkVpRkNsU2hQejU4NU9XbG9hWGw1ZlZldlBsTjMwZUR4S3RiN1FyWGcwU2RJUVFRb2ovUVJxTmhvc1hMOUt6VjArTGM2bXBxUUE1bXB2UXRWdFh5cFY5dUp6djZ0V3J6YzZucDZkejZ0UXB3c1BEbFdNM2J0eFFmazVPU3FaeTVjcjQ5dkJsNkpDaFp0ZG1UZ1RmdEhFVEpVdVd0TmdMNkhMQVpWUFF5V0xWdGV2WHI1T1Nrb0p2ZDk4bnZvOU13MGNNdDVoamxKcG0vbm0wYk5tU24zYit4TXFWSzFtNGFLSFpNTGRqeDQ1eE9lQXlYYnQycFZEaFFtYjExS3haMDJ5Zm51UEhqNk0zNkduY3lOUVQ4WnJIYThvUXczc1I5OWl6ZTQ5RisyeHRiV25kcG5XTzM4K1RaUFpXV1F1anJWcTNVbjZlUDI4Kzl2YjJEQmt5UkRrV0VCREE3ZHUzV2JMWWNwNFdtRUt2dFo2Zk8zZnUwTGxUNXl6YjhuaDR6cFE1Snl2VGtTTkhPTEQvQUg1K2ZrcXZYMFJFQkNOSGpVVHRxTWFya0JlMnRyWnMzNzZkZFd2WDBieDVjOVJxTlFhRGdlblRwaE1jSE16U1pVdXRocnpNb1lWSzZCZXZKQWs2UWdnaHhQOGdPenM3aGcwZlJ0bXlaUzNPWlM0WmJHMit3K05LbFNwbDlqRDc2RGY0ZXIwZWpVYkR6WnMzdVgzN3RuSThKU1ZGK2JsUjQwWTBiZGJVYk5QUlJ4a01CbEpTVXBRRkV4NlZsbTY2SnFzRkhycDgyTVhxc0NSci9nNzVtN05uejFLZ2dPV0dvVEhSTVRnNk9pb2JnYXBVS2o3Mys1eHBVNmV4WXNVS0Jnd1lBTUR0MjdmNS9qdlQ0Z01mZHYzUW9wNWF0V3FaVGJJUERRMGxRNXVCYjQrSFFleGE4RFc4dkx5czlwTEV4TVJnWTJPVHEwRW5jMFBZeEFmWkx4QVJHUm1Kd1dCZzFjcFZmUExwSjlqWTJGQ3JkaTJxVnExS2svZWJXQjJlZVBUb1VmUTZ2Y1h4L1BuejA2RmpCNHZqNFdIaEhENThtSWJ2TmJUWXpCTmc2NWF0eXM4R2c0SEYzNXNXaDFpNmRLbHl2Rnk1Y3ZqNm1nZmJzbVhMWWpBWXVCNThuWXFWS3JKbzRTTE9uei9Qb0VHRHJJWWNlS1NueTkzNmVmRnFrS0FqaEJCQy9BK3l0N2VuZm4zVFpQckhROGFsUHk4cCs0eFljLzc4ZWVMajRnSFRrc3VQYmdENUlPRUJtblFOcDA2ZFVwWWlualo5bXRuS1k0OHVScERkc0RaNEdJcGNYU3lEVG1hSXlXcm9Xb2NPbGcvVFdkbXlaUXRuejU2MStwNXZodDYwbUt4ZXUzWnQyclJ0dzk0OWV5bFlzQ0R2dlBNT0U4WlB3TTdPampGanh5aWg2RWwwT2gxMzd0d2hLaklLQndjSG1qUnBRcE1tVFN6SytmdjdzM2JOV3JObHdYT0RSd0VQQU83ZnY1OWxHYTFXeTgyYk4zbmpqVGY0K2VlZjhmYjJwbm1MNWpSbzBJQnBVNmNSSFJOdEVTNTI3TmpCOWVEcitIM2haM2E4VHUwNlZLNWNtWTRkellmMUFadzZkWXJEaHc5VHIxNDlxNnV1cGFha0trUE5iRzF0YWRHaUJXcTFtdUxleFNsZTNQUW5jeW52UjVVclZ3NFhGeGNPSFRyRWxxMWJ1SHJsS241K2ZqUnYwWnpVMUZTcit4Smx6czBwNEdFWmZNV3JRNEtPRUVJSUlSUVJFUkg4L3Z2dmVIcDZFaHNiYTNWcDRlWExsL01nNFFGcXRabzlleXlIVjRGcDA4Zk1ZWEZaQmFhY1NFbzBUUjYzTnRjalEyTUtXTG14WVdoMGREUXFsWXJYWG52TjdMakJZT0JXNkMzZWEvU2V4VFg5K3ZVajRYNEM2OWV0WjhmMkhSaU5ScVpObjBheFlzV3MzbVBIamgzRXhNUVFHeE5MYkt4cC95R05Sb1BmNTM2NHVibnhRWWNQc0xHMTRjaVJJL1RzMlZOcHk4OC8vOHphTld2NXJOOW50R25iNWwrLzEwZVZlYXNNdHJhMlhMbDZ4V0wvb2t5QmZ3V1NucDVPOSs3ZDJiVnJGMnZYcnFYQk93MXdjWEdoZ0VjQmR1N1lTZlBtelpYMjZuUTZkdS9halpPVGs5SmpsS2x0dTdiUDNOYkhoMWxhMjR0SHE5V2kxV3JOd290S3BhSlNwVW9jUFhvVUZ4Y1hKazJhUkkyM2E2RFZhdW5kcXplZmYvNjV4WHNQQ2dyQ3hzWkdXZmxQdkpvazZBZ2hoQkF2SWExV3k2eVpzM2kzNGJ2L2VqTDlremc1T2VHLzNaL1UxRlRHanh1UDBXakVhRFRpOTdrZnZYcjNvbFdyVnZodjkxZDZLVEtYbzQ2S2pHTEh6aDE4L1BISHFOVnFObS9hVE5WcVZhbFFvUUlBNjlhdW8zang0djlxSDVMa2xHUUEzRnlmdkdIb3YzSDNuN3NVTGx6WVlnald4WXNYU1U0MnpTTjZuRjZ2cDBpUklvQnBYcE8zdDdmVnVTV1pMcHkvZ0lPakE0VUxGNlpDeFFvY1AzWWNKeWNuSms2YXFEeVlYN2h3Z2N1WEwzUHl4RWs2ZCttTVdxMW0xY3BWOVAya3I4VWNwZHpnNXVaR21USmx1Qnh3T2NzeXYvMzJHeTR1TGxTc1ZKRUNIZ1VZTkhBUTIvMjMwK2VqUHZqNituTDB5RkhXcjEvUDBLR21PVmJIamg0akxpNk9TWk1uWmZ0NTVJWUhEeDV3N2RvMWdxOEZjKzNhTlc3Y3VNSElVU09WM3Nxd3NEQitYUDBqRnk5ZUJLQkpreWJLY3RIMzd0MGpQVDBkZTVYbDQzREFwUUJLbFNwbEVkVEVxMFdDamhCQ0NQRVN5c2pJSUNVMWhkbXpablAzN2wyNmQrK2VLL1ZxdFZxcnE2bmR1SDZEK2ZQbkV4OGZ6OGhSSTZsVnF4WS8vdmdqSzVhdjRPaVJvd3diUHN4czNrUk1UQXhqeDQzRmFERFNxV01uVkNvVkNROFMrT3JMcitqU3BRdWR1M1RtOE9IRE5HalF3T0plbWN0Q1B5cHowdmZqUVNNNXlSUjBYRnd0dzFMbVpwUk9hc3ZoU2s4aktqS0s0T0JnR2pkcGJISHV0MTkvdzkzZG5abzFheXJIOUhvOVI0OGNaZk9XelVSRlJ1RlQyWWM2ZGVxd2FlTW1oZzBkUnExYXRXamJ0aTFWcWxZeDJ5OW41cXlaWm5VSFhRMGlRNXRoMXZ0UXMyWk5xbFNwd3M2ZE8vSGY1bzlHbzZGdTNicFdoM3JsbGlaTm1yQmt5UktycThpRmhvWnk2dFFwMnJkdmo2T2pJMis4OFFaTm1qUlJldGdLRml4STAyWk5DYnNWaGs2bnc5YldscTFidDFLMVdsV3p6eXkzQlFVRnNXRCtBaUlpSWdCVFlLdFVxUklmZmZ3UmxTcFZJamc0bUwxNzluTDgrSEh5NWN2SEYxOTh3WlVyVjlpN2R5L1ZxbGVqWnMyYWhJYUdBcGd0cGdFUUdCaElSRVJFcmc4VEZDK2VCQjBoUko0aUsrUzgzSjYwbjhyL0dqOC9QL3o4L0t5ZWMzRnhZZXJVcWN6N2RoNGJOMndrUGo0ZVB6OC9xeHROUHNuWnMyZTVlL2N1V3EyV3dNQkFzK1dmZzRPRDJlNi9uYk5ueitMaDRjSDA2ZE9wWEtXeTByN2F0V296Yjk0OGhnd2VnbThQWHpwMTZrUjRlRGhUSmsvQnp0Nk9HVE5tS0t1TGZmSEZGN3hWNWkwdVhyekl0cTNiaUl1TFUxYnVPbi8rUExFeHNkamEybkxzNkRGbFNGeFNVaEw3OSs5WDluTnhjM2ZqcDU5K1l1T0dqY0REbGJqbXpKNWowVHVnMCttVSs5clkyREJwMHFSc056Z05EZzdtNE1HRHVMbTY0YWgyUktWU2taU1l4TkdqUnpFYWpUUnIxc3lzL09XQXk1dzVjNGFPSFR1aVVxbE1ELzBuVDNIbzBDSGk0K1BKbno4L0F3WU1vRVhMRnRqWTJOQ2dRUU0yYnR6SW9ZT0hPSC8rUE83dTd0U29VWU95WmN2U3FIR2pIUGRzT1RnNDBLMWJOeG8zYnN6U0pVczVjK1lNRXlaTXdNL1BqNkpGaSthb2pxZlJ0RmxUdG0zYnhyWnQyOHlDVG5wNk92TytuWWVycXl0ZFBueTRaOUFYQTc3ZzVJbVRIRHA0Q0lDU3I1ZmtyVEp2Y2V6b01jTEN3cmgzN3g1MTY5WlZ6Z05aRG90N1ZvVUxGNlpreVpLMGJkc1duOG8rdlA3NjY5alkySER1M0RrbWpKOUFhR2dvTGk0dVN1aDJkbmFtNFhzTnVYMzdOdE9tVHFQSiswMElEQXlrV0xGaUZDNVMyS3p1YmR1MlVhQkFBV1daYy9IcWtxQWpoSGlsUFJwc01uK1dzUE55c3JHeHdXZzBtb1VkQ1Q3WlU2bFVqQm85Q2x0YlcwNGNQMEdIRHpwUXROalRQK2lHaG9heWFlTW1iR3hzOFBiMnBuTVgwOUsrR1JrWkxGdTZqTnUzYjlPaFF3ZTZkZTltOFRCZXZVWjFGaTVheU53NWN3bTdGWWFOalEzTGxpN0QzZDJkU1pNbldjeHBlYi9wKzlTclg0OVArbjVDMDJaTmxma3FJVGRDMkxKbEMwYWprWUlGQ3pKZ29HbWxNa2RIUjlhdlc0L1JhS1JjdVhKVXExYU5lL2Z1NGV6MDlKdVlQdW16c2JPejQ5REJRMHA0QXRPazl1TEZpL081MytlVUwxL2VyUHlKa3lkNDdiWFg2TnF0Szl1MmJXUGQyblVBZUJYeW91OG5mV25ac3FYWjVQZlhYbnVOd1lNSDAvWERydXpidDQ4alI0NXc5T2hSWW1KaXpKWnF6aWt2THk4bVRaN0U4ZVBIMmJoaG85bWlEN2xKcFZMeHlhZWZNR3ZtTEU2ZE9xWDB3djN5eXkrRWhZVXhZdVFJOHVmUHI1UlBTMHRqMmJKbFdkYW5WcXY1NVpkZnpJN2xkdER4OFBCZzdMaXhGc2NMRlNxRXdXQ2dmLy8rdk4vMGZiTy9IeGNYRjJiT21zbVBQLzdJcVpPbmNIUjBaT1RJa1diWG56dDNqa3QvWG1MWThHRTRPRGprYXB2RmkyZVRya21YSndJaHhDdm4wVkR6K0ovSHk0ai8xdVBCNXZFL2o1Y1JsZ3dHQS9mdTNjdHlrdnUva1pDUUFHRDJJSnRWRy9SNlBTcVZpc1RFUk96dDdhMnVWcFVwTEN3TVQwOVBpK0QwZU5nRjA4cHFkbloydVRMWEppZU1SaU02blE2OVhvK0RnME9XdldUcDZlbmN1bldMOHVYTG85VnEyYlJ4RTlXcVZhT1NUNlVjOWF3WkRBWUMvd3FrYUxHaS8ycEJoc3cyUCs5L0owdVdMT0g0c2VNcyttNFJoUW9WTXUyQmRQSlVyb2VVbDFWc2JDeURCZzZpZHAzYXlud2o4V3FUb0NPRWVPVThHbW9NQmdNMjJHQm5iNGV0alMzMjl2YlBOTFJIUEg4R2d3R2RUb2ZCYUVDdjAyUEU5T0JtYTJ0ckZucUVFUDhOblU1SGRGUTBidTV1T2RwREthOUpUazRtOFVFaW5sNmVacHZBaWxlWEJCMGh4Q3NsTTl4ay9uRndjTWh5RHczeGNrdFBUeWREbTRHdHJhM3lSOEtPRUVLSTNDSkJSd2p4eW5nMDVCaU5ScHlkbkovNzBxWGkrZExwZEtTbHB5azlPeEoyaEJCQzVCWVozeUdFZUNVOE9sUk5yOWRMeU1rajdPM3RjWFp5UnEvWEt3Rlc1bFlKSVlUSURSSjBoQkF2dmNkRGpxT0RvNFNjUE1UT3pnNEhCd2NKTzBJSUlYS1ZCQjBoeEN0QldYakF4a2JablYza0hXcEhOVFkyTmtyUUVVSUlJZjR0Q1RwQ2lKZmVvejA2am82T01vY2pEN0t4c2NIUndWRjZkSVFRUXVRYUNUcENpSmZhby92bEdBd0c3R3hseUZwZVpXdHJhOWFqSTJGSC9CczVDY3dwS1NuY3VYTUhnOEdRYmJuRXhFUUMvd3BFcTlXYUhUY1lESnc4ZWRLaXZNRmc0TkRCUStoMHVpenJqSXFLNHViTm05bmU5Mld5WWYwRyt2VHVRM3A2K2xOZHA5UHBDQWtKNGY3OSs3blNqZ3NYTGhBVkZXWDFQb2NPSGlJME5CUXdMUldkbHBhV0svY1VyeTRKT2tLSWw5NmpxNjNKM0p5OHk5N2UzbXhWUFpGN29xT2pDUWtKc2Zvbk9qcWFtemR2RW5BcElFZC9NaC9lRXhJU0dQUFZHSzVkdTJaMnIwV0xGckZ5eFVybGRlQmZnVno4NDZMRm44c0JsODJ1UzBwS1lzVHdFWncvZjE0NUZoSVNRbXhzck1WNzZkbWpKMEZCUWRtKzV3c1hMdkRwcDU5eTU4NmRMTXVjT25rS3Y4LzlTRTFOemJhdTRPQmd4b3dabzJ5dW1pazhQSnc1cytmZzcrOXZkbnpmM24wc1dMQ0FQLy84TThzNnQyelp3cGVqdjh6MnZwa2lJaUtlK0g2ZnQ2VGtKT0xpNHA3NjMrYjkrL2NaTm5RWVI0OGVmV0pabzlISXNXUEhzZ3llS1NrcHpKazloeDlYLzJoeHptQXdzR0RCQWs2ZFBBWEFzcVhMR0RCZ0FJR0JnVS9WWHBHMzJQL1hEUkJDaUp6SS9IWldocTNsWFRZMk52OFR3OWFpb3FMWXNtVUxmMTc4azRTRUJOemMzS2hhdFNxK3ZyNFVMVmIwdWR6ejU1OStadmZ1M1ZiUHRXdlhqdkRiNFJiQkl5c2JOMjBrWDc1OGFMVmFBZ01EU1VwS01qc2ZGUldGaTdPTDhucnUzTG5FeGNWWjFPUGk0c0xXYlZ1VjEvdjM3K2Y2OWV1ODl0cHJ5ckdKRXliUy9vUDJkT3ZXamVUa1pGeGRYVEVhakNRa0pLRFg2UUZUYjR1Ym01dkYvemZzM3IwYkI1VUR4WW9WVTQ1RlIwZWowejdzWlhtUStFQnBjK0tEUk9XNHM0c3orZlBuZitKbjhjWWJiOUN0ZXplMmJkMUdpeFl0Y0hOekl5NHVqdlhyMTlPMmJWdHExYXIxeERxeVl6UWErV1hmTDZ4ZXZScFhWMWRXcmxxSmc0UER2Nm9UNE1hTkcwd1lQNEdlUFh2U3RsM2JmMTFmYm9pS2pHTEJnZ1dtMzZuRUpLdnRPbkRnQUdscGFmajI4TFU0bC9tNVpBYnh6LzArWjhIOEJZd2RNNWJQK24xR3UzYnRsTElhallaUkkwZmg0ZUhCeEVrVFpaUHBQRXlDamhEaXBTZERtZjUzNVBXLzY0aTdFUXdmUHB6MDlIUXFWNmxNbFh4VkNBME41ZGl4WTV3L2Y1N1pjMlpUc21USlhMOXZkOS91dEcvZjN1ellOdjl0SFB6dElMVnIxNlozbjk1bXc2ejI3OS9QMmpWcldiRnlCZTd1N21iWHViaTRjUFhxVmNKdWhRRnc5Y3BWc3lGQ0NmY1RTRS9hWUUwWEFBQWdBRWxFUVZSTDUvang0MVNyVmcyQS92MzcwNmh4STZYTTdsMjcyYlZybC9KYXA5T3hiKzgrNnRXcng1dHZ2bW5SL3AwN2QzTG80Q0VXTDFsc2NXN1dyRm5ZMjlrelplb1U1VmhtRDlYWWNXUE5IbUxIamgxTDVMMUlpenFHREI1aTlycEZ5eFlNSERqUW9seW1LMWV1c0h6WmNnQmw0K0t4WThZQ3BwNnAxTlJVQWdJQ0dEUndFQUNqUm8raVJJa1NXZFpuVFVoSUNDdVdyK0RhdFd1VUtWT0dZY09INVVySVNVNU9adGFzV2J4VjlpM2F0RzN6cit2N3R6SXlNdGk1Y3lmKzIvelI2L1gwNnQyTDFtMWFXNVJMVDAvbnA1MC8wYmhKNHl3L1M3VmFyUXd2ZEhWMVpkejRjV3pjc0pGeTVjcVpsWE4wZEdUd2tNR01IREdTTFZ1MjRPdHJHWnhFM2lCQlJ3anhTdmhmK0taZjVQMi81K2pvYU1xVks4ZWd3WVBNZWk0MnJOL0FsaTFiV0xkMkhSTW5UY3oxKzdxNXVhRldxemx5K0FoTm16WGwzTGx6L0hyZ1YvcjE3MGVWcWxVc3lrZEVST0RwNlVuUm90WjdtQTdzUDhEcDA2Y0JVOC9KbzBOS016SXlBUGh1MFhkOE0rTWJ3UFJ0dTZ1cnExSkc1YUF5cSsrM1gzL2ovdjM3OU9yZEM2UFJTSHg4dk5ublU3ZE9YVmIvc0pyVHAwOVQrczNTeXZIUTBGQXVCMXhtNUtpUlp2VnQzYktWY3VYS1VhOWVQZUxpNHRqMTh5NDZkZTdFOUduVDBlb2V6clA1L2ZmZjJiQitBL1BtejhQSnlVazUvbWhiclVsTlRlWFdyVnYwNzk4ZjkzeW1JQmdmSDg4UHEzN2drMDgvd2NQREE0REVCNGtzWDc0Y2pVYVRiWDJQdW4zN050dTJidVBZc1dNNE96dlQ5NU8rdEcvZlB0ZUc3VzdldEptWTZCaSsrZm9iaTE2dzJOallMUC85WmM3TmlZK1B6ekp3WmY2ZTVZUldxK1hJNFNOczNicVY2T2hvS2xlcFRQLysvWG45OWRldGx0KzllemVwcWFuMDZORURvOUhJK2ZQbnFWbXpwbG1RVmF2VnBLV25FUjhmVDJ4c0xMR3hzYmk1dTNIeXhFbCsydmtUSTBhT3dON2U5T2hidW5ScDJyVnJ4NWJOVzJqU3VBbUZDaGZLVWJ2RnEwV0NqaERpcFphWEgzcEY5dkxpVU1VM1M3OXBkYWhNZDkvdTdOaXh3MksrUzI0S0R3OW54WW9WbkQ1OW1xdFhyOUswV1ZObE9JL0JZT0RjdVhOSzJlQnJ3Ymk3dTNQbXpCbXpPbng4ZkhCMWRXWEV5QkgwanVuTnh4OTl6Sml4WTh5R2FJMGJOdzRYWnhmR2podWJvM1lsSnllelljTUdXcmR1amJlM042ZE9uV0x1bkxuTVh6QmZLVk9rYUJHcTE2ak96aDA3R1QxNnRISjgzZHAxbENwVmlvWU5HejVzZTNBd3AwK2ZaczdjT1FCczI3YU5JNGVQMExGVFJ3b1hLV3gyN3dMNUN3QlF0R2hScStIbW4zLytJVFltVnBuZ0hoUVVSRDczZkVydlY4MmFOYmw4K1RLTm16UW1NaktTSDFiOXdOdHZ2NDFhcmViRWlSUFVyVk0zUjUrQndXRGd6NHQvY3VEQUFjNmVQWXU5dlQwdFc3V2tSNDhlT1JwQ2wxTUpDUWtjT0hDQVJvMGJXWDJ3Ny90eDN5Y3V6TkMvWC8rc3ovWHYvOFNoY0RFeE1SdzVjb1JmOXYxQ1hGd2MzdDdlakIwM2xucjE2bVY1VFh4OFBQN2IvT25Zc1NOZVhsNGNPM2FNdVhQbTByWnRXOVJxTlRFeE1jVEd4cEtVbE1TaGc0YzRkUENRY3EyTGl3dWVucDU0ZW5xU2xwYUdtNXViY3U2RERoK3daODhldG03Ynl1REJnN050dDNnMVNkQVJRZ2doWHBCSEg3SWVaV2RuaDZPakl5cVZ5dXI1M0ZDNmRHa21UcHpJNU1tVFVhdlY5Ty8vOElGVm85SHc5ZlN2TGE1NS9OajhCZk1wVTZhTTJiSFltRml6Q2YrYWRJM1pIQjNBWWlKOXlJMFE1ZWVOR3paaU5Ccng3ZUdMWHE5bjQ0YU5sSzlRbmpmZWVNUHNtcFl0VytLL3paL1VOTlBDQVlsSmlZU0hoek5vMENBbEVPdjFlcFlzWGtLalJvMG9XN1lzZCsvZTVkY0R2OUtqWncvOHQvbHo1TWdSc3pvemh6bDk5dWxuRnUvOXc2NGZFaGtaeWI2OSs1UmpjMmFid3RQUW9VTUIwT2wxN05peGc4aklTQm8zYWF5VTI3UnBFemYvdmttOXVsay92RC9xbTYrLzRlelpzemc1T2RHMmJWczZkdXFJcDZkbmpxNTlHZ2NQSGtTajBkQ21UZFpEMXQ1KysyMmF0Mmh1Y2Z6WEE3L3l4eDkvTUdyMEtJc2VuZnZ4OTFteVpNa1Q3eDhTRXNMd1ljTXhHbzJVS1ZPR3ovcDlSdjM2OVovNGhjYXlwY3R3YzNPamM1Zk82SFE2Tm16WVFNbVNKZkdwN01PYUg5ZFEwTE1naFFvVjR1N2R1M2g0ZU5DN2QyODh2VXpoNXRHZXVzZDVlSGhRdjM1OWpodytRcjkrL1hMY0d5VmVIUkowaEJCQ2lQOVllSGc0eWNuSlZvZVI1WWI0K0hpMEdWb0tGeTZNYnc5ZnR2dHZKeVFrQkM5UEx3QmMzVXk5R2FOR2o2Smh3NFprWkdRUUdocUt0N2MzTGk0dWhJYUdNbmlROVcrOHJUM2dQdjd0ZkVCQUFDRWhEOE5OWXVMRGlmK0JnWUVrSnlmVHc3ZUhzaW53cU5HanpLNi9mdjA2K2ZQbnAxLy9mdHk3ZHc4d3pRVWFQbUk0S3BXSzRPQmdDaFlzaU1GZ0lEUTBsTkRRVUdXVnJ5SkZpdkRCQng5d0xlZ2FoUXViOStoWWN6ZmlMbnYzN01YWnlaaytmZnJRdFd0WEFnSUNtUGZ0UEJZdVdraUJBZ1dVOTZLeVZ6Rmd3QUFXTGx4SWczY2FtTnFWa01EcDMwL3o5VGRmNTNpU2UrY3VuYWxac3lZTjMydjRYQisyTDEyNmhMdTdPNlZMbDg2eVRLSENoYWhiMTdJbktpQWdBSUJhdFdwWmhJZUl1eEU1dW4rWk1tWG8zYWMzTldyVW9GU3BVam02SmpFeGtkT25UK1BzN0V6L2Z2MUpUVTBsTFMyTm1iTm1VcWxTSmJQZnRZa1RKNkpKMTFEajdSbzVxaHVnV3ZWcUhEdDJqQ3VCVjNpNzV0czV2azY4R2lUb0NDR0VFUDhodlY3UHlwV201WmhidG16NVhPNHhaL1ljaTJWMngzdzFSdm41aHg5K01Ec1hGUlhGeUJFam1URmpCajZWZmJLdGUvU1hvNmxldmJyeTJsclBVTGR1M1dqWjZ1Rjc4L2YzWjd2L2RnQUdEaHBJU25JS0RnNE9USjgrblFidk5MQjRDUDdxeTY4czlyQlp1blNwMmV1ZXZYclNyVnMzeGs4WWo1UGFpVHQzN3JCczJUTDY5KytQU3FXaWNwWEtWSzVTbVUyYk51SHQ3YzA3Nzd3RHdFOC8vVVRRMVNER2pSK0h3V0JnOUtqUkZDNVNtTVpOR3FOU3FYQjJkbGFHdGJtN3UrUGg0YUgwUU55OWV4ZVAxeno0YXN4WHlqTFlxYW1wVEpvOENYdDdlKzdldld2V3hsOFAvS3JNWWJweit3NDZuWTQ5dS9jbzV3LytkakRienpxVFQyV2ZwMTYwUXEvWGN5M29HalZyMW56dVEwSkRRME81ZXVVcUFDbXBLUUFFWFExQ1phOUM3YWptNnBXcnl2bnNPRG82MHF4NU16NzYrQ05sbjYwMVA2NmhhYk9tVktwVXlhSjhQdmQ4L0IzOU4yRHFwWXlNak9UZXZYdktud29WS3ZEZWUrK1pYZVBqWS9yOXZuSkZnazVlSkVGSENDR0UrSTlrN2dzU2NDbUE5OTU3andZTkdqeVgrd3dZT0VCWkdXMzFENnRKVFUxbDRLQ0JIRHQ2alAzNzkrUHM0dnpNZGF2VmFyUDVMYloyNXIwWW1iMDBXY2xjRVd2OXV2V28xV28rL3Zoaml6SWJObTVRNXV0OVBmMXJBZ01EbVRocEloVXFWRkRLT0RvNkFsQ25UaDMwZWoyclZxMmlYcjE2RmcrdnpzN096UHQySHNlT0hzUHZDejlpWTJLSmlERDFTQnpZZjREZzRHQ21USm1TbzJHRVU2ZE9OWHR2S3BXS21UTm1LcThmbjJPNGV2VnFVbEpTekk0dFg3NzhpZmQ1WFAvKy9aODY2Q1FrSktEVmFwL0xrTGpIQlFZR211MmxCSEQyN0ZuT25qMzdWUFc0dWJuUnJIa3pPbmZ1RE1Ec1diTXBVS0FBZmZ2MkJVei9maUlpSXBRZ2MrdldMU0lpSXVqVHU0L1prdWI1OCtlbmNPSEN2Rm5LY2tXL2dnVUxZbU5qWTNVSmRQSHFrNkFqaEJCQy9BZHUzTGpCckZtemlJcU1vazNiTnZUcjErKzUzYXQ0OGVMS3p5NHVwdmt6WmNxVVlidi9kc3BYS0src1JKVkplVURQd1JmL003NlpZYkhxV3AwNmRaVFhCb1BCb3Y3SDNieDVrKzNidHpObTdCaXJpd0prdHZuQ2hRdEt6MVRRMVNBOFBEeXNEc1BhdXNXMGt0ZmtLWk9WWStucDZheGJ1NDVPblR0UnRXcFY1bjA3ai92Mzc1T2h6VkRtbkRSdjBaeVNiNVEwQzFEV2xDbFRobkhqeDFHdFdyVnNoNXFscDZkejZkSWxpaFFwQXNEcUgxY3JuKzJLNWFhRklkYXNYYU9VUDNIOEJFdVdMR0hFeUJIVXJGa3p5M296UTkzVGVQREF0R2RRdnZ6NW52cmFwOVdxVlN1YU5Ha0NtSVpOZnVIM0JUMTc5VlRtQmhtTlJvWU9IWXFUMm9rWk0yZGtHWVFmUFg3aXhBbE9uRGpCdVBIamxMbHVHOVp2WU04ZVU0L1lhNis5aHFPakkzcTlua2FOR3ZGbTZUY3BXclFvUllvVUlUNCszdXpmd0tOc2JXMXhkWFZWOWxRU2VZc0VIU0dFRU9JRk83RC9BTXVXTGNQSnllbUpLMDQ5THhxTmhvc1hMOUt6VjArTGM2bXBwZ24vbVFFak8xMjdkYVZjMllmN2xLeGV2ZHJzZkhwNk9xZE9uU0k4UEZ3NWR1UEdEZVhudUxnNHZ2bm1HNnBVcllLbnB5ZG56NTRsSmpxRzk1dStiMVpQV2xvYVM1Y3VwV0hEaGh3L2ZweVRwMDV5NE1BQnBuODkzU3pzL0hIaER6WnYza3kvZnYxSVQwL25jc0JsNHUvSFU2VktGVzdjdU1HQUx3WXdkTmhRRm4yM0NJQmRQKzlTZXJUczdPeWVHSElBQ2hRb3dKdHZ2bW0ycUVKVzNuenpUU1c4UGZwNTJ0bWJ3dUdqd2E1cHM2WnMzYnFWalJzMzBxQkJnMXhkbkVLdk4yMncrcVRRZVdEL0FRNGZPbXh4UEhQb1lLK2V2U3pPUGQ1enBWS3BsTFpuOWlRK3ZzUjRodzg2c0d6Wk1rNy9mdHJxNGdlUHVuMzdOdDh0K283MzNudVBFaVZLY1Bic1djTEN3cWpmb0Q0dFdyYWdjT0hDT0RvNmN2MzZkVVlNSDRHUGo0OHlUMmY3OXUyc1c3dU9hZE9tWlRrSHp0YldWbGI0ektNazZBZ2hoQkF2ME04Ly84eXFsYXVvV0xFaW83OGNiYlpmekl0a1oyZkhzT0hES0Z1MnJNVzV6TGtsV2EwUzk2aFNwVXBSdFZwVjViV2IrOE5yOUhvOUdvMkdtemR2Y3Z2MmJlWDRvOE8zOXUzZFIxUmtGRkdSVWZ4NThVOXNiR3p3OVBTa1Jjc1dadmRadm53NUdFM0I2dmp4NDN6aDl3WGJkMnhud3ZnSnpKNHpHMjl2YndEV3JGbUQwV2cwR3hKV3RteFpHalZxeE14Wk0xbTJiQm56NTgxbjFRK3JjSE56SXk0dTdwbitEazZkT3NYcUgxWm4reGtsSlNYUjk1TytkT3pZTVVkMXFsUXFQdTc3TVhQbnpHWDl1dlgwL2FUdlU3Y3JLNWtidnlZK1NNeTJYTm15WmFsVHQ0N0Y4Yk5uemhJVUZFU1hEN3RZQkxDa3hDVDgvZjJmcWowdFc3VmszNzU5ckYyN2xxclZxbEtvVU5iNzJLeGF0WXEwdERTT0hUdkdzV1BIQUZOQWJOYXNtYkpuRVpoK0YxVXFGZGV1WGFQRzJ6WFl0M2NmYTM1Y1E1TW1UYWhjcGJMVnVnMEdBNG1KaWVSemYvNDlYZUxGazZBamhCQXZvYVNrWkdMaTRpam80WUc3KzVNZk5zV3JJU1FraEI5Vy9VRGxLcFZ6UEEva2ViRzN0NmQrL2ZyQXcyL2RNMTM2OHhMNTgrZlBjajdIK2ZQbmlZK0xCK0JhMERWbGdqM0FnNFFIYU5JMW5EcDFTZ2tmMDZaUE01dFQ4dWhpQkEzZWFZQ0hod2RGaWhTaFNORWllSGw1V2ZRNjdObTloME1IRHpGcDhpUWNIVXpEdGh3Y0hCZy9manlqUm81aTBzUkpMRjZ5R0Njbko5cTNiMDlTY3BLcHZpSkZLRnk0TUdxMW1tdlhyaEVYRjBmVnFsVXBYTGd3bHk5ZkJpQXNMQXdYRnhkT25UcGxkczhTSlVwUW9rU0piRDlETnpjM05tL1puT1g1N3QyNlozdTlOZSs5OXg1bno1eGw1ODZkT0xzNDA2MWJ0NmV1dzVyTS9YanUzNytmWlpuV3JWdFRvV0lGWmFHR1IwVkZSUkVVRkVTN2R1MHNWbDE3OE9BQnFXbXBsSHdqNS9PRzdPenNHREZ5QktOR2ptTHMyTEhNbkRrenk5KzN1blhxNGwzY0cyOXZiNHA3RjZkNDhlSlc5eGRTcVZUNFZQYmh6Smt6cEtXbHNXdlhMaG8xYXNTUW9VTklTMHZEMmRseUx0cjkrL2N4R28wVUtGQWd4MjBYcnc0Sk9rSUlrUTJEd1VDMzNwL2hVNms4RTc0YStjVHlvYmZDK0dyQ05OcTJhazR2M3crZitiNm56cHhqMmNvZjZkZTNONjFiTm52bWVzVExaZCsrZlJpTlJycDM3LzZmaHB6c1JFUkU4UHZ2ditQcDZVbHNiQ3dGQ3hhMEtMTjgrWEllSkR4QXJWWXJjeVFldDJEK0FtVllYSFlUNEV1VktwWHRVc1BhREMzcmQ2em53dzgvcEdiTm1rUkZSaW5uWEZ4Y21EUjVFZ0dYQXBTSDc2Yk5tbHF0WjgvdVBady9mOTdzbUU2blE2ZlRjZUhDQldYNTVFeGRQdXhpRVhRT0h6N01sU3RYZVBlZGR3RlRqMVhnWCthcjJUMHFjN2pZMHpBYWpRd2VNcGlvcUNnMnJOK0FOa09MYnc5ZnMzbFF6OExSMFpGU3BVcHg1ZXFWTE12MC96enJ6VUN6a3k5ZlB2ejgvSjc2dXRLbFN6TjR5R0RtZlR1UHNXUEdNbTc4T0t1TExEeTZZbDhtbzlGSWNuS3lSWTlhOWVyVldiVnlGZUhoNGZUcTNZdXVYYnNDTUdYeUZJcDdGMmZRb0VGbTVUUDNlQ3Bmb2Z4VHQxKzgvQ1RvQ0NGRU5veEdJeHFOaG93TTdaTUxZd3BHR28wRzdmL3ZuUDZpelo2MzZMbmN1MmIxYWpSN3YxR3UxL3UvNWxib0xjRFVvN0hyNTExV3k3UnExWXJxTmFxajFXcVpOWE1XN3paOGwzZmZmZmU1dHN2SnlRbi83ZjZrcHFZeWZ0eDRqRVlqUnFNUnY4Lzk2Tlc3RjYxYXRjSi91Nzh5Q1Q1ek9lcW95Q2gyN056Qnh4OS9qRnF0WnZPbXpWU3RWbFdaNTdKdTdUcUtGeStlbzdrK1lCcnFkZlB2bS94OTgyK2xWMEhsb0dMVTZGSFVxR0Y5YjVSQ2hRcGxPY2NqSlNXRjBOQlF3bTZGTVhMVVNMTjliVFFhRGNPSERTYzhQQnhuWjJlK0dQQ0ZSVTlHUkVRRXAwK2Y1dVNKazRCcDhydTN0emNGQ3hZa09TV1p0TFEwNXM2ZG0rWDdlYnluTERzUkVSSDg5Tk5QdUx1NTA2dDNMNlpPbThyVUtWUFp1blVyNTgrZlo4alFJZG51ZjVNVDFhdFhaL3YyN2R5THVFZVJva1grVlYzUFNxZlRjZUxFQ1hidTJNbXMyYk5vMUtnUkJvT0JSUXNYTVdUd0VMcDA2VUxYYmwwdHZnaElUMDhuSkNTRW9LQWdncThGRXh3Y1RNUDNHdkw1NTU4RHBsWGx0bXpad3Y1ZjlnT21BTjJsU3hmbCtuLysrWWZpM3BZTEVnUUVCR0JyYTB2bHl0YUh0b2xYbXdRZElZUjR6SzQ5djZEVm1iNkpOUm9OQU1URXhMTDlKK3ZmWEQ4cVB0NDBuQ2NrNUtaWitZb1Z5bEsrN0Z2UG9iWG16bDM0RTkxekNEb0ZIeGtITDU1ZDVpVC9QeS8rbVdXWnpEMXBNakl5U0VsTllmYXMyZHk5ZTVmdTNaOStHSlExV3EzVzZtcHFONjdmWVA3OCtjVEh4ek55MUVocTFhckZqei8reUlybEt6aDY1Q2pEaGc4ejYrR0lpWWxoN0xpeEdBMUdPblhzaEVxbEl1RkJBbDk5K1JWZHVuU2hjNWZPSEQ1ODJPcVMyUWFEUWZuNTBLRkRuRDkzbnI5di9rMTBWRFJnV3JLNlh0MkhDelJrdHdMWm8vUjZQVnUzYmlYMFppaWh0MExONm12YnJxMVNMaTR1anRtelpoTVJFY0dNbVRNNGVmSWtzMmJPNG84TGY5Q3ZmejhsbU8zZHM1ZmR1M2RUcGt3WituN1NsN3AxNmlvQklTdzhERmRYVjlhdVc1dGxlN0lidXBZNStmM1BpMyt5Wjg4ZS92ampENHhHSTMwKzZnT1loc1Y5TStNYlZxeFl3ZjVmOWpOODJIQnExYXBGOHhiTnFWR2pSbzQzSTMxVTR5YU4yYjU5T3djUEhxUjNuOTVQZmYyenlIeWZDZmNUMkx4NU13ZjJIMURtUldXZWE5S2tDWVVLRldMZXQvUFlzbVVMUjQ0Y29XbXpwalJyMWd3bkp5ZkdqUjNIelpzM01SZ01PRGc0VUxaY1dkcTJhMHVEQmcySWlveGkvLzc5N051M0Q2MVdTN3QyN1NqZ1VZRFZQNnhtL2JyMTlQbW9EL0h4OFR4NDhNQnMwUXd3QmVGVEowOVJwMDRkcTZ2OWlWZWZCQjBoaEhqTXhxMDcwR2cwWnNmdVJVYXhmdFBXSE5jUkZIeWRvT0RyeXVzZTNUcS9rS0N6OGNmbEdNbCs5YUF6NXk2dzhQdmxWUGFweU5qUnczSlVyK29KS3pXSm5GbTVhdVdUQy8wL0Z4Y1hwazZkeXJ4djU3Rnh3MGJpNCtQeDgvTjdwZ2ZjczJmUGN2ZnVYYlJhTFlHQmdXYkxQd2NIQjdQZGZ6dG56NTdGdzhPRDZkT25LeE8zL2Z6OHFGMnJOdlBteldQSTRDSDQ5dkNsVTZkT2hJZUhNMlh5Rk96czdaZ3hZd2FGQ3BzbWtuL3h4UmU4VmVZdExsNjh5TGF0MjRpTGk2TlY2MWFBYVY1UGJFd3N0cmEySER0NlRCa1NGeDRXenQ4My82WkMrUXAwN3RTWmN1WExVYkprU2VWOUJsOExadGV1aDcxZk9wMk9GaTFiRUhRdGlOQmJvY3B4VjFkWG1qUnB3c2tUSjdHenM2TktsU3E4VmVZdHlyeFZSaGtPbFpTVXhKNDllOWoxOHk1c2JHeVlNR0VDUGo0KytQajRVTDE2ZFJZdVdFamdsVUJHakJoQnhZb1Y2ZGlwSSszYnQxZmUzK1AwZXIzRmNMakh6MXVqMCttNEhueWQ5UFIwSms2Y2lFcWxvbW16cG5UczJORnNHV1NWU3NXQUFRTm9VTDhCUC96d2c3SVhUWmN1WFpSQTlEUktsQ2hCL2ZyMTJiZHZINTA2ZDhweFQ5dS9jZldxYVdQUW5UdDNLbTNvMWFzWERkOXJhTlpyVTZsU0piNzcvanUyYnRuS25qMTcyTGhoSXovLzlEUExWeXlueE9zbHFGVzdGajQrUHBRdFd4YVZTc1h0MjdkWi9jTnFMbDY4aUkyTkRlKysreTY5ZXZWUy9xN0N3OEx4OS9mbjFxMWJhREkwMk5yYW1pMmFBYWFocENrcEtYVHQxdlc1Znc3aXZ5SC81UkpDaU1lc1c3VkVDUXNHZ3dIZlB2Mm9WTEU4NDc4YThjUnJRMitGTTNiaU5OcTBiRWJQUitib3FPeE4vMEhmL3ROdXpwMi8rTVI2RWhKTkt5UDl2T2NYanAzNC9ZbmxhOWVxUWVjTzdWQ3JuN3kveHFVQTA1eUM5eHMxeENtYlBVREVmMCtsTWczYnNyVzE1Y1R4RTNUNG9BTkZpeFY5Nm5wQ1EwUFp0SEVUTmpZMmVIdDcwN21MYVFQR2pJd01saTFkeHUzYnQrblFvUVBkdW5lemVQaXRYcU02Q3hjdFpPNmN1WVRkQ3NQR3hvWmxTNWZoN3U3T3BNbVRMRllzZTcvcCs5U3JYNDlQK241QzAyWk5LVmFzR0FBaE4wTFlzbVVMUnFPUmdnVUxNbURnQUFBKzd2c3huM3o2aWRWMk96azVjZVhLRmE1Y3lYcGVTYVppeFlyUnBFa1RGaTlaYkJFR1kySmkrTzY3NzdnY2NCbTlYczg3Nzd6RFJ4OTlaQlpnNnRTcHd4c0wzbURxMUtsODllVlhEQjh4bkVhTnNoK3VtWmFXeHVMdkYyZDczaHJUOEZZdEtwV0tEejc0Z0hidDIyVTdHYjVLMVNvc1hMU1E4K2ZQYy9yMzAvL3F3Znlqano1aXlKQWhyRnUzN3BubTFUeXRsR1RUQ250bHlwVEJ0NGN2YjcvOWRwYjc1cmk0dU5EM2s3NjAvNkE5dit6N0JlOFMzdVRQbjU5aHd5eS9rUEh5OGlJNU9abE9uVHJScW5VcnZMeTh6TTRQR1RvRTd4TGUvTEx2RnhJVEUvbm80NC9NNW9wRlIwZXpjOGRPM20vNlBtKythYm1ScU1nYmJOSTE2Ykp3dUJEaXBXVXdHREFZREdpMVdqSXlNdkR5OUhyeVJibElyOWZUc1ZzZlhpL2hqVy9YVGs4c0h4a1Z6WS9yTnRHK2JTdjY5dmExT0w5ODFSb09IenVaYlIxR285RnNGU3NIQjRkc2Q1WUhhUExlTy9ULzlLTW50aThqSTROZW4vaGhaMnZIbXBYZkt4c2x2aXlpWTZKeGNIQkFwVkpoYTJ2N1RMMFhlWkhCWU9EZXZYdEthTWhOQ1FrSkFGWlhzWHE4RFhxOUhwVktSV0ppSXZiMjlsWlhzY29VRmhhR3A2ZW5SWEF5R28xUC9IM09iVWFqa1prelpsSzBhRkVhTlc2VTdXcHFhV2xwYk42MG1XN2R1Mlg3L3Y2dHNEQlRhSHo5OWRlZjJ6MnlramxVYi95RThXYTllOC9MNzcvL1R0MjZkVithZjg4R2c0R3Z2dnlLNU9SazVzMmZsKzJtcitMVkprRkhDUEZTZTFtQ3p0UEtLdWpraFAvT1hXelkvSEJQaXFkZGVXM3YvdCs0ZmVjZnErY1NFaDV3N3NKRlBBdStSdlZxMWpmUGUxeTcxaTBvL2d5OUNNOUNnbzRRTDBaVVpCVDJLdnYvYkIrbi81SldxeVVtT29aOCtmTzlrT0Y3NHI4alE5ZUVFQ0lIeXIxVmhxR0RQbjlpdWZEYmQ1Z3haOEV6M3ljNkpwWnRPM2JoNXVwS1VuSXlycTR1Yk55eW5RYjE2NUR2L3pmOGU1SS9MbDdpMHVWQVpZVXNlTmhMWkdkbmg2T2pJNGxKeVdaRDRqUWFEYmEyTnFoVUQzdDRkRG9kZXIyZStuVnF2YkNnSTRSNE1iS2FkL1MvUUtWU1BkTVFVUEhxa2FBamhIaHA2ZlY2OUhvOU9wME9qVVpqc1VEQWk2VFQ2MGxNVEhwaXVaU1UxSDkxbjVXcjE2R3l0NmRkbXhaczNMS2R0cTJhczJ2dmZ0YXMzOHlRQVUrM3g4V3FKUXVVelVidlJVYngrYUFSdEduVjNHcFBVL3N1UFhtN1JqWEdqUjZ1SEZ1N1lRczdkKzM5Vis5SENDR0UrSzlJMEJGQ3ZCQjZ2UjV0aHBZTXJSWnRSZ2FhakF5MEdSbm85SHFNUmlNR3ZSNkR3WURSYUVUL3lOS3ptVVBYZERvZE9xMlcxMHU4K1BIc0FIL2ZER1gwdU1uUDlSNUhqcDNrL0I5LzByZFBEMlh1akp1cks1MDd0R1BkeHEwMGJGQ1BxbFY4bm1zYmhCQkNpTHhDZ280UUl0ZVllbDB5eklKTWhsYUxWcXMxMnpmalZWUzYxQnQ4OG5IUEo1YTdlL2NlM3k5YjlkVDFoOSsrdzlLVnEvRXVYb3pXTFpweDhNZ3g1VnpiVmkwNDhOdGg1aTVjeklMWlgxT3c0TE9QcWRmcmRLU2xwei96OWMrVFZxdmxUaFp6aTU0WGIrL2k1TXVYNzRYZVV3Z2h4SXNoUVVjSThjelMwdEpJU1VrbEpTV0ZsTlFVRFByY0RUTzJ0cmJZMk5oZ1oyZUhuWjBkOW5aMnVWcS9OUmtaV3ZTR2gzdGZaQVkwdFpPYU4wbyt1VGZwLy9lL3N4b28xSTZPVmxlYlNrdExZK2JjaFJnTVJrWU9IWUM5dmZuN2RIQlFNWGhBZnlaTStZWVpjeGN5YzlvRWkxM0RjMnJ2L3QvWXUvKzNaN3IyZWJPMXM4UGQzUjA3T3p0czdVeC85ODlyZFM2RFRrL2MvMi91S29RUUltK1NvQ09FeUJHOXdVQnFTZ29wcWFta3BxUXFPN3cvRFh0N2V4d2RISEJ3ZE1UUjBSRkhSd2ZzN2UyeHRiSEZ4dGJHdE1xV2pTMjJkZzlYMm5wODFiWG5iYzZDN3poL3dYTFgraXRYcjlHdDE2YzVyc2Rhb0ZqMjNiY1VlV3dDc0U2blk4YmNoVVRjaStUVGozcFM4blhyeTk3NlZDeFBoM2F0MmJsckw5OHRYY25RZ1g3WTJqNTlDS2hZb1J3MWExU3pPTDVtL2VhbnJpdTMyZG5ha2krZit3dFpkUzFEazBGY2ZMeXlNN3NRUW9pOFI0S09FQ0pMT3AyT3hBZUpKRHg0a09OZ1kyZG5wNFFadGFNakRvNk9PRGlvY015aU4rTmwwN2poTzVRdFU4YnNtRWFUenM5N2ZpRWpRMHZyRmszeDhQQ3djcVdSWFh2M2s1aVlSSk5HNzFLMFNCR0xFdTV1Ym1hdkRRWURjeGQ4eitXL3JsQ3JablhhdEdxZWJkdDZkT3ZDNWNBckhEOTVHb0NoQXo5LzZpQlErczFTZEdqWDJ1TDR5eEIwaEJCQ2lOd2tRVWNJWVNZakk4TVViaElma0o2Vy9Wd09XeHNiMUU1T09Eczc0ZXppZ291ek0zWXZZSGpaODFTM2RrMnoxM0h4OFV5ZjhTMFpHVnA2ZHU5Q2w0N3RBWWlKamVQYkJZdXBYYXVHRWh5cVZhbk11RW5UT2YvSG40d2JQWnp5NWQ3SzhqNUdvNUh2bDYzaXpMay9LRjNxRFVZT0dmREVJR2h2YjhmNEwwY3dldHhranA4OGpjRmdaUGhnUDlsclJnZ3JybCsvVHVqTlVGcTJhdmxDNzV1VWxJUktwVUt0VnFQWDY1L3EveE8xV2kwNm5RNG5KNmZuMk1Lc3hjWEZvVktwY00vaFV2WTU4ZURCQTRLQ2dxaFZxNWJGWjNIanhnMXVoOS9tL2FidkF4QWRIWTJYMTR2ZEswM2tiUkowaEJDa3A2WHpJUEVCaVlsSjJTN2hyRktwY0haeHh0blpHUmNuWjlST2VYczM2WnVoWVV5ZjlTM3g4ZmZwNWZzaG5UdTBVODVwTkJxdVhiOUJpUkxGbFdOdmxpckoxRWxqbVByTkhNWk9ta2JuRHUzNHNOTUhGdk5wZERvOWk1WXM1L2pKMDNnV2ZJM3hZMGFZN1htVEhRK1BBa3dlL3lWZmpwL0N5ZC9QRUgvL1BpT0hEc1NqUVBhNzJtZjYrMllvUCszZWw2T3lJdStJam83bXdZTUhWcy9seTVlUHBLUWtrbkt3ZkRwQUpaOUsyTnZiazVDUXdLeVpzK2pkcHpmbHk1ZFh6aTlhdEFnbnRST2Y5ZnNNZ01DL0FxME9PN1czdDZkSzFaeHRXdnNzTGwyNnhLNmZkNWtGblhzUjk3Z1plalBiNit6czdLaGJ0KzR6MzNmNHNPSFVyMStmTjB1L3llWk5tL2xteGpma3o1K3pmNStyVnExaTM5NTliTm02QlZkWDEyZHV3N05hdDNZZE4yL2U1UHZGM3l2SFVsSlNDTGtSa3VNNkt0MWlOTUlBQUNBQVNVUkJWRmVwYlBibHk3NjkrOWkwYVJQZkwvNmVraVZMbXBVOS9mdHB0bS9mem51TjNpTXlNcElCWHd5Z2VZdm05TzNiRjdVNmIvLzNSYndZRW5TRStCK1ZtcGJHZzRRRUVoT1QwR3ExRnVkdGJHeHdjbkxDeWRrSlYyY1huRjFlL2Q2YW5FcExUMmZiOXAvWnZXOC9ScU1wd0tTbmE5aXcyVjhwazVTVURFREkzNkZteHdFcVY2cklYNEZYMmJaakYwZVBuNkxiaHgxcDJLQWVLcFdLdFBSMFpzNWRTTURsUVBMbno4Zms4VjlpYjJkdnNVZFBadUJNMTJnc3poVW9rSitKWTBZeDVldlpYQTBLWnVpb3NZd2NNb0RLUGhXZitONnVCZ1Z6TlNqNG1UNFg4ZThaREFhT0hEbkM0Y09IK2VmT1A2U2twT0RsNVVYZHVuWHAyS2tqYm84TmI4d3RQLy8wTTd0Mzc3WjZybDI3ZG9UZkR1ZHl3T1VjMWJWeDAwYnk1Y3VIVnFzbE1EQ1FwQ1R6Mzgrb3FDaGNuQi91Tmo5Mzdsemk0dUlzNm5GeGNXSHJ0cTNLNjRFREJoSVpHWm1qTmp4dTlKZWpxVldyMWhQTC9mSEhIeXhmdmp6TGgyaWRUb2U5dlQzYmQyeFhqcDA0Y1lLM3lyeEY0U0tGYzlTV3pKN1phdFdxc1dIOUJzYVBHOC84QmZPZmVRR1I1K0hHalJ0TUdEK0JuajE3MHJaZFcrVjRRRUFBRFJvME1Dc2JGaGJHK1BIamMxejN6cDkyS3N2anA2ZW5zMi9mUHQ1OTkxMkxrQVBnNEdncXA5UHBLRjY4T0dQR2ptSGV0L080RW5qRklpQWVQbnlZNWN1V00ySGlCSHg4WkpsOWtUTVNkSVQ0SDZMVDZZaUxpK1ArL1FSME9wM1ZNcTZ1cm5nVUtJQjd2dHdidXZBcU9YN3lORCt1MjhUOWhBUmU4L0JnOUloQnJGeTludDM3RHBpVnk1ekVIaForbTdzUjl5enFtVExoUzA3K2ZwWjkrMy9qdXlVcldiTitNek9tVG1EUmtwWGNDUG1iMXp3OG1EWnBETVdLRnFGVDk0K3kvUHRZdDNFcjZ6WnVOVHYyVnVrM21UTmpDck8rbnNTVXIyY1RFeHZIcnIzN2N4UjAyclJzUmsvZkR5Mk9QODFDQytMWnBhYW1zbUQrQWtxVktrVzFhdFhRNlhSY3VYSUZmMzkvenB3NXc0S0ZDNTdMTjluZGZidlR2bjE3czJQYi9MZHg4TGVEMUs1ZG05NTllcHY5RHU3ZnY1KzFhOWF5WXVVS2kyRk1MaTR1WEwxNmxiQmJZUUJjdlhLVnRMUTA1WHpDL1FUUzA5STVmdnc0MWFxWkZyN28zNzgvalJvM1VzcnMzcldiWGJ0Mm1kWGJ1blZya2xPU24rbjlGUzllL01tRi9wOUtwVElMTW8vYXMzc1BhOWV1VlY2bnBxYXkrb2ZWdUxpNE1QZmJ1VGc1T2FIUmFFaEpTY215Zm9QUlFMb21uWXlNREFZUEdjdy9kLzRoS1NrSmQzZDM3TzNOSDd1Q2c0TXBWcXhZbGdFM01ERHcvOWk3NzdBbXIvWVA0TjhFUXFJUUNIc3JJbTVCaTNYVmFsWFVPdnU2OTZpN3RuVlZYSFhoWGpqN3E2TzI3b0dLVnNFQnhUMXgyMUlSUVpHOU40VHM1UGRIbWtkaXdoUUY5UDVjVjYvWFo1MmNKTHp3M004NTU3NXg1L1lkVEprNnBkTFdPQllVRkdEOSt2Vm8yS2doK3ZicnkreVBqWTFGWm1ZbWVEd2VIajE4eE93M3R6Q0gzM0cvTXJldkNYSUE0TUtGQ3lnb0tNRG8wZnBUODJ0KzFtVXlHWGc4SHRxMWF3ZmZUYjRJRGdyV1NmdnU1ZVdGKy9mdVkrT0dqZGkyZlJ2TXpjM0wzQ2Z5NmFKQWg1QlBRSDVlUGpLenNsQlFvUDhtZ3N2bHdzTGNIQUp6d1NjemFsT2N2THc4Wk9mazRLdU9IVEI1L0JqdytTYll0RzZGem5rSmlVbjRZZFk4ZFBmcWpPK25UTkRiVnBOR0RkR2wwNWZZZCtnb25CMGQ0ZXpraUpIREJ1R1AvWWV4ZU1FYzJObXE1NkwzN2RVRENvVkM2OXFZdUhpRS9SdU81czJhb041Ym1kaHNiS3dCQU01T2p0aXdaamxPbkRxRENXTkhsZW45R1JnYW9oWk5DYWt5WEM0WEczMDNhazMxa2txbDhKN2pqZWpvYU55K2ZSdGVYbDZWL3JwOFBoODhIZzlYTGw5Qjl4N2RjZS9lUFFRSEJXUEsxQ2w2cDQ4bEpTWEIydG9hRGc0T2V0c0x1aGlFTzNmVVNURUNBZ0swZm05b3BxbjlzdjBYckZtN0JvRDY1cmZvVkN5T2tlN29SbVd0cGJseTVRb0E0SFgwYThoa01tYTdVYU5HNVc2cmR1M2FtTDlnUHViUG00OHRtN2RnNGM4TGNmblNaZXpZc2FQRTY4NEZuc081d0hOYSszdzMrYUp4NDhiTXRrd213NnFWcThEbjg3RnoxMDY5N2Z6Nzc3OElEQXdFaThYQ2xLbFR5dDEvZlk0ZFBZYjB0SFNzV2IxR0szaTZkKzhlQU9ENGNlMEhLOTE3ZE1mTW1UUEwvVHBDb1JDbi9FK2haNitlY0hCMFFGUlVGTXpNekxUVzRQQzQ2dDlGZVhsNXlNM05SVVo2QmpJeU1tQnNZb3hmZnZrRnpabzEwL3IvdzdUdnAySGloSWs0Y09BQVpzMmFWZTQra1U4UEJUcUVmS1JrTWhreXM3S1FrNVVOK1ZzMzBZQTZsYTlBSUlDNXVmbEh2OWFtUFByMTZZbG1UUnZEdFo3dU5JdUthT0RtaWpYTEZ6UDFlRDVyNFk1Zk5xL1R1c0VZUDNha3puVVgvN3FNc0gvRDhVWGIxdWpUcTBleDdWdVlDL0RkcEc4cnBhL2svZU53T0ZwQkRxQU9BdHExYjRmbzZPaGlIMFpVaHRqWVdQejIyMis0YytjT25qMTdodTQ5dXVPYmI5VHJ6cFJLSlhPakN3QVJ6eU5nYW1xS3UzZnZhclhoN3U0T0V4TVR6UEdlZzdIcFl6SCsyL0ZZK1BOQ3JXbGppeFl0Z25GdFkveTg2T2YzOWw1S3NublRacjNiVTZkT0JhQityMisvTDQyWTJCaWRmVTJhTk1HbzBhTnc2T0FoWEw5K0hZQjZWR3ZWNmxWNjI5amt1d2x1Ym03NFgzL3RFVFJuWjJldDdXdFhyeUVuSndkang0NHQ5cjJNR0RFQ3lVbkpDQWdJZ0xtRk9ZWU1HVkxzdVdXUms1T0RvS0FnZE9uYUJiWnZwYnEvZk9reVduN1dFajE2OU1DRzlSdmc0K01EV3p0YkdCc2JJejQrSG1IL2hKWFl0b0dCQWI3dStTWno1SEcvNDVETDVSZzVjaVNVU2lVMmI5b01xVXlLM3IxN0l6VTFGUm5wR1lpTml3VUFUSjB5VmFzZFMwdExXRnRidzYyK205WnJDQVFDOU96WkUrZk9uY09JNFNOMDNnTWhiNk5BaDVDUGpFUWlRV3BxcXM2NkRvMWF0V3JCMHNvU0Fxb0dYendXQzd0LzMxL2lLY0wvMG0ySFAzOVI2cmwyZHJiNFg5ODNUNnMvVkpydFNkKy9lZUtwbVdwMzdrSXdndjY2clBmOGg0K2VZT2pvaWN4MmNkUHBTT1ZMU2t3Q0FMaTV1WlZ5WnNXNXVibGg2ZEtsOFBIeEFZL0hZMjc4QWZYdmpkV3JWdXRjOC9hK0xWdTNvTUZiNmRjejBqTVFIeC8vcGkyeFJHdU5EZ0NFaDRkcmJSZGQzUDdzMlRNa3hDZVUvdzNwMGRXckswNy9lUm9BNEgvU0g0R0JnVGh3VUQwVnpkRFFFT2ZQbllkQ29jQW0zMDE2cjllczBYbmJrQ0ZEWUd0cmk2KysrZ29YTDF3RW04MkdpNHNMY25KeXRNN2o4L2t3TVRFQm44L1grWnlLVWlnVU9ISGlCR3hzYk5EVnEydUo3Mm42ak9sSVRVM0ZnZjBIWUc1dWptN2R1cFY0ZmtsQ1FrSWdrVWpRdDI5ZnJmMFJFUkZJVEV6RXlGRWptUkVYV3p0YkpqaDdjUDhCZHV6WVVXeFNCWWxFQXJsY3pnUTZyMTY5d3Brelp6Qmx5aFNZbVpuaFVzZ2x4TWZIWS82QytiaHc0UUpFaFNKWVdWbWhqbk1kcEtha1l2eUU4V2phdENtc3JhMWhZV0ZSWWliSlBuMzY0T3pacy9qcnI3OHdadXlZQ244VzVOTkFnUTRoSHdteFdJeTAxRFRrNWVzR09Pei9SbThzclN6QkxUSi9tdWlYbHBhT3k5ZHVsbm9lbDh0RlducEdxZWMyYnRSQUs5RDVVRHEwYTZOM2lsQlpSVWE5eE91WXVFcnNFU2xLTEJZalBUMGRJWCtGNE5xMWEralpxeWVhTlN0OW5WVkZaR1ZsUVNhVndjN09EaU5IallUL1NYOUVSVVhCeGxwOVUydkNWMDhybXp0dkxyNzY2aXRJcFZKRVIwZkQyZGtaeHNiR2lJNk94b3pwTS9TMnJXOGExeGRmZktHMS9mVHBVMFJGdlFsdTh2THltSDlmdW5RSklYK0Z2UE43QklCMjdkc3hhenMwaFllTHJobHAxcndacGs2ZHFyVUF2NmlvcUNqOC9iZHVVZ1kybTQzT25UdHI3WXQ0SG9HRkN4ZHE3ZnYrKysvQk1lSkFLbnVUWlc3VnlsVm8vMFY3clNsWVY2OWNSWEp5TW43ODhVZTlnVlZSSEE0SGl4WXZ3cXhacy9ETDlsOWdhMk1MZDQrS0xjWi84dVFKVEUxTmRRSnFNMU16OU8vZkgxOTg4UVZldmRLZmxZN0Q0ZUR3a2NONmp3VUdCR0x2M3IzTTlxV1FTMUFxbGZEMzk4ZlJvMGRSVUZDQUZpMWJvR1BIanVqWXNTTnpYa1JFQkI0OGVBQzMrbTQ2STUzRmNYQjBnSzJkTFo0OGVVS0JEaWtWQlRxRTFIQmlrUmdwcWFsNnA3eHdlVnhZV1ZyQ3pNeU1hcTJVUTdzMm4rUEU0VCtxdWh2dmJQellrVEExclhnV3J3T0gvU2pRZVEvaTQrTXg3YnRwekxaQUlNRDhCZk8xYmdBcjI4WU5HeEVXcGozMWFPR0NOemZwZi95aC9mT2VtcG9LN3puZVdMdDJiYWszMWZQbXo0T25weWV6clc5a2FQanc0VnByY0U2ZVBBbi9rK3FFQU45OTl4MG1Ubnd6a25qdDZqWHMyclVMUHkvNkdSNGVIbVY0ZDI4WUd4c1hlMHdta3lFMU5SVlcxbGJGVGwwREFFZEhSMFJFUkdpdHA5R25jWlBHMkxkL245WStQcCtQUjQ4ZW9WQ29IdkdOalkxRmFHZ29PbjNWaVRsSElwSGd5SkVqc0xHMWdWZTNzcTNITWpVMXhlTEZpekhYZXk1V3IxNE4zMDIrNVVyQUFLaEhrWjZIUDBmcjFxMTFScFh0SGV3eGFYTGxKU1RwMHJVTHpBUm1NT1diNHZyMTY0aU1qTVFQMy8rZ2M1NlpxVG9vemN2UGcwcWxRbFpXRnBLVGs1R1NuSUtVbEJRa0p5ZGpqdmNjbmI5Zjd1N3V1SHpwTXNSaU1hV2hKaVdpUUllUUdrb3FsU0k1T1VVbnRTc0FHTmV1RFJ0Ym14TC82SlBxclZjUEwvVHFVYkZGNllzWGVFT3BWTUxvSFVaekFHRGM2T0VZTjNyNE83VkJkSm1ZbUtCUDN6NFFpOFhJeU1oQStMTncrRzcwUlZ4c0hFYU1IUEZlSGtyODhPTVBUR2Ewdlgvc1JXRmhJWDZjL2lPdVhiMkdpeGN2b3JaeDdRcTN6ZVB4dEJJTmFFWlNOSlJLWlluVE5ibGNybFlkcVN0WHJzRFd6aGJ0MjdldmxHbWVhV2xwZVBya0tSd2NIYkI2MVdvWUdSbVYrQmxMcFZLMGFkTUdpNWU4U2FuODZPRWpoSVNFWU5yMzZnQ1Z4V0tCdytGQUpwVkJvWHl6QnRMWTJCaDhVejZUVHZ2RzlSc3dNelBUcXN0ejZ0UXBwS2VuWStIUEM4dWNjam9yS3dzdUxpNllOWHNXMXE5Ymp4czNibURrU04yMWZTWEp5Y21CVENhRHRiVzF6ckVIRHg3Z3d2a0xBTUJrbE51eFl3ZDRYQjdNQkdabzByaHNveTBhRFJzMlJNT0dEUkVURTRQZHUzZGo5SmpSY0hCMGdGS3BSRnBxR3BLVGs1R2NuTXlzMGRtOWF6ZTJidG5LcE5YbmNEaXd0YldGdmIwOVJDS1J6dDh5SzBzcnFGUXFaR2Rsdzk3QnZseDlJNThXQ25RSXFXRVVTaVZTazFPUWxaMnRjOHpZMkJoMmRyWlZWbFdiVkErR2hnWUFQdTNzZWRXWnViazVwazE3TTZLVG5aMk45ZXZXNDlpeFl6QTFOUzEyV3RXN0tQcjBYM1BUMktCQkEvaWY5RWVUcGsxMHBrOXAxblNoREhIRzJqVnJkYkt1dFd2WGp0bFdLcFdsVHMvU2VQbnlKU0lqSXpGK3d2Z0tCems1T1RrSUR3L0gzMy8vamZ6OGZFd1lQd0VzRm92SkhPYTd5UmV1cnE0QTFEZjFxYW1wY0haMlpvS081VDdMZGRwOCtQQWg3dDI3aDlrL3pZWllJbVlDczNuejVtbXQwNWs3Ynk3TVRNMFFGUmtGaVVTQzRPQmdlSGw1TVcwbkppYmk1SW1UOEdqaGdRNGRPcFQ1L1hoN2U4UFcxaGFyVjYvRzVpMmIwYkJodzNKL0xwcUNzV1lDM2ZXWlhDTXVCUDhWSFpZcjFHdnp6QVhtNFBLNHpLaUxwZ2FVUGk5ZnZ0VFpKNVBKc01sM0UrclZxNGVCQXdjQ1VIL2VreWFwUjQ1NFBCN3M3T3pBNVhKaGJtNk9VYU5Hd2NIQlFWMnZTQVVJekFYRkZsTFdURS9NemN1bFFJZVVpQUlkUW1vSWxVcUZ6SXhNcEtXbk14bThORXhNVEdCbmEwdlowd2lwZ2N6TnpURmp4Z3hNbVRJRkZ5NWNlQytCamo0U2lRU1BIajNDNkRHNk5VNEsvMHUyVVpaUjRXSERoNkZ4b3pmVHZJcXUxUURVYTVGdTNicUYyTmhZWmw5a1pLVGV0aUtlcTR2WkhqbDhCTWVPSGl2OVRVQ2R6V3pMMWkwQWdQVDBkSXovZGp4enpNaklDRE5temtDclZxMzBGa1orOU9nUk5xemZnUDBIOXNQS3lxclkxM2owNkJFOFBEekE1WEpSS0N6VStseTg1M3JqaXkrK3dPUkprd0VBMXRiV1NFMU5SWEJ3TUlSQ0lmcjA3Y09jZTl6dk9CUUtoVllpaUpMazUrZGp1Yzl5cEtXbVllellzV0N6MlJVS2NnQXdLZXoxQlowZUxUemcwVUk5VGZCU3lDVThlZndFMDJkTVp4NmFCUWNGUTZGUVlNZXYrdE5xeStWeW5jQjB4NDRkU0VoSXdLclZxL0RpeFF2RXg4WER3TUFBRzMwM3dzYkdCcGFXbGdDQVpVdVhvYUNnZ0puYW1KMmREVzl2YjlqWTJHRHQyclY2WDA4eklzY0U1SVFVZ3dJZFFtcUEzTnhjcENTblFQWldGaXdlandkSFJ3Y2F3U0draG5Od2RBQ0h3MEY2ZXZvSGUwMERBd1BNL21tMjN2b3lpWW1KQUZCc0ljdWlYRjFkMGZLemxzdzJ2OGk2TUlWQ0FZbEVnbGV2WGlFdTdzMTZyK0lLYmpacTNFaHY0RldjMDZkT000a1VBTURDd2dJREJ3NUU2emF0RVJZV2hzQ0FRQ2FKUUZaV2xzNzFva0wxZEw2UzFua2tKU1VoS1NtSktiaWFrWm1oOVI0TkRRMjFFaDQ0T0RoQUxCYmoyTkZqNk51M0wyeHQzNlJBbmo1ak9qcDM3b3k2ZGV2cWZhM2F0V3BESUJDQXhXSWhNek1UeTVZdVEweE1EQ1pPbXFpVERLRzhOSVZmODNMelNqd3ZKU1VGSEE0SFJ3NGZ3WUNCQTJCcGFZbDZydlV3ZlBod2pCbzlTdTlJMi9Qbno3V0tqRVpFUkRBSkp1YlBtdzlBSFp6MDc5OGYzYnByWjQxcjFMZ1JUcDQ0Q2JGWURLRlFpT1UreTFHUVg2Q1Q2S0dvM0x6L1JxZE1LWHNvS1JrRk9vUlVZNFVpRVpJU2t5QVdpN1gyY3d3TllXZG5wM2NLQWlHazVrbE5UWVZNcHM2SzlxRVlHaG95MDZjMDYzYzBuangrQW9GQW9IYzlCd0RjdjM4ZldabnF3T0Y1K0hPbVNDZ0E1T2JrUWlLVzROYXRXMHg2NHBXclZzTEY1VTF0cXFMSkNJcHEwS0JCaVdtWmkxS3BWUEE3NXFmVlJ3TURBMHlZcUM3ZysrelpzMUxiU0VsSlFhMWF0VW9jdVFvTkRRVUFmTjc2Y3dEQXk2aVhKU1pKcU85V0g0QjZxdGZRWVVPWkVYZzJtdzBPaHdQUFZwN0ZYanZ1MjNFWTkrMDRoSVdGWWNQNkRjak96aTR4UzF4NWFGSkRaK3VaOWx6VTg0am5zTE96UTBoSWlIcmEzRnh2Tkd6WUVJOGZQOGJTcFV1eGN1VktyZk1qSWlLdzU3YzltUHJkbTFFcUp5Y25kT25TQlU3T1RuQjJkb2FUa3hQczdlMzFya255OVBURTBTTkhjZnIwYVlUOEZRS3hXQXlmNVQ2b1c3ZHVzZW0rTld1Z05OUHRDQ2tPQlRxRVZFTktoUkpKU1VuSStXOU90UWFiellhTnRUVXNyU3cvV0MwV1Framx1UlJ5Q2U0ZTdscFArWVZDSVg3OTlWY0E2bXhWVlMwcEtRbTNiOStHdGJVMU1qSXk5RTdwMnIxN04zSnpjc0hqOFJBWUdLaTNuYTFidGpLak04VUZUTzhpTXpNVGNybGM2N01zRDZWU2lUdDM3b0J2eWtkaFlXR3h3YzZkMjNmZzR1SUNXMXRiNU9mbkl5NHVEb01HRDJLT2IvTGRoSzFidGpJUHBLSmZSUU1BV3JSb0FUNmZqOFRFUkN5WXZ3QkxseTB0TllnVGlVUTRkUEFRQWdNRFVhdFdMU3hadWdSdDI3YXQwUHQ3RzVmTGhhdXJLLzU5OW0rSnIvL3MzMmNZTUdBQWpFMk1zWC9mZnZUdTB4dE5temFGcmEwdERoODZqSHYzN21uMTZjeWZaeEFkSFExVHZpbXpUMU5VOW0xQ29SQThIazlyVFZlREJnM0E1L054OU1oUk9EczdZODJhTmJCM3NNZmZULy9HeG8wYnNYTFZTdFNyVjArcm5mQm40WEJ4Y1VIdDJoVlBva0UrRFJUb0VGTE41QmNVSUNFK2dabFByV0Z1Ymc0N2V6c1lVSnBvUW1xc3AwK2ZZdnYyN1dqV3ZCa2NIQnlRbDV1SFo4K2VJUzh2RDU2dFBERmd3QURtWEpsTWh2WHIxcVBUVjUzUXFWT25FbHA5ZDdWcTFjSkovNU1vTEN6RTRrV0xvVktwb0ZLcE1PMjdhUmd6ZGd4NjkrNk5rLzRubWNYaG1uVFVxU21wT0hYNkZNYVBIdzhlajRkalI0K2g1V2N0MGJScFV3REF3UU1INGVUazlGNHlRQ1ltcUtmWE9UZzRsT2w4THBlTDdqMjZNeG5pamh3K2dzVEVSQmdZR0dEcWxLa1lQWG8wZW56ZEE2MWJ0Mlp1eE5QVDB4RVJFWUhodzlYWkJ5OWZ2Z3dXaTRYUFB2dU1hWGZZOEdGd2QxZW40T1p3T0ZpMmRCa0FkYzBhaVVTQzlMUjBaR2RubHpnOVRpYVRJZWhpRVB6OS9aR1ptWWxtelpwaDVzeVpjSEFzMjNzckswOVBUL2o3K3lNNUtWbnZJdjRybDY5QUxwZWpiYnUycUYrL1BnSURBckZ2N3o1czlOMkl6cDA3NDVUL0tlejlZeTgrLy94ekdCZ1lJRGtwR1hmdTNFSC8vdjMxdHBlU25JSm40YzhRRVJHQjUrSFBFUnNiaXlOSGp6RFQ2TzdkdTRmOSsvWXoyVVBIamh2THRKT1FrSUNjbkJ6bVhJM016RXpFeDhlamYvLytsZnJaa0k4VEJUcUVWQk5LaFJLSlNZbklmV3YrdEltSkNSd2M3TFhtZ0JOQ2FxWiszL1NEUXFIQWk4Z1hpSGdlQVVORFE5U3RXeGRqeG96QjF6Mi8xa3A3TEpWS0lTd1VZc1A2RFVoTVRNU0lFU01xcFE4eW1VeHZOclhJRjVIWXNtVUxzckt5NEQzWEcyM2F0TUcrZmZ2dzIrN2ZjUFhLVmN6K2FUYnExS25EbkorZW5vNmZGLzBNbFZLRlFRTUhnY1BoSUNjM0J3dm1MOENRSVVNd2VNaGdYTDU4R1Y5KythWE9hNzJkVUtVaXJsMi9CZ0RGMXJ0NU82MjFzYkV4WnM2Y2ljek1UR3p5M1lTclY2K2lZOGVPbURocElnNGVPSWovKzcvL3c3bHo1ekI1OG1TMGFOa0NBUERnL2dNQVFKdTJiU0NUeVhEKzNIbTBhOWVPbVFiV3NXTkh0R3JWQ2cwYU5FQm1aaWFXTEY0Q0ZvdUZ4VXNXWTlYS1ZRZ01EQVNId3dHWHk5VWJrS1dtcUpNV2hJU0VJRHM3R3dLQkFOOS8vejE2OWU3MVhrYnR1M3AxaGIrL1AwSkNRakIyM0ZpdFkxS3BGQ2RPbklDcnF5dnptUTRlUEJndlg3NWs2dFVNR3o0TSsvYnVRMUpTRXB5ZG5lSG41d2NURXhNTUd6NU1xNjF6Z2VmZzUrZkhaS1N6dGJORjgrYk4wWDlBZjlTcVZRdTNiOS9HMlRObkVSNGVqbnIxNm1HWnp6TDh0dnMzN05xNUMvVmM2c0hPM2c3UnI2TmhiVzNOSkMzUUNBNE9CZ0NkdFQ2RTZNTVNTOFNVc29LUUtwYVhuNC9FaEVTdFVSd0RBd000T2puQ3RBeUxnVDltS3BVS0NvVUNNcGtNVXFrVVZwWldWUHowSTZWVUtwR1JtUUVqSXlOd09Cd1lHQmk4dHltYVVva1VrVkZSY0hKeVpHNWFxeU9aVEliTm16Ymo1czJiNk5XN0Y2Wk5tMWFobi8vUTBGQWtKaVpDSnBQaHhQRVRhTmV1SGViTm53ZEF2Y2JDLzZRL1FrTkRZV0ZoQVc5dmJ5WURGd0E4ZnZRWW16ZHZobEFveE1oUkl6Rm8wQ0RFeHNaaXVjOXlHQmdhWU0zcU5iQzFlek45N0ZMSUpUeDY5QWgyZG5ZNGVmSWtkdisyRzQ2T2pyaC8vejR5MGpQQVpyTng5dXhac05scy9McmoxMUw3dm4vZmZrZ2tFcGlZbUlCanhJRktwVUxraTBqY3UzY1BuMy8rT1h5VysyaWRIeGlnRGk3T25qMExoVUtCMy9iOGhoY3ZYaUFxTWdxUEhqM0M0OGVQb1ZRcU1YandZSXdhUFlwWkF4SVJFWUgvKytYL0VCTVRnN1p0MjJMU3BFbXdkN0JIZEhRMDZ0V3JoeU9IaitENDhlUFl0SG1UVHVhenBNUWtMRm02QkhtNWVWaXhjZ1dhTkdtQ2JkdTI0ZXFWcTZoVnF4WmM2N3RpOWVyVmtFZ2tpSXlNUkZoWUdFTHZoaUk2V2ozTnpjcktDbjM2OWtHL2Z2M2Vld0hNdFd2VzR1blRwOWk3YjYvV1NOdjI3ZHZ4Vi9CZldMVnFsVlp5aVR0MzdqQUZVQUgxenlTSHc0RlVLc1d1WGJ2UXFsVXJyVlRabnEwOEVmMHFHcmR1MzRLN3V6dmMzZDFoWTJNRFFMMDI2MXpnT1dSbVpzTFd6aGJEaHcySFZ6Y3ZzTmxzUkVkSFk4SDhCZUJ3T1BpeTQ1ZTRGSElKWGJwMndZOC8vc2kwTFJLSk1HSDhCRFJyMWt5cnpoRWh4YUVSSFVLcWtGS3BSRktpN2xvY1BwOFBaeWNubmNKN256SVdpd1VXaXdXcFRBb2VsOUpvZjR5a01pbnpQUk0xRG9lRHVmUG1nczFtNDhiMUd4alFmMENGcGpORlIwZmo2SkdqWUxGWWNIWjJ4dUFoZ3dHb24rTHYycmtMY1hGeEdEQmdBSWFQR0s0enpjeXpsU2UyYmQ4RzM0MitpSGtkQXhhTGhWMDdkOEhVMUJUTGZKYnBQSEh2MXIwYnZ1andCU1pPbUlqdVBickQwZEVSQUJBVkdRVS9QeitvVkNwWVdWbmhoeDkvS0ZQZkV4SVNjTy9lUGExVXdzYkd4dkRxNW9XSkV5ZnFuQjhZR0lpa3BDVHdlRHhNbnF4TytYejkyblVFQkFUQTB0SVNmZnYyUlo4K2ZYUSt4OGFORzJQTDFpM3dPK2FIQ3hjdU1QVmtORFYzYWh2WFJyOSsvZlNtZDg0dnlJZkFUSUNGQ3hmQ3pjME5BREJseWhRVUNnc1JGaGFHb1VPR1FpYVRZZHAzMDVDV2xnWkFuZW10WThlTzZOaXBJOXEyYmF1MWJ1VjkrdmJiYnpGejVrd2NQSGlRcWVjVUZSV0Z2NEwvd3RjOXY5WUtjZ0IxU214TkZyNjNHUmtaSVN3c0RHRmhZY3crbitVKytMejE1MHp5aHFKTSthWndjSFRBZDlPK1E5dTJiYldDZGxkWFYyemF2QWw3OXV4QnlGOGhjSEp5MGhuRlBITDRDR1F5R2NaOU82N0M3NTk4V21oRWg1QXFJcEZJRUJzVEMybVIyZzRHYkRZY0hSMWhhbVphd3BXZkZzMklqbHd1aDB3bUE1ZkxCZC9rMHg3bCtsamxGK1JESXBHQXcrSEEwTkNRUm5TS1VDcVZTRTVPWm9LR3lxU1pYbFRhNTZCVUtxRlFLTURoY0pDWGx3ZERROE1TRjRQSHhNVEEydHBhSjNCU3FWUVYrbDdsY2prejZsMWNJY21pZlMwYU5CY1dGaUluSjZmTTYzbEVJdEY3U2R2LzRNRURSRVZGb1ZuVFptalN0RW1WVFVtK2VmTW0xcTliajhWTEZqUEZYWU11QnFGN2orNGZMT0FxcjRjUEhzTEh4d2V6ZjVvTkx5K3ZxdTRPcVNFbzBDR2tDbVJsWlNFNU9VWHJDU1dmejRlVGsyTzEvU05UVlZRcUZaUktKUlBvS0JRS1dGdFowMVAvajR4S3BVSjZSam9NREF5WVFJZk5abE9nUThoN2twcVNDa09Pb2M2SVhIV1ZtWmtKdVV5dU5VMlNrTkxRMURWQ1BpQ0ZRb0hFaEVUay9aZGhCZ0RZTEJic0hSMWdUamRieFdLeFdHQ3oyV0N6MlpETDVjalB6OWZKeEVOcXRyeThQS2hVS3VaN3BrQ1drUGVycGdVTU5TVWdJOVVMQlRxRWZDQmlrUmd4c2JHUXkrWE1QaU1qSTlSMXFRc3VaVlFyRm92RllxYTZzTmxzR0JnWW9FQllBQzZQQzY1UnlkTlhTTTJneVM1bVpHU2tGZVJRc0VNSUllUmRVS0JEeUFlUW1aR0psSlFVRkowbktoQUk0T2pvUURkelphQ1phNjhKZEF3TURKQ1Rrd01iYXh2Ni9HbzRsVXFGN0p4czVudlZCRHIwdlJKQ0NIbFhGT2dROGg2cFZDckV4OFhyVEZWemNuS2loQVBsVkhUNm1xR2hJV1F5R1pLU2syQnNiQXlCR1UzN3E0bHljM05SSUN4ZzF1WFF0RFZDQ0NHVmlRSWRRdDRUaFVLQjZOZXZJUkZMbUgxY0xoZDE2OWFoNHAvbHBMbngxWXpvRk4wdkZBb2hFb25BNVhKaFpHUUVIcGZIMU1VZzFZdGNMb2RZSW9aTUtvTllJb1pTcVlTaG9TSHpINDNvRUVJSXFVeDBOMERJZXlDV1NCRHpPa1pyUFk0cG53L25PczUwQTFkQlJZT2RvdnZZYkRZVUNnVkVJaEdFUWlGVUtoWHpINmsrTk1GTDBTbUlSa1pHekpRMUNuSUlJWVJVTmdwMENLbGtCVUloNG1KaW9TeHlvMjFsYlFVNzI1cVY0YVk2MHR3a2EvNWRkRHFiZ1lFQmxFcWxUcEJEQVUvVktocTA2UHZPTlArcjJVOUJUczN6NHNVTHhNZkZvMk9uampyMWJlTGk0bkRzNkRGMDdOUVJYM3p4UlpuYVMwOVBoMHdtSzNQTm0zY2xsOHNobDh2QjQzM1lRc1FxbFFveW1Rd2NEcWZFbjN1NVhBNlZTZ1VPaDFQdTExaTJkQmxjWFYzTFhXQ3pzcjlUcFZLcDlaQ3FxUFQwZE1obGN0ZzcySmVyais5TGZuNCtmdnpoUi9UcTNRdkRodzh2MTdVUEhqeEFuVHAxWVB2VzMzdTVYSTVyVjYvQnRiNHJYRjFkVVZDZ25yTDdQbW8xRVcwVTZCQlNpYkl5czVDVW5NeHNzMWdzT05ONm5FcWx1U0hXWkdMVC9BSFYxTnZSQkRZVTRGUXZSVE9wYVFLYW9tdHlhQ1RuL2N2UHo5ZGI0ZDdSMFJGOHZyb0liM1IwTkZPVXN5aHJhK3RpTXE1OXFBQUFJQUJKUkVGVTZ3MEZCUVhoeHZVYitMTGpsenJIOXV6Wmd5ZVBueUF4TVJGdDI3WXRVNTJ3QS9zUElDb3FDcnQvMjgzc2UvVHdFUXFFQlNWZTE2SkZDd2dFQXFidTF0dFlMSmJlWU9ITW1UTTQ4K2NaSEQ1eXVOUys2ZE8zVDE5MDdOZ1I4eGZNTDlkMTRlSGhtRDl2UHJiL3NoMnVycTdGbnJkMXkxWWtKQ1JnNjdhdDVlNWJZbElpODkyV1IyVitweEtKQkJNblRNVEVTUlBScFVzWG5lTUg5aCtvOFB0N0g1UktKVEl6TXlFc0VKYnJPcUZRaUkwYk5zTFQweE1MRmk3UWFYUHIxcTBZT25Rb1hGMWRzV3ZuTG9RL0Q4ZnMyYlBoN3U1ZW1kMG5iNkZBaDVCS2twU1VqS3lzTEdhYnpXYkR0VjQ5OEdwOTJLZUVuNEtpTjgxRkF4OGF6YW1lOUkzcXZCM2NmTXBCenJWcjErQzcwUmQyOW5iNC9mZmYzOXZyL1B2dnYxaTlhclhPL2dVTEYrRExMOVUzdEFzWExJUlFxSHVETjNuS1pQenZmLy9UMmE5U3FmRHd3VU8wYnQxYVowVGt4bzBiZVBMNENjWjlPdzVIanh6RjhlUEhNWExreUFyMS9lREJnNGlMaTROS3BZSmNMb2Vob1NIek02UFp0OUYzSXdRQ0FmNzUreDhzWHJ4WXB3MGVqd2YvVS80QWdKMDdkOExLeWdwRGhnd3AwKzhKbVV3R3VWeGVyaWZ3K3E3SnljbEJlbm82QUNBeFFSMTB4c1hGNlEwdU5mTHo4eUdSU0JBVkZjWHNhOUNnUVpuN1VWNlYvWjArZmZvVU9UazVjSEJ3UUh4OHZNN3h3c0pDU0tWU3ZjZU1qSXgwUmtmS2E5M2FkWWlKaWNHbXpadGdiR3o4VG0yVkpDZ29DQ0tSQ0NOSDZYNGVtblc1bWdEOHUybmZZZXVXcmZoNTRjK1lQR1V5dnZubUcrWmNpVVNDdWQ1ellXRmhnYVhMbGhZN0VrYktoZ0lkUWlwQlFud0Njbkp6bVcwdWx3dVhlaTdnMEtMNDkrYnRtMmNBTkpwVHpla0xhajdsQUFkUTN3d2ZPblRvZzc3bXJ0MjdZR05qZyt6c2JFeWNNRkhuK1AvKzl6LzA2ZE9IMlo0eVpVcXhiZjN6OXovSXpzNUc1eTZkdGZiSHg4ZGorN2J0Nk5peEk0WU1HUUlXaTRVRCt3L0EyZGtaSFR0MjFHbm54bzBieU03T0JnQWtKQ1JBS0JUaTdObXpBQUFIQndkczI3NE5BUER3d1VQNCtQaGc5KzdkVE1ITDZPaG96SmcrUXljSVdieGtNWGhjOVkzNnc0Y1BFUlFVeEJ5N2RmTVdldlhxQlVEOXRMMDArL2J1UTBCQUFFNzZueXh6c0hQazhCSDQrL3ZqeU5Fak1ETXpBd0JjdjM0ZGUzN2JvM1dlNzBiZk1yVTNlOVpzNXQvbnpwOHIwelVWVVZuZnFjYTllL2ZnNE9BQUxwZUxhZDlOSy9ZOGZjZmMzTnplYWFUbjdObXp1SFBuRGxhdldmMWVneHl4V0l3L1QvK0pybDVkVWFkT0hiM244SGc4eUdReUFJQ0ppUWtXTFY2RUk0ZVBvSEhqeGxybmNibGN6Smc1QTk1enZPSG41MWZoaHdORWplN0NDSGtIS3BVS2NmSHh5TTk3a3o2YWIySUM1enJPOUJUbUEzbjdwbGt6cFkxVVQvVGRhRHQzN2h4U1UxSS82T2ZDTWVUQXlNaElaeHFYU3FXQ1JDS0JwWlVsSEJ6THRqNG1KQ1FFQW9FQXJWdTNadmFscHFiQ3g4Y0hOalkyK0hINmp3Q0FRWU1HSVNveUNwczNiWWFob1NIYXQyK3YxYzdGaXhjUkZha2VzWkJLcFZBcWxUaDBVQjBBdG0vZm5tay9NU2tSYkRZYlZ0Wld6TFdhRWFqYXRXdHJ0ZG04ZVhPWW1KZ3dmZEpJU2twQ2JtNHVqRTJNRVJVVmhjek1UQ2dVQ3EwUkV3Q29WNjllcFdkdzdOT25EM3IwNkFFQWlIZ2VnU1ZMbG1DajcwYTR1TGdVZTgzMmJkdVJtSmlJOVJ2V2ErMVBTVTdCanovK1dPTHJpY1ZpcEtXbUlUUTB0Tmh6VEUxTnNYZmZYbWE3c3I1VFFEMDZjZnZXYlF3WU9BQ09qbzc0N2JmZmRNN1p1M2N2a3BPVHNXalJJcDFqSEtQeXIwdlN5TXJLd3Y1OSs5R3RlemVkNldHRmhZVjZSeTZCTno5UElyR0lHWDE3RzV2TmhxV2xKYk1kRUJDQXdzSkNqQm8xQ2lxVkN2ZnYzMGZyMXEyMTdnTjRQQjVFWWhHeXNyS1FrWkdCakl3TThFMzV1SG5qSnY0OC9TZm1lTTloZnQ3YzNOend6VGZmd08rWUg3eTZlakZCUFNrL0NuUUlxU0NsU29YWTF6RVFGaFl5K3dRQ0FaeWNIS3V3VjRSdXBFbE5rWmFXaGlPSGo2QmI5MjY0ZGZOV1ZYY0hpWW1Ka012bHNMYTJMdFA1K2ZuNXVIUG5EdHpjM0poMUdna0pDVml5ZUFtVVNpWFdyRjdEUEVWbnNWaVk0ejBIeTVjdngrcFZxekZ5MUVnTUh6NmN1UkZjdTNZdDA2N3ZSbCtkTlRvYVY2OWNSYlBtemJUV2hlVGs1QUJRMzdDWHhiOWgvd0lBL3ZqOUQ2MzlSVWRNQUdEZi9uMWwvaXpLU3BOS0hRQ011T3JwVEJzM2JnVEhzUGdiK3V6c2JEZzRPT2lNSkpud1RmUk9rOUs0ZWVNbW9xS2lvRlFxMGE1ZE83alcxNzhPaUd2MEp0bEFaWDZuQUhENzltMFVGaGFpVzdkdTRIQTRzTFd6UlVaNmhrNGZXQ3lXemxvZnZpbGZKM2d0ano5UC93bUZRb0VoZzRmb0hBc0lDTURoUXlXdnlRcTZHSVNnaTBGNmovSDVmQnp6T3daQUhWQ2RQSEVTQXdjT2hJMk5EVE1WdFYrL2Z1RHhlRWhQVDBkR1JnYnk4L054S2VRU0xvVmNZdG94TmphR3RiVTFySzJ0SVJLSnROWlQ5Ui9RSDRHQmdUaCs0amhtekpoUmtZK0FnQUlkUWlwRXFWUWkrdlZyaUVWaVpwK0Z1WG1abjRJU1FzaXVuYnRnYUdpSWI3Lzk5b01HT29jT0hRS3ZGZzh5cVV4cnY3Ky9QemdjRGxxMmJLbTFuOFBoSUNrcFNXZTBOREFnRUZLcGxObStjdVVLZHU3WUNUNmZqM1hyMXVrOGhUWXlNb0tQancrMmJkMkdvMGVPNHRiTlc1ajIvYlF5TDhiKzg4OC84ZkxsUzNqUDlVWjRlRGdFQWdGWVlPSGExV3V3dExUVVdVOXk5ODVkSnBpSWpJcGs5dCs4ZFJOTm1qVEJEei8rQUVBOXFuYjN6bDJzWHFPOWZzbkN3cUpNL1hwWHZYcjFnbzJOVGJISEw1eS9BSWxFb3JQZnhNUUVBd2NPMUh0TlVtSVNEaDg2ekl6YXhjYkc0cWM1UDVVNjA2Q3l2OU9Bc3dFd01UR0JsWlY2QkM0MUpiWFlxWkFUSjJwUG8veisrKy9SdTAvdkV2dGJITGxjanVEZ1lMUnExYXJFYkc2emY1cXRFMHdWRmhaaXkrWXRhTmV1SGJ5NmVlbGNFM0EyQURFeE1jejJycDI3d09mek1YaklZTWpsY2h3K2ZCZ3VMaTV3OTNESC9uMzdZV1Z0QlZ0Yld5UW1Kc0xDd2dKang0NkZ0WTA2dUNscEdxU0ZoUVU2ZE9pQUs1ZXZZTXFVS1I4OEsrREhnZ0lkUXNwSm9WVGk5YXRvaUl2ODRiRzJzWVp0Q1grb0NDR2txR3ZYcnVIKy9mdVlObTFhc2RuTTNoZXBWQW9EQXdQbWhsWW1rMkhQYjN0d0tlUVNoZ3dab3BPbHEybXpwamgvN2p3dVhyZ0lwVktKWDNmOENtdHJhd1FHQmpMbkpDWW1ZdHZXYldqY3VESG16WitIdkx3OHBLV2xhZDNBYXhiaS96VG5KN2k3dStQQWdRTXdORFJFZkh5ODFyU3gxTlJVaUVRaVhMbHlCWUQ2WmpybWRRejgvUHpRdG0xYmRPN2NHYk5tenNMTGx5OEJxRWNEcGszVFhkK3hlL2R1cmRUUlBCNFB1Ym01K1B2cDM1ZzhlVEl6WGF4MnJkcnFkWlVsVEI5N24rcTcxb2R6SGVkaWo5KzZlYXZZS1ZURitYWEhyMmpmdmoxZVJMNkFXMzAzdkhyMUNtZlBuc1dBQVFPS3ZhYXdzTERTdmxOQXZaN3E1Y3VYZXJPK3pmR2VnNlpObWhiYmw3ZURudktLaUloQVlXRWhQRDA5U3p6djg4OC9aOVpQYWVUK3Q5N1czdDVlNzNTODI3ZHVNNEZPWGw0ZTd0eTVnOXExYTJQcWxLa29MQ3lFU0NUQ3V2WHIwTHg1YzYzMDIwdVhMb1ZFTEVHcnoxdVYrWDE4NXZrWnJsMjdobi9EL3NYbnJUOHY4M1hrRFFwMENDa0h1VnlPNk9qWFdrKzhIT3p0WVdINVlaNzhFVUpxdnRUVVZPemNzUk9OR2pWQ3I5NjlQdmpyVDV3NEViWjJ0c2pLeXNMTm16ZWhVcW53L1BsemRPN2NHYVBIak5ZNWY5R2lSYmg5NnpZS2hBVXdORENFczdNekRoNDRDS0ZReUtSRmRuUjB4TnAxYTlHb1VTTVlHQmpncDlrL29YV2IxbHByU0c3ZXVJbmR1M2ZENzdnZnZ1NzVOYnAwN1FJakl5T2NQbjBhZS8vWXEvTzZtemR0QnFDZUpqUnA4aVI0ZVhsaDJ2ZnFnTVo3cmpleU1yT2dVcWxnNzJDdmRmUHQ0T2lBQ1JNbm9GKy9mZ2k2R0lUang0OHpxYU9Ua3BMZzZlbUpMenE4dVFHVlNDVk1WcXpTYlBMZHBIZFU1UG56NTFpemVvM1d2dGpZMkRLMXVYVHAwbExQY1hOeksxTmJnSHBrTHVKNUJIYnQzb1dGQ3hmQzBOQVFFeVpPZ085R1gzejIyV2ZGQm5RbmpwK290TzlVcVZUaThPSGlwNFlwNUFwSVpkSmlqNytyc0xBd0FJQzd4L3ROM1d4cWFvcHZ4MzhMTnBzTnBWS0ovZnYybzN1UDdtamV2TG5PdVdhbVpuaVpwZzdPSlJJSlVsSlNrSnljelB6WHRHbFRkTzZzblFCQ016TDI3NzhVNkZRVUJUcUVsSkZjTHNlclY5Rk0xaFFBY0hSeWhQa0hmaHBMQ0ttNWxFb2xObS9hRExsY1hxYXBSQitDa1pFUnZ1cjhGVGlHSEFRSEJSZDducWVuSityV3JZdlUxRlNjT1hNR1BYdjFSSDVlUGpJek13RUFUWnNXLzRTK3VOY0ZnTjY5ZTJ2ZDRJbEVJa3lkTWhXVHAweEd4NDRkd1dheklSQUlVS3RXTGR5N2QwK25uWnpjSER4Ly9od2RPblNBb2FFaDJHdzJHamR1ckxkbURwdkZScjkrL1JEek9nWXhyOVZQNVJNU0VxQlNxZkRvNFNPdGM2MXRySmtNV3JaMnRtalVxQkdUR2U1dEVvbUUrUncweEdLeDNuUGZ0bTc5dWhKSGszNzl2MStSWEtRK1cwbitmdm8zRGg0NGlDbFRwbWl0TDJyZnZqMDhQRHl3Y3VWS2JOMjZWV2VVcGJLLzA0c1hMdUwxNjlmbzBxVUxIajU4cUhQZTFxM3Z0MlpPUm9aNkhWQmxyN0hTWi9EZ3dRQ0FEZXMzd056Y0hCTW1UQUNnVG1xUWxKVEVCREt2WDc5R1VsSVN4bzBkcC9XekloQUlZR2RuaC9xdTlYWGF0ckt5QW92RjB2blpJbVZIZ1E0aFphQlVLQkVkL1ZvcnlLbmo3RXlGUUFraDVmTEg3My9nMmJObm1ERmpCaHdkcTAvaWtxTkhqaGFiaFVwajZ0U3BxRnUzcm5yTmhiVVZ4b3daZ3gyLzdpajIvTElHY1R3ZUQxd3VGNnRYclVhZlBuM1FvS0c2Um94eGJXT3RkVEsvYlA4RklwRklKeE9hUXFHQVRDWkRxK090WUdKaWdydDM3bXFONGhSMTdmcTFZaGVoTDF1MlRHdTdaNitlek9qRi8vNzNQNzExaEFCMXdkQ1dMVnZxRkF6OTUrOS9FUDQ4bkZsYm9WUXFjZTNhTmVaNFVtSVNBT0RaczJkSVMwdlQyemFndm1uUEw4aG5wdklCZ0l1TGkwNlIwZmo0ZUt4ZnZ4NXQyclJCMzM1OWRkcVpPV3NtWmt5ZmdiVnIxOExIeDBkckZLdXl2OVB3OEhBTUdEQUF4aWJHZWdPZHhVc1c2eDMxMEJnK2JIaVpYcWM0dVRtNTRIQTQ3eldsZEZFM2J0ekFqUnMzc0dqeElpYUlQSHpvTURNVjBOTFNFbHd1RndxRkFsMjZkRUY5dC9wd2NIQ0F2YjA5c3JLeTRPVGtwTGRkTnBzTkV4TVQ1T2JsNmoxT1NrZUJEaUdsVUNnVWVQMDZSbXU2V3QwNmRjQTNMWCsxYVVMSXArdnk1Y3M0ZS9Zc3ZMeTgwT1BySGxYV2ovdjM3OFBVekJTRndqY1pJN2RzM1lLelo4L2lVc2dsckZ1L1Rtdmg4ODJiTjNIMHlGRW1hNWV4c1RIV3JsMnJkKzJGUmw1ZUh2Z21aZjhkV1ZoWWlORFFVTFQvNHMyYUNKVkt4UlRTMUdUa0dqNWlPSVlQMTc0SnZuNzlPalp1MkZoczJ6azVPUmc4NkwrbjdoczNhQVVzRW9rRUU4WlBnRlFxeGVZdG0rSHMvR2F0akNhZ0VvdkZPSGpnSUZwKzFoSnQyclFwODN2eWFPR0JodzhmNHU3ZHUramN1VE1VQ29WT2tDVVFDSERvNENFWUd4dnIzSlFybFVwa1pHU0F4K1BCMU5SVTY5cGV2WHRwQlRySlNjbFl2R2d4VEV4TU1IUFdUTDM5RVFnRW1ETm5EcFlzV1FJZkh4OHNYYnFVK1o0cit6dnRQNkEvbkoyZHRkYjhGSldhbWxyaWE3MHJoVUtoazhWTkgzMTFwRFFDQWdKdzhlSkZuZjFTcVZUcnU0cUxpOE12MjM5QjU4NmRVYWRPSFlTR2hpSW1KZ1lkdnV5QW5yMTZ3czdPRGx3dUZ5OWV2TUNjbitiQTNkMmRXYWZqNysrUGd3Y09ZdVhLbFdqUnNvWGVmbWdLWXBPS29VQ0hrQklvbFVxOGpvblJtb0pReDltWmdoeENTTG1kUEhFU2dEcmd1WHo1c3M3eGxPUVU5TzJqZmhMdmQ5eVBxUUZUV1RTRk1mMzgvSmlhVXhvT0RnN28xNjhmTHB5L2dLZFBuMkxJRUhWS1hybGNqc3VYTDZOTm16Wm8xcXdaYzM1SlU0SUtDd3NoazhuS05lSmRVRkFBUUR0RjlMWnQyN0J0bTdwUTZNRkRCOHZjMXR1TWpZM3gvUS9mQXdCc2JXMjFNbDA5ZmZvVVVxa1VmRDRmb1hkRDBiQmhRNTNySlJJSkFnSUNZR1JrVks1QUJ3QUNBd1BScVZNbmRPN2NHUndPUjZ0ZVRYSlNNbGF2WGcwN096c3NYcklZQW9FQXAwK2Z4c2tUSjVuVXhmNysvamgyOUJnR0R4NWNiQWF5NUNSMURScUZRb0VWSzFhVUdFQzBhTmtDTTJmTnhKYk5XN0JrOFJJc1dyeUlTWVpSbWQ5cGd3WU5TanorKzU3ZjMyc3BBRk16VTRqRllraWwwaExYWHcwY05GQW5tNWxZTE1iUkkwZlJ0R2xUdEc3VFd1ZWE2OWV1YTQzQS9mNzc3eENKUkxoMjdSb3pZbWRpWW9JZVBYcG9qVWk2dXJxQ3crSGcrZlBuYVBWNUs1dy9keDc3OSsySGw1Y1hQRnA0Nk8yZlVxbEVYbDRlekV6TjlCNG5wYU5BaDVCaXFGUXF2SDRkbzVWQzJzblppYWFyRVVJcXBIT1h6c1d1OFFpNkdBUWVqOGRVbzllM3Z1UmRpUXBGQU5RWnVRUUNBYkt5c2pCMnpGam11Sk9URTd5NmVjSC9wRC9hdDI4UEp5Y25IRDUwR0ZtWldUclR1a3FpS2Z6cDRGRDJkUHRwcWVvYng2SVpzSVlPSGNvOCtTNXJqUng5T0J3T3Z2cnFLNzNIZ29PQzBhQkJBN1J1MHhyQlFjRVlPbXpvQjBuamUvZnVYV3pkc2hVZUhoN3dudXNOTGxkZHkwWXpEVTlqOE9EQnNMVzF4ZVpObS9INDhXTk1tRGhCNjNOOThlSUZWcTVZQ2FsVWl0VnJWc1BPM3E3VTEvYnk4a0pCUVFIMi9MWUgwMytjampsejVxRGxaeTFMdktZaTMybEpWcTVjV2VKcmFnTCtpckl3VndjWTJWblplb3R0Tm16UUVIMzY5c0hBZ2JxQlRtNXVMbzRlT1FvM056ZTk2YnZOek13UUh4ZlBiTGR2MXg3T1RzNXdkbmFHazdNVG5KeWM5R1pTNUhBNGNQZHd4OTI3ZHlFU2lYRDI3RmwwNmRJRk0yZk5oRWdrMGxzektEczdHeXFWQ3VibTV1WCtESWdhQlRxRTZLRlNxUkFURXd1UlNNVHNjM1IwZ01DTW5xb1FRaXJtN1NsWFJWMitkQmw4VTc3ZU5NbVZKVHRISFdTVnRHNWg0c1NKK09mdmY3QnMyVEwwN05rVC92NyttUDNUYkdaUmZsazhmdndZYkRaYmF3U29OSW1KaVFDQUN4Y3VZTktrU1FEVU45VnZ0K0YzekEvK0ovMjE5bW1tdDVWWGFHZ29IajU4aUZtelo4SGQzUjNIL1k3ajlPblRHRG15K0NLYzcrclZxMWZZdTNjdi92bjdIL1R1MHh1WFFpNWgxTWhSekhGTk9tek5WRHVOMXExYkl6NCtIbE1tVDBIcjFxMHhlSWo2K05JbFMyRmtaSVRWYTFZakpTVUZxMWF1MHJvdU96c2IyVm5aR0RkMm5OYitBd2NQd01URUJMOXMvd1crdnI3WXVXdG5pU05CRmZsT1MvSXErbFdsdEZPY1JvMGJBUUQrZmZhdjNrREhzNVVuUEZ1Vm5IcTZPRjVlMnJWMTlHVk9WS2xVS0NnbzBQbE1QVDA5OGZ1ZTN4RWJHNHN4WThkZzJMQmhBSURsUHN2aDVPeUU2ZE9uYTUwZkhoNE9BR2pTdEVtRitrb28wQ0ZFci9pNGVLMkZ1ZmIyOXZSRWhSRHlRY2xrTXF4ZnR4NmR2dXFFVHAwNnZYTjdjYkZ4c0xLeUtuRzBpTS9uWThuU0paZzFjeFlPN0QrQWpoMDc2dHpZbFVRb0ZPS3Z2LzVDYy9mbTVhcHFIeDRlRGp0N085eTZlVXRybmN6YjJyZHZqM2J0MjJudGkzZ2VVZXhhRUkyTWpBeThmdjBhOXZiMmNISnlRbkpTTW5idTJJbG16WnJCeThzTExCWUx2WHYzeGluL1UyamJ0aTNxMTlmTmdQV3V4R0l4MXE1ZEM0NGhoMG5iL0dXSEw3WE91WGI5R3E1Y3ZxSXpnbVpqWXdNTFN3dWNPWE1HWjgrY2hWS3BST1BHamRHbGF4ZjA3ZHNYTGk0dTRISzVHRGhJZXdUaXVOOXgyTmpZb0V2WExqcjk4Zkx5Z28yTkRZeU5qVXNNY2lyNm5aYms4S0hEWlZwRFUxRWVIaDVnczlsNCt1UnB1WDUrSzBvc0ZpTXFLZ3JoNGVHSWVCNkJpSWdJZk5YNUszejMzWGNBMU92RS9QejhjUEdDZXMyUHE2c3JNejBVVUdmK2MzTFdUVWp3OU9sVHNObHNlSGpvbjlwR1NrZUJEaUZ2U1U1T1FWNStQck50WTJNTlM2cVRRd2o1d0tSU0tZU0ZRbXhZdndHSmlZa1lNV0pFaGR0U0twVjQ4dVFKR2pkdVhPSjVZZitFWWVmT25WQ3BWSEIyZHNiTm16ZFJJQ3pBOE9IRHkvUTAzKytZSC9Mejh6RjB5TkJ5OTYxYnQyNHdFNWpoOXoyLzZ6M3Y2NisvaG9lSGg4NlRlRmRYVjFoWVdvREw1VUlxbFNJN094c1NpUVIvL1A0SG5qeDVncHljSEh3Nzdsc0E2a0tWaGdhRytQbm5ueUdYeXpGcjFpeG1yY2pJVVNNUkdocUtsU3RXd25lVEw2eXNyTXI4SHNxQ3grTmgvZnIxTURNell4SWR2RjNuSmVKRkJBd01ESXF0L3pKa3lCQU1IRGlRQ1JLSzFyU3BVNmVPenNoYllHQWduSnljaXMwWXA2blRVcEtLZktlbFdiWnMyWHVkdWxhN2RtMTA2TkFCZCsvZVJYNSsvbnRMZkZCWVdJaEZQeS9DcTFldm9GUXFZV1JraEVhTkc2SGZOLzN3NVpkZklqVWxGUmN2WHNUNTgrY2hrOG53elRmZndOekNISHYvMkl0REJ3OWgzTGZqa0pXVmhkemNYRFJ1cFAzL1RhRlFpRnMzYjZGZHUzYVZ2bDd2VTBLQkRpRkZaR2RuYStXcnQ3S3kxQ3BFUndnaDc0UC9LWCtkZmNiR3hsaXhZZ1UyYjlxTUk0ZVBJQ3NyQzlPbVRhdFE3WjNidDI4akp5Y0g3YjlvajJmUG5pRTlQUjJ2WHFxbkQ5V3VWUnQzN3R4QllHQWd3djRKZzdPek16WnQzb1Q2OWVzak9DZ1lCdzhleFB4NTgyRmxaWVYyN2R0aC9Qanh6SnFTb2k1ZnZvdy8vL3dUbnEwOFMxM3pVZFNkTzNlUW5aMk56ejc3REI0dFBDQ1ZTbkhvNENIczM3OGZZZitHb1c3ZHVqQXpNNE5MUFJjVUNBdHc0OFlOcUZRcUppdWJTcWtDMzRTUDRLQmdtSnViNDhTSkUyQ3hXSGo4K0RFYU5HeUFuajE3b3I1YmZiaTR1T0Rtalp1WU9YTW0yR3cyMXF4ZEEzc0hlNllmZkQ0ZlB5LzZHZlBtenNPY24rWmc0YzhMdFFMRFAvLzhFK2ZPblN2MjgzMTd1aGtBcmZVMmdEck44TVNKRTFHUVg2QzNIYWxVQ3BsTWhtRkRoeFg3ZVUyZVBCbmR1bmNyOFRPdExCWDlUdCttVUNqdzZORWpaR2VwcDA5R3ZJZ290V0JvVEd3TTd0Ky9qNlpObTFib1JuL1k4R0c0ZWZNbUFnTUNNWExVKzVtT1dMdDJiZFNwV3dkdDJyYUJ1N3M3R2pWcUJBNkhnN2k0T096OVl5OGVQWG9FRm91RlRwMDZZY3lZTWN3MHV0aVlXSnc4ZVJLdlg3K0dSQ29CbTgzVytYelBuejhQb1ZDSVljT0wvMWtncGFOQWg1RC9GQllXSXZHL3VnWUF3RGZsdzg2dTlJV2RoQkR5dm5BNEhNeWROeGRzTmhzM3J0L0FnUDRENE9CWS9nWGhzVEd4c0xHeFFZY09IUkFjSE14a3Zmck04ek9ZOEUyd2ZQbHltSnViWTlMa1NlamR1emVUcWFwWDcxN285RlVuWEwxeUZVRkJRUkFWaXZRR09ZQzZXS1N6c3pQbXpwMnI5emlYeXdXZno5Zkp0bFc3Vm0wNE9EaWd1YnU2cnNyUW9VUFJ0bTFiQkYwTVFsaFlHTzdldVl2Q3drSjlUV3JoY0RqWWYyQS8xcTVkQzdjR2JscloxUUQxd3YxZmZ2a0ZMaTR1bUw5Z3Z0N2FKUTBhTklDUGp3OVdyVnFGSzFldW9ISGp4dUJ5dVJWZXQrUG41NmV6NzRmdmY0QmNJYTlRZXdCS0xDNWEyU3I2bmI1TkpCSmh4ZklWekhaeHRZeUt1bkQrQWk2Y3Z3RGZUYjZsamtUcTQrTGlndDU5ZXVQTW1UUG8yclZybVJJMVZNVHMyYk4xOXRuWTJLQ2dvQUNEQmcxQzd6NjlkUjZZenB3MUU4NTFuSEhoL0FYazVlWGgyL0hmYW1XOVMwdEx3K2xUcDlHdGU3ZjNNbzN5VThJU1M4U1VuSnQ4OHFSU0tWNitmTVdrWCtYVjRxRytxK3Q3VFg5SkNLazZVb2tVa1ZGUmNISnkxSnNocWJwUktwVklUazUrcHlLanFTbXBXZ3V6VlNvVjh6c3VNaklTcnE2dU9zVTQzMVphZlpLeTFpOTVXMWhZV0luVHFEU0w5SlZLSlpSS0pUT2lvL2tQVU5mYUtXMkswb01IRDlDeVpjdFNzOXJGeDhmRDN0NisxTS9qVTFEUjc3UTZrTWxrOEo3akRRTURBMnpZdUtGR2ZKOUtwUklMNWk5QVFVRUJObS9aL0VHeUFIN01LTkFobnp5bFFvbW9seStaS1FhR2hvWm8wTUN0eHY1aUo0U1VycVlGT29TUWloRUtoY2pOeVlXVnRWV0pOWFdxQzVsTWh2UzBkSmdKekVyTWtFaktwdnFIdG9TOFJ5cVZDcTlqWXBnZ2g4MW1vMTQ5RndweUNDR0VrSStBc2JGeGpRb1lPQnhPaGFhbkV2M0t2NktSa0k5SVFrS0NWcTJjT25YckZEdi9uQkJDQ0NHRTFCd1U2SkJQVmtaR0JuSno4NWh0ZTNzN21OU2dwejZFRUVJSUlhUjRGT2lRVDFLQlVJaVVsRlJtV3lBUXdOTFNzZ3A3UkFnaGhCQkNLaE1GT3VTVEk1RklFQmNieDJ6WHJsMGJUazRWejJSRUNDR0VFRUtxSDBwR1FENHBTcVVTTVRHeFRCcHBJeU1qMUhXcFc4VzlJb1I4Y0d4MVd1WGN2RHhJcENVWExpU0VrRStGN1VkV0pKMENIZkpKU1loUGVKTmhqY1dDaTB0ZEdGU2d5amdocEdiVFZNakt6OHRIZmw1K2xmYUZFRUtxaTQ4dDBLRTZPdVNUa1oyVmpjU2tKR2E3anJNelRNMU1xN0JIaEJCQ0NDSGtmYUZIMmVTVElKVktrWlNjekd5YkN3UVU1QkJDQ0NHRWZNUW8wQ0VmUFpWS2hkallPS2hVNnNGTEl5TWoyRHZZVjNHdkNDR0VFRUxJKzBTQkR2bm9KU1VuUXlLUkFBQllMQmJxMXEwRE5xM0xJWVFRUWdqNXFOSGRIdm1vNWVYbkl6c3JtOWwyc0xjSGw4dXR3aDRSUWdnaGhKQVBnUUlkOHRHU3lXUklpRTlndGszNWZKaGJtRmRoandnaGhCQkN5SWRDZ1E3NUtLa0F4TWJHTWZWeU9Cd09uSnlkcXJaVGhCQkNDQ0hrZzZGQWgzeVVVbE5TSVJhTEFhanJaZEM2SEVJSUlZU1FUd3ZkK1pHUGpsQW9SRVpHQnJOdFoyOFBIbzlYaFQwaWhCQkNDQ0VmR2dVNjVLT2lVQ2dRRnhmUGJKdVltTURTMHFJS2UwUUlJWVFRUXFvQ0JUcmtvNUtja2dLRlFnRUFZQnV3VWNmWnVZcDdSQWdoaEJCQ3FnSUZPdVNqVVZoWWlKenNIR2JiMGNFQmJBUDZFU2VFRUVJSStSVFJYU0Q1S0NoVktzUVhTU1hOTnpHQm1abFpGZmFJRUVJSUlZUlVKUXAweUVjaExTVVZNcGtNQUdEQVpsTXFhVUlJSVlTUVR4d0ZPcVRHazRnbHlNak1aTGJ0N2UxaFlHQlFoVDBpaEJCQ0NDRlZqUUlkVXFPcEFNVEZ2OG15Wm14c0RJRzVvT282UkFnaGhCQkNxZ1VLZEVpTmxwNldCb2xFQWdCZ3NWaHdwaWxyaEJCQ0NDRUVGT2lRR2t3cWxTSXRMWjNadHJPemc2R2hZUlgyaUJCQ0NDR0VWQmNVNkpBYXEraVVOVjR0SGhVR0pZUVFRZ2doREFwMFNJMlVtWmtKc1VnTVFEMWxqUXFERWtJSUlZU1FvaWpRSVRXT1FxRkFha29xczIxall3MGpJNk1xN0JFaGhCQkNDS2x1S05BaE5VNXlTZ3FVS2hVQWdNZmp3ZHJhdW9wN1JBZ2hoQkJDcWhzS2RFaU5JaEZMa0pPZHcydzdPMUdXTlVJSUlZUVFvb3NDSFZLakpDUWtNUDgyRndqQTVYR3JzRGVFRUVJSUlhUzZva0NIMUJpNXVia1FpZFVKQ05nc0ZtenRiS3U0UjRRUVFnZ2hwTHFpUUlmVUNDcVZDc2xKeWN5MmxZMDExY3doaEJCQ0NDSEZva0NIMUFqcDZlbVFLeFFBQUk2aElheXRyS3E0UjRRUVFnZ2hwRHFqUUlkVWUzSzVIT25wR2N5Mm5iMGRXQ3hXRmZhSUVFSUlJWVJVZHhUb2tHb3ZKVGtGcXYvU1NkZmk4V0JtWmxiRlBTS0VFRUlJSWRVZEJUcWtXaE9KUk1qSnpXVzJuU2lkTkNHRUVFSUlLUU1LZEVpMWxwaVl4UHhiWUU3cHBBa2hoQkJDU05sUW9FT3FyZXpzYklpTHBKTzJ0N09yNGg0UlFnZ2hoSkNhZ2dJZFVpMHBsVXFrcEtReTI5YTJOakF3TUtqQ0hoRkNDQ0dFa0pxRUFoMVNMV1ZrWkVCUkpKMjBsYVZsRmZlSUVFSUlJWVRVSkJUb2tHcEhvVkFnTXlPVDJiYWxkTktFRUVJSUlhU2NLTkFoMVU1bVJpWVVTaVVBZ0d0a0JBR2xreWFFRUVJSUllVkVnUTZwVmhRS0JUS3hZaFoxQUFBZ0FFbEVRVlF5MzR6bTJOalpWbUZ2Q0NHRUVFSklUVVdCRHFsV010SXpvUHh2TklmSDQ4SE0xTFNLZTBRSUlZUVFRbW9pQ25SSXRhRlFLclZIYzJ4dHFyQTNoQkJDQ0NHa0pxTkFoMVFiNmFscFVLbFVBTlNqT2FaOGZoWDNpQkJDQ0NHRTFGUVU2SkJxUWE1UUlETXJpOW0ydGFXMU9ZUVFRZ2docE9JbzBDSFZndFpvVGkwZStIeVRLdTRSSVlRUVFnaXB5U2pRSVZWT3JsQWdLenViMmJhM3RhdkMzaEJDQ0NHRWtJOEJCVHFreXFXbHBqS2pPYlZyMTRheGlYRVY5NGdRUWdnaGhOUjBGT2lRS2lXVHk1R1ZWV1EweDk2K0NudERDQ0dFRUVJK0ZoVG9rQ3FWbHBySy9Odll4QmkxYXZHcXNEZUVFRUlJSWVSalFZRU9xVEp5dVJ6WjJUbk10aDJ0elNHRUVFSUlJWldFQWgxU1pUSXkzaFFIcGRFY1FnZ2hoQkJTbVNqUUlWVkNxVlFpcTBqZEhHdExxeXJzRFNHRVZEMlpUSVlIRHg2OGN6c3FsUW9SRVJGSVNVNnBjQnMzYnR6QXdnVUxJUlFLZFk0OWVmd0VxMWF1UWs1T2pwNHJ5MFlrRWlFakk2UEMxeGVWbVprSmhVSlJLVzFWWnpLWkRObEZNcFJXbGJ5OFBLU21wSlo0amxBb1JGSmlFcFJLWmFudGxlV2M1S1RrTXYyOFhRcTVoQVh6RjVSNHp0OVAvOGJDQlF1UmxwWldhbnVrNXFOQWgxU0pyS3dzNXBlYmtaRVJUS2h1RGlIa0UzZnd3RUVzOTFtT0o0K2Z2Rk03WXJFWTNuTzhjZUxraVFxM2taR1JnYkN3TU1qbGNwMWpLU2twQ0EwTmhWUXFSWHA2T2k1ZXVGanU5Z01DQWpEOXgrbGxQdi9zMmJQdzgvUFRHOUFzWHJRWUc5WnZLSGNmOUZFcWxWaTFjaFZHREIrQmdJQ0FTbW16UFBMeThyQnE1U3JFeE1Ub0hBc05EY1dZMFdNUUd4dGJLYThWRmhhRzBhTkdZL0treVpCS3BXVys3dlNwMDVneFkwYUo1MXk1ZkFWVHBreEJZV0ZocWUzTm16c1BlMzdiVStJNUN4WXN3SW5qcGY4OFoyUm00TVdMRnpyN282S2lJQktKQUFBNXVUa0lDd3VEUkNJcHRUMVM4eGxXZFFmSXAwY0Y3V2xyMXRZMG1rTUlJWU1HRDBKd2NEQjI3TmlCSFR0M2dNUGhWS2dkVFRCZ2FQaCsvc1JyeWdHdzJXd0VYUXlDbjU4ZlhrUyt3UFRwMDJGZ1lGQ21Ob1FGUXBpWWxQMEJsMXd1eDdHangzRDN6bDNNL21rMlhGeGNBQUNSa1pHSWo0OUh5NVl0Y2ZmdTNSTGJhTktrQ1FRQ1FZbm43UDFqTDBKRFEyRnFhZ3EvWTM3dzlQU0VrNU5UbWZ0WkhwR1JrVml5ZUFsR2p4Nk5mdC8wQXdBVUNndVJucDZPV1RObllmaUk0Umd5WkFqem1WNitkQmxtWm1aSVNrcENVbEpTc2UzeStYdzBiOTY4eE5kT1RVbkYyalZyQVFESnljbll0M2NmcG40M3RaTGVXZG1GaDRjaklpS0NlZitBZXJRdk8wdDc1RXFwVkVKWXFCNGxLc3JPM2c1c2R1blA3RmV0WElWNjllckJaN2xQbWZvbGtVZ3cxM3N1TEN3c3NIVFowaks5QnFtZUtOQWhIMXh1VGc3emxOREF3QUFDYy9NcTdoRWhoRlE5Z1VDQW9jT0dJaWtwQ1JLSnBNS0JqdWIzcTZGQitmN0VwNmFrd3NyYXF0UmdSVE1hejJLeE1ITFVTS1NscGVGU3lDVUlDNFQ0ZWRIUFlMRllpSXlNeE11b2w4VzI4YzgvLzBDaFVPREMrUXNsdmxhdjNyM0FZckV3YU5BZ2VIaDRZTjI2ZGZqMS8zN0ZSdCtOQUlEamZzZkJack1SRWhLQ2tKQVFLQlFLeUdReUdCa1pNVGVuY3JrY2Nya2NxMWV2aHFDbC9rQkhwVkpoN3g5N2NlYk1HWHp6elRmb1A2QS81cytiajZWTGxtTEZ5aFdWSHV3VUZCUmcvZnIxYU5pb0lmcjI2OHZzdDdPM3c2Yk5tN0IvMzM0Y1BuUVlEUnMwaEdjclQ3eDgrUklQSHo0RWw4dkZKdDlOQU5RMzR5d1dDMFpHUnN6MVlyRVl6Wm8xdy9vTjY0dDk3WmlZR0N6M1dRNEE4TjNraTZ0WHJ1TFlzV1BnOFhnWU8yNHNXQ3hXdWQ5UGFHZ28wdFBTbWUxbno1NEJBSUtEZzJIRWVkTy91blhyd3FPRkI3Tjl5djhVWEYxZDBhbFRKMmJmM2J0M3NYblRacDNYdUh6cE1pNWZ1cXkxNytDaGc3Q3dzTkE1VjZsVU10OS9jbEl5TWpNenRZS3AwbkM1WE15WU9RUGVjN3poNStlSGtTTkhsdmxhVXIxUW9FTSt1UFQwTi9PeXJheXRVUDVmcVlRUVVqTXRYTGdRVVpGUnBaNTM0L3FOWW8rdDM3QWU5ZXZYTC9aNFJVWjBFaE1UTWUyN2FaZzVheWE4dkx4S1BGY21sekh0czlsc3pKbzlDektaREdZQ00rWW0rZEdqUnpqbGYwcnY5U3FWaXBrMnRHZlBuaElEcTU2OWVqSnRObWpRQUZ1M2JvVk1wbjc5Ky9mdjQ5NjllNWo5MDJ5bXorY0N6MkhQbmowNGRQZ1FqSTNWeGFkWExGK0J5TWhJTkdyY1NPOXJpRVFpYk51NkRiZHUzVUsvZnYwd2VjcGtzRmdzckY2ekdvc1hMY2FjbitiQWU2NDNXcmR1WGVMblVoN0hqaDVEZWxvNjFxeGVveE5ZR0JvYVl0TGtTZmk2NTlkd2RuYUdRcUhBemgwNzRlam9pQjA3ZDhEQXdBQktwUkpqeDR5Rmw1Y1h4azhZRDBBOVBXdjJyTmxvMjY1dHNhLzcrTkZqckYrL0hrWkdSbGl6ZGcwY0hCd3dhdlFveU9WeW5EeDVFZ2tKQ2ZocHprK29WYXVXenJXQkFZRUFnSmV2WGtJbWt6SGI3aDd1Q0E0S1JsaFlHSE91SnRnK2R2U1lWaHRlM2J5WVFPZjE2OWU0ZCs4ZVZxeFlBUmFMaGNDQVFOaloyNkZ0MjdiWXVXdW4xblVMRnl4RXExYXRNSGpJWUszOStrYm9GQW9GcGs2WmlpVkxsNkJPblRxNGQvOGVBS0JGaXhiRmZpNzZ1TG01NFp0dnZvSGZNVDk0ZGZXQ3JaMXR1YTRuMVFNRk91U0RLaWdRTW4vZ1dDd1dMUFU4aVNHRWtJOVY1Njg2dzcyNXU5NWpVcWtVL3Y3K2FOU29FVnExYWxWc0c1cWJ1K2ZQbjJQSjRpVTZ4elZUeTg2ZVBZc0xGMG9lTVZtNGNDRmFmZDRLam82T3FGdTNMdnhQK3FOcjE2NGxYcU1KTkRTQkZKdk5odmRjYjYxRjVTTkdqTUNJRVNQMFhoOFlFSWpkdTNkRElCQ2dRWU1HV0xKMFNabW5Cdkg1ZkR4KzlCaDNidDlCWUdBZ21qVnJ4dlJYSnBQaC9QbnpZTEZZaUkrUFIrUEdqUkVkSFkzNzkrOWo4cFRKNFBGME0zdis4L2MvMkxaOUc5TFQwakZoNGdRTUhEaVFPZWJnNElCMTY5ZGh4ZklWV0xGOEJYcjI2b214WThlQ3orZVhxYS9GeWNuSlFWQlFFTHAwN1ZMaXpiTzF0VFYyN3R5SnVuWHE0c1dMRjFpeFlnVVRGRjY5ZWhVNU9UbElURXlFU3FVQ2k4WENjYi9qc0xDd1FKOCtmWFRhRW9sRTJMZHZIeTZjdndCWFYxY3NXclJJNjdYSGZUc09aZ0l6L1BIN0g1ZytmVHErKzMvMnpqc3U2dklQNE84N05vZ2dpaHFvNE1DRmswSXhaK0FxUitZb1M5U3luRm51eXEwb0txYXBhSTV5cHlqdWhRdFhTb0o3b0tMZ0JwWGhZTVBkd2QzdkQzNTg1Ync3UU1ReWU5NnZGNjhYOSt6dmdIcyt6MmNOSE1SNzd1OXBqYkZtelJvZzV6NW5aMmRMbjcvNTVoc21UNW1zMVRiM0dhOWVzOXFnaWVLcVZhdHdlOWNOdDNmZFNFaElZT1hLbFh6ODhjZTR1N3RMUW1vdVJrWkdXRmxaVWJGaVJiMWpuVDF6bHNPSEQrUGs3SVJjTHNmSXlJamx5NWZqNCtQRHliOU9Bam5DRWp3L0NCZytiTGlPa0xuQWZ3R09qbzdTNXk2ZmRHSDM3dDBFYmdvczBDOUo4R1lpQkIzQjM4cmpKOCsxT2FYdDdJVGRxMEFnK0UvUnJuMDdnM1dwcWFtU29QTkZyNEpOWld4SzJ0QzhSWFBkY1ZKU0NRME5wVXFWS2poWGR0YmJOeVk2aG9pSUNDMnRUOGVPSFZtNGNDR1hMMTJXeW1Kall3bmFFNlRWTi94S3pzbjl0cTNiZExReDl2YjJ0R25ieHVDYWI5Kyt6Wm8xYTJqZXZEbmRlM1JuOUtqUi9QN2I3NFh5RDlGb05BUUdCckorM1hwcTFLakI3SjlubzFRcWtjbGtLSlZLNXM2WlMyeHNMUFhxMTJQNnRPbU1IVGNXVjFkWDV2NHlseXBWcW1pTjlmanhZOWF2WDAvd3dXRHM3ZTN4OWZXbGJqMWRBYlJzMmJMTW1UdUhoZjRMMmJkM0h5Zi9Pa25QbmoxcDA3YU5Yc0dwTUFRSEI2TlFLT2pZc2FQQk5nOGVQTUIzdWkvUjBkRk1uandaLzRYKzBqVmN2blNacFV1V1VyZGVYUzVmdm95L3Z6OURoZ3hoeE1nUnhNWEZZV1ptcG5YUFFrSkNXTFZxRmZGeDhiUnIzNDRCQXdab3RjbWxTNWN1VktwWWlibHo1ekpseWhROFBEejQvSXZQSmUzaGxxMWJBRmk5YWpYNzl1MGpjRk5na2E0ZjRPVEprMXk2ZUltRml4YWlVcWtJQ0FqQXlzcUsxbTFhODNsUFhRRTVOVFdWZmZ2MmNmVG9VYTF5SXlNajFxMWZ4L1hyMTRtSmljSEoyUW1aVE1aWC9iNWltczgwOWdidDVkcTFhM3p3d1FlU1J1ZEc1QTMyN2QzSFp6MC93NjZVOW1Icml4b2lPenM3bWpadEtnVlhLT296Ri94ekNFRkg4TGVoVkNwSlRVbVZQcGNSUVFnRUFvR2d5RGc0T2pCczJEQ2Q4aXRYcmhBYUdvcW5wNmRCdjRSZHUzWVJFUkdCaWVselA2Qm16WnV4ZE9sU0RoMDZST1VxbFlFY2dXRG56cDFhZlhPMThydDM3OVk1RWE5UnM0WkJRZWZTeFV2TW1qVUxPenM3aG53N0JHdHJhNForTjVUNTgrYno5T2xUaG84WXJ0ZGtDbkpDU00rYk40K0xGeTdpMWRxTHdZTUhZMjV1amthaklTd3NqTldyVmhNZkg4L0lVU05wMHFRSmZyUDhHUHZUV0RwMTZrVFhibDBsZjZmVTFGUTJidGhJVUZBUUtwVUtKeWNubWpScFF0VE5LS0p1R2pZcHJGcXRLZ2tKQ2NURnhiRnMyVElDQWdMdzl2YW1RMGRkN1VsQlhMaHdnWklsUzFLdFdqVzk5Y0VIZzFtMmJCbVdscFpNbno2ZCtnMXlOdWhQbno1bDg2Yk5CQVVGNGVycXlxUkprNGk4RVltdnJ5OVJrVkY0OS9hbWNlUG5abXZuejUxbjllclYzTDU5RzN0N2U5emVkY1BSMFpHZ29DQzk4K2JpNWVWRldGaVk5Rk8zWGwxR2p4NU42ZEtsOWJZL2N1UUlhYW5hWWNnTitlZ0EyTmphY1A3OGViS3pzeGt5ZUloVVBtellNTXFVS1ZOb2Y1Z2RPM2VRcGNveGtidHo1dzVPVGs1U1hlUEdqZW4zZFQ5dVJON0F4TVNFcjcvNVdoSmlURXhOMkxkM0gwMmFOREdvSWNwTFE3ZUdIRHQyakN2aFYzUzBYSUkzSHlIb0NQNDI4am9xMnRyWXZMYUlRQUtCUVBCZkpqVTE1MERKdXFSaEU2dGNINHE4Si90V1ZsYTBhTkVDQzh2bndrYWRPblYwVHU1bis4M20rUEhqVEpvOHFjRG9Ycm5yQ1ZnZndKNDllMUNyMVpRdlg1NzB0SFNzcmEzeDh2TEMxTlNVWCtiK3dyRHZoOUh2NjM1NGVIaG85VDl6NWd5L3pQMEZwVklwK2VQRXhjYXhZZThHVG9TY0lENHVucnIxNnZMVDJKK2thR3pqeG85ang0NGRiQWpZUUZCUUVBMGJOc1REdzRObXpadHg4dVJKbkoyZEdUaG9JRkdSVWF4YnQwNXJQcVZTaVVxbDBqR2ZNamMzNS9mbHY3Tm56eDYyYnRsYXFFM3lpMlJuWnhOeExRSjNkM2NkSVZHaFVERG41em1FaG9aU3YwRjl4b3daZzYydExVZU9IQ0hrUkFqbnpwM0QzTnljM24xNjA2MWJOK1J5T2ZVYjFHZisvUGtzWExpUTZkT21VNjU4T1R3YWUvQlJoNCtJam9rbUppYUduajE3MHIxSGR3WU9HTWlONjlxaGw5UFMwakF4TWRFS2FBRGc3ZTFOYmRmYXJGMnpGcVZLcWRmaFA1ZHRXN2NSRzZ1YnM4bmMzRnpIUndmQTJkbVpFU05IMEtSSkU2eXRyVm15ZUFtbXBxYTBidE1hbVV4R3A4NmRlUFR3RVp1M2JLWlBuejdZMnRxU21abkptTkZqK09xcnIzQjcxNDF6Wjg4UkZ4c25DZm8zYnR5Z2U0L3VaR1ptU3ZONGVuclM3NnQrZUhwNUZoaHRMei9xMXMzUjlGMjVJZ1NkZnlOaXB5bjRXOGpPenVaWm5tUmZaY3JhLzRPckVRZ0VncmVYUjQ4ZUFUbG1aSWJJelp2eTRnWjN4TWdSQUd6YnRxM0E4YytlT1p1dm9CTWZIOCsrdmZ2WXUzY3Y2ZW5wZE9qWWdROC8vSkM1YytieS9mZmZNL1M3b1RSdjNwem16WnRqYjIrUC93Si9waytiVHMyYU5mbndvdy94OFBEQXlzcUtVcVZLWVc5dno4aFJJeVZCeHNiV2h1dlhyMU8vZm4xYXQyNk5xNnVyMXR3eW1ZeFBQdmtFTHk4djl1elp3K0hEaDZudFdoc3JLeXY4WnZ0UnBrd1paRElaTld2VzFORjZCYXdQSUNBZ2dJQU5BWG9ESlhUdDJwVk9uVG9WS1NwZVltSWlLcFZLNzdNeE16UER4TVNFeno3N2pGN2V2U1RUYm8xR3c3Tm56L2o2bTYveDlQVFU4WGx4Y0hSZzVxeVpuRDkzbnIxNzl4SWFGc3BuUFQramMrZk9ORzNhbERKbGNxd24xcXhkb3pObnh3NGQ2ZHExSzczNzlOYTczcWsrVTFHcFZIb2pzVDE2K0lpelo4OHliLzY4Zk8vRnBZdVhTRXRQNC8zMzM5Y3FkM1IwNU1TSkU5eTdkNC81QytacnpTR1R5YmgvN3o2REJ3M21tLzdmNE9IaHdaMDdkOGpJekVDbFV2SHJyNzlTcTFZdHZGcDc4ZURCQXhJVEU2bGV2VHFYTHo4M3U1VEw1Ymk1dWRHbFN4ZURheXNNdWUvS2t5ZFBDbTRzZU9NUWdvN2diK0Z4bmtoclZpV3NNTmRqSHl3UUNBUnZPNW1abVhqMzhzNjNUVkJRRUFjUEh0UmIxN2x6Wi9yMDdaTnYvOXlFa25tZHFsOUVwY3dKS1BDaW9BTTVHcGh6NTg3cDdhZFVLcmx6NXc3bTV1WWNQMzZjdmwvMjFka0VxMVFxcGs2ZHlxV0xsOUJvTkx6NzdydjAvYkt2NUdQeTg1eWZtVDl2UGtzV0w2RisvZnFVTEZtU21qVnI0ci9RbiszYnQ3TjkyM2JtL1pLemVaNzk4MnhjWEZ4WTRMOEFtVXhHdjYvNmtaeWNMTTExNjlZdFRody9rZS85K09ISEg3UUNJK1FuQUJhV29vYitUa3BLQW5JRU5YMk0rV0VNTXBtTS9mdjJzM3o1Y3EyNnRXdldzbmJOV29Oak96czdNMmZ1SEszUXlybEN6cXVRZTYwUEh6emsyclZyWExwMGliUzBOUHIzN3c5QVk0L0dsQzFiMW1EL29LQWdIajE2cENQb0pDWW1zbXpwTXJwMDZhTGxRM1hpeEFtVVNpV3pmNTVOd1BvQXpwMDloNXViRzVEenZwcVltREJ6NWt4a2NobHl1WngzM25tSCtRdm00K1RrcENYb2xDeFprZ2tUSjd6eTljdmxja3FVS0VGU2N0SXJqeVg0K3hHQ2p1QzFvOVpvZVBMMHFmVFp2clR3elJFSUJQOU5qSTJOZFVMazVxSlNxZ2dNRE1URnhjV2dpVXl0bXJVS25PUHlwY3VVTFZjMlgzT2RYRCtiRjUzU282S2ltRFZyRm5HeGNYcjduVDkvbnF5c0xBWVBIc3pDaFFzNWUvYXNUdGhsRXhNVHFsYXBTdG15WmVuWXNhTk9JQUF6TXpONmZ0NlRMNy84a3BJbFMwcmx4c2JHOU9qUmc0OC8vcGpqZng0blBpRWVGeGNYQUVtWXlzaklvR2F0bXJScTJhckErL0Q0eVdQVy9iR083T3hzSFdIczRZT0huRGw3Um0rLzZ6ZXVBemwrVFBvQzV0alkyTkNxVmNIejY2T2cwTis1NjFTcFZHUm1aako0OEdDOWdRTmVKQ2dvU0hxbUw2NzV5SkVqcEtTa0dPeDdJL0tHamg5V0xoNk5QU2hYdmh6eDhmRU1HREJBS2pjeE1XSFFvRUUwYU5nZ0o4ZlBtYk1HeDQrTmpTVWxKVVhLbWVUbzZFaHQxOXI0K2ZsaFlXRkJodzRkaUlxS0lpNHVqZ29WS3BDZWxzNlNKVXNJQ3cxaitJamhXRmxaU1FsU0xTMHRBYlFpeHNubGNvUCtUcGN2WFdieVpPMkljTG5SQWI4YitwM1dlMUdqUmcxbStjM1NPNDVjTHBlaUdRcitYUWhCUi9EYWVmYjBxZlNQeGRUVWxCTFdoYytHTFJBSUJHOFR4c2JHOU96WlUyOWRhbW9xZ1lHQlZLOWUzV0NiZ3JoeTVRcng4ZkcwLzdCOXZ1MHlNak1BcENoU2FyV2FyVnUzc3U2UGRWU3NXSkgySDdabi83NzlPdjBPQlIvQ3pzNk90dTNhc24vL2ZqWUZidEtiWCthcmZsK1JsWlhGMC84ZmN0Mi9mNTlkdTNieDZhZWZFaGtaeVd5LzJRd2FOSWlQT255azFVK2xVbkg4K0hGYXQybHRjTzJWS2xiU3FrOVBUMmRBL3dIMDZkT0h0dTNhU3VWMzc5NWwzUi9yOUEzQnZmdjMrR1B0SDNycmNzTm5yMSszWG05OTFhcFZpeXpvNUFwMnlVbkpCYlRNb1dXcmxscW1hdXZYcmVmRWlSTXNYYlpVcTkzcDA2Y2xrOElYMmIxck45SFIwUWJuQ0w4Y3p2V0k2M3JyS2poV29GejVjcFF1WFpvZVBYcndudnQ3bkFvN3hZRURCNlFJZ3ZQbno4ODNONVJTcWN4SnlMcHlKUUROV3pRbkxUMk44TXM1MGZ1Ky92cHJJRWQ0K3ZHbkgyblh2aDFPems3TThKM0JqdTA3Nk9YZGl5ZVBjOHpHU3Ixa2d2RUtGU3Z3M2ZmZmFaWGR1SEdEb0QxQjlPN1RXMnM4V3h2OUJ3TnF0WnJrNUdSc1N1clh3Z25lYklTZ0kzanQ1RFZic3k4R05icEFJQkFJZE5Gb05OTG12RjA3dzJHc0FSU1pDbVF5bVNUb2JBall3SVlORzJqWnNpWGZmZitkM3Z3N2QrN2NJU3dzak41OWVpT1R5ZWphclN0K3MvdzRkdXlZM28zL2hRc1htRHBsS3JQOFpxSElWTEIvMzM3YXRXdEgwNlpONmRTcEU0c1hMeVkrUGw3TC9DMHNMSXo1OCthVGtKQmdNQStQenJVb0ZDUW1KcjVVdW9JbVRacXdidjA2QXRZSDBPV1RMbHJPOXJrK09vR2JBclY4ZEZZc1gwR2pSbzMwaHFFdUxMbGF0bWZQbmhXcGYySlNvdVJmVlZqbXpaL0hwWXVYaUk2T3BtTW43WkRXSFR0MHBIdjM3bG8rT3JkdTNlTEk0U040OS9hV291QVpHUm5SOTh1K0FKdzVyYTBKbXpsekpna0pDUnc4Y0pDZW4vZlU4V3VhNFR1RFI0OGVzWERSUXFuc3laTW45T2pSQXdjSEI5NXhlSWZ5NWN0VHVuUnAwdFBUQ1FrSkFhQmI5MjdZMk5nUUVoTENwVXVYQUlpTWpPVDI3ZHRhNHpkcjFzemd0ZHZaMmVua2hUSXlNaUpvVHhDTkdqVXFWRUNKWjgrZW9kRm9YbHJJRXJ3WkNFRkg4RnBKVFUxRDlmL29QbktaektCZHNrQWdFQWhlalczYnRoRWVIbzZIaDRkazhtV0l0TFEwclZET1hUN3BncjI5dlpaR0pDOXF0WnJGdnk3RzF0YVdqei8rR0lEbXpadXplOWR1bGk1WlN1M2F0WFg4TkVKT2hHQmpZME90V3JXNGVPR2lWQzZUeWVnL29EOUdSa1pjdTNZTmhVTEJnd2NQK0czWmJ3d2JQZ3d2THkvV3IxdVBnNE1ETFZ1MkxQQzZjeU4rR1FwL2JJaW5UNThTSEJ6TStmUG5tVGxyWnI2SlFIZnMyTUgyN2R1eHRMSjhKVUhIek15TUtsV3FjT1hxbFNMMWo0Mk5mZW5yQkFnTkMyWFA3ajJZbUpqa204c3BPVG1aR1RObW9NNVc4MG5YVHd5RyszNlJ0TFEwZHU3Y3ljT0hEeGs5WnJUZTRBVjVLVjI2dENRNDVTVWhJWUg1OCticmxPZEdVMXUwY0pGT1hYNkNUbkZ3N2RvMUFHclZMdGhzVlBEbUliSTFDbDRyei9MNDV0aVdzaFVKUWdVQ2dlQTFzRGRvTDZ0V3JwSnkxQlRFMDZkUHRVeWlyS3lzREFvNWtKTWtNaUlpZ29HREJtb2xUUnp5N1JDeXNyS1lQR215NUdnUE9SdmYwTkJRbXJkb3JqZHlHVUMvci92aE84TVhjM056SGo5K3pOV3JWMUVxbFF6NWRnaVZLMWRtd2Z3RjNMcDFxOEJyQ1RtUm93RTRlUEFnNTgrZGwveGdDc0xCd1lIeEU4WVRFeFBEbE1sVHlNakkwRDkrU0FncmxxK2dYZnQyaGRZeTVZZWJteHR4c1hFOGVxamYxTXdRVDU4KzVlcVZxOFRIeDdOOSszYmk0K01MM1hmQWdBRzR1N3V6YU5FaWpoOC9ycmROWm1ZbVBsTjlTRXROWTZyUDFKY0taT0RzN015WUg4Ync1NTkvR2pUNU00UmFyZWJCZ3dlY09IR0NsT1FVdG16ZG92VXplTWhncVczRGhnMVpzWEtGVnYzcjV1TEZpOGpsY3VyVnEvZmE1eElVUDBLakkzaHRaS3ZWSk9XSmpsT1VVeWlCUUNCNFc4ak96czUzRTU3ckc2TFdxQXMwVDhxTmxxWlNxVmkrZkRsQmU0S3d0cmJHWjVwUHZqbFBBRzdmdnMyZE8zZDQ5OTEzQzdYdXdNQkF0bTNiUnFkT25XamV2TGxXbmJPek04TkhER2ZXekZtTUdqV0tzV1BIVXJWcVZmYnYzMDk2ZWpvZmZaVGpnNU43eVBYaTllZEc5THAxNnhaeXVSeEhSMGRNVEV3WU4yNGNZOGVPSlM0dWpxcFZxMHJ0SjB5Y1FDbmJIQk1paFVMQjFxMWIyYlZyRjNYcTFPSHUzYnRNbWpRSmEydHIzbS82UG8wYU5jTFgxeGZueXM0R3I2MU9uVG9NSGp4WVdxOCtEVVpZYUJqdTd1NTgrKzIzaGJwZkJlSHA1Y21XTFZzSURnNDJHRUd2eWZ0TmNIWjJsdFlURlJYRmd2a0xBS2hac3lacjE2eGx4ZklWMUtwVmkyYk5tOUdoUXdjc3JTd056aW1YeXhrOVpqUS8vdkFqS2NuNkF4UGN2MytmK1BoNEpreWNRS1ZLbFF5T2xldHoreUx1N3U0TUhUcVVoZzBiRnRnK1BEeWM0OGVQYytmMkhlN2V2U3RwYlBwOTNVOUxZM2J3d0VHV0xGbEMwNlpONmRpcEkvTittY2QzUTc5ajJMQmh2UHRlNGQ3ZlZ5RXRMWTJRRXlGNGVIam9oUFVXL0RzUWdvN2d0ZkUwVDh4NVMwdkxRa1dPRVFnRWdyZVYxYXRXczMzNzlnTGI3ZG05aHoyNzkrVGJadk9XemR5OWU1ZEZDeGR4Nzk0OUhCd2NtRFI1RWhVcVZOQnF0MmIxR3E3ZnVJNlZwUlhtNXVaa1pHUnc2ZElsMUdvMWJkcTJLWEF0cTFhdDRsRHdJWm8xYThiWDMzeXR0MDJ6WnMwWU5td1lpeFl0WXJiZmJCYjl1b2lreENUYzNkMmxEZk03Nzd3RHdLYkFUYlJvMlVMTHRDa2hJWUVkMjNkUXQxNWRTZkI1eCtFZGZsLyt1MVlZWjRWQ2dhV2xKZGV1WFNNd01KQ3dzRERTMHRMdzh2TGkyNkhmWW1wcVNtUmtKSWNQSCtiNG44YzVzUDhBOXZiMnRHclZDazh2VDhrZjQ4TDVDOXk4ZFZQckdocDdOT2JJa1NNQVhMMTJGWUF0VzdZZ2w4dHhjblpDcFZLeGRldFdyVDRmZmZTUlRsTFJ3bENwVWlXYU5tMUtVRkFRM2JwMzB6dUdUQ1pEcGNxSnduZjJ6RmtpSXlNcFhibzBreWRQcG42RCt0SUcvTWlSSS96KzIrOVN6aGhQTDA4OFBEd3dOVFZGb1ZDd2E5Y3U3V2ZWdkJucEdlbHMzcnhaS3JzV2NVMzYzUDdEOWtSRVJCQVJFU0hWT3pzNzQrN3V6cHJWYXpBeE5TRWtKTVJnVUtIMkg3WW5QajZlYmR1MlVjS3FCQXFGZ3ZEd2NLcFdxNnJWN3NtVEovd1Y4aGZWWEtyeHlTZWY0RkxkQlJjWEY4a1A1dExGUzJ3TTNFajQ1WENhTm0zS2lKRWpNRGMzeDMraFB3djlGeko1OG1RNmRPeEF2Mzc5RE80dGJ0MjZ4WjNiZDNUS2IwVG1KRTBORFEzVlNhQmFxbFFwTFFFcUtDaUl0TFEwUHV2NW1kNDVCRzgrUXRBUnZEYWVQbmx1dG1Zbm5QZ0VBc0YvbkJZdFcrRGs1RlFzWTVtYW1ySnUzVHJ1M2J0SHk1WXRHVHhrc040VFoxTXpVNjZFWDVGQzQ4cmxjc3FYTDArM2J0MTA4cHJvWFhQekZwaWFtakpvMEtCOFRZL2J0RzFEdVhMbEtGT21EQ1ltSnZUN3VwOVdmZmwzeXRQM3k3NXMzN2FkMDZkUGE5V1ptSmhRclZvMWhnd1pvbE1PT1p2aWtTTkdhaVZzTEYyNk5DMWJ0YVI5Ky9aYTRhdXJWNjlPOWVyVjZkKy9QNkdob2V6ZnY1L05temV6ZWZObTVzMmZoNHVMQytmT25XUC9mdDJJY25reE56ZG44NmJOK2JacDJiSmxrUVFkZ0MrLy9KSmh3NGF4ZHUxYUJnOSticHExWnZVYWR1ellJV24zakl5TXFPMWFtNkZEaDlMcWcxYVMyYUNWbFJYdDJyZWpYZnQyUEh6d2tJTUhEM0xvMENIT25qMUxvMGFObURSNUVncUZnc0NOZ1FWZVoxUmtWTDVSMDFwOTBBcDNkM2YrK3VzdkhqNThpSVdGQlFNSERqVFlYcVBXc0hMRlN1bHoyYkpsK2V4VGJVR2hSWXNXZWdOWTdONjFXekxMSzFPbUROOS8vNzJXU1dXSkVpVVlPMjRzbXpkdlp1MmF0Vnk5Y3RWZ3d0TFRwMCt6ZGN0V25mTGM2OTRVdUVtbnZMWnJiVW5RaVkrUFo5dldiYlJ1MDFwTHF5ajRkeUhMVkdTS3dPQ0NZaWMxTlkyN2QrOENPVitzdFdyVkxOQTVVU0FRQ0FTRkp6RXhrY2pJU0JvMWFsUmdXN1ZhVFhaMk5rWkdSdjlLWDhsZHUzYVJuSlJNSmFkS1ZLdGFEUWRIaDBMM2pYMFVTM2g0ZUtFMFdIOG5KMDZjd0crV0h4TW1Uc0REd3dPQXVMZzR0bTdkU29VS0ZhaGN1VEl1TGk1YVBsSDVrWldWeGFsVHAzQjBkTVRaMmJDNTNxdWdVcWtLblN3MWIrTFN3bkwrM0hsMjc5NU55MVl0YWRxMGFiNXpuVGx6aHJTMHRDS0grczRQdFZyTlR6LytSR3BxS3IvTSs2WFF6MER3NWlFRUhjRnJJZnArdE9TZlU5ck9qbmNjM3ZtSFZ5UVFDQVFDd1p0RlhHd2N4aWJHd29mMURVT2xVcEVRbjRDTnJVMlJ0WGFDTndOaHVpWW9kblNDRUpRUi84QUZBb0ZBSUhpUmN1WEwvZE5MRU9qQnhNVGtwYlNHZ2plWGY1LytXdkRHa3pjSWdaV2xwUlFkU0NBUUNBUUNnVUFnK0xzUWdvNmcyTWtiaEtDVW5RaENJQkFJQkFLQlFDRDQreEdDanJoQ0tuOEFBQ0FBU1VSQlZLQllTVTFOUTVXVkJlUUVJYkN4dGYySFZ5UVFDQVFDZ1VBZytDOGlCQjFCc2ZMc3FYWklhUkZuVFNBUUNBUUNnVUR3VHlBRUhVR3g4V0lRQXJ2UytXZm5GZ2dFQW9GQUlCQUlYaGRDMEJFVUcxcEJDS3hFRUFLQlFDQW9DdW5wNld6YXRFbEtHbGtjcEtTa2NQZnUzU0tQK2VUSkU3S3pzNHR0UFc4cUtwV0taOCtlL2VOcitMY1NGeGRIZkh6OFA3ME1nVUJDQ0RxQ1l1UHAwK2RmRHFWS2lTQUVBb0ZBOENMSGpoMWo3RTlqU1V4TU5OZ21LaktLUDliK3dkS2xTNHR0M2hQSFR6RDAyNkVrSkNRWWJMTno1MDQyYnR5b1Y2Q1pNSDRDcy8xbUY4dGExR28xMDZkTjUvT2VuN05yMTY1aUdmTmxTRTVPWnZxMDZWSlM2N3lFaFlYUjI3czM5KzdkSzVhNXdzUEQ4ZTdsVGY5ditxTlVLZ3RzZituaUpiNzUraHZPbnp0dnNJMUNvU0F4TVpHNDJEaWlvcUk0ZStZc2h3OGZadHUyYmF4Y3NaSnQyN1pKYlcvZnZzMlJJMGQwZmtKQ1FuVEd6Y3pNSkNFaGdkdTNiM1BwNGlXT0hUdkc5dTNieWN6TUxOUzFwcVdsTWZUYm9TeGF0S2hRN1FXQ3Z3T1JSMGRRTEdSa1pFaW5VREtaREJzYm0zOTRSUUtCUVBEbVVjcTJGTGR1M1dMa2lKRk1tVHFGU3BVcTZiU3AzNkErblR0M0p1eFVHTW5KeVpRc1dWTHZXQ3FWaXJWcjFocWNxMmF0bWpSdDJoUUFqU1luTjdoY1p2aDhNeXNyaXcwQkd3ZzlHY3FJa1NOd2RuWUdJREl5a3Vqb2FCbzBhRUJvYUdpKzExZXJWaTFzQ3doQ3MzTEZTc0xDd2loWnNpUWJOMnpFemMyTkNoVXE1TnVucUVSR1JqSnh3a1M4dmIzcDFMa1RBT2xwNlNRa0pEQjgySEI2ZnQ2VEhqMTZZR1JrQk1EaFE0ZXhzYkhoNGNPSFBIejQwT0M0MXRiVzFLbFRKOSs1NDJMam1EbGpKZ0NQSGoxaTFjcFZEQncwTU44K1plekxZR0Zod2FSSmsralJvd2ZldmIwNWVPQWdBUUVCWkdabWtwbVpLVDFMZmNqbGNxcFVxVUxYcmwwQk9QN25jYlp0MjRhRmhZWFVScVZTWVdabVJzUzFDTUpPaFpHWmtVbGFXaHBaL3c4a2xCZExTMHZxMXExTHRXclZnQnh0WTBweWlzSDVXN1Jzd1lIOUJ3Z0pDY0dsbW92ZU5pV3NTMkJsWllWQ29XRE02REhZMmRreGFmSWs1SEp4OWk0b2ZtU1ppa3pEZnpFQ1FTRjU5Q2lXSi84M1hiTzFzYUZDeGRmenBTVVFDQVQvZG03ZnZzM0VDUk5ScTlXTUdEbENyNlpFclZhajBXaWtEWGhlYXRhcXlmVHAwOG5NekdUbzBLRUc1Mm5Wc2hYZXZiMEIyTE43RDB1WExtWEZ5aFdVSzJjNFNXVlVWQlN6WnMzQ3JwUWRQOC81R1lCcFB0TTRjK2FNWkk2Y25aMk5TcVhDMU5SVTJweG1aV1dSbFpXRnI2OHY5UnZVMXp1MlJxTmg1WXFWYk4rK25jNmRPOVBsa3k3OCtNT1B5R1F5ZktiNUZMdXdrNXFheXJCaHczQndjTURIeHdlWjdIbDRuS3lzTEZhdldzMk9IVHZ3OGZIQjdWMDNidDY4eWZCaHd6RXpNNVBhS2hRS1pES1psaWwyWm1ZbXJxNnUrTTMyTXpqMzNidDNtVHBsS2dxRmdqbHo1M0QweUZFMmJOaEFqeDQ5Nk5PM2o5WmFYaVF0TFEwL1B6L09uenRQTCs5ZU5HN2NtRVBCaHpBek04UE0zQXdMQ3d2UzB0SUlXQjlBdDI3ZGFOcXNLU1dzU21CZDBwb1NKVXBvamIxNjFXcXVYYnZHN0orZnYyTzdkKzBtSUNDQWthTkdFbmtqRWtzclM2d3NyYmg0OFNMSGp4OW4zdng1Mk5uWlViSmtTVXhNVExUV3RqZG9MNHNYTHk3OFE5Q0RkMjl2ZXZic0NjRE5temNaUFdvMG4zNzJLVjk4OGNVcmpTc1E2RU5vZEFURlFsNHpESnRTSXFTMDRKOGp2OU5Pd1Q5UGZodTgvd3BWcWxSaDVxeVozTDU5bTJyVnF0R3ZYeitwN3NHREIvejU1NSswYmR1V01tWEs2TzJmRytqRjNOeWM1Y3VYRzV3bkxTMk44TXZoMHJpUW8rR0lqOVAyb1hDdTdJeTF0VFVBTGk0dXpKOC9YOUxRbno1OW1sT25UakZpNUFpOHZMeUFIS0hwOTk5LzU0OTFmMkJsWlFXQXoxUWZJaU1qcVZHemh0NjFaR1Jrc0dEK0FrSkNRdWpVcVJQOUIvUkhKcFBoTzhPWENlTW5NR3JrS0VhUEdZMjd1M3YrTis4bDJCQ3dnWVQ0QkdiNHp0QjU3NHlOamZtbS96ZTBhOStPaWhVcmtwMmR6WkxGUzNCMGRHVHhrc1VZR1JtaFZxdnAwN3NQWGw1ZWZOWHZLeUJIRUJ3eGZBU05QUm9iblBmOHVmUDQrZmxoYW1yS2pKa3pjSEJ3b0pkM0w3S3lzdGk4ZVRNeE1UR01IRFZTUzh1U0Z5c3JLeVpQbmt4Z1lDQmR1blRCd3NLQ0FRTUhhTFc1ZS9jdUFlc0RxRml4SXRXclZ5L1MvWEYzZDllNjMwK2Y1VVJOZFhIUnI0bkppNCtQRDVaV2xnRGN2bldiYTlldTBiRlRSNTEyNTgrZkp5a3BpUTgrK0VBcXkvdGVWNnRXamM2ZE83Tnh3MGE4UEwwb1Y5NndFQzRRRkFVaDZBaGVtZFRVTk1tbVcyNGt4N3BFaVg5NFJZTC9FbmtGbTl6ZmhiRHpaaUtUeWRCb05GcWJ6dithNEtOU3FUQXhNYUZTcFVxUzJkcEhIVDRDY254SFJvMGNCWUNubDZlazRWQXFsWncvZng0UEQ0K1htaXM2T3BxeFk4ZHFsZm5OMHRWQ3ZLaUZzYmEyNXZ5NTg1ejg2eVM3ZCsvRzFkVVZUMDlQYWYxQlFVSElaREtpbzZPcFdiTW10Mi9mNXZUcDAvUWYwQjl6YzNPZDhTOWZ1c3dDL3dVa3hDZlE3K3Qra2xrVmdJT0RBN1A4WnVFejFRZWZxVDYwLzdBOWZmcjBrUVN2b3BLWW1NaisvZnY1d1BPRGZEZlA5dmIyTEZteUJLZEtUdHk0Y1FNZkh4OUppM2IwNkZFU0V4TjU4T0NCOU40R2JnekV6czZPRGgwNjZJeVZrWkhCcWxXcjJCdTBseXBWcWpCKy9IaXR1ZnQrMlJjYld4dFdMRi9CZDk5OXg2Q0JnM2pQL1QyOTZ6SXlNdnJiTlJ4WnFpeU1qUXUzTGF4YXJhcGtvbjd0MmpXT0hUdkc2REdqZGRydDI3dVBxS2dvQmc4ZWJIQ3NMcDkwWWZmdTNRUnVDdVQ3Nzc4djJ1SUZBZ01JUVVmd3lpUW1QZGZtRkdTYkxSQVVGM21GbWhkL1htd2orR2Q1VWJESis2T3Z6ZHZLN2R1M21UeHBNbDkrOWFXa0hja2xKU1dGeVpNbWs1NmV6b3laTTdUTXVBN3NQOEN5WmNzWU5YcVUxc2w0UVRnN08rTy8wQitBSTRlUHNHUEhEbWJPbWlscFlTSnZSTEpvMFNMa1JzOTlJelFhRFlHQmdheGZ0NTRhTldvdysrZlpLSlZLWkRJWlNxV1N1WFBtRWhzYlM3MzY5WmcrYlRwang0M0YxZFdWdWIvTXBVcVZLbHJ6UDM3OG1QWHIxeE44TUJoN2UzdDhmWDJwVzYrdXpqckxsaTNMbkxseldPaS9rSDE3OTNIeXI1UDA3Tm1UTm0zYjZCV2NDa053Y0RBS2hZS09IWFcxRExrOGVQQUEzK20rUkVkSE0zbnlaUHdYK2t2WGNQblNaWll1V1VyZGVuVzVmUGt5L3Y3K0RCa3loQkVqUnhBWEY0ZVptWm5XUFFzSkNXSFZxbFhFeDhYVHJuMDdCZ3dZb05VbWx5NWR1bENwWWlYbXpwM0xsQ2xUOFBEdzRQTXZQcWRxMWFva0ppWXlkY3BVUHV2NW1TVFVabVptRWhVWnBUTk9YRndjQURFeE1aTFdMaStseTVUR3djRUJnSWlJQ0xwMzZ5N1ZaV1ZsNmRVbUtSUUt2V3ZXeDhHREJ3bmNHQ2lOQjJqTmtZdFNxVVNqMFdqVmpSMDdsbmZmZTFmNmJHZG5SOU9tVFRseStBZ0RCZ3dvOGpNWENQUWhCQjNCSzZIUmFFaE9lcDQ3eDFZRUlSRDhEZVFWYXRScU5USmtHQmtiSVpmSk1UWTJGazZ0YnlocXRacXNyQ3pVR2pYWldkbW9VU09UeWFUbjliWUxPM1oyZGpnNk9qTHZsM2xFUkVRd2NPQkFURXhNZVBUd0ViNit2cVNucHpQNzU5azRPanBLZlRRYURXM2F0dUg0OGVQNEwvQ25Rb1VLa21uUnZYdjNDb3prVmI1OGVheXRyVGx6NWd5UVl5cVV1OGw5OXY5SW1ibW4rRStlUEdIZXZIbGN2SEFScjlaZURCNDhHSE56Y3pRYURXRmhZYXhldFpyNCtIaEdqaHBKa3laTjhKdmx4OWlmeHRLcFV5ZTZkdXNxK1hPa3BxYXljY05HZ29LQ1VLbFVPRGs1MGFSSkU2SnVSaEYxVTNmVG5rdlZhbFZKU0VnZ0xpNk9aY3VXRVJBUWdMZTNOeDA2Nm1wUEN1TENoUXVVTEZsU2NxSi9rZUNEd1N4YnRneExTMHVtVDU4dWFiU2VQbjNLNWsyYkNRb0t3dFhWbFVtVEpoRjVJeEpmWDEraUlxUHc3dTFONDhiUHpkYk9uenZQNnRXcnVYMzdOdmIyOXJpOTY0YWpveU5CUVVINXJzL0x5NHV3c0REcHAyNjl1dlRvMFlPa3BDU21UNXRPeTVZdEdmTHRFQklTRW5TMGNublpzbVVMVzdaczBTbnYwTEdEcEVWeGRIVEV1N2Mzdnk3NmxVYU5HdUhleUYzSDl3WWdOUzIxMEVKR3c0WU5jWEp5QXVEa3laTWNDajdFRHovK29OTnU1ODZkUEhyNGlFR0RCMGxsVmF0VjFSM1ByU0hIamgzalN2Z1ZnMW91Z2FBb0NFRkg4RW9rcDZTZ1Zxc0JNREV4d2RMUzhoOWVrZUJ0SjFlNHlmMHhOVFhGM0V5Y0FQNGJrTXZsejUyNnpYSk9xNVdxbkJOZnVWeU9YQzUvcTRVZFcxdGJwdnRPWjZIL1F2YnYyMDkxbCtvMGRHdkkwS0ZEVVNnVU9kR25KazBpUzVXRlFxRkFvVkRvNUZTWk5Xc1cvdjcrV0ZsWk1jTjNodVI3WTRpUm8wYmk2ZWtwSFVqbFBiRlhaZVdNYld4c3pKa3paL2hsN2k4b2xVckpIeWN1Tm80TmV6ZHdJdVFFOFhIeDFLMVhsNS9HL2lSRll4czNmaHc3ZHV4Z1E4QUdnb0tDYU5pd0lSNGVIalJyM295VEowL2k3T3pNd0VFRGlZcU1ZdDI2ZFZyclVpcVZxRlFxU2J1VWk3bTVPYjh2LzUwOWUvYXdkY3RXS2xhcytOTDNPVHM3bTRockViaTd1K3U4VHdxRmdqay96eUUwTkpUNkRlb3pac3dZYkcxdGMwSXVud2poM0xsem1KdWIwN3RQYjdwMTY0WmNMcWQrZy9yTW56K2ZoUXNYTW4zYWRNcVZMNGRIWXc4KzZ2QVIwVEhSeE1URTBMTm5UN3IzNk03QUFRTzVjZjJHMXB4cGFXbVltSmpvNUpiejl2YW10bXR0MXE1WmkxS2xwR0hEaGl4Y3RKQjV2OHpqenovL0pEWTJscG16WmtwYXVidzhldlNJbVRObThrV3ZML1NhTk9aRzZ1dmFyU3NkTzNXa1RKa3kvUDdiN3pnNU85R3NXYk1jemFIdkRLMCtrWkdScEtXbDZaU1hzQzZoWTFKbWIyOHZDWkV4TVRFQU5HclVTR2NkZjRYOHhiT256L1RXNWFWdTNSeE4zNVVyUXRBUkZDOUMwQkc4RWtuUG5wdXRpZHc1Z3RkTlhpRkhvOUZnWldtbE55cVY0TitCdWJrNXhzYkdaR1JtU0FjbWI3dXdZMnhzeklpUkkyanlmaE5wZzlxNGNXTmtNaGtsckV0Z2FXR0p1WVU1RmhZV1dGcFk1a1RaTXJmQXd0S0NCekVQOFBmM1o4dm1MZlQ5c2kvanhvK1RORG9MNWk5QXBWTHArRW1VTDE4ZWdHZlBubUZ1YnE2bDdjd1Zva3hOVFNsVnFoVDI5dmFNSERWU0VtUnNiRzI0ZnYwNjlldlhwM1hyMXJpNnVtcU5MWlBKK09TVFQvRHk4bUxQbmowY1BueVkycTYxc2JLeXdtKzJIMlhLbEVFbWsxR3paazBwdEhNdUFlc0RDQWdJSUdCRGdONi80YTVkdTlLcFV5ZTltb2VDU0V4TVJLVlNZVzl2cjFOblptYUdpWWtKbjMzMkdiMjhlMG4zUTZQUjhPelpNNzcrNW1zOFBUMHA4WUt2cVlPakF6Tm56ZVQ4dWZQczNidVgwTEJRUHV2NUdaMDdkNlpwMDZhU2cvMmF0V3QwNXV6WW9TTmR1M2FsZDUvZWV0YzcxV2NxS3BVS21VeUdsWlVWNHllTVowUEFCbXJWcW9XcHFhbU9TU0FncmJ1c2ZWbTk5YmtFQlFYUm9FRURuY0FXR28xR2lwU2FTMUpTRWxsWldUcmwrclNHK3Y1R0RabXVGU2FhWHU2Nzh1TGNBc0dySWdRZFFaRlJxOVdrcER5UHAyOHJvcTBKWGlONVRkV3lzN01wWVZWQ0NEbHZBY2JHeGxoYVdKS2FsZ284MzBDOXpjSU9vSFVLLzhPUFAzRDQ4R0ZNVFUxcDNydzVBQnMzYnFSV3JWcTR1TGh3NXN3WkxweS9nSGR2YjJ4TDJmTGVlemtuM3JtbVEzRnhjZHk5ZTVmK0Evb2JqSmoxOU9sVG5ZMS9ybStGaWJFSlRrNU9MUEJmZ0V3bW85OVgvVWhPZm02U2ZPdldMVTRjUDVIdjlmenc0dzk4L3ZubjBtZDlRc2JMVWhRaEIzSTI3SkFqcU9sanpBOWprTWxrN04rM1h5ZHEzZG8xYS9QTlRlVHM3TXljdVhOUXE5V1NzR0VvT3Q3TGtQZGFaVElaWC9RcW5rQUV1M2J1b29SVkNXclZxZ1hrbUR1R2hvWmlaR1RFM0YvbVN1MVVLaFdmOXZnVWpVYkR1UEhqS0YyNnRON3hGRXFGem5wem1UQmhnazdaMW0xYmVmSzRZT0ZGTHBkVG9rUUprcEtUQ25WZEFrRmhFWUtPb01na0pTYVI2K3B0WVdHQmFSRy9sQVNDZ25oUnlERXpOUk5Demx1RWtaRVJwcWFta3RQNzIrNnpvMVFxMmJseko1NmVudEtHY3QvZWZkaloyVW1DenJvLzFtRmxhWVdMaXd2WEk2NXo0TUFCdkh0NzZ6VUJPbno0TU9ibTVyUnUzWm9uVDU2d2IrOCtQdXY1bWJRWjFXZzAzTDkvbjlxMWEydjF5MUxsQ0RyR0pqbGJnZHo3blpHUlFjMWFOV25Wc2xXQjEvTDR5V1BXL2JHTzdPeHNuZWYxOE1GRHpwdzlvN2ZmOVJ2WEFkaTFhNWRlbnpvYkd4dGF0U3A0Zm4za1JnRTFGRUVzZDUwcWxZck16RXdHRHg1Y0tDZjhvS0FnRklxY2pmNkxhejV5NUlqV3dkK0wzSWk4d2M2ZE8vWFdlVFQyMElrTXAxUXF0VXpkRGdVZklpTWpRL3I4N0ZtT2Y5V2xTNWUweW9GOGd6Z2NPWHlFbzBlT1ltRmhRZUNtUUtrOE1qSlN5bzEwNmRJbEtjcmVpMlNrWnlDVHliVEc3OUtsQ3gwN2R0UXh6UU9vVjcrZTNuSDBJWmZMUlFBWlFiRWpCQjFCa2RHT3RpYUNFQWhlTDFMZ0FabXMwSkdCQlA4ZXpNM01VYWxVMGpOK1c0VWNnQnMzYnJCbTlSck16TXpvM0xremtDTmNGT1c5enNySzRzRCtBM2kxOXNMS3lvcVltQmcyYnR5SVl3VkhLVUxielpzM1NVNU8xc2x4azU2UkRxQjNVMXlwWWlWYXQybjl2RzE2T2dQNkQ2QlBuejYwYmRkV0tyOTc5eTdyL2xpbjB4L2czdjE3L0xIMkQ3MTF1V1p6NjlldDExdGZ0V3JWSWdzNnVmNHBlUVBsNUVmTFZpMjFUTlhXcjF2UGlSTW5XTHBzcVZhNzA2ZFA4K2pSSTcxajdONjFtK2pvYUlOemhGOE81M3JFZGIxMUZSd3I2QWc2VTZaTW9aUnRLVWFQR1kxTUp1T1BQLzdnMmJObldzS0V1Yms1b2FHaGhJYUdBczhUdVRadDF0U2dvUE5WdjYrMHdudm5jdW5pSlp5Y25LaGN1VEpuejV3MUtPaWtwcVppWVdHQlRDWmorclRwWEx4NDBlQTF2OGlNbVRNTTV2eFJxOVVrSnlkalUxTHNKUVRGaXhCMEJFVWlPenVidExSMDZiTUlLeTE0bmVUVjZKaWJtNy9WbStEL0tqS1pERE5UTXpJVm1kTEo3dHY2bks5ZHV3WkF2WHJQVDd1ZlBuMUtnd1lOWG5xczQ4ZVA4K3paTTdwODNBV0FHalZxNE9MaXd1NWR1eVZCNTl5NWN3QzR1YmxwOWMzVkJPZzdpWDhSaFVKQlltTGlTMFUwYk5La0NldldyeU5nZlFCZFB1bUNuWjJkVkpmcm94TzRLVkJMTzd0aStRb2FOV3FrTnd4MVljbjlQc3JWZXJ3c2lVbUpCVWF6ZTVGNTgrZHg2ZUlsb3FPamRSSm5kdXpRa2U3ZHUydjU2Tnk2ZFlzamg0L2czZHRiSjlSemFtb3FWOEt2VUtkdUhhMi9nYmJ0MmpKMDZGQ0Rheml3L3dBTEZ5NThxWFZEanZabzc5Njl0Ry9mSGlkbkozNmUvVE45K3ZTaC9EdmxkZHJHUElpUnpCSjdmTnFEMW0xYTg5dXkzNUFieWVuWHI1K09GaTBtSm9ZMXE5ZFF0bXhaeXBZdGEzQU56NTQ5UTZQUkNGOWZRYkVqWXJBS2lrVGVMNUFTMXNKWFF2RDZ5SnN2UjYxV1l5UVg3OXJiaWx3dWx3Sk53TnViQituYTFXdlkyTmhJUGpaUG5qd2hKU1ZGQ2h4UUVOdTJiU01tSm9iMDlIVFdyVnRIOCtiTmVjZmhIYW0rWTZlT1JFWkdjdjM2ZFZRcUZRY1BIdVNkZDk2aGFsWHRzTDZLVEVXaE5hU3hzYkVBQm4wM0RQSDA2Vk9DZzRPWk5IRlN2cVpkQUR0MjdHRDc5dTFjdVhybHBlWjRFVE16TTZwVXFWTGtjV0pqWTEvNk9nRkN3MEpadW5RcEIvWWZ5TGRkY25JeU0yYk00T1RKazZTbHBlblVuejE3RnJWYVRjc1dMVjk2RFlVbE96dGJDZ0J5S1BnUUtTa3B0R25UQmc4UEQrenM3Tml3WVlQZWZ2ZnYzYWR5NWNwQWpsRHQ0ZUhCNUNtVFNVbE80Y0QrQTlTdVhadEdqUnBKSnBhQkd3T3BWS2tTczMrZW5lK0JhSzd3WDZ0MnJlSzhUSUZBYUhRRVJTTXg4Ym5Eb01pZEkzamQ1STIySm9UcXR4ZGpZMlBwT2IrdDBkZXlzcktJaUlqQXpjMU51cjYvL3ZvTGdKcTFhaFpxakYwN2Q1SDRMSkU3ZCs4UUh4ZFB0YXJWbURkdkhrbUpTVHg3OWt5S1hMVm45eDVxMUtoQmZGdzhBd1lPMEJrbkl6TkRNa01xaUpBVElVQk9va2lOUmtQOUJ2VUw5YmZvNE9EQStBbmptVEIrQWxNbVQyRzY3M1M5eVNwRFFrSllzWHdGN2RxMzB3cHFVRlRjM056WXNtVUxqeDQrMGhJQ0MrTHAwNmRjdlhJVmEydHJ0bS9mVHRPbVRmUFZST1Jsd0lBQnhNWEdzV2pSSWl3c0xXalJvb1ZPbTh6TVRIeW0rcENXbXNic24yZnJEV1FRRmhxR2taRVI3emQ5djlEcnpvOU1SU1pYcmx4QnFWUnk3T2d4VGh3L3dkMjdkMW5ndndCVEUxTldyMTVOdS9idEpQTzVIajE2c0dUSkV1clZyNmVWMkRZNk9wckhqeDlUcGFwMmxEY25KeWRtenBySjlPblRHVEo0Q0gzNjl1SDBxZE9jUEhtU2R1M2I4YzAzMytoOTVubTVlUEVpY3JsY1M4c3BFQlFIUXRBUnZEUktwWkxNekV6cHMvWC83YUVGZ3RkSnJ2bmEyN2o1RmVRZ2s4bWs1L3kyRW40NW5QVDBkQ2x2eU9QSGo5a1V1QWxuWjJlREVkUHl2dk5xdFpyRXhFVHM3ZTBwWVYyQ3lCdVJ4TVRFVU1hK0RIWjJkbFN1WEJrN096dkN3OE5KU0VqZzRzV0xsQzFibG5idDJ1bU1HeE1UUTBrYjNmL2ZFeVpPb0pSdGpnbVJRcUZnNjlhdDdOcTFpenAxNm5EMzdsMG1UWnFFdGJVMTd6ZDluMGFOR3VIcjY0dHpaV2VEMTF5blRoMEdEeDdNL3YzN1NVOVAxN3ZwRFFzTnc5M2RuVysvL1RiL0cxaElQTDA4MmJKbEM4SEJ3ZlRwMjBkdm15YnZOOEhaMlZsYVQxUlVGQXZtTHdDZ1pzMmFyRjJ6bGhYTFYxQ3JWaTJhTlc5R2h3NGRzTFF5bkN0T0xwY3plc3hvZnZ6aFIxS1M5V3V2N3QrL1QzeDhQQk1tVHFCU3BVbzY5Y25KeVp3NmRRbzNOemVzcmExZjlySzE4UGYzSnkwdGpUV3JjMEpleTJReUtZbHE4eGJOc2JLeVlwclBOQ3dzTFBqaWkrZFIzdHAvMko2alI0K3lhT0VpeXBRdUl5VlRQZjduY1FEZWI2SXJnRGs1T2RHM2IxOSttZnNMOCtmTnoybjMvdnQ4OGNVWEJRbzVhV2xwaEp3SXdjUERReWVzdDBEd3FnaEJSL0RTNURWYksybHRqWkhJUWk5NHpienRwa3lDNTd6dHovcjA2ZE1BMUsxWGw4aklTUHo4L0VoTFMyUDhoUEVHKzlqYTJwS1ltTWplb0wwa0pDU1FsWldGazVNVDllclg0OU5QUDlYYng5UExrNTkrL0luRXhFUW1USnlBbVprWllXRmhoSVdGWVd0ankrUEhqN2w0NGFKV3dBSElFV3dzTFMyNWR1MGFnWUdCaElXRmtaYVdocGVYRjk4Ty9SWlRVMU1pSXlNNWZQZ3d4Lzg4em9IOUI3QzN0NmRWcTFaNGVubEtDVDR2bkwvQXpWczN0Y1p1N05HWUkwZU9BSEQxMmxVQXRtelpnbHd1eDhuWkNaVkt4ZGF0VzdYNmZQVFJSenBKUlF0RHBVcVZhTnEwS1VGQlFYVHIzazN2R0RLWkRKVktSV0JnSUdmUG5DVXlNcExTcFVzemVmSms2amVvTDIzQWp4dzV3dSsvL1k1Y0xzZk56UTFQTDA4OFBEd3dOVFZGb1ZDd2E5Y3VyWEdiTlc5R2VrWTZtemR2bHNxdVJWeVRQcmYvc0QwUkVSRkVSRVJJOWM3T3pyaTd1M1AwNkZGVUtoVXRXdXBxZ3c0ZU9NaXhvOGNNWG5OdXRMbGNMTXd0YU5La0NkVnJWS2Q2OWVxNHVMaElRUXFTa3BLWTVqT05PM2Z1TUhQV1RDMnpNaU1qSTM3NDhRZUdmVCtNaVJNbjR0M2Jtelp0MnJCNzkyNXExYXBGK1hmS28xYXJlZkRnQVpHUmtWeStmSm5UcDA2VGtwSkN6Wm8xYWQ2aU9SZk9YK0RreVpPY1BIa1NGeGNYNnRXclI0VUtGWEJ3ZEtCU3BVcGFRbHhRVUJCcGFXbDgxdk16ZzljbUVCUVZJZWdJWHBya1BDZFZ3bkZROEhmeHRwLzBDM0o0MjUvei9lajcyTnJhWW05dno4QUJBMUdwVkV5ZVBGbktjNktQRmkxYmNPVElFWllzV1lKTUpxTng0OGE0MW5FMTJCNXkvRHp1M0xuRHh4OS9MT1hzTVRJeTRsRHdJU0JIKzFDM2JsMTY5ODV4a0gveTVBa2pSNHpVU3RoWXVuUnBXclpxU2Z2MjdiV1NVbGF2bnJOeDd0Ky9QNkdob2V6ZnY1L05temV6ZWZObTVzMmZoNHVMQytmT25XUC8vdjM1cnRIYzNKek5temJuMjZabHk1WkZFblFBdnZ6eVM0WU5HOGJhdFdzWlBIaXdWTDVtOVJwMjdOZ2hSWDR6TWpLaXRtdHRoZzRkU3FzUFdrbkNnSldWRmUzYXQ2TmQrM1k4ZlBDUWd3Y1BjdWpRSWM2ZVBVdWpSbzJZTkhrU0NvV0N3STJCZXVmUGU1MVJrVkZFUlVZWmJOUHFnMWE0dTd0TENWYno1bG5LcFZhdFdqUnIxc3pnR0RkdTNPRFlzZWVDVVA4Qi9RMjI5WjN1eTUwN2R4ZzNmcHhPMkhHQXNtWEw0anZEbDBrVEovRWc1Z0ZYcmx3aE5UV1YzcjE3Yy96NGNmd1grRXVXSFk2T2puaDVlZEcyWFZ0SlMvWHh4eDhURnhmSFgzLzl4Wmt6WjlpOWU3Y1U0R0gwbU5GU1JMMzQrSGkyYmQxRzZ6YXRkWHpJQklMaVFKYXB5SHg3djFFRXhZNUtwZUxHalVnZzV6U3NWdTFheUlVcGtlQTFrdXV6b1ZLcFVDcVZsTFV2bkwyODROOUpmRUk4cHFhbW1KaVlJSmZMWHlySzE3K0ZwMCtmWW1kbng2MWJ0eWhkdXZScmkxcDUvUGh4bWpWcnBuTVBjM1BldkZpK2E5Y3VrcE9TcWVSVWlXcFZxK0hnNkZEb3VXSWZ4UkllSGs2YnRtMktaZTNGeFlrVEovQ2I1Y2VFaVJNazRTRXVMbzZ0VzdkU29VSUZLbGV1cktYcEtJaXNyQ3hPblRxRm82TWp6czZHemZYZWRLNWZ2NDVjTGpjWTdqbVh1Tmc0N0VyYllXSmlRbWhvS0UyYU5FR2hVTEFoWUFNdTFWMXdkWFV0MVB1clVxbUlqbzRtT2pxYTVzMmJTNEZIZnZyeEoxSlRVL2xsM2krRmZnWUN3Y3NnQkIzQlMvSDQ4V05pWStNQXNMYTJ4c2xKMThaWUlDaE9oS0R6MytLL0lPZ0kvbDdpWXVNd05qRXVVaVExd2V0RHBWS1JFSitBamExTmtiVjJBa0ZCQ05NMXdVdVJrcElxL1Y3eUZSMGxCUUtCUUNCNDNieVlqRlB3Wm1CaVl2SlNXa09Cb0NpSW96SkJvY2xXcTdWaS9wZTBGV0dsQlFLQlFDQVFDQVJ2SmtMUUVSU2E1S1RudVhNc0xTeEV0RFdCUUNBUUNBUUN3UnVMMktrS0NrMWVzelhya3NKc1RTQVFDQVFDZ1VEdzVpSUVIVUdoMEdnMHBLUThEeXN0a29RS0JBS0JRQ0FRQ041a2hLQWpLQlNwYVdsU2Jnc1RFeFBNemN6KzRSVUpCUDhjV1ZuWjNMNTdEN1ZhQkswVUNBUUNnZUJOUlFnNmdrS1JuSndzL1Y1U2FITUViem1IanY3SnlqWHJVU3BWZXVzdlg3bktpREhqV2I3Nmo5ZTJodDlYcnNYN3EwRU0vbjQwR2Y5UHpDZDR1MUdwVkp3NWMrYVZ4OUZvTkZ5L2ZwM1lSN0hGc0NyOXhNVEVrSkNRVUtTK0tTa3BLQlNLWWx2TGt5ZFB5TTdPTHJieDNtVHUzTG5EbzRlUFhubWMrUGg0cmwrL0xpVk5mVlZVS2hYUG5qMHJsckdLaTlUVVZOTFQwM1hLczdPelNVcEtJaXNycThoalg3OStYU3U1cnVETlJZU1hGaFNLbEtROGdvNElLeTE0aTlGb05CejlNNFFyVnlNNGUvNGl3NzRkU0kzcTFiVGFuUGdyRklDV3pkNS9MV3M0ZE9SUDl1dzdDRUJLYWlvSGc0L3djYWVQQ3RWMzlpLytxRjdoQzl3UTdtNE5hZHY2ZzJJZlYvQ2N0V3ZXc24zN2RxWk5tMFpEdDRaRkhpY3pNNVBSbzBiVHRsMWJ2di8rKzJKYzRYTisrdkVuR2pSb3dPZ3hvMSs2NzViTlc5aTFheGZMZmx0RzJiS0Z5NHUxYytkT01qSXk2TkdqQjBaR1JscDFFOFpQb0ZLbFNvd2ROL2FsMS9JaWFyV2FHYjR6dUhyMUtwOS84VG1kTzNkKzVUR0xpOFRFUkVhTkhJV0xpd3V6L0dZaGU0VmszYnQzN1diNzl1MnNYck9hTW1YS0ZLcFBjbkl5L2d2ODhlN3RyWk1zTlN3c0RMOVpmdnk2K0ZlY25KeUt2SzVjd3NQRDhadmxoNFdGQmI4dS9oVlRVOU9YSG1QVXlGRTRPVGt4YnZ3NHJmS29xQ2hHanhyTnBNbVRhTlNvMFV1UCsrVEpFMGFQR3MzdzRjTnAzYWIxUy9jWC9MMElRVWRRSUJrWkdXVDl3Y2VTb1FBQUlBQkpSRUZVLzdSTUxwZGpWVUlrOWhLOHZjaGtNbndtL3NTR1RkdllzbjBYUDAyY2l2Zm5uOUt0U3ljQUVoT1RPQjZTSStoTTlKbFpxREdOak9Sc1dQTjdvZHFlRER2TnI4dFdZRzV1eHRCQi9mbHQ1UnBXcmcyZ1pNbVNmTkN5V1lIOVQ1MDUvMG9ubFlZb1kyZFg3R01LdE9uV3ZSc0hEaHhnOGVMRkxGNnlHQk1Ua3lLTms2dmRNRFordWEvNDA2ZFBFMzQ1M0dEOTUxOThqcVdsSlpCeklGRFVaSzZuVDUvRzJkbTUwRUlPUUZaV0Zoc0NOaEI2TXBRUkkwZElHKzNJeUVpaW82TnAwS0FCb2FHaCtZNVJxMVl0YkcxdDgyMnpjc1ZLd3NMQ0tGbXlKQnMzYk1UTnpZMEtGU29VZXAwdlEyUmtKQk1uVE1UYjI1dE9uVHNWMk43VzFwYVBQLzZZelpzM2N5ajRFRzNhdGlueTNFVjVSOUxUMGtsSVNHRDRzT0gwL0x5bmx0QjUrTkJoYkd4c2VQandJUThmUGpRNGhyVzFOWFhxMU1sM25yallPR2JPeVBuZit1alJJMWF0WE1YQVFRTUx2YzdpSURrNW1ZejBETDExa1ZHUkFGaGFXUkwzL3dUcStyQXJiU2Y5RFI4K2ZKaGxTNWN4Y2RKRTZ0YXRXL3dMRmhoRUNEcUNBa2xPZmg2RVFKaXRDZjRMR0JrWjRmMTVEK3JVcnNtQ3hiOVJ1MllOcVc3RHBtMWtaV1hScFBGNzB0K0RScTNoNE9HamxMSzFwWkc3bTlRMkpTV1ZrMkduc1M1Um9sRHpIang4bENXL3JjVEl5SmlmUmcrbllmMjZ2UE5PT1NaTTlzVi84VEtTa3BQcFVvQm1aLzJxWldqSTMzY285TlFaRml4YVJyMjZyb3o3WVVTaDFtYnlrcHRtd2N0amEydkxwNTk5eXNPSEQxRW9GRVVXZEhJRlhXT2psM3RtOSs3ZEl6VE1zTERRdlVkMzZYZU5Sb05NbnI5RzRlclZxMlJtYUp0ZHBxU21FQjBkVGVzMnJUbDM5bHkrL1N0V3FpZ0pROTI2ZGFOZXZYck1taldMWHhmOXlzOXpmZ1lnY0dNZ2NybWM0T0JnZ29PRHljN09ScVZTWVdwcUtnbGlXVmxaWkdWbDRldnJpMjBEL1lLT1JxTmg1WXFWN05peGc4NmRPOVBsa3k3OCtNT1BUSm80Q1o5cFBzVXU3S1NtcHVMbjUwZjFHdFhwMktsam9mdDE3OUdkOFBCd2JGNHhqMTFXOXYvZmtaZjR1eTcvVG5ubS9qS1gxYXRXcys2UGRWUjNxWTdidTI3Y3ZIbVRzMmZQWW1abXh0dzVjd0ZRS0JUSVpESXRUVXhtWmlhdXJxNzR6Zll6T01mZHUzZVpPbVVxQUhQbXp1SG9rYU5zMkxBQmMzTnordlR0bzFlTGxaS1N3b2FBRFRybFNVbEozTGx6aDkrVy9hWlZubXRpZDJEL0FTNWV1S2hWNTFySGxhWk5tN0oyN1ZyMjc5dWY3LzJZNFRzajMzcS8yWDY0dXJvQzRPWGx4ZWxUcC9sNTlzOHM4RjlBcVZLbDh1MHJLRDdFTjVlZ1FGTHkrT2RZV3hkdXd5WVF2QTAwcUYrWDMzK2RKMjBHcmtkR2NlRFFFWndxVmVTSGtjT1EvMytqZCt2MlhRNGVQa3FMWmszbzE3ZVgxSC9WMmdBQU9uN1VOdDk1VkNvVks5ZXNaKytCUTFpWW16UCt4NUhVclZNYmdHcFZLdU16ZVN4VGZXZXphbTBBdCsvY1plaWdid3lhY3BpYkZ4d281TUxGbkZQNzFoKzB4TUxjdk1EMmd1Smo3Tml4UkVWR0ZkanUrSi9IRGRiNXpmYWphdFdxQnV1THF0SHAwYU1IUFhyME1GaC81ODRkN3QrN0QrUUlEMG1KU1RvYUlFc3JTMmx0dnk3NmxmdjM3K3NkNjFEd0lRNEZIOHAzUFFNSER0VFNkTGk0dURCLy9uekpyK1QwNmRPY09uV0tFU05INE9YbEJjQ2UzWHY0L2ZmZitXUGRIMWhaNVZnZitFejFJVEl5a2hwNURpenlrcEdSd1lMNUN3Z0pDYUZUcDA3MEg5QWZtVXlHN3d4ZkpveWZ3S2lSb3hnOVpqVHU3dTc1cnZkbDJCQ3dnWVQ0QkdiNHp0RGF2Ris4Y0pIcDA2Y1gySCsyMzJ5RGRlKysrMjZCWm54RmZVZU1qWTM1cHY4M3RHdmZqb29WSzVLZG5jMlN4VXR3ZEhSazhaTEZHQmtab1ZhcjZkTzdEMTVlWG56Vjd5c2d4MXhzeFBBUk5QWm9iSERzOCtmTzQrZm5oNm1wS1RObXpzREJ3WUZlM3IzSXlzcGk4K2JOeE1URU1ITFVTQ3dzTExUNktaVktMbDY4cUROZVptWW1hclZhcDA2aHpQRVB1M1BuRG84ZWFmczc1UXFRdlhyMTR1T1BQOWE3emdYekY1Q2RuYzNJVVNQenZWY3ZhaXdIRHhuTTEvMitaczJhTlF3ZlBqemZ2b0xpUXdnNmdueFJxVlJrNW5FYUZXR2xCZjgxakkyTk9YWG1IQ2JHeHZ5MmNpMGFqWVp2dnZTV2hCeUEzWHR6VHY3dVJjZWdWbXVReTJVa0ppYXg5OEFoTEMwdDZQUlJlNFBqMzc1N2ova0xsM0x2ZmpSbHk5b3pic3dJS2p0WDBtcFR2VnBWWmt5ZHdMU1pjL2p6eEVraW8yNHg4SnN2YVZqLzVVMGdsRW9scDgrZXc4clNraWFOMzN2cC9vSlhvMVhMVnRTdG8vKzVLWlZLdG16WlFvMGFOWGozM1hjTmpwRnJmaFVSRWNIRUNSTjE2bk1qWk83Y3VaTzllL2ZtdTU2eFk4Znk3bnVHNThyTHFsV3JPSC91dlBUNTdObXpuRDE3VnF2Tml5ZjI3dTd1REJvMHFGRGo1NUtla2M1M1E3L1RXMmR0YmMzNWMrYzUrZGRKZHUvZWphdXJLNTZlbmtETzkxVlFVQkF5bVl6bzZHaHExcXpKN2R1M09YMzZOUDBIOU1kY2oxQi8rZEpsRnZndklDRStnWDVmOTZOcjE2NVNuWU9EQTdQOFp1RXoxUWVmcVQ2MC83QTlmZnIwd2ZvVi9WUVRFeFBadjM4L0gzaCtRTG55NWJUcXlwWXRxN1dHRnpsMzdodzNidHlnZS9mdUJnODdIQndkcE4rblRwbEtlTGl1T2FKU3FRVEF1NWQzdm11dFdyV3FYZzJNdmIwOVM1WXN3YW1TRXpkdTNNREh4MGN5WXp0NjlDaUppWWs4ZVBBZ1IvTW5reEc0TVJBN096czZkT2lnTTFaR1JnYXJWcTFpYjlCZXFsU3B3dmp4NDdYdVM5OHYrMkpqYThPSzVTdjQ3cnZ2R0RSd0VPKzVQLy9mVmJwMGFSWXZXYXd6N3NBQkEvWDY2RnkvZnAzUm8wWXphUEFnZ3o0NnBVcVZJdnArdEU2d0JyVkd6YzJiTi9IdzhDQStMdDdnZlN0WHZoeG1MMFNudGJXMXBYMzc5dXpaczRmUGUzNnU4K3dGcndjaDZBanlKVyswdFJJbHJKQy9ndk9qUVBCdlE2M1dFQkM0aGMzYmR1THNWSW54UDQ3azNJVkwxS3ZyS3JYNTg4UkpqdjRaZ3BXbEpSY3ZoYk5xN1hyNjllMUZpUkpXREI3d0ZWbXFMS3lzTEhYR1RrdFBKM0RMRG5ZSDdVZXRWdk9lV3dPR2Z6ZklvSm1iVTZXS3pQV2JodDljZjY1ZXU4NlU2WDQwYmRLSVByMTZVcjZjOXNuaG5uMEh1UjhkbzNlY3hNUWtNak1WMkpjcHpmTFY2d3AxSHpwM2FFK0ZQSnNuUWRGcDE3NmR3YnJVMUZSSjBQbWkxeGNGam1WVDBvYm1MWnJyanBPU1NtaG9LRldxVk1HNXNyT2VuaEFUSFVORVJNUkxuZWdQR1R5RTlJeWNLRlpqUm8vQnc4T0RidDI3U2ZYejU4MUhicVR0dDJOdWJ2N1NHN3JVMUZTOTVScU5oc0RBUU5hdlcwK05HaldZL2ZOc2xFb2xNcGtNcFZMSjNEbHppWTJOcFY3OWVreWZOcDJ4NDhiaTZ1ckszRi9tVXFWS0ZhMnhIajkrelByMTZ3aytHSXk5dlQyK3ZyN1VyYWNyZ0pZdFc1WTVjK2V3MEg4aCsvYnU0K1JmSituWnN5ZHQycmJSS3pnVmh1RGdZQlFLQlIwNzZwcXNPVGc2NVB2c1UxTlRjd1NkSHQwcFVRaVQySHIxNjJGYlN0ZGM3OUxGU3lRa0pPaDlmM0k1ZHZTWTN2SUhEeDdnTzkyWDZPaG9KaytlalA5Q2YrbitYcjUwbWFWTGxsSzNYbDB1WDc2TXY3OC9RNFlNWWNUSUVjVEZ4V2x0L2pVYURTRWhJYXhhdFlyNHVIamF0Vy9IZ0FFRGRBUUVnQzVkdWxDcFlpWG16cDNMbENsVDhQRHc0UE12UHM5WHMybHBhYW1qL1lFY1gyTnpjM09NNUVaNmVqMW5nZjhDa2hLVHRNcVVTaVZxdFZxdmtKK1h6cDA3MDZkdkg1M3lEaDA2c0hQblRnNGVQRWp2UHIzem5WOVFQQWhCUjVBdnlYbVNoSmEwRnRvY3dYK0hwS1JrZmxtNGhJdVh3ckV1VVlLKzNqMnBXTUdSaWhVY2dSd2hhT2VldmF4ZHZ4RkxTd3ZtelBKaC9jWXQ3QXJhVDJ4Y1BNT0hEc0t6cGU0bVFxbFVjZURRRVFLM2JDY2xKUlZ6Y3pPKzZ2TUY3ZHQ0RmJnbW01SWxtVDU1SE50MjdpRWdjQ3QvaFo0bTlOUVpQQnE1MDZYVFIxSjB1TFBuTG5EaFVyak9wa0twVkdKa1pJU1ptUm5KS2FrY08vNlhWSzlRS0pETFpaaVlQRDhsenNyS0lqczdtNlllallTZzh3Ymk0T2pBc0dIRGRNcXZYTGxDYUdnb25wNmVCcDNjZCszYVJVUkVCQ2FtT1g1QUtTa3B4TWJtSDQ3YXhNUkUydEJtWldWaFoyZW5KVUNZbUpqa0t6ZzllL1lNcFVKcHNMNXN1YklHSTRrOWVmS0VlZlBtY2ZIQ1JieGFlekY0OEdETXpjM1JhRFNFaFlXeGV0VnE0dVBqR1RscUpFMmFOTUZ2bGg5amZ4cExwMDZkNk5xdHErVHZsSnFheXNZTkd3a0tDa0tsVXVIazVFU1RKazJJdWhsRjFFM0RKb1ZWcTFVbElTR0J1TGc0bGkxYlJrQkFBTjdlM25Ub3FLdWhLSWdMRnk1UXNtUkpxbFdyVm5EalYrU1RUejdSV3o1dTNEZ3lNakwwdmorNWhKNE1sZDZQWElJUEJyTnMyVElzTFMyWlBuMDY5UnZVQitEcDA2ZHMzclNab0tBZ1hGMWRtVFJwRXBFM0l2SDE5U1VxTWdydjN0NDBidnpjYk8zOHVmT3NYcjJhMjdkdlkyOXZqOXU3YmpnNk9oSVVGSlR2OVhoNWVSRVdGaWI5MUsxWGw5R2pSMU82ZEdtZHR2UG16OU03UnZYcTFkbXlkVXUrOHdDc1dMRkM2M04wZERTalJvNmliZHUyZk5QL213TDc2OFBCMFlGeTVjdHg0Y0lGSWVqOFRRaEJSMkNRYkxXYXROUTA2ZlAvMkR2dnNLYXVONDUvRWxaWWd1QkVVZXBFY1UvVVdnZTJXbGVkclZXMHcvM3JVcXQydUZvVlY3V3ViclYxQUVMZElDNmMxUXJ1Z1VVRUI0S0RxYXlRaEt6Zkgya2lNUWxMYTYzY3ovUHc2RDNuM0hQdlRVSTQ3M25mOS90V2NCRU1IWUh5d1lWTE1hejQ3aWV5c3JLcFg2OE9uMzM2Q1pVcjZmNlFhalJhenA2N3dPWXQyN2w1S3hFM3Q0cDhNVzBTSHRXcjhja0g0eEdKNFBpZjBZejlZQkp2OUgyZHZyMTc0dmkzVXRYRHJDd21UNXZKdzZ3c0FOcTBib0d6a3hPL2Jnam0xdzNCcGJySFRoM2FrNU9ieThWTE1aeU1QczJGU3pIOHZIb1pMb1YrVDlmK3NJSUtGWFJoTnZkVFVwbncwYWYwN2QyVDkwZVo3aGkvTWRTZk5xMWJNbVA2bzdqekRZRWhiTisxdTNRdm5zQy9qdDRqNGx6QmNvaVZYckJBYnd5ZlAzK2ViNVo4VStTODFhcFhZKzNhdFVpbFV0UnF0Y25PdTFLcExGSUFZZW5TcFZ5NmVNbGkvL1lkMjgyR1k1MDVjNFp2bDMxTFFVR0JJUjhuTlNXVnpYczJjL3pFY2RKUzAyamFyQ21mZi9HNVFZM3R5eGxmc25QblRqWUhieVlpSW9LV0xWdmk2K3ZMeTUxZjV1VEprM2g1ZVRGK3duZ1M0aE1JRERUMmJCWVVGS0JVS2cwNVBub2tFZ2xyMXE1aDkrN2RiTnU2RFU5UHp5SmZMM09vMVdxdXhsNmxiZHUyVHlRUC9hVGs1ZVlWRzRLblVxbXdzOVc5eHdxRmdxWGZMQ1VxS29ybUxab3piZG8wWEYxZE9YejRNQ2VPbitEY3VYTklKQkpHamhySjRNR0RFWXZGTkcvUm5CVXJWckI2OVdybXo1dFAxV3BWOFczdlMrOCt2VW0razh5ZE8zY1lObXdZUTRZT1lmeTQ4VnlMdTJaMGZhbFVpbzJOamNsbnd0L2ZuOFkramRtNFlTTUZ5Z0xjM054SVRrNW04cVNTQ2F1WVk4Q0FBZmlQMUlYeC9mbm5uL3o0dzQ4bVkyUXlHUXFGZ2tPSERuSDBxSGx2VjJHY25aMzU4U2ZUZVpvMmJjcWhnNGVReStWbDlnb0tsQnpCMEJHd1NHRVJBb2xFVXVxa1JZSHlpVWFqUWFQUm9GS3IwYWpWcU5WcTFCb05hclVhalZxRFNxVkVyZGFnMXVpT05ScU5UaVZNcS9NNlBQNmpIMWRRVUlCS3FhUktsNUpMMHBhRndvdjcxL3k2TVg3TU8xaGJXM1BuN2ozMlJSN21aTlJwTWg4OFFDUVMwYjFMWjk3eEg0YnIzd21zdHJZMlRKMzBJUTBiMUNjb1pDdkJvZHY0ZmRzdW1qWDFvV3ZuVG5UcDNKR1dMWnB5TGY0Njc0MGFUdHZXTGRrZmVaaTA5QXlUKzhqTWZFQkthaHJWcWxiQjNkMVUycmxaazhhODZ0ZVZDNWRpK0gzclRycDM3V3hrNVB3WDBSWHl5OEhLeWdxeGxSaVJTUFNQTHdaZFhGeVFtQW1WK1MralQ3Q3VYTG15eFRINkhBMzlJckpWcTFhR0hmQzRxM0g4L1BQUGpCNHoya2dLV084VjBhdFdPVHdXa3FsWE95dUtoZzBiOHY3bzk0M2FUdjU1a2wyN2RsazhwMkxGaWxTdVhKa3BuMDR4R0RJdXJpN0V4Y1hSdkhsemV2VG9ZVkMzMGlNU2lSZzRjQ0IrZm43czNyMmJRNGNPMGRpbk1ZNk9qaXhlc3BoS2xTb2hFb253OXZZMjhYb0ZCd1VUSEJ4TThPWmdrNW85QUlNR0RhSmZ2MzVsVXNYTHlzcENxVlFXK2Q0OEMxSlNVcWpmb0g2Ull3b0tDZ3p2cDUyZEhUWTJOcnoxMWx1TThCOWhVTFRUYXJVOGZQaVEwV05HMDcxN2Q1TndPbzhhSGl4Y3RKRHo1ODZ6Wjg4ZW9xS2plR3ZZVy9UdjM1OU9uVG9aYXZoczJMakI1UHA5Ky9SbDBLQkJGajBmWDgvOUdxVlNpVWdrd3NYRnhXVGMzYnQzMlJPeEI3OGVmaWFoaTNxVVNpWHJmMXVQbGZXajk3bGUzWHBHbjlHOHZEdzJyTitBdmIwOUV5ZE9OQW5QM0xkM0g5ZXZYK2ZkOTk0MWVuNUx2d3VWM0N2cFhyY0hENm51VWQzc0dJR25oN0J5RmJCSWJ1NmpPT2tLUmV3TUNyellhQUcxU29WS3FVS2wxc20wcWxWcUNsUksxRW9WS3JVYWxVcUpTcVV6YXZTSjBFOEx2ZUgwckxDM3Q4ZmEyb3F4NzQ4eUNpZHpkbmJpejZoVHlHUnlYdlhyU3IvZVBhbGR5L3lPYnIvZVBYbmw1UTVzMmJhTHcwZVBjLzdDSlY3dW9BdmJtRERtWGF5dHJRMExxSjZ2ZHFmbnE5MU41Z2lMMk1lNjlZSDBlZjAxK3ZleExHYlFzbm5UVW9rU3FGVXFaSEo1OFFQL0JkUnF0VkZlNExOQVlpZDVwb2FPWEM0dk5nRThJaUtDQXdjT21PMnpGUHRmbU51M2J3TlFvMFlOaTJPVUJib2thLzFpek5uWjJiRERIeEVSZ2F1ckszMzc5alc3bUgrUStRQXdOYVJVS2xXeGkzOUhKMGNUbytUbWpadEZubE92WGoxV3JscUpTQ1RpL2ZmZU4vcU0zTGh4ZytOL0hDL3kvT21mVGVmdHQ5ODJIRDhOSTZPczB0L1oyYnFjajZMa29UZHUyRWhZV0pqWlBuMXkvTHZ2dkd2eC9NQ2d3Q0k5QldscGFlVG41eGY1K1ZDcjFXZzBHbXp0SGkzV3AwMmZoa2drWXQvZWZheGR1OWJrbmpkdTJHaHhQaTh2TDVZdVc0cEdvekVZU1NVdFZGb1UrdmVoUW9VS0ppcHBGeTljWkUvRUh0cTJiY3ZMTDV1dlFaYVZsY1g2MzlZYjZrT0JUa2hBbjFkMjc5NDk1czJkaDYydExmTUQ1cHNVU2dXZDRNYjBhZFBadDNjZlgzejVSYkdlUGhjWDNYdWZuWk10R0RyUEFNSFFFYkJJNFQ4bWd0cmFpNDlLcFVLdVVLQlFLRkRJLy81WG9maEhpazgrend3ZDFKLzJiVnRSdTVZbngvK01KdWF2V0VOZmJjK2F1TGhVUUN3V0U3RXZzdGk1bXZvMFp0U0l0N2djRTB1YjFpMEF6Q2JhUGt0Mjd6M0E3cjNtRjlIL05yYTJ0bmg2MXNUVzFoWWJHeHZFWW5HWmkxSVdoMEtoSUNIaGVyRTFoNTQyMXRiV1J2Vm9DcU1zVUJJYUdrcjkrdldOVktVSzA4aTdVYkhYdUh6cE1sV3FWaW15T0tiaWJ6WE54eitQY3JtY0U4ZFBNR0RBQUd4c2JJaUtpa0tyMWRLeFkwZkRHRXVHbEVxbHd0cm1uMWxXNkQxN01wa003MGJlZE8zU3RkaHpNakl6Q053VWlGcXROdkVNM3J0N2p6Tm56NWc5TCs1YUhLRExZekwzK1hOeGNhRnIxK0t2YjQ2U3lEbzNiOTdjeU1Bb3pOa3paNG1MaStPTk45NHd5Wi9SVTF6MGhUNThzRUdEQmhiSG1QdDg2RjlEcFZLSlhDNW40c1NKSmZvK2k0aUlNTXozK090NStQQmhjZ3ZsQWovT3RmaHJGcjE5dnUxOW4xaTVMRDlmSjY3aDZHQmFDUDFnNUVGKytlVVhuQ3M0NC9XU0Y1OU4vOHppUEJLSmhLcFZxL0x4Ung4ellNQUEzaGp3aHNYZnY4TGVNSUYvSHNIUUVUQkxYbTZlNFpmUTJzcEtxTFh4Z3FEV2FKRGw1Nk9RSzlCb05NZ1ZjaFFGQlNqa2lxZjJwU3NTaWJBU2k3R3l0a1lzRm1ObFpZV1ZsUmdyc1JWaWF5dXNyYXlOanNWL2h5ZUpFSUVJUTdpUy9rZXIxZXBDNGY0dSt2ZFBJeEtKREo2YTJLdHg3STg4WE9hNXJNUmlPbmZ5TlJnNXp3TStqYjFwMjdxbFNmdjZUYVlGOXdTZVB0YlcxZ3diTnN4c1gxNWVIcUdob1RSbzBNRGltT0s0Y3VVS2FXbHA5SHJkc2hjUVFDYlhWWDEvZk9mL1lPUkJsRW9sci9kK0hkQ0Y1ZHkvZjU4T0hUb1lGcnJuejU5SElwR1k3RzduNStjL2s1eURXcDYxNlBGcUQ2UHJqaHM3amxHalJ2RmF6MGMxcXhJVEV3bmNaRjVaOEhiU2JUWnQzR1MyVCs4MUNRb01NdHRmdDI3ZE1oczYraUxET2RtV1BaZk5XelEzSlBrL1RrNTJEbkZ4Y1F3Y05MQkVxbXZtT0hMMENBQXRXNXArRCtpUnlmNytmTmhaZmorN2RPMWlkQTlCZ1VFY1AzNmNuMzcreVdqYzZkT25UZXJWNkFrUEN5YzVPZG5pTldJdXh4QjNOYzVzWDgwYU5aL1kwTkY3Mkp3SzFRaThkZXNXYTlhczRmS2x5N1JyMTQ3SlV5YVRucDVPUm9ZdXhGaWxVckVnWUFIOSsvZW5SY3UvTjdCczdXamFyQ2toSVNGcytYMExPM2Z1cEdYTGxreWFQTW1rMEhwMnp0OWV2UXBQVnZSVm9HUUlobzZBV1hMeUNxbXRQV0VGWm9GL0I2VlNpVndtSjE4dVF5NlRJNVBKeW1Rb2lFUWluYkZpYllXTnRRMVdWbFpZVzF0aFkyT0x0YlVWVnRiVzJGaFpZMlZqamJXVjFWUFBxZEJvTkloRW9tY2F2dlk0czcrY1J1Tkd4c1VHMVNvMWNvVUNPMXRiazEzczJLdlhtTHVnNk1UdVR6K2ZUZktkdXhiNzFYOVhMdDhRdUpuQXpWc3NqbXRRcnc3enY1cFIzQ01ZcUZlM0RnUDdteXBGQ1liT2Z4K3RWbXRZblBmc2FWbkdHa0FoMTFXdUwyeVlhRFFhd3NMQzZOcTFxMEhGcW0rL3ZuejkxZGVjTzN1T05tM2JvRlFxaVltSm9Ybno1aWE3ODNLNUhGdWJvbk4wTGw2NHlKREJ4aDZ0SjkzQVVDZ1VaR1ZsbGNyNzE2RkRCd0tEQWdrT0NtYkF3QUc0dVQzS2c5UG42SVQrSG1xVW83TnU3VHJhdFd0blZvYTZwT2gzK2ZWNVRzK2FTeGN2Y2ZuU1pkcTJiV3RXcVV5UDNnTWpzUys1NFpxVm5XWEkvU29weTFjczU5TEZTeVFuSjlPM243SGNkdDgrZlJreVpJaFI3czJOR3pjNGZPZ3cvaVA5elVwSGw1Yk16RXdBSTRQdHpwMDdKTjFPNHRPcG45S3RXemRBRjlxcHovTkpTOVBWejJuU3RJbEpIWjdodzRmVHExY3Z3c1BDa2N2bEprWk80V3Vhay8wV2VQb0lobzZBV1hJS2FjZFhjQkx5YzU1M0ZBcUZ6cWlSNVNPWEs1REpaV2pVcFRNTXJLMnRzYk96MC8xSTdBei90eEZFS0xDMXRUWHhhaDcvTTRxbEs3NW54TENodkRuNERaUHh4Vkd6UnZVaVg5dk1odzlKUzB2SHpjME45NG9WTFk2clhyMWFzZGNTS0I5czM3NmRtSmdZZkgxOXFWKy82RVJ6cVZScXNsQ00yQjNCL2Z2M21UWDdVUkhTTm0zYVVMMTZkY0xDdzJqVHRvMUJMZXJsenNZNUQwcWxFclZhWGV6Q3VFYU5HdlRyWjE3eXVxeUNOM3BaN0tJVzd1WjQ4T0FCa1pHUm5EOS9ub1dMRmhhcFFyWno1MDUyN05pQmc2UERFeGs2ZG5aMjFLbFRoeXQvWFNuekhHVWxLeXVMbFN0WEloYUxpNjNUSkpYcUZGY0w1NjRVUjBwS1NxbmZBNENvNkNoMmgrL0d4c2FteURwVE9UazVMRml3QUkxYXc4QkJBNStLb1hQbGl1NTlxRmJ0MGZkbzU4NmQ4ZlgxNWZUcDB5WkdPV0RZZFB0bXlUZG14U284UFQwdFNsc0R4UDRWaTVlWFY2bGVXNEd5STZ4Z0JFeFFLQlNvL280akZvbEVSaTVkZ2VjRHVWeU9WSnBQWG00dTB2ejhVbnM3SlBZU25KMmNrRWdrMk5yYVlpZVJDTVZnUzBuQjM4bmNFa25aY200bWZ6U1J0UFFNZmxtM2dkSHYrbFA5c1JBTXZSaEJ2OTQ5VGNRSVRwMDV4OEVqeHhqLy9qdFVxbFM2aGNYMUd6ZlpFVlowclFxQi94NTdJdmJ3MjYrLzRlYm14djgrK0YreDR4ODhlR0MwaS8zWFgzL3h5eSsvNE9ibVJuaDRPTGs1dVdSbFpaR1ptVWxHUmdiMzc5L24xcTFiaElTRTRPcnFhcExjclE5MUttcnhWc205RXBVclY2WjNuOTVsZkVyem5EaCtBb0FEQnc2ZzFXcHAzcUs1MlFYbzQzaDRlREJqNWd4bXpwakpWM08rWW43QWZMT0w1eE1uVHJCdTdUcDY5dXBwSkdwUVZscTFhc1hXclZ1NWYrLytNMHRHejhyS1l1YU1tYVNscFRGOHhQQmlEZUVIRDNTQ0UwNk9KZnY3LytEQkEvNjY4aGZPenM3czJMR0RUcDA2VWFWS3lSUXl4NDBiUjJwS0t0OTk5eDMyRHZhODhzb3JKbVBrY2psenY1NkxORS9La20rV2xFbklJRFkybHAwN2R1THU3bzZkblIzMzd0MGpLaXFLQmcwYW1NeG5ZMk5EdzRZTitYVHFwMGJ0S3BXS1gzNytCYTFXeTlpeFk2bm9acm9KNVdCditYY2dNek9UNU9Sa0Jnd1lVT3I3RnlnYmdxRWpZRUxoMmptV3FyUUxQRnNLQ2dxUVNxWGs1dVVoelpNYUVscUxRMThCMmw0aXdkN0JIb2xFSXVqMlB5VXlIK2hDVDF5ZVFLamozSVZMbkRsM2dWdTNrMWcwYjdhaFZrOVIzTDEzbitXcmYwS2hrT1BYOVpWU0d6cC94Y2J4VjZ6NW1IZUJmeGIxMzNMcmx0RG5obWkwbW1KRGdQUmVRNlZTeWRxMWE0bllIWUd6c3pOejU4MDFDc015eDgyYk43bDE2eGF0VzdjMnROV3RXeGNYRnhmRVlqRTNiOXlrVXFWS2VIbDUwYUpsQzV5ZG5ObTJmUnZmcmY2T2pJd01KazZjYUtJNmR1Zk9IUUN6b1RwNkprOHBXWjBUZlNpYnVURFltYk5tVXRGVnQ3aFVLQlJzMjdhTnNMQXdtalJwUW1KaUlyTm56OGJaMlptT25UclNybDA3QWdJQzhIckpWQ2xMVDVNbVRaZzRjU0w3OXUwalB6L2ZyS0VUSFJWTjI3WnQrZUNERDBwMC84WFIzYTg3VzdkdUpUSXkwa1JCcjdqM1hhUFZiV29wbGNvaXgrcHlJM1hHWGx4Y0hJc1dMaUlqSTRPZXZYb3lmSGpSM2h5dFZzdlJJN282TWJXOWFwdjBkK2pZQVM4dkw4TnJsWkNRd01vVkt3SHc5dlptNDRhTnJGdTdqa2FOR3ZGeTU1ZnAwNmVQaVJSNVljUmlNVk9uVGVXejZaK1JtMk5lbUNBcEtZbTB0RFJtenBwSnJWcTFpcngvUzdpN3VSTWJHMnNJNDNaMmRxWmp4NDZNSGpQYTdQaEtsU29aR1VCMzd0emgrKysrSnpzN0cxZFhWMzc0NFFlOHZiMXA3OXVlRGgwNlVMTm16V0x2WWYvKy9RQkdPV1lDL3l5Q29TTmdRcDcwa2FIajZHU3FSQ0x3ejZOV3E4bkx6ZE1aTmxLcFlRRlVGR0t4R0h0N2V5VDJFaHp0SFpEWVMwb1VRaVZRTnE3RjY2cW91N3RiRGlzcmp0ZGY4eU10TFozdHUzWXo2K3NGTEp3M2k0cEZLR1U5ZUpqRlZ3RkxrTWxrVEJ6M0hyN3R6Q3R6RlVYZjExL0RmL2liSnUzRFJwYXQwcmRBeVZuLzIzcDI3TmhSN0xqZDRidlpIVjUwb2RZdFc3ZVFtSmpJZDZ1LzQvYnQyM2g0ZURCN3pteVR4ZGFHOVJ1SXV4YUhvNE1qRW9rRW1VekdwVXVYMEdnMHZQcmFxNFp4RW9tRXdDRHppZnVnTTZ4V3JGaEJnd1lOREVJRnk1Y3YxMzNuMkVrNDhlY0p4R0l4alJzMUx2YjVIa2NxbFJLNFNTZUpiR1ZseGJWNFhlSEl4eFBORlFvRkRnNE94TWJHRWhvYVNuUjBORktwRkQ4L1B6NzQ4QU5zYlcySmo0L24wS0ZEL0hIc0QvYnYyMC9seXBYcDJyVXIzZjI2RzJSL0w1eS93UFViMTQzbWJ1L2Juc09IZGNJamY4WCtCY0RXclZzUmk4WFU5cXFOVXFsazI3WnRSdWYwN3QzYnBLaG9TYWhWcXhhZE9uVWlJaUtDd1VNR0crYVF5V1FNSFRLMFJIT005RGRmVzBiUHdJRUQ4Ui9weitiZ3pXemZ2aDJOUnNPd1ljTVk0VC9DYUZ4cWFpcUxGeTNHeWRrSlJ3ZEhyS3lzU0V4TUpERXhrVHAxNmxDM2JsMlR1VVVpRVVxbFRpSHc3Sm16eE1mSDQrN3V6cHc1YzJqZW9qbFNxWlFUeDA5dytQQmgxdnl5QnJGWVRLdFdyZWp1MXgxZlgxOXNiVzFSS0JRbUV0b3ZkMzZaZkZrK1c3WTh5a21NdlJwck9PNzFlaSt1WHIzSzFhdFhEZjFlWGw2MGJkdTJSSzlaMVdwVmkveU1teU10TFkzTGx5NXo0b1N1S0dxVnFsVUlXQkJBa3laTmlJMk41YzhUZjdJbllnOGIxbS9BeTh1TGx6dS9UT2ZPbmMxS2Q4dGtNc0xEd3ZIMTlUVXJVeTN3enlBWU9nSW1TQXNiT21XVDYxNjRBQUFnQUVsRVFWVDRFaGNvUFdxMW1ueHBQbmw1ZWVSSnBZWkUwS0lRaThVNE9qbmk3T1NFbzZQanZ5NWJYSjVJdUg2VDgzOUx0TTZldTRpV3padlN1Vk1IMnJkdFZlcTQ4VkVqM3VKK1NncFJwODZ5K29jMXpQNXltdGx4YXJXYXJ3T1drSmFXenR0dkRqYXE4Vk1hckt5dEJSWEZmNGxYdXJ4QzdkcW1PK1Jsd2RiV2xzREFRRzdmdmsyWExsMlkrTCtKWmxXNGJPMXN1Ukp6eGFDcUtCYUxxVmF0R29NSER6YVNqQzRLalViRHRtM2JjSFoyWnZyMDZZYWsvK1NrWk9MajR3RmRzdmI0OGVPcFZvYWNNUWNIQnk1ZXZJaENvVk9EdExPelk4Q0FBYlJwb3pQa016TXptVEo1aWlHSkczVDVPRjI2ZHFGWHIxNUd4U0FiTkdoQWd3WU5HRHQyTEZGUlVlemJ0NDh0Vzdhd1pjc1dscTlZVHYzNjlUbDM3aHo3OXUwcjhwNGtFZ2xiZnJjc0FnTFFwVXVYTXYrTmZQZmRkL25razAvWXVIRWpFeWRPQkhUdjZhUkprOG8wMytQVTlxcE5mSHc4Mjdkdng4WEZoUTgvK3BEMjdkdWJqS3RVcVJLM2J0MHkya3h6ZEhTa1k4ZU9qQms3eGtqZ1ljUDZEZXpjdWRNdzFzcktpc1kramZud3d3L3AycTJySVZyQTBkR1JucjE2MHJOWFQrN2R2Y2VCQXdjNGVQQWdaOCtlcFYyN2RzeWVNeHVGUWtGb1NHaVJ6eUNSU0VpSVR5RGg3MDBsYzNUdDFyWEVoazVwU0xtZnd2VHAwdzBoZkQ0K1BuejAwVWQwOSt0dXlDWHo4ZkhCeDhlSHNlUEdjdm5TWlE0Y09FQm9TQ2c3dHU5Z3c4WU5KdEVUUVlGQktKVkszbm4zbmFkK3Z3S1dFY2tWY2tISVc4Q0FYQzduK3ZVYmdPNUxyRkVqNzMvNWpsNWMxQm9OdVRrNVpEM01NdktpV1VJc0Z1UG82SWlUa3hOT2pvN1lsVEUzNUwrR3ZtQ29QbFNqU3VXU3hYMC9EVlFxRlVxVkNqdGJXOFJpTVNxVm1vTkhqckloTUlUOGZCbXY5K3pCN2R2SnhNYnBkcUJ0YlcxbzNiSUZuVHY1MHF5cEQvWVNTWWtTck9WeUJSdURRbmo3emNFNC81MFRwOC9SR2YydXZ5Rkg1OEtsR0M3SC9NVTcva1ZMRDM4MWZ6RVhMc1d3YWQyUGhtSy85MU5TbWZEUnA3elJyemZ2anpJTlhYbGpxRC90MnJaaXh2UXBocllOZ1NGczM3V2J1Yk0rcDNtekppVjcwWjZRdFBTMFoxcEhwNlpuVFZ4ZC9wdktrbGxaV2NUSHg1c29QNWxEbzlHZ1ZxdXhzcklxMDJ0Ni85NTljbkp6YU5qUVdIMVFxOVdXcUZEb2t4SVdGa1pPZGc2MWF0ZWlYdDE2ZU5Ud0tQRzVLZmRUaUltSk1mSmdQUThjUDM2Y3hZc1dNM1BXVEh4OWZmK1JhMFJGUmRHa1NaTWloUlpBOXo3cUN6NWJlaTlUVTFQWnRtMGJOV3ZXNUtXWFhxSisvZm9sRG9WV3FWU2NPbldLR2pWcS9HZThHZnYzN2NmQjBZRW1UWnBRc1FoQm1NTGs1dVp5NTg0ZEdqVXlybmQxOXN4WnZ2cnFLeVpQbVl5Zlg5azJxUVRLaG1Eb0NCaVJtWm5KL2ZzNkJac0tGU3BReTBMbGQ0R3lvZEZvZEVtKzJkbms1ZVVWV2J0R0xCTGg0T0NBazVNVGprNU8ySmRDNXZORjR0ODBkQURTMGpOSXVINkRpNWV2RUhYcURMbTVlVmhaV2VILzlsQUd2YUdUUTcyZmtzcmhvMzl3K05nSk1qSjB1ODdPVGs2ODhuSUh1bmQ3aFhwMVhqTE1kem5tTDhMMzdpLzJ1aWtwYVNRbDM2R1daMDJxVlN2K21YdjI2RTZiVnJxYURucERwN0NYVDZ2VlVsQlE4TGM4dUtueHBWQW9FSXRGMkJTU0IxYXBWS2pWYXNIUUVSRDRoMGhOU2NYYXhycE1hbVVDL3gweU16TlJLVlZQWFBkSG9QUUlvV3NDUmhRV0luQVN3dGFlQ2xxdGxyemNQQjVtUFNRMzE3SnhJeEtKc0xlMzE0V2lPVGxpYjIvLzFHdlNDQlRQMVd2eDdOZ1ZRWHBHSnZkVFVnMXFVZ0QyRWdtdituVmxZUDgrMUNpa2xsUzlXbFZHREJ2SzhMZUdjUGxLTFBzakQzUHF6RmtpOWtVU3NTK1NsN3hxc1dqZUhDUVNPOUl6TWpsOTVueUo3eWNwK1E1SnlYZUtIZGVpcWFraDBzbTNuY1hxNlNVaFB1RTZ0eEtUeW55K2dJQkEwUWdMMy9LQllNaitld2lHam9BUmdoREIwMEVMNU9YbWtwV1ZUVzV1cmtYNVo1RkloSk9URTY0dUxqaFhjUDdIZHE4RlNrNGRyOW9rM0xqSmd3Y1BzWmRJYU96ZGtBYjE2OUswU1dPYU5mSEJ0Z2pEUVNRUzBieXBEODJiK3BDZG5jUEJJOGM0Y1BBSURldlhOOGhRZDMybEV4MDdGQjlxVkZwc3JFM3Y2NzFSd3cyaGEyVmhRMkNJWU9nSUNBZ0lDUHhuRVVMWEJBeklaREp1M0xnSkNQazVaU1ZQS2lYN1lSYlp1VGxGRnV4MGNuTEMxZFVGNXdvVnNCS01teUw1TjBMWDB0TFNzYmEyeHMxTWpZVFNvdFZxVVNwVlJScElUeHVWU28xR28zbW0xM3hhQ0tGckFnSUNBZ0pQQzhHakkyQ2dzTnFhT2ZVZUFmTm9OQm9lUHN3aUl6MGQ1ZC8xSDh6aDZPaUlxNnNMTGhWY0VGc0p4czN6VEpVcWxaL2FYQ0tSNkprYkhOYldWa0R4QlJNRkJBUUVCQVJlWkFSRFI4QkE0ZndjUVZhNmVGUnFOUm5wNlR4OG1HV3hDS0NEZzRQT3VIRnhLVkdsYmdFQkFRRUJBUUVCZ2FlRFlPZ0lHSkRtNXh2Kzd5VGs1MWhFb1ZDUW5wWk9kazZPV1dFQmU0a0UxNG9WY1hGMXdWb3diZ1FFQkFRRUJBUUUvaFdFK0JrQkFQTHo4dzBKODFaV1Z0amEyaFp6UnZsREtwV1NtSGliaElUclpHVm5HeGs1WXJFWU56YzNHalNvVDkxNmRYRjNkeE9NSEFFQmdTSkpUMC9uM3IxN1QyV3VyS3lzSXVYcVM0dFdxeVUxSmJYSU1abVptUmFGVm9wQ3FWVHk4T0hEc3Q3YWY0ck16RXlMSHY5bnhZTUhEMWk1Y2lWcGFXa1d4OFRFeFBEcGxFOUpUMDh2MFp5cUlzSzA3OXk1UTF4Y1hLbnZVMERnbjBBd2RBUUE0L3ljNGdxTGxTZTBRSFpXTmduWHIzUHJWaUo1ZVhsRy9YWjJkbmg0Vk1mYnV5RWVIdFVGQTFGQVFLREViRmkvZ2ErLyt0cW83ZHpaY3h3N2RxekluNnlzTEtOenRGb3RNMmZNWk02Y09ZRE9rSkRKWkVYK3lPWHlJdTh0S0RDSWp6LyttS3RYcjVydGw4dmxmUG5GbDB6NlpCSUtoY0trUHljbmgvbno1cE9ZbUdqU0Z4MGR6VWova2R5K2ZidklleWdwTVRFeCtJL3daK3lZc1JRVUZEeVZPVXZEcmwyN0NBa0pNV3ZRekp3eGt5V0xsenlWNjJnMEd1YlBtOC9idzk0bUxDeXN4T2RKcFZJaUQwU2EvUDBxVEY1ZUh0ZXVYVU5ab0N4MnZyeThQRWI2ajJUNzl1MW0rOFBEdzFtMWNsV0o3MDlBNEo5RUNGMFRBSXdOSFNFLzU1SEFRSHA2dXRtZHF3ck96cmhWY2hkcURRa0lDRHhWTm03Y1NGSlNFbHF0RnBWS2hiVzF0YUdlbHI3dG02WGY0T3JxYWpqbmp6LytJREV4a1pHalJnSTZJMlhyMXExRlhzZkd4b1lkTzNkWTdPL1h2eDkvL1BFSHMyZk5abjdBZkJvMmJHalV2MjdkT3U3ZXZjdmtLWk9OQ3RQcXlaZm1rNTZlenFSUEpqSHM3V0VNSFRyVWtLZDQ2T0FoWEZ4Y3VIZnZYcEVlTFdkblo1bzBLYnBRYldwS0tnc1hMQVRnL3YzNy9QYnJiNHlmTUw3SWM1NkVSUXNYa1ppWXlMSnZseG4rVnFwVUtqWUhieWJxWkJTVHAwekd5OHNMZ1BqNGVKS1RrMm5Sb2dWUlVWRkZ6dHVvVVNPajk5UWN2Njc3bGVqb2FDcFVxRURJNWhCYXRXcEZ6Wm8xUy8wTXNiR3hwS1NrR0xYZHVINERnT2hUMFNiMzRlam9TUHYyN1EzSGUvZnVSU3FWR3JXVmhQVy9yY2ZySlMrNmR1MEs2TUxBcDAyZGhwdWJHN1BuekJiS0t3ajhJd2lHamdCYVFDb3RsSjlUamhmdkdvMkdCNWtQU010SU41R0h0aEtMcWVoV0VmZEtsYkF4VTFsZVFFQkFvRGorK09NUFE5alduVHQza0VxbDdOcTFDd0FQRHc5V3Jsb0p3Tmt6Wi9ucXE2LzQrZWVmRFVVbGI5Njh5Y2NmZll5OXZiMWh2b0tDQWphczMwREhqaDBOQzArL0huNDA5bW5NVHovK1JJMmFOZWpYcjUvUlBhejVaUTBhcmZtUXM0U0VCSU13emVEQmcvbisrKy9adTNjdnN2eEhoWFB2M2J2SDNqMTdhZFc2RmU1dTdseThjQkdBaHQ0TkRmZFdyWG8xbG4yN2pQVy9yU2R3VXlBTjZqZWdWZXRXWEw5K25iTm56MkpuWjhleXBjc0EzWUpYcDA3NHlDTXVsOHZ4OGZGaDhaTEZGbC9MeE1SRWcwZHM2YktsSERsOGhNMmJOeU9SU0JqMXpxaW5YbkI1MTY1ZG5EeDVrb0FGQVVZYmdvTUhENlpaczJZc1dyU0k3Ny83bm0rV2ZnTkFhRWdvWXJHWXlNaElJaU1qVWF2VktKVktiRzF0RFl0NmxVcUZTcVVpSUNBQTF4Ym1EUjJ0VnN1djYzNWw1ODZkOU8vZm53RURCL0RaOU0rWVBXczJjK2ZOTGJXeEV4MFZ6YWxUcDR6YTlCNitpSWdJcksyTS83NVZxMWJOOE5tU3krWHMycm1MWHEvM29rYU5Hb1l4MzMzM0hkRlIwWUN1VklWU3FjUi9oRDhBYm01dURCOHhuSzFidC9MQkJ4OFl6ckd6cytQalR6NW02cWRUQ1FrSllmanc0YVY2RGdHQmtpQ3MxZ1RJejg4M3hIWmJXVms5VVNYMS95cGFyWllIRHg2UWxwWnVFbjRnc1pkUXlkMGRGeGVYcC82SFU2QjRIbi9OTlJxTnNQUDNndko0dnNlTCtQdTJkKzllRXVJVEFKMlJvdEZvMkxSeEV3QWRPblNnYmR1MkFOeTlkeGV4V0V5bHlwVU01K285N3c0T0RvYTIzME4vSno4L253a1RKNkRWYWxteGZBWHRmZHZUc1dOSGZsMzNLNVVxVmFKZHUwY0ZhdVBpNHJoLy83N1Jnck13YTM1WlEyeHNyRkhid2NpREhJdzhhREwyL0xuem5EOTMzbkM4YXZVcTZ0U3BZemkydHJabXpOZ3g5T3pWRTA5UFQ5UnFOVC8rOENNMWF0VGdoeDkvd01yS0NvMUd3NmlSby9EejgrTzk5OThEZE1iVzVFbVRhZTlyMldOdy90eDVGaTllaksydExRc1dMc0REdzRNUi9pTlFxVlJzMmJLRk8zZnVNT1hUS1VaRzRaUHc0TUVEMXYrMm5oNnY5cUJwMDZZbS9mWHIxMmZGaWhVb2xiclFyOU9uVDNQcTFDa21UNW1NbjU4ZkFMdkRkN05telJvMkJXNHlHRXB6djU1TGZIdzhEYjBibXN3Sk9xTmg1WXFWbkRoeGduNzkrakYyM0ZoRUloRUJDd0tZT1dNbW4wNzVsS25UcGhvK04wVnhNUElnYjd6eEJ1Kys5eTc5K2hzYnZ4Zk9YMkRWcWxWTW1US0ZLbFdNYTVXNUZLb3pGUllXaGtxbE1oZ2xHemRzcEhyMTZ2VHMyWlBXclZzRHNIL2ZmcEtTa2hnN2JpeWdXMk44dC9vN2ZIMTllYjMzNjBaejE2dFhqLzc5K3hPeU9RUy83bjRHbzE1QTRHa2hHRG9DeHZrNVQxQkYvYi9LZzRjUFNVdE5Nd2xScStCU2djcVZLajIxUDVRQ1Q0WklKRUlrRWxHZ0xFQmlKL20zYjBmZ0g2QkFXV0I0bjE5VUZpNWNhUGovMG0rV2twQ1F3TSsvL0d3eTdzamhJL2cwOFRHU3BkZm41bFNvVUFHQTY5ZXZzMlhMRmlaUG1ZeWJteHQ3SXZadzZOQWhmRHY0QWpyRDhYR0JnczNCbTZsU3BRcXZ2dmFxeFh0czA2WU5VNmROTldxVHkrVzgrODY3K0kvMHAyL2Z2a1o5c2JHeHpQMTZyc1g1S2xldXpJOC8va2p0V3JXNWR1MGFjK2ZPTlR6WGtTTkh5TXJLNHU3ZHUyaTFXa1FpRWFFaG9iaTV1ZEduVHgrVHVXUXlHYi85OWh0N0l2WlFwMDRkWnN5WVliUTRmdWZkZDNCeGRXSGQyblY4OU5GSFRCZy9nVFp0MjFpOHQ1S3lZL3NPMUdvMVE0Y010VGpHMmRtWjgrZk9jL0xQazRTSGgrUGo0MFAzN3QwQlhkNVVSRVFFSXBHSTVPUmt2TDI5dVhuekpxZFBuMmJzdUxGSUpLYmZhWmN2WFdibHFwV2twNlh6L3VqM0dUUm9rS0hQdzhPRFJZc1hNZmZydWN6OWVpNjlYdS9GcUZHampISnNwVklwU3hZdlljaVFJUUJjdlhxVkN4Y3U4UGtYbi9QQi84d2J1cDlOLzh5a2JjYk1HWFRvMElITXpFeCtELzJkMGFOSDQrcnF5dDI3ZDltNmRTdkQzaDdHcTYrOVN2MzY5UUc0ZVBFaWFXbHBkT2pRQWFWU3laZGZmSW1EZ3dPVEprOHllODBCQXdjUUhoNU82TytoZlB6eHh4WmZYd0dCc2lBWU9nTGxOajhuS3p1YjFKUlV3dzZjSG1jbko2cFdxMnIyRDQvQXY0dElKRUtwVkFxR3pndUtVcWw4b1kyY2tySmp4dzZ1WDcvTzFHbFRpWTJOeGRYVkZSRWlqaDQ1aXJ1N094S0poSUtDQWhZRUxNRGQzWjNjbkZ5MmJObkN0cTNiNk5hdEd4MDZkQUJBbzlVUSs5Y2o3MHhDUWdMbnpwM2p3dzgveExxSThGdHJhMnVUb3RGNnc4VFcxdGFrejE1aWVUUG83dDI3Qk13UElEazVtVGx6NWhoNWZTNWZ1c3hQUC81RTAyWk51WHo1TXF0V3JlSi8vL3NmazZkTUpqVTExU2ozUjZ2VmN1TEVDWDc3N1RmU1V0UG8yYXNuNDhhTk01c2ZOR0RBQUdwNTFtTFpzbVY4OWRWWCtQcjY4dmJ3dDZsYnQ2N0YreXdLbFVyRi92MzdhZDI2TmRVOXFwc2RvOVZxQ1EwTkpTZ3dpSVlORzdMa215VVVGT2dNOTRLQ0FwWXRYVVpLU2dyTm1qZGovcno1ZlBIbEYvajQrTERzMjJWR1hqQ0FqSXdNZ29LQ2lEd1FTZVhLbFFrSUNLQnBNMU12VXBVcVZWaTZiQ21yVjYxbTc1NjluUHp6Sk1PRzZZd09pVVJDZW5vNjU4NmRZL2dJbmZmbC9kSHZzMnpwTXE1ZnY4N0dUUnVONWpwLzdqd3JWcXhnNmJLbEpoNGR2ZkcwZXRWcVhSaWJiM3N5TWpMWXRIRVRWYXBXWWVoUXk4YmZpdVVyU0VwS1l0bTN5eXdXSW5kemM2TlRwMDRjUG5TWWNlUEdDWDk3Qlo0cWdxRlR6dEdpU3hyVlU2RWNLSzdseTJUY3ZYUFhSQ25Jd2Q2ZTZoN1ZCUS9PYzRoK2wxOGtFaUdUeVhCeWRCSVd4QzhZV3EwV21VeUdsWlhWQyt2VlNVNU9KaUVod1hDY21wcUtUQ2JqOE9IRGdNNklTTHlWU0VoSUNPM2J0NmRyMTY1TSttUVMxNjlmQjNTL0J4TW5UalNNclZLbENocU5ocGlZR002ZlA0K3pzek1USms0d3pDK1h5Y25LeXVMbXpadlVxVk9IbUpnWUFOYXNXY1BhdFdzQm1EbHpKaTFhdGpDNno5T25Uek5rOEJDeno3Qnh3MGFDZzRLTjJpekpKMGNlaU9Ubm4zL0d3Y0dCK2ZQbjA3eEZjMEFYQnJibDl5MUVSRVRnNCtQRDdObXppYjhXVDBCQUFBbnhDZmlQOURkS2REOS83anpyMTYvbjVzMmJWSzVjbVZhdFcxR2pSZzBpSWlLS2ZMMzkvUHlJam80Mi9EUnQxcFNwVTZmaTd1NWU1SG1QRXhjWFIzNStQcTFhdFRMYm41bVp5ZkxseTdsNDRTSitQZnlZT0hFaUVva0VyVlpMZEhRMDYzOWJUMXBhR2xNK25VS0hEaDFZdkdneFgzeitCZjM2OVdQUTRFSFkyT2pDeGZQeThnalpIRUpFUkFSS3BaTGF0V3ZUb1VNSEVxNG5rSEE5d2V5MUFlcldxMHQ2ZWpxcHFhbjgvUFBQQkFjSDQrL3ZUK1VxbFhGMGREU0VPam82T3JKNDhXTGQ1NlZReUNIQWpSczZNWUlyVjY3ZzZtS2FLOVM4UlhPdVhyMktWQ3BsMU1oUmh2WTVYODFoNDRhTi9Qbm5uNGEyM054Y0Nnb0tlR2ZVTzJSbVppS1JTSmc5YTdhaGY0VC9DRU00bjU2V3JWcHk5T2hScnNSY2VTb2VPQUVCUFlLaFU4N0psMG9Ob1EyMnRqWkdZUkl2R2lxVmludjM3NU9UbldQVWJtOXZUOVZxVmN1MUNNUHpqa2drUWl3V0l4YUxVYWxVNU9ibUdzSjNCRjRNY3Y0dXdLdC9uMTlFUStmTW1UUDh1dTVYay9admwzMEw2SGJPeDR3ZGc1K2ZIeFAvcHpOb3BrNmJ5b1BNQjJpMVdxcDdWRGZhYlYrMGVCRUF4NDhmSnlvcWl0bXpaeHQ1NWZVSjVvY09IcUxPdURxMGF0VUtSd2RkZjB4TURFZVBIa1ZpYjdwN1hyZHVYUVlNSEdEVXBsUXFXYkY4QlMrLy9ESnQyeG5uZ3lRbkpSTVNFbUk0VmlnVUxQMW1LVkZSVVRSdjBaeHAwNmJoNnVySzRjT0hPWEg4Qk9mT25VTWlrVEJ5MUVnR0R4Nk1XQ3ltZVl2bXJGaXhndFdyVnpOLzNueXFWcXVLYjN0ZmV2ZnBUZktkWk83Y3VjT3dZY01ZTW5RSTQ4ZU41MXJjTmFON2tFcWwyTmpZbUVqOCsvdjcwOWluTVJzM2JLUkFXWUNibTV1NXQ2Wkk5QWFpT2EvS21UTm4rSGJadHhRVUZCanljVkpUVXRtOFp6UEhUeHduTFRXTnBzMmE4dmtYbnh2VTJMNmM4U1U3ZCs1a2MvQm1JaUlpYU5teUpiNit2cnpjK1dWT25qeUpsNWNYNHllTUp5RStnY0RBUUtQckZSUVVvRlFxVGFJdkpCSUphOWF1WWZmdTNXemJ1ZzFQVDArdTM3aU9oNGVIMFRpUldHUlJGcnBXclZvY1BuVFlmRi90V2l4WXVBQ1JTSVNEdlFPelo4L0d5OHVMdG0zYjR1enNUTDM2OVF4alZTb1ZRVUZCUEh6d2tQSGp4MVBCeGZpN1doL2lWaGg5M3RPVks0S2hJL0IwRVF5ZGNrNWh0YlVYTld4TnE5V1NrWkZKZWxvYW1rTHg2aEtKaEtwVnF3aDFnNTV6UkNLUklYWmZMQlpqWldWRm5qUVBlM3Q3dzA2b3dIK2Jnb0lDcFBsU2d4cVYzc2g1MFl5ZDNyMTdHNlIxUVpkdk1uN2NlTWFPRzB2bnpwMFJpOFc0dXJwaWIyOXZvb29Ga0pXZHhkV3JWK25VcVpNaDlDdzFOWlh2di91ZUlVT0cwS3g1TThQWWdvSUM1SEk1ZGVyVTRlREJnL2lQOU1mTHk4dXcyUDdqK0I5VXIxN2RSRFlhd04zZG5TNWR1aGkxeVdReVZpeGZRWjI2ZFV6NllpN0hHQms2ZG5aMjJOalk4TlpiYnpIQ2Y0UkJQRVNyMWZMdzRVTkdqeGxOOSs3ZFRVS1pQR3A0c0hEUlFzNmZPOCtlUFh1SWlvN2lyV0Z2MGI5L2Z6cDE2a1NsU2pwaGhnMGJONWpjYzk4K2ZSazBhSkJCWXZ0eHZwNzdkWmxESXpNeU1nQmRydEhqVkt4WWtjcVZLelBsMHltRzE5YkYxWVc0dURpYU4yOU9qeDQ5OFBIeE1UcEhKQkl4Y09CQS9QejgyTDE3TjRjT0hhS3hUMk9keDJYSllpcFZxb1JJSk1MYjI5dEVOQ0E0S0pqZzRHQ0NOd2ViM1pnY05HZ1EvZnIxdzhiR2hvTUhEMUtyVmkyai9pcFZxdkREano5dzdkcTFJb3QrNnJHM3R6Y0pyUXNPQ2lZM045ZGdqSHQ3ZStQdDdRM292RGtMQWhhUTlUQ0wyYk5uMDdKVnkyS3ZBUmllT1RNenMwVGpCUVJLaW1Eb2xITmU5UHljM0p4Yzd0Mi9iNVNIWTJWbFJiWHExYWhZVE0wQ2dlY0hmU2lUM3RDeHNySWlLeXZMN01KRDRMK0ZWcXZsWWRaRHcvdXFOM1JlTkNNSGRKc3JkbloyQk13UG9FK2ZQdFJ2b052WmRuUndOUEkwckY2MUdwbE1acEpIbzVjbmJoM2FHaWNuSi9Mejh3bVlINENucHlkdkRIaURtemR2a3A2ZVRpM1BXZ2JqWXNqUUlmejR3NDlFUkVRWWt0SlQ3cWR3NmVJbDNudi9QYk92YzA1T0RqR1hZNHphOUtHKzkrL2ZOK203ZWV1bXlSelRwazlESkJLeGIrOCtRNWljbm8wYk5ySnh3MGFUYy9SNGVYbXhkTmxTSTRWRnZaSHpKSlIxWXlRN0t4c2JHeHV6ZnlQcjFhdkh5bFVyRVlsRXZQL2UrK1RrUElvWXVISGpCc2YvT0Y3azNOTS9tODdiYjc5dE9INGEzMm42NXh3L1lUejUrZmxtaThQT216dVByS3lzSWhVc05Sb045ZXJWWThYS0ZZYTJLMWV1RUJJU3dyVHAwNmhZc2FMUitGdTNickVnWUFIMzc5L25qVGZlUUtsU2N2cjBhVU8vbmEyZElYenhjY1JpTVU1T1RtVG5aSmZxV1FVRWlrTXdkTW94V3EzV1dISHRCZkpzRkJRVWNQZnVQYVBuQTEzU1k3VnFWUVY1NHY4Z2hjUFhySzJ0VVNxVjNMMTNGMGRIUjdNeDVRTFBQOW5aMmVSSjgzU3k5alkyTDNUWW1wNzgvSHlpbzZQcDBMR0RvVTJyMVJyeVhQUzc5TVBlSHNhd1ljT016ajEyN0JqZkxQbkdjQndlSHM3Tm16Y1JpOFdHbWlYT3pzN01tRGtEaFZ4bm1OU3NXWk9lUFh1eTVmY3Q5T3paRTJkblo0S0NnckN4c1RISms5QVRHeHZMRjE5OFliWnY3NTY5N04yenQ5am4xTCtIU3FVU3VWek94SWtUelFvSFBFNUVSSVRCcUhyOGUvcnc0Y1BrNXVaYVBQZGEvRFZEVGFMSDhXM3ZXMmJwWXJWYVhXUll0LzVaWlRJWjNvMjg2ZHFscThXeGVqSXlNd2pjRkloYXJUYjV2Tis3ZTQ4elo4K1lQUy91V2h5Z2szazI5M2ZNeGNYRjREVjBkSFRFMGRHUjVPUmtzM01OSERpUTBXTkdXN3pIcGQ4czVjNmRPNGJqNU9Sa0ZnUXNvR1BIanZqNCtCQWJHMHRxYWlvZE9uUWdMQ3lNNEtCZ1ZDb1ZFb21FL2Z2M3MzLy9mc081U3FVU1YxZFhzOTQ0UFdLeDJFUWxVRURnU1JFTW5YSk1ZUkVDVzF2YkZ5SS9Sd3RrcEtXVGxwWkc0YTlMZTRtRW1wNDFTL1NIVnVENVE3OFEwSHQwQ3JkTHBWSmtNaGwyZG5iWTJ0b2lzWk1VcVNnbDhPK2hVcW1RSytRb0M1VElGWEkwR2czVzF0YUdueGZkb3dPNmhIUEFLTWRzNWNxVnJGeXBLeFQ2dUJwV1ViUnAwd2ExV2szTm1qV3BXYk1tVmF0V05YZ2RRa0pDc0xHeHdjUERnd0VEQjdCdjN6NSsrUDRIZXZmcHpaRWpSeGpoUHdKWE0xNXRheHRyZkgxOStlampqNHphNVhJNW85OGZ6ZkFSdzAxa24rUGk0bGkwY0ZHUjcxbVhybDJNUXRXQ0FvTTRmdnc0UC8zOGs5RzQwNmRQYy8vK2ZiTnpoSWVGVzF5MGd5NkVMdTVxbk5tK21qVnFsdG5RcWVCU0FibGNUa0ZCZ1VrTzBPUFU4cXhGajFkN0dJN3o4L01aTjNZY28wYU40cldlcnhuYUV4TVRDZHdVYUc0S2JpZmROdFJXZWh4OWRFSlFZSkRaL3JwMTZ4cUZSeGJGbmoxN09ITGtpTVYrcVZSSzdkcTFEY2ZCUWNIazVPUnc4dVJKVHB3NFlWRG5DOXNWeG8wYk42aFVxUkkyTmpabTVkSTNiZHpFd1lPbXRaajBhRFFhY25KeWNLbmdZbkdNZ0VCWkVGWUQ1Wmk4UXQ0T0o2Zi9mdGlhb3FDQTVLUmtJemU5bFpVVjFUMnE0K29pZkhuKzF5bHM3QlJ1RTR2RnFOVnFaRElaMHIvRk5mUS9BczhQaFpYejlBYXJmb09sUElTdDZVbExUUU9NaXpDKytlYWJ0RzZqSzdaWUdwR051blhybWtnbTY4Tzl6cDQ1UzVPbVRaQklKRWdrRXQ1Nzd6MVdyMTdOeFlzWDhmRHdNSVN4UGM2Q0JRdk10dXNYK0JLSnhPamVBZHEzYjgrT25UdEtmTitneXpjcUtDZ28xVG5MVnl6bjBzVkxKQ2NuMDdlZmNTMmZ2bjM2TW1USUVLTWNuUnMzYm5ENDBHSDhSL28va1pxbVcwVmRXT0hEQnc5TGJTd3BGSXBpUThRZXAwT0hEZ1FHQlJJY0ZNeUFnUU9Nd2hyMU9UcWh2NGNhYmZxc1c3dU9kdTNhbVJWTXNFVGJ0bTNwMWF1WHhmNHRXN2Nnelh1MFR1alZxeGZlamJ6eHJPbEpqUm8xcUZ5bE1ncUZncDkrK29sUEpuM0NnZjBIT0gzbU5PbnA2U1p6NWVmbm03UVY1dUhEaDJpMVdwTndPQUdCSjBVd2RNb3grZm1QdnNBS1Y5citMNUtSbmtGcVdwclI0dGJWMVJVUGorcENtTm9MaEg2UnJQOS80WEEyZlpYMXg0MGN3ZUQ1ZHlsc3RKaDd6L1QvNnR0ZlpDTUhkSFZsUUxlYlBtYk1HRUJYL1BIeGhQV1F6U0ZzM2JMVnFNMmNqTE5XcStYV3JWdkV4TVJ3K2RKbHJseTV3dUlsaTdsMjdScGp4bzR4ak92dTE1MU5temFSbFpWRm56NTlUUEpWbGkxZFJsUlVWTEgzYjA1ZStuRisvZTNYWWcyMmxKU1VVc3M4QTBSRlI3RTdmRGMyTmpiMDdOWFQ0cmljbkJ3V0xGaUFScTFoNEtDQlQyVG9OUFRXQ1RaYytldEtxUTJkbEpRVWdGSS82NE1IRDRpTWpPVDgrZk1zWExTd3lORHluVHQzc21QSERod2NIVXBsNk5qWTJPQll4Q2FudFpYeEVyRjVpK1ltT1RiMjl2Wk1uanpaY0p4eVA0WDMzbjNQN0h4RnZRYXhzYnA2VDQwYU55cjJ2Z1VFU29OZzZKUmo4dk5saHYvL1Z3MGRSVUVCeWNuSnlHV1B2RGpXMXRiVTlLd3B5RVcvb09nWHhIb2xOdjBPdGxhck5hb0VMeGc0enhlRmxkVDBCazNobkp3WDNaT2pKelkybG1yVnEzSGkrQWs4UFQwdGp1dlFvUU8rSFh5TjJ1S3V4aEVlSGc3bzhrR1dmN3VjbUpnWWNuTnpjWEp5b2tXTEZvd2VQWnF0VzdaaWIyOVA5KzdkQVYzWTJZSUZDOGpLeXNMSnlVa1gxbWFyVTBYVDA3MTdkeG8xc3J6SVZLcVVyUGxsRGUzYXRhTkZpeFlXeHdIRkZueDg4T0FCZjEzNUMyZG5aM2JzMkVHblRwMU1pbFJhWXR5NGNhU21wUExkZDk5aDcyRFBLNis4WWpKR0xwY3o5K3U1U1BPa0xQbG15Uk1MR1RScjFneXhXS3lyazJNaHI4a1NKNDZmQU9EQWdRTm90VnFhdDJoZW9qQnhEdzhQWnN5Y3djd1pNL2xxemxmTUQ1aHYxbGc3Y2VJRTY5YXVvMmV2bmthaUJpWGh5SkVqSER0MnpHSy9Yb3pnY1pSS0pjbkp5ZHk2ZFl2RVc0bTR1YnN4Y09CQUFLcFZyOGJDaFF0Tnp0bStiVHNuVDU2MGVLMkxGeThpRm90cDFxeVp4VEVDQW1WQk1IVEtLUXFGd3JBUUZJdkZ4Y1lkUDQ5a1pHU1NtcG9xZUhIS0lZVVh6WVVOSDhHYjgzeGl6c3NjMDZzQUFDQUFTVVJCVkt2enVIRlRIb3djalViRGhRc1g2TkdqQnk2dUxxeGRzOWJzdUo0OWU5S3NXVE5hdFRZdVVGbW5UaDNjM04wTThzMjJ0cmE4L3ZycnRHbmJCbTl2YjhSaU1aY3VYdUxvMGFPODlkWmJPRHM3azU2ZXp1SkZpNG1MaTJQNGlPRzgvdnJyekprOWgwMGJOM0U5NFRyako0eW5VcVZLdEd6VmtwWllsZ0tXeVdTcytXVU4zbzI4NmQybmQ0bWZ1VVBIRG5oNWVSa1c2UWtKQ2F4Y29jdEg4dmIyWnVPR2pheGJ1NDVHalJyeGN1ZVg2ZE9uRHc2T2xqZmV4R0l4VTZkTjViUHBuNUdiWTE2WUlDa3BpYlMwTkdiT21ta2lyMXdXSEJ3YzZOU3BFMUZSVWVUbTVscjByc3ljTlpPS3JyclFLNFZDd2JadDJ3Z0xDNk5Ka3lZa0ppWXllL1pzbkoyZDZkaXBJKzNhdFNNZ0lBQ3ZsN3dzWHJkSmt5Wk1uRGlSZmZ2MmtaK2ZiOWJRaVk2S3BtM2J0bnp3d1FlbGZxNlNpQkhvUFpBQWEzNVp3NWt6WjBoSlNVR2owZURnNE1CTEw3MUV0MjdkREdPc3hGWm1sZU9LMmt5VlNxV2NPSDRDWDE5ZkU4bHhBWUVuUlRCMHlpbjVza2ZlSEh1SHNydjAvdzFVYWpWSnQ1T01ZbjRGTDA3NTQvSEZNeUI0YzU1enpCazE1Y0hBMFhQeTVFa2VQbnhJeTVZdGFkYThHUVVGQld6YXVJbjE2OWNUY3lXRzJyVnI0K0xpZ3RkTFh1Uko4L2pqano4TXhydGFyVWFyMGVMczVNeitmZnRwMjY0dFU2ZE5OWm8vTlRXVmI3NzVoaXBWcWpCZzRBQU83RC9BdW5YcmtNbGtqQjAzbGpmZWVBT0FoWXNXR2dwNlhyaHdnWW4vbTFocVQwVkpFWWxFS0pWS1FrTkRPWHZtTFBIeDhiaTd1ek5uemh5YXQyaHVXT1FlUG55WU5iK3NRU3dXMDZwVks3cjdkY2ZYMXhkYlcxc1VDZ1ZoWVdGRzg3N2MrV1h5WmZsczJiTEYwQlo3TmRadzNPdjFYbHk5ZXBXclY2OGErdlVGTHN2Q1c4UGU0dmp4NDRTSGhUTjh4SENUZm9WQ2dZT0RBN0d4c1lTR2hoSWRIWTFVS3NYUHo0OFBQdndBVzF0YjR1UGpPWFRvRUg4Yys0UDkrL1pUdVhKbHVuYnRTbmUvN2didjNvWHpGN2grNDdyUjNPMTkyM1A0c0s2UTUxK3hmd0d3ZGV0V3hHSXh0YjFxbzFRcTJiWnRtOUU1dlh2M0xuWEppR1BIanBFUW40Q2RuUjBhallaejU4NFpDbmtDMUtsYkIxdGJXK3JVclVQZHVuV3BYcjI2eWUvdjNidDNHVExZTlA5THI3cG1qb2lJQ0tSU0tXOE5lOHRzdjREQWt5QVlPdVVVV1NGRHgwSHkzekYwOHZQenVYMDd5U2hXWGZEaWxHOGVYelRyUTlvRW5rL0s4M3ZqWU8rQWg0Y0hUWm8yQVhRaUJPM2J0MmZmM24zRXhNUVFkVEtxMktSdDBPVldkT3ZlemFROU9TbVpnb0lDWnMyZWhUUlB5cG8xYTZoVXFSS2ZUUHJFVU5BUmRMTERjNzZhUTNoWU9OdTJiVFBxZTFwc1dMK0JuVHQzR2xUQ3JLeXNhT3pUbUE4Ly9KQ3UzYm9hd3RzY0hSM3AyYXNuUFh2MTVON2RleHc0Y0lDREJ3OXk5dXhaMnJWcngrdzVzMUVvRklTR2hCWjVQWWxFUWtKOEFnbnhDUmJIZE8zV3RjeUdqcGVYRjczNzlHYm56cDEwNzk2ZGF0V3JBWkNabWNtVXlWT01DbDI2dTd2VHBXc1hldlhxWlZSc3MwR0RCalJvMElDeFk4Y1NGUlhGdm4zNzJMSmxDMXUyYkdINWl1WFVyMStmYytmT3NXL2Z2bUtmZGN2dlc0b2MwNlZMbDFJYk9zb0NKVkhSdWp3dGtVaEUzWHAxamNRZFNtSU11N3U3TTJIaUJKUDJZMGVQR1JtZGV0TFMwdGkrYlRzOVh1MWhJcXdoSVBBMEVNa1ZjbUhyc3h4eTg4Wk5nMWVuVmkzUFVpbjkvRnVrcDZXVG1wWm1PQmE4T0FJQ0FtVkZvVkNRa0hDZG1wNDFuNmtxWTB4TWpORXUrZU9vVkNwVUtoVWFqY1pJWEtOd1dLYVZsWlhGOEtuczdHeURLdHF0Vzdlb1VhTkdrYUhKS3BYcUg1RmpUMDFOWmR1MmJkU3NXWk9YWG5xSit2WHJGNXU3VS9pZVRwMDZSWTBhTmZEeXNoemE5YXhSS3BWTS9YUXFWbFpXTFBsbWllRjFDd3NMSXljN2gxcTFhMUd2YmowOGFuaVVlTTZVK3luRXhNVHc2bXV2L2xPMy9keWkwV2o0L0xQUHljdkw0OXZsMzViNDh5RWdVQm9FUTZlYzh0ZVZ2d3gxWmhvMGJJQnRHU3RHUHd2VWFqVkpTY2xHeFQ4ZEhSMnBWY3Z6aGFqOUl5QWc4T3o1dHd3ZGdmODJVcW1VN0t4c0tsV3U5Si9NYlgyZVVDcVZwS2VsNCtMcVVtcnZrNEJBU1JGQzE4b2hNcm5jWU9SWWljWFB0WkVqazhsSVRMeHRGS3BXdFVvVktsY3hUWFlVRUJBUUVCRDRKM0YwZEJRVzVVOEpHeHViVW5tL0JBVEtnbURvbEVQa2hXV2xuK012N0l6MERGSlNVdzNIWWlzeFhyVnIvMmVsc0FVRUJBUUVCQVFFQko0ZGdxRlREc21YUFVwMnRiZC8vbUppdFZvdFNVbko1T1kra2c2VjJFdndxbDM3SDRrbEZ4QVFFQkFRRUJBUWVQRVFWbzNsRUZtaDRwb085cytYZDBTdFZuTXJNZEdvQUtpN214dlZQS3BUZnJXYUJBUUVCQVFFQkFRRVNvdGc2SlF6dEZvdGN2a2pJOEsraU1Kc3o1cUNnZ0p1M2J5RlVxVUNRQVRVOVBURXhlWDVWNFFURUJBUUVCQVFFQkI0dmhBTW5YSkc0Zm81TnJZMldEMG50V2Z5OC9PNW5YZ2J0VVlENkVRU2Fuc0orVGdDQWdJQ0FnSUNBZ0psUXpCMHlobEdoVUtmazdDMTdPd2M3aVFuRzVUZ2JLeXRlYW5PUzRKMHA0Q0FnSUNBZ0lDQVFKbDVQcmJ6Qlo0WmhmTnpuZ2NoZ3RUVVZKSUxHVGtTZXduMTZ0Y1RqQndCQVlGeVNVNU9EbmZ2M2kzMWVWbFpXVnk5ZWhYTjMxN3h3a2lsVXJOVjZVdERabWFta2N6L2k0cFNxZVRodzRmLzltMlVpWmlZR083ZHUxZmk4UnFOaHVQSGp4TWRIZjBQM2xYSktPbzF6OC9QTndxNUx3a2xHVis0Tmw5WjBHZzBwS2FrRmord0JLU21wcEpXcUNDNndOTkRNSFRLR2ZuNWhSWFg3UC9GTzRHN2QrK1JucDVoT0hhdTRFemRPbldFSXFBQ0FnTGxFcTFXeTJmVFAyUGUzSG1sTmlxT0hUdkd0S25UdUhQbmprbmYvUG56bVRWekZvbUppVVhPc1d2WExrSkNRc3hlZSthTW1TeFp2S1JVOTJRSmpVYkQvSG56ZVh2WTI0U0ZoVDJWT1V0RFRrNE84K2ZOTi90NlJFZEhNOUovSkxkdjMzNHExNHFKaWNGL2hEOWp4NHlsb0tEZ3FjeHBpZG16WnJOcjE2NFNqOSsyYlJ1TEZ5MW01WXFWWkdabWx1aWN4TVJFNHVMaWpINXUzYnBsNk0vS3lpSWhJY0hrNStiTm14Ym56TTdPNXAxUjcvRHpUeitiN1E4TEMrT3ROOThxOXZPcjU5aXhZN3ozN250Y3VYTEY0cGpidDIvenpxaDNDQTBOTmRzZkhCeE1jSEF3V3EzV2JEL0E2dFdybVRScEVpbjNVMHAwWDVhUVNxVjgrTUdIZlBmZGQwODBqNEI1aE5DMWNvUkdxelg2b3JYL0YvTmY3aVRmSVNzNzIzRHNYc21kNnRXcS9XdjNJeUFnSVBDc3VIbnpwa1ZEcG5QbnpnUUhCL1A3NzcvVHBrMGJpM1BVcjEvZjZEZzZPaG9QRHc5cTFhcGxNdmFkZDk1aCtyVHBCTXdQWU1YS0ZSWUxYcXBVS2pZSGJ5YnFaQlNUcDB6R3k4c0xnUGo0ZUpLVGsyblJvZ1ZSVVZGRlBsdWpSbzF3ZFhVdGNzeXY2MzRsT2pxYUNoVXFFTEk1aEZhdFdsR3paczBpenlrcjhmSHh6Sm81QzM5L2YvcjE3d2RBdmpTZjlQUjBKbjB5aVdGdkQyUG8wS0dHRGJaREJ3L2g0dUxDdlh2M2l2U09PRHM3MDZSSmt5S3ZuWnFTeXNJRkN3RzRmLzgrdi8zNkcrTW5qQy95bk16TVRLUFNDb1d4c3JMQzA5T3p5UE5MeXExYnR3Z0tETUxEdzRPVWxCU1dMMS9PdkhuekVJbUsxamRkdG5TWmtXRURVS3RXTFg3NDhRZEFaMlNzK1dXTnlYbU9qbzZFL203ZXFEaHgvQVFhallhT0hUdWE3WStPaXFaeWxjcUd6Mk54ZUh0NzQrRG93S3lacy9oeXhwZTBiZHZXcUYrajBiQjYxV29LQ2dwbzNMaXgyVGx5Y25MWUhiNmJtemR1TW0zNk5PenM3RXpHREJnd2dLTkhqckpnd1FLV2Zic01teUtLcitmbjU1T2JZLzU5QlhpbHl5dnMzN2VmRXlkT1VMOWVmYk5qbkp5ZGNIUjBSS0ZRTUczcU5OemMzSmc5WnpiaTV5VFgrbmxGTUhUS0VUTHBJMitPblowZDRtSyswUDRwa3BLVHljbk9NUnhYOTZpT3U1dmJ2M0l2QWdJQ0FzK2FMejcvb3Rpd21hREFJSUlDZ3l6Mjd3cmJaVmljWjJSazhOZVZ2eGc2ZEtqWnNkN2UzZ3g3ZXhnSjhRa29sVXFMY3c0ZVBKaG16WnF4YU5FaXZ2L3VlNzVaK2cwQW9TR2hpTVZpSWlNamlZeU1SSzFXbzFRcXNiVzFOU3l5VkNvVktwV0tnSUFBWEZ1WU4zUzBXaTIvcnZ1Vm5UdDMwcjkvZndZTUhNQm4wejlqOXF6WnpKMDM5NmtiTzNsNWVTeGV2SmdHRFJ2UXQxOWZRM3UxNnRWWTl1MHkxdisybnNCTmdUU28zNEJXclZ0eC9mcDF6cDQ5aTUyZEhjdVdMZ05Bb1ZBZ0VvbU13cW5sY2prK1BqNHNYckxZNHJVVEV4UDUrcXV2QVZpNmJDbEhEaDloOCtiTlNDUVNScjB6eXFKQjhmdnZ2eE94TzhKc24wUWlZZXUycmFWK0hSNG5Nek9UK2ZQblkyTmp3MWRmZmNVZngvOGdjRk1nSVNFaHZQMzIyOFdlMzYxYk56NzYrQ01BZnZycEorS3V4aG4xaThWaWZ2cnBKOE54ZUhnNGh3OGZOcGxITHBlajFXclp2MzgvbnA2ZTFLdGZ6NUJIYkdOamc3VzFOVWxKU1Z5L2ZwMSsvZnFSbnA1dU1vZWpvNk9KYUZIVnFsVlpzR0FCbjMvMk9RSHpBL2oraCsrcFVhT0dvWC9idG0zRXhjVXhkdHhZbWpadGF2WVpKMHlZZ0p1Ykd4czNiR1RHbHpPWUh6QWZpY1E0M0w5MjdkcTgrOTY3N04rM253ZVpENmhhcmFyRjErem9rYVA4OE1NUEZ2djFMRnE0eUdLZi8waC9oZzBiaHAyZEhSOS84akZUUDUxS1NFZ0l3NGNQTDNiZThveGc2SlFqOHVXUGhBanNIWjU5MkpvV1NFcEtNdHJWcUZIRGc0b1ZLejd6ZXhFUUVCRDROK25TcFFzalJvd0E0TWJORzV5S1BtVjJ3U0pYeU5tK2JUc2RPM1hFcS9hakhlM0NJYjZSa1pGb05CcTZkZS9HMUUrbm1nM3gwV3ExaUVRaXhvd2VZOUkzYi80OEdqVnFCT2c4UlN0V3JEQVlSS2RQbitiVXFWTk1uaklaUHo4L0FIYUg3MmJObWpWc0N0eGs4QTdOL1hvdThmSHhOUFJ1YVBaNVpUSVpLMWVzNU1TSkUvVHIxNCt4NDhZaUVva0lXQkRBekJreitYVEtwMHlkTnRWazkvMUoyQnk4bWZTMGRCWUVMREF4TEt5dHJSa3pkZ3c5ZS9YRTA5TVR0VnJOanovOFNJMGFOZmpoeHgrd3NySkNvOUV3YXVRby9QejhlTy85OXdCSVNFaGc4cVRKdFBkdGIvRzY1OCtkWi9IaXhkamEyckpnNFFJOFBEd1k0VDhDbFVyRmxpMWJ1SFBuRGxNK25XSTJmUHpWVjE4MTYyVUlEd3QvS2prY09UazV6Sm81aTlTVVZLWi9OaDJQR2g2OCtlYWJ4TVRFRUJRWWhKMmRIWU1HRFNweURyRlliREQ4SHZjbXlPVnliRzF0OGFqaFlXaHpkblkyTzg5Nzc3NW41TDBhT3VTUm9mNys2UGNaTkdnUSsvZnRCM1RHVW5oNHVNa2MrbkVBOSs3ZE13bzU3TjJuTjNGWDQwaEtTaUlwS1FuUWVWYUNBb1B3OVBTa1NwVXFSaDVLYjI5dm8vWEltMisraWIzRW5wU1VGSEp5Y3ZBZjRXLzJPVFFhRFI5ODhJRkorMnV2dmNhNDhlT00ydWJPbll2RDMyVTlidDY0U1d4c3JKRVJydWY4K2ZOa1oyZlRyVnMzUTF1bFNwVU0vNjlYcng3OSsvY25aSE1JZnQzOWlqU3l5anVDb1ZPT2tPVVhVbHlUUEZ0RFI2dlZrblE3aWR5OFBFTmJUYythdUxxNFBOUDdFQkFRRUhnZXNIZXdOeXdHWTJKaU9IcjBLRk9uVFRVWjkrREJBNDRlUFVxcjFxMk1Gbzk2MUdvMWtRY2lxVldyRmpWcjF1VDEzcStUWFNnc3VDUlVybHpaNk5qWjJabno1ODV6OHMrVGhJZUg0K1BqUS9mdTNRRmRzbjVFUkFRaWtZams1R1M4dmIyNWVmTW1wMCtmWnV5NHNTYTczZ0NYTDExbTVhcVZwS2VsR3kxTUFUdzhQRmkwZUJGenY1N0wzSy9uMHV2MVhvd2FOY3JpNHJpa1pHVmxzVy9mUHJwMTcxYmtJckJ5NWNyOCtPT1AxSzVWbTJ2WHJqRjM3bHlERVhua3lCR3lzcks0ZS9ldXdWQU1EUW5GemMyTlBuMzZtTXdsazhuNDdiZmYyQk94aHpwMTZqQmp4Z3lqYTcvejdqdTR1THF3YnUwNlB2cm9JeWFNbjBDYnRzYmhpZlhxMWFOcTFhb216Nzk5MjNaZWV1a2x6cDA5eDV3NWN5dytUOFR1Q0NKMlIrRHU3czZHalJ1TStsSlRVcGszYng1SlNVbE1tRENCVjE1NUJkQVpLMTkrK1NXelo4M20xM1cvSXBmSkdmYjJzREtGUk4xT3ZHM3llU3FLSmsyYTBLTkhEOE94VENiajU1OTF1VHA1ZVhsRVJrYlN1blZyZXIzZXkraTh0TFEwMXZ5eUJtdnJSOHZZUC8vOGt3M3JqWjhaNE5TcFV5WnR5Y25KQk13UE1HcWJQV2MyN2RxMU0yclRoenRLcFZLR0RCMWlNcytmSi80a09UbVpOOTk2MDZTdlh0MTZKbTExNjlYRjVlOTFUMnhzck1YZis3MTc5cEtRa01ERWlSTk4rdlFNR0RpQThQQndRbjhQNWVPUFA3WTRycndqR0RybENLTkNvYy9RbzZQVmFybWRlSnU4UXFFYW5rSWhVQUVCZ1hMTytISGpVV3ZVaGsyb01XTk12UzE2RmJWZjEvMUtjSEF3QU5XclYyZmV2SGtBSERsOGhMUzBOQm8yMUhsUzlGNlh6TXhNM04zZExWNDc1bklNVmF0VnBVcVZLa2J0V3EyVzBOQlFnZ0tEYU5pd0lVdStXVUpCUVFFaWtZaUNnZ0tXTFYxR1Nrb0t6Wm8zWS82OCtYeng1UmY0K1BpdzdOdGwxS2xUeDJpdWpJd01nb0tDaUR3UVNlWEtsUWtJQ0tCcE05TlFvU3BWcXJCMDJWSldyMXJOM2oxN09mbm5TWVlORzhhcnI3MXExbkFxQ1pHUmtTZ1VDdnIyTmQwdDEzUDM3bDBDNWdlUW5Kek1uRGx6V0xWNmxlRVpMbCs2ekU4Ly9rVFRaazI1ZlBreXExYXQ0bi8vK3grVHAwd21OVFhWS0dmai8remRkM2hVMWRiQTRkOU0ycVNSUUFvaENVa0lCT2s5VkJHa0NJcElzU0dDSGJtSTkwcVRUN3dJV0FBYmdoY2JDZ3BJbFNwSUx5b2dDYjJFSG5wNklMM09UREx6L1RIa2tHRW1sVUFnclBkNWZKelQ5dGtUVW1hZHZmZGFScU9SUFh2MjhNc3Z2NUNZa0VpdjNyMTQ4ODAzaTF6WEVWQTdnQmt6WmpCbHloVGF0Mi9QQzROZm9HN2R1a3FmUm84YXpmang0NVVneUdnMEVoTVRRNXMyYmZDdjdjK3dONGRaZlQvejVzNmpZY09HZE96VUVjZGJIbVpHSEk5Zyt2VHBwS2VuTSt6TllSYWpDTTdPem56MDhVZDhNUEVEbGl4WlFrUkVCR1BHanJFYXRKdytmVnBaT0gveXhFbGx0Q3dtSm9hd3NERDY5dTFyZHI2ZHZSMDVPVGxjdjM0ZFQwOVBKV2dFMDlUMUhqMXZCanBwYVdsS29MUHU5M1ZrWjJmejZtdXZXcXpQdVhEaEFnQzJOamMveGo3KytPTjA2dGpKNnRkbTdlOXIyYmhoSTEvTytKSnFydFkvZTlUd01FMmhQM1R3RUV1WExtWHMyTEhVOHEybGZIMEdEUnBrY1UxMFZEUnhjWEZXajFtemRldFdsaTh6clZYS3UxRWMvWm1uTFFNb25VNkgwV2cwT3paaHdnUmF0Mmw5czc4MWF0Q3BVeWQyN3RqSm0yKytXZTZmbGFwT0FwMEhSSDUrdnBLSVFBVjM5UWRDZ2h3aGhMRFU1OGsrR0kxR3pwdyt3KzdkdXkwK0lNTE5xVFl0Vzdha1hvanBDYkdMaXd0ZytyMysyMisvV1Z5emJOa3lsaTFkeHErTGZpMXlaT1Nycjc0aU56ZVh4VXNXSzAvdWs1S1NtRGx6SmtlUEhLVjdqKzZNR0RFQ2pVYUQwV2drUER5YytiL01KekV4a1RGang5Q2hRd2MrKy9RekpydzNnYjU5K3pMdzZZSEtZdXpNekV5V0xWM0doZzBiME92MUJBWUcwcUZEQnlMUFJ4SjVQckxJcjBmZGVuVzVkdTBhQ1FrSnpKa3poeVZMbGpCa3lCRDZQR2s1ZWxLU0kwZU9VSzFhTmVyVnMzeXFEckJ0NnpibXpKbURrNU1UbjN6eUNjMWJOQWRNSTJncmZsdkJoZzBiYU55NE1aTW1UZUxjMlhOTW5UcVZ5SE9SREJrNmhIYnRiazViTzN6b01QUG56K2ZpeFl0NGVYblJxblVyL1B6ODJMREIranFiQXQyN2R5YzhQRno1cjJtenBvd2JOdzQvUHo4ZWF2QVFYMy85TmQ5Kzl5M1ZxbFVqTmphVzNOeGM2dGFyUzgyYU5lblhyNS9WTnVmL01wK2dPa0ZteDdWYUxjdVdMbVBWcWxYWTI5dnovbi9mVnhiOVoyVmxNZW1EU2JSczJaSWhRNGZnN096TXA1OTl5bmZmZmNmMmJkdDVlK1RiUFBYVVV6elY3eW16N3lPRDBZQmVaNXJhbUorZmo2MnRMV2ZQbnVYenp6OUhvOUh3VkwrbnpQclZxRkVqREFZRHI3ejhDbXExbW80ZE8vTGVoUGVLL2Zxa3A2V3pmdjE2dW5idGFqVUpRY0VEZ01KcnAxeGNYSlNmalZ1NU9KdjIrL2o0bEpnc3c5YldscGlZR041NTV4MUdqeGxOaHc0ZGlqMi9MRnEyYkVsZ1lDQUFlL2Z1WmZ1MjdZei92L0VXNS8zKysrL0V4Y2J4cnhIL1V2YlZyVmZYc3IxV0xmbnJyNzg0RVhIQ1luUlFtRWlnODRESUxsUW9WT1BvV0dKbWxZb1NGUlZsRnVRRUJnVGdXdTMycGlRSUlVUlY4TlJUcGcrRUdnY051M2Z2dHZvQk5qazUyUlRvdEdxcFRCOHI4TWNmZnhBYkcyc1J6RFJ0MnBSRnZ5NWk3ejk3NmRXN2wwV2IwZEhSWEx0MmplNDl1aXRCem9FREIvaHF4bGZvZERwbFBVNUNmQUpMTnk1bDk1N2RKQ1lrMHJSWlU5NmI4Sjd5d2ZQOS83N1AyclZyV2Jwa0tSczJiS0JseTVhMGI5K2VoenMvek42OWV3a0tDbUw0djRZVGVTNlNSWXNXbWZWQnA5T2gxK3N0TXNCcE5CcCttdnNUZi96eEI2dFdyaXBYbHJIOC9IeE9uenBOYUdpb3hkODZyVmJMbDE5OFNWaFlHTTFiTk9mZGQ5L0YzZDJkblR0M3NtZjNIZzRkT29SR28ySG9TME41K3VtblVhdlZORy9SbkZtelpqRjc5bXcrK2ZnVGF2clVwSDI3OWp6UjV3bWlvcU9Jam81bTBLQkJQUFBzTXd4L2N6aG56NXcxdTJkV1ZoWjJkbllXOWVHR0RCbENvOGFOV0xoZ0lUcTlqaG8za3ZMOCs5Ly81dTJSYi9QdE45OHk0ZjBKaEllSG8xYXJsYlU3cTFldkpqa3BtVGVHV1k0QUZoWVJFY0hYWDM5TmZGdzhmbjUrVEhoL2dsblFrSmVYeDltelo4MUc5ZXp0N1JrMWFoU05HelZtN3R5NUxGMjZsTjkvLzUwZjV2eWc5Szl4bzhhTUhqTWFnRysrK1laVEowK1JsSlJFVG5ZTy81MzRYN08xSkFDTkd6Zm1peSsvNE55NWN3RFVyMSsvK0g5QW9KcGJOVDcrNUdPY25KeFl0bXdaenozM25ObFV1b0tzaFRhMnBTdEhVVnlhNkZzMWI5R2NtVE5uTW1uU0pLWitNcFVQSm4xZ0Z0emVEaTh2THlYNExrZ0ZmK3QwT1RCTmlVdEpUckY2ckxDQ1pBb25Ua2lnVXhRSmRCNFFPV2IxYys3T2FFNWNYRHhwaGJLckJVaVFJNFFRZ09VaWJvRHg3MW8rMlMyWTNuS3IxTlJVRmk5YVRFaElDSDUrZnNURnhTbkhHalZxaEtlbko3dDI3N0lhNkJ3NWZBU0FoeDkrV05sWHZYcDF2THk4R0ROMmpQSmgyTTNkalRObnp0QzhlWE42OU9oQjQ4YU56ZHBScVZRTUdEQ0E3dDI3ODhjZmY3Qmp4dzRhTlc2RXM3TXpuMzMrR1o2ZW5xaFVLaG8wYUtDc2RTaXdaTEdwVHNtU3BVdXMxazRiT0hBZ2ZmdjJMVFpsYjFGU1UxUFI2L1ZXcDEwNU9EaGdaMmZIODg4L3o0dERYbFQrSFl4R0l5a3BLYnoreHV0MDY5Yk5ZbVRBMTgrWDZaOU81L0NodzJ6Y3VKR3c4RENlSC9ROFR6MzFGSjA2ZFZJKzNOKzZMZ2JneVQ1UE1uRGdRSWErTk5ScWZ6Lzg2RVAwZXIwU2xIbDdlL1BHRzIvd3YvLzlqeDA3ZGhDMk40d1dMVnNvSXhIWldkbXNYYnVXdG0zYjBxeDVzeUsvRHJtNXVTUW1KREp3NEVDR0RCMVNwa0xjUFIvclNXamJVT2JQbjQ4aDM2QUVPVVh4OWZWbDROTUR1WHJsS2xldlhMVjZqck96czlsNm5KSTBhdFNJc0xBd0Z2MjZpSXowRExNcGV3WEpNZ3ErUCtKaTQwaE9TUzZ5cllLTWJlY2p6eGM3ZGQvSHh3Y1BEdzk4YXZudzVZd3ZXZmY3dWdwTmtHSHRJWE5SVTlkS2s0V3c0R2VzdEhXUUhrUVM2RHdnekJJUk9ONzUram5Ycmw4Mys4SHo5L2VqbWdRNVFnaUJYcSszV0VNQjBLSkZDd0JXcmx4Sm5UcDFhTjI2TlRrNU9jcVQ4TUkwR2cwMk5qYU1lR3NFNjM0M0w3cXBVcW5vMEtFREd6WnNJRFUxMVdLcXpxRkRoM0J5Y2xMdUI2WkY4Ri8vNzJ0VUtoV3Z2Zm9hNmVrM0gxSmR1SENCM2J0MkYvdWV4di9mZUxQVXhHVlprRjZVOGdRNWdKS013YzNkZXJLYmQ4ZS9pMHFsWXZPbXpjeWRPOWZzMk1JRkMxbTRZR0dSYlFjRkJmSGxqQzh4R0F4S2tIVHJDRVo1M1BwZUgrdjFHUC84OHc4L2ZQOERPVGs1akJrN1JqbjI3SFBQc25QblR2NDMrMzk4Ly8zM1JYNmRRa05EbVRObmpyTE9wS3pjM2QwWk5XcVVNazJzT01lT0hXUCtML09MUGNmVjFkVWkwTm0yZFJ2YnRtNHI4cG9PSFRyd1pOOG4rZjMzMzZrVFhFZTUzcEJ2NmxQQmUxKzFlaFdiTjIwdXNaOVRwa3dwOXZqdzRjT1ZvTHhhdFdvTUdYb3owOXFQYzM1azY5YXRadWZyZERvTUJvTkZzT0xtN3NhOGVmT1ViYTFPYTliZndpWk9uR2l4YjlYcVZTUmRMemw0VWF2VnVMaTRrSlpldGdRa0R4SUpkQjRRMllWR2REUjNPQkZCV2xvNkNmRUp5cmEzdDFlSmMyS0ZFT0pCWURBWTBPbDBhQXFOclBkOHJDZVBkbnRVZWVLK2Z2MTZIbnJvSVFhL2FFbzNQZlNsb1diWnBjQVU2SHd5OVJObEVmdXRPbmJxeVByMTY5a1h2czlzVkVlbjAzSDgrSEU2ZHV4bzhhR3I0R2x6VGs0T0RSbzJvR3VYcmlXK24rdEoxMW4wNnlMeTgvTXRubGJIeHNSeTRPQUJxOWVkT1d1cXZiSnUzVHFybzF0dWJtNTA3VnJ5L2EwcG1OWjA2OWVzUUVFLzlYbzl1Ym01akJneHdtcmlnRnR0MkxBQnJkYjBnZlhXUHUvY3ViUElRcDhBWjgrZDVmZmZmN2Q2ckgyNzlsWXp3LzM3UC8vbXJSRnZvVmFyemFaT09UZzQ4UElyTC9QRjUxK3dhdFdxWWhmQ2x6ZklLZXpXOTVxUWtNRGZmLzhOb0l3a2R1dldqYVpObXpKMnpGaDZQdGJUYkwyWndXQmc0bjhuRWhnVWFORjJjVm5YQ3J6Kyt1dWNQSEdTNzcvN252cjE2eE1RRUtDTTZOamJtWDVtbm4zbTJTSkhpL0x5OHBnOGFUSmFyWmJPblR2VHI3LzFOVTVncXNGVElEazVtVE5uenRDK2ZYdlVhalV0V3Jhd0dPbmJ1M2N2VVZGUkZpbTVOYmZNbk1uSnprR2xVcG10ais3ZnZ6OVBQdm1rMVpHMjRrYnFicVZXcThzME5lOUJJNEhPQTBDZmwwZitqU2N5S3BVS1RTbCtvWmRYUmtZR1VWRlJ5cmE3dTd0RlZoOGhoSGhRRlJSRWRIRjJJU3NyaTdkR3ZHVnhUbVptSmx1M2J1V2ZmLzZ4T0RadTNEZ2xjMWxSUVE2WXB2MjR1TGl3ZDYvNU9wM2p4NDZqMCtubzlMRDE3RlFGQW1vSG1HWER5czdPNXMxaGIvTFNTeS94V0svSGxQMlhMMTltMGErTHJEWEJsYXRYK0hYaHIxYVBGWHhRTGFvb2F0MjZkY3NkNkZTclprcDJVN2d3ZFhHNmRPMWk5Z0YyOGFMRjdONjlteC9tL0dCMjN2NzkrODJtQ0JhMmZ0MTZzNzk5dDRvNEhtRlJXTE9BdjUrLzFVQW5KeWNIclZhTHdXQmc2OWF0REJnd1FEbjJ5Q09Qc0hiTjJpTDdjNmNZREFiT25UdW5yQy9KenM3R3g4Y0hWMWRYWEYxZDZkU3BFM3QyNytHMTExNVRQdFJ2MjdxTmxKUVVKazJlWk5GZWNWblhDdGpaMlRGNnpHaEd2VE9LSll1WDhONkU5OURwVGNtVjdPeE53WHBObjVwRnBoSC82NisvMEdxMStQbjVFUjRlenRDWGh1THJhNW1xL1ZiN3d2Zng3YmZmOHVHSEg5SzZUV3ZhdG0xcnNXWW1OamFXK1BoNDVhRkVVVEl6TTNHOHNUNzZrNDgvNGVqUm95WGV2OEMwNmRPS1hOZGtNQmhJVDAvSHJacVU2aWlLQkRvUEFGMnVWbmx0clVCWlJjbkp5ZUhxMVp1LzZGMnJ1ZUx2NzFmTUZVSUk4V0NKalkwRlRHc1dqVVlqU1VsSmRPN2NtUVlOR3lqbi9McndWK3JWcTBlSGpqZXpQYVVrcDdCeTVVb2xlMlpKYkd4c2FOT21EZi84OHcvWjJkbEs5Zml3OERBMEdnMnRXN2N1b1FWeldxMlcxTlRVTXRWVzZkQ2hBNHNXTDJMSjRpWDBIOURmYkoxSHdScWQ1Yjh0TjF1ak0yL3VQTnEyYldzMURYVnBGY3dnU0VsSktkZjFxV21wcGY0NkY1ZzVheWJIamg0aktpcktJblh6azMyZTVKbG5uakZibzNQaHdnVjI3dGpKa0tGRHJQNWROaGdNZlBmdGQ3aTR1QkFRR01EQ0JRdHAzYm8xQVFFQmdPbWg1ZlJQcDkvMThRaWtlQUFBSUFCSlJFRlVsTUk1T1RuMDZObUR0OTR5QmVnRnlRZ0tESDV4TUh2MjdHSGV2SG1NSERtU2hJUUVGaXhZUUxkdTNRZ0pDU24zZllPRGcvbnd3dzlwMHJRSmdES3lWdEs2bzR5TURCWXVXSWlucHlmVFA1M08yeVBmNXV0WlgvUFJ4eCtWT0lwMzhPQkJOQnBObVVaWGloSWRFNjFNNTN6MnVXZnAwYk1IUDg3NUViV05tdGRlZTgxaTlERTZPcG9GOHhmZzdlMWQ3TVBpbEpRVWpFYWpGRjR2UnRtclFZbjdUcTcyWnFCajcxRDZ4WWhsb2RmcnVYVHBzako4NnV6a3BQeENGa0lJWVZKUW9iM3dOSjRXTFZyUXIxOC81VDg3T3p1Q2c0UE45blY5dE95akc2MWF0MEt2MTNQbzBDSEF0T0IrLzc3OWhJYUdsbWxoT2tCOGZEeEFzYlY1ckVsT1RtYmJ0bTFNK21CU3NWTzdBTmF1WGN1YU5XczRjZkpFbWU1eEt3Y0hCNEtEZzh2ZFRueDhmSm5mSjVpQ3lCOSsrSUV0bTdjVWUxNTZlanJUcGsxajc5NjlaQlhLU2xyWWloVXJpSWlJWU1SYkl4ZzllalEyTmpiTStIS0dXWEtLdXgza0dJMUcwdExTbEZUTjF2ajYrdkxTeXkreGFlTW1saXhld3BUSlUzQjNkK2V0a1pZamwyWFZzbFZMWmJxbDlzWUQzT0tDRloxT3g2ZWZma3BpWWlMRC96V2NHalZxOFBvYnIzUHk1RWsrK3VnanM5cUN0OUxyOVJ3N2RveFdyVnFWZTYxWVlWZXZYS1ZPblRvQVBQVFFRN1J2MzU3SlV5YVRrWjdCbHMxYmFOU29rZG1JMGZKbHl3a0lDT0R6THo0dmR1ci9xVk9tSUxOaG80YTMzY2VxU2dLZEI0QldlL09IK1U1TVd6TVlERnk2ZEZsWnNLalJhQWdNQ3VUdUpMQVdRb2o3eDVIRFIvRDM5eS8zdXNXeWxBWm8wNllObzBhUG9ubHpVNDJZRXlkT2tKS1NRc2RPSGN0ODN6Mjc5d0NtZ29lSER4MVcxc0dVeE5mWGwvOU8vQy9SMGRGTW1UeEZtYnBuMGY2ZVBjeWJPNDlldlh1WkpUVW9yMWF0V3BFUW4wQmNiTm1tZGlVbkozUHl4RWtTRXhOWnMyWU5pWW1KcGI3MnpUZmZKRFEwbEcrKytZWmR1M1paUFNjM041ZVBQdnlJck13c1B2em9RNnVKREFveWpYWHUzSm1ISDM0WWIyOXZYbm5sRlM1Y3VNQ3lwY3ZLOUg0cVVueGNQRnF0Rmg4Zm4yTFBHemh3SUowN2QyYkpraVhFeE1Rdzd0MXhGUjZVWldXYkFzU2kyazFLU3VLRGlSOXc3T2d4QmcwYXBOVEM2ZDY5TzBPR0R1SFkwV084UCtGOUxsKytiUFg2NDhlT2s1dWJTOXQyeGFkM0xvMm9xQ2l1WDc5T2NGM3pncnFCZ1lGTS8zUTZVZEZSdkRYaUxiWnYzODYwcWRQNDZNT1BlTGp6dzN6K3hlY2xqdFFjUFhvVXRWcE5zMmEzUCtwVVZjblV0UWVBVm50ekNON0JvZUtmQUYyOUdxVU04OXZhMmxLblRsQ1pwamNJSWNTRElEYzNsMzM3OWpGZzRJQ1NUNzRoSWlJQ1oyZG5KZEFvS3BPWU5kV3FWVE5ib0wxcjF5N3M3ZTFMVEpjNzhZT0pWSGMzZmNEU2FyV3NXcldLZGV2VzBhUkpFeTVmdnN5a1NaTndkWFdsWTZlT3RHM2JscWxUcHhKVXg3S29ZNEVtVFpvd1lzUUlObS9lVEhaMnR0V3BXdUZoNFlTR2hqSnk1TWhTdjcvaWRPdmVqWlVyVjdKdDJ6WmVldmtscStkMDZOaUJvS0FncFQrUmtaRjhQZXRyQUJvMGFNRENCUXVaTjNjZURSczI1T0hPRDlPblR4K2NuSXZPV3FwV3F4bjM3amorYi96L2taRnVmZlRxNnRXckpDWW1NdkdEaVZablBSdytkSmd2UHY4Q2YzOS9zMUdRUGsvMjRlalJvL2dWTVIwOFBUMGR2VjZQZy8yZFc0Tjc4T0JCQUtWd3JUWFoyZGtzWGJLVXZYdjM0dXZyeTdWcjE1anczZ1FHUGoyUTNyMTdXOVI4MnJGOVI0a1ovYXc1ZmVvMGFyWGFJaEF3R0F6czJMNkRYMzc1aFl5TURJWU1IV0tScktGZ2UvR2l4Ynp6bjNmbzM3OC9BNThlaUp2YnpaK3QzWHRNZldyVHhsU2JKak16MDJvL0NnTCtvbzQ3T1RteDYyOVQwTnV4ZytVRGhzREFRRjUrK1dXK212RVZzMmJPTXAzWHNTT0RCdzh1Y2FsQlZsWVdlM2J2b1gzNzlrVVdTaFVTNkR3UWNuSnZQa0Z6cU9DcGF3bnhDY29QdUFvSUNneTBXaE5CQ0NFZWRDdFhyTVJnTUpTcGxzaXNXYk9VTEpZdFdyWWdPRGk0eUhQUG5UdkgreFBlTC9LNFZxdkZhRFF5NU1VaFp2dDc5KzZ0RkovVWFyVTRPVGx4NnRRcGxpOWZUbmg0T0ZsWldYVHYzcDJSYjQvRTN0NmVjK2ZPc1dQSERuYjl2WXN0bTdmZzVlVkYxNjVkNmRhOW0xTGc4OGpoSTV5L2NON3NQdTNhdDJQbnpwMEFuRHgxMHZRMVdia1N0VnBOWUZBZ2VyMmVWYXRXbVYzenhCTlBXQlFWTFkyQWdBQTZkZXJFaGcwYmVQcVpwNjIyb1ZLcDBPdjFMRisrbklNSERuTHUzRGs4UER5WVBIa3l6VnMwVno1STd0eTVrNTkrL0FtMVdrMnJWcTNvMXIwYjdkdTN4OTdlSHExV3k3cDE1dW05SCs3OE1OazUyYXhZc1VMWmQrcjBLV1c3OStPOU9YMzZOS2RQbjFhT0J3VUYwYnAxYTc3NTVodmNxN3Z6OFNjZm13VUZLcFdLaVIvY1RFT2NFSi9BM0xsemNYWnh4dGJXbHRPblRHMFZGNFRjRG9QQndKWXRXNmpwVXhOL2YzKzJiZDJHclowdHg0NGVvMGFOR2lRa0pMQnh3MGEyYnQxS1ptWW1Uei85TkM4T2VaR2s2MG44OE1NUExKaS9nRjhYL2tyVFprMFowSCtBVXR3eU9EaVk5aDNhSy9mUjVtck52bTRBYzMrYWkwNnZ3NjJhRy9ZTzlseTZlSW53OEhDYU5tdXFUTUhNemMxbHorNDlyRnExaXFpb0tMeHJlak4rL0hoYXRHeUJOWU1HRGFKSmt5WjhOZU1yVnExYXBkUWxlcXJmVXpSbzBJRHdzSERxMTYrUHU3czdPVGs1REhxKzZNeDJRSkhIWjg2Y3lmcjE2Mm5Zc0NFK3RYd3dHQXpFeE1Sdzd0dzVqaDgvenY1OSs4bkl5S0JCZ3daMGZxUXpSdzRmWWUvZXZlemR1NWVRa0JDYU5XdUd2Nzgvdm42K3BscUVoYjRuTm16WVFGWldGczhQZXI3a2Y4QUhtQVE2VlZ4ZVhwNlNiMTZsVXBWNVhuWngwdFBTdVhiOXVyTHQ1Kzlua1ZKUkNDR0VpVTZuNDRYQkx5aUxpelVhRFdQR2pxRmhnNkxuMTMveThTZGtaR2JnN095TXI2OXZzVlBYUER3OFNzeitaRTNkNExva0pTVXhadlFZcy9wbkhoNGVkT25haGQ2OWU1c0ZXUFhyMTZkKy9mb01HemFNc0xBd05tL2V6SW9WSzFpeFlnVXpaODBrSkNTRVE0Y09zWGx6OFhWTk5Cb05LMzViVWV3NVhicDBLVmVnQS9ES0s2L3d6anZ2c0hEaFFrYU1HS0hzWHpCL0FXdlhybFV5djluWTJOQ29jU1BlZnZ0dHVqN2FWWmtPNWV6c1RLL2V2ZWpWdXhleE1iRnMzYnFWN2R1M2MvRGdRZHEyYmN1a3laUFFhclVzWDdhOHhQY1plUzZTeUhPUlJaN1Q5ZEd1aElhRzh2YmJiK1BqNDFOaWJSNzM2dTdzMjdkUG1UTHU2dXJLVTA4OVJlZk9uVXYxdFNtcjVPUmtVbE5UR1RSb0VQYjI5dno4ODg5a1pHVGc2dXJLNjIrOHppOC8vOEkvLy94RGh3NGRlTzc1NTZoWHp4UncrZFR5WWNxSFV6aDc5aXliTm0xaVgvZytzK3hvZFlMcm1JMjRwS1dsV1FRNkdaa1o3TmkrUTlsV3FWUTBhdFNJLy96N1A4cStXVE5uc1dmUEhseGNYQmd5ZEFqOSsvY3ZjYnBja3laTitPNzc3OWkwYVJOcjE2emwrUEhqREg1eE1HZE9ueUV6TTFNSnh1enQ3Zm4zdi85ZHJxL2IxYWlyWkdabU1uVG9VSGJ0MnNYL3Z2NmZzamJJejgrUDd0Mjc4MWl2eDVUUnZYNzkrcEdRa01BLy8vekRnUU1IV0w5K3ZUSmpadHk3NDVSTWhJbUppYXhldFpvZVBYc1VtMzFSZ0NwWG15dkp0NnV3ckt3c0xsMHl6VUYxZEhTa2J0Mmlud2FXaFRaWHkva0xGNVRrQXpWcVZDOVZ1a1loaExnWGFMVmFJaVBQNDEvYkgzYzNTYzBLcHBvMjZXbnBCQVFHVUs5dVBYejlTdjg3UFQ0dW5vaUlDSG8rMXZNTzlyRHNkdS9leldlZmZzYkVEeWJTdnIxcDVDQWhJWUZWcTFiaDcrOVBuVHAxQ0FrSktmVWFrcnk4UFBidDI0ZWZueDlCUVVWUDE3dGJqRVlqUnFQeHJrd1hUMHhNeE5QVFU3bVgwV2hVQXUrMHREUXlNakx3OS9jdnRvMzgvSHhsMWtkaVlpSWFqVVpKQjE2Y2d2cFRCU09PdHlZSXlNaklZTS91UFR6YTdkRnlyUWZTNi9WY3YzWmRxVHNVR3hPTGc4YWhYRWtwYmhVV0ZrYUhEaDNRYXJVc1hiS1VrUG9oTkc3Y3VGVHI5UFI2UFZGUlVVUkZSZEc1YzJmVWFqVUdnNEgzL3U4OU1qTXorV3JtVjNjOUtjWDlSZ0tkS2k0NUtabllHM24ycTd1N0Z6bS90eXp5OC9PSlBCZEozbzI1cVk2T2pnUUgxeW5USWxraGhLaE1lWGw1bkRsekZqOC9YMG5OV3NVbHhDZGdhMmRiSVI5YWhhaHNlcjJlYTRuWGNITjNLL2RvNTRORXBxNVZjYm02UXFtbE5SV3pTUEhLbGF0S2tHTmpZME5RVUtBRU9VS0krNHF0clMwMk5qYms1T1lpWVU3VlZsUWhTU0h1UjNaMmRtVWFiWDNRU1dxc0trNWJxSVpPUmFTV1RrcE9KanM3VzlrT0NwTGtBMEtJKzVQR1VVTmFTcXF5emtFSUlVVFZJb0ZPRlZkUVZBdTQ3YlNUV3AyTytMaDRaYnRtVGU4UzB4OEtJY1M5eXN2TGkzeURnZmlFaE1ydWloQkNpRHRBQXAwcXpHQXdLRldVVlNvVjlyZVJXdG9JUkYyNXFpUWZjSFIweE12THF5SzZLWVFRbGNMRjJSbFBEdytTazVLSmk0OUhGcXdLSVVUVkltdDBxckRDRmFnZGJuUGFXbUo4QXJrM3BzR3AxV29DQWkwTG5Ra2h4UDNHcDVZUHRuWjJ4TWZIazVtZWdjYlJFWHQ3TzVCMWgwSUlZYUhtamZUNDl3c0pkS293blZhbnZMNmQ5VGs1T1RsbTlYSjhhOVhDemxhK2RZUVFWWU9ucHdjdUxzNGtKU1dUazV0RFdscGFaWGRKQ0NIdVNSTG9pSHRHcnZiMk02NFpEQWF1WExtcWJMdTZ1dUpldmVUYzcwSUljVC9SYURUNFNTWWpJWVNvVW1TTlRoV20xZVlxcjhzN29oTVhHNmVzODdHeHNhRjJDY1hBaEJCQ0NDR0V1QmRJb0ZPRmFRdE5YWE1vUitYY2pJd01VbEpUbGUzYXRmMVIyOGkzakJCQ0NDR0V1UGZKcDlZcXltQXdvTmZybFcwSCs3SmxYTXZMeXlNcU9sclpydUZSQXhjWGx3cnJueEJDQ0NHRUVIZVNCRHBWVkc3dXpXbHI1Y200ZHZWcUZJWjhVeEU5ZTN0N2F2bjRWRmpmaEJCQ0NDR0V1Tk1rMEttaUNrOWIwNVJ4MmxwS2FpcloyZG5LZGtCQWJWU1NhbFVJSVlRUVF0eEhKTkNwb3JSbUl6cWxuN1ptTUJoSWlJdFh0ajA5UGNzY0tBa2hoQkJDQ0ZIWkpOQ3BvZ3FubGk3TDFMVnIxNjZUbDU4UGdJMWFqYmUzVjRYM1RRZ2hoQkJDaUR0TkFwMHFTbGNvMENudGlJdytMNC9yaFFxRCt2aldRcTJXYnhFaGhCQkNDSEgva1UreFZaREJZRUJYT09OYUtVZDA0bUxqTUJxTkFHZ2NOVlIzbDhLZ1FnZ2hoQkRpL2lTQlRoV2tMVHh0clpScHBiTnpja2hQVDFlMi9mMzhLcnhmUWdnaGhCQkMzQzBTNkZSQlpxbWxTemx0TFNicVpzMmM2dFhkSlFHQkVFSUlJWVM0cjBtZ1V3V1pwWll1eGJTMTVLUmt0RHJUTldxMUdoK3BtU09FRUVJSUllNXpFdWhVUVdaVDEwb1ltVEVZRENRa0ppcmIzalc5c2JHeHVXTjlFMElJSVlRUTRtNlFRS2NLMHVsdWp1alkyOXNWZTI1Q2ZBTDVOOUpKMjluWjRlbmhjVWY3Sm9RUVFnZ2h4TjBnZ1U0VlpCN29GSjJNUUtmWGs1U2NyR3o3KzBzQ0FpR0VFRUlJVVRWSW9GUEY2UFY2SlVXMFdxMHVkaHBhZkZ5ODhycWFxeXZPenM1M3ZIOUNDQ0dFRUVMY0RhcGNiYTZ4c2p0UlVhSnlramlhZXBYSXpGZ2lNeEpJMFdkVmRwZEVCYXR1NTB5SWEwM3F1L2pTM0QyQTJvNHkxVTRJSVlRUVFsaXFFb0dPenBESGl1aDliSWc3Z29INy91MklVbEtqb3E5dks1NzFiNCt0U2dZbmhSQkNDQ0hFVGZkOW9ITWw2eHF6em04bUxqZTFzcnNpS2ttUWt5ZkRnM3RReDltcnNyc2loQkJDQ0NIdUVmZjFZL0RjZkQweklqZEtrUE9BdTV4OW5abVJHOGt6NUZkMlY0UVFRZ2doeEQzaXZnNTBsa2VGa2FoTnIreHVpSHRBb2phZDM2TDNWWFkzaEJCQ0NDSEVQZUsrRFhUT1pzU3hPZUZZWlhkRDNFUFd4eDNpYkVac1pYZERDQ0dFRUVMY0ErN2JRR2R6d2pGSk95RE1HSUdkMTA1VmRqZUVFRUlJSWNROTRMNE5kR0p6VWlxN0MrSWVGQ1BmRjBJSUlZUVFndnM0MExrbWEzT0VGYkU1eVpYZEJTR0VFRUlJY1ErNGJ3T2Q3SHhkWlhkQjNJUGsrMElJSVlRUVFzQjlIT2dJSVlRUVFnZ2hSRkVrMEJGQ0NDR0VFRUpVT1JMb0NDR0VFRUlJSWFvY0NYU0VFRUlJSVlRUVZZNEVPa0lJSVlRUVFvZ3FSd0lkSVlRUVFnZ2hSSlVqZ1k0UVFnZ2hoQkNpeXBGQVJ3Z2hoQkJDQ0ZIbFNLQWpoQkJDQ0NHRXFISWswQkZDQ0NHRUVFSlVPUkxvQ0NHRUVFSUlJYW9jQ1hTRUVFSUlJWVFRVlk0RU9rSUlJWVFRUW9ncVJ3SWRJWVFRUWdnaFJKVWpnWTRRUWdnaGhCQ2l5cEZBUndnaGhCQkNDRkhsU0tBamhCQkNDQ0dFcUhJazBCRkNDQ0dFRUVKVU9STG9DQ0dFRUVJSUlhb2MyOHJ1Z0FBYmxScU4yZzRBblNFUHZURy9rbnNraEJCQ0NDSEUvVTBDbmR0Z3ExTFRvSm9mSjlLaWJxdWROaldDZWE5UmZ3QitqejdBL0V0L1YwVDNoQkJDQ0NHRWVHQkpvRk5PQVU2ZWpHN1Fod0JuVHlZZi82M0VZTWZEd1pYK2ZtMkl6SXpuYkhvc0NibHBkNlJmRG1vN2JGV2xtNUdZbGErMTJLZEdWYWI3R1RDVzZYd2hoQkRXNWVYbGtadWJpNHVMUzJWM3hZTEJZR0R4b3NVMGJkcVVGaTFiVkhaM2hCQ2lWQ1RRS2FkT1hnOFI1T3dGd05pR2ZSbDlhRDZwK3V3aXoyOVZ2UTVQK3JVR1lIUGNVZWFjMzM1SCt2Vis0LzQwY3c4czFia3ZoWDFMUmw2TzJiNGYydzNIdzc3MGYyUy9qZHpDOXZpSU12VlJDQ0dFT2ExV3k2aDNSbEd6WmsybWZEaWxWTmVjT1hPRzY5ZXYzOVo5YlcxdGFkKytmWW5uR1kxR2xpOWZEaUNCamhEaXZpR0JUamt0djdLWEptNjFhZVRtajd1ZEUyTWFQc25rNDc4Vk9iN1J2RkR3RVhiOTNOM3BwQkJDaVB1Q2c0TURyVnExNHZmZmYyZkhqaDEwNzk2OXhHczIvTEdCc0xBd2kvMjV1Ym5ZMnRwaWEydjZFMjh3R05EcGROamIyNk5XbTQvNE96czdLNEhPckZtek9IN3NlTEgzL09PUFAvanp6eitMUEQ1NnpHaWFObTFhWXQrRkVPSnVrRUNubkF3WW1YVjJJN05hdjR5VGpRTk4zUUo0dW5aN1ZrYUZXNXlyUmtXejZnRUFaT1RsY0NMMTl0YjBsTmFzc3hzdDlqM3UyNEtIWEgxTHZEWTdYOHRmQ2Flc0h2TjFxa0dMVW80YUNTR0VLSjNCTHc3bXp6Ly81T2Q1UDlPMmJWdGNYVjJMUFgvc3VMRlc5ei9WOXlsZWZlMVYrdlhyQjBCa1pDU2pSNDFtMnZScE5HalFvTWoyZXZic1NaczJiYXdlTXhxTmZQYnBaelJ2M3B4SHVqeFNaQnYrL3Y3Rjlsa0lJZTRtQ1hSdXd6VnRPaitlMzhHb2g1NEFZRkJnUjQ2blh1RmNScHpaZWMyckIrSnE2d2pBdnV2bjc5cTZscjhUTFFPVk5qV0NTeFhvcE90eitPbkNEcXZIdW5nM2trQkhDQ0VxbUxPek00TmVHTVNwazZmUWFyVWxCam9BeWNuSjZIVjZpLzBaNlJra3hDY281eFQ4djJCZmdabytOWlhYalJzMzV0cTFhMlJsWlZtMFp6QVlBSEN0NW1vMW1MR3hzYUYyN2RvbDlsY0lJZTRtQ1hSdTA5K0pwK2pnR1VJN2p4QnNWR3BHTjNpUzBZZm5rNXQvOHc5UFo2K0d5dXV1TlJ2eHNMZjVFN1hDQ1FENitMV21sMi9KODUvZk9qQ1hGSjNsSDZQYlZkQVRTVEVnaEJBVjYvejU4eHc1Y3FURTgrcldxMXZzOURDQS92MzdZMmRueDZmVFArWFVLY3VIV3N1V0xXUFpzbVZtKzZaTm5XWngzaDhiL2pEYlhqQi9BWC85OVZlUjk5MnllUXRiTm0reDJPL3M3TXp5MzVZWDIyY2hoTGpiSk5DcEFOOUhicU9SbXordXRvN1lxMjN3Y3FoR1ZIWVNBQm9iTzlwN2hpam4ycXBzc0ZYWkZObVdyVXBkcXF4cFpjMk9WbG9hRzNzQXRQbVdUd2lGRUVLVTMrbFRwMWt3ZjBHRnRQWDQ0NDlqWjJlcXY5YXhZMGYrTmVKZnlyRlhYbjZGRndhL1FLOWV2UUM0Zk9reWt5Wk5ZdktVeWRTdFd4ZUFuVHQzTXYrWCtSYnRqaGs3aHRGalJsdnNOeGdNRE9nL2dPZWVlNDRYaDd4b2NWeWx1ak4vazRRUTRuWklvRk1CMHZUWnpMMndrNTQremZqeTlIclNDbVZmNjFhekNZNDNnb2ZUNlRGY3lreTB1TDZteG8zV05ZSUJ1SlNWeU9tMG1CTHZtWHNIQWhGWFd3MU9OL3FhZWdkR2k0UVE0a0gyK0JPUDA2Tm5qd3BweTlIUlVYbHRiMjlQalJvMXpJNDdPVGtwKzVLU1RBL2VYRjFkbFgxT2prNW01Mi9mdHAxZmYvMjF4UHV1WDcrZUhUdXNUMnN1c0dCaHhRUnpRZ2h4dXlUUXFTQzdFayt6Ty9HMHhaU3ZQcjZ0bE5mZm5OdE1iRTZLeGJYdFBPb3BnYzd4bEN1VlZqQzBpWHVBOHZweTFyVks2WU1RUWxSVmhUT2hWYVNVMUJTT0hqbXFiQnVOUm1KaVlwUjlNVEdtaDJlUjV5TEp6Y2tGSURvNjJxeU5wazJibW8wS0FVUkZSZkhiOHQ5d2NIRGdtV2Vmd2NmSHgreDR4UEVJWEZ4ZHFGT25Ub1cvSnlHRXFBZ1M2RlNnVzRPY2g3MGE0T3RZSFlDSXRLdFdnNXg3eVdNK3paVFhSMUl1RjNtZXNkQTd2Vk5UNklRUTRrRmdNQmhZdG13WnZYcjF3c1BEdyt4WVdGZ1liZHEwVWFhb0ZTWGllQVJuejV4VnRoMGNITmk1WXljN2QreFU5bWswR2hZc3VEblNrcCtmYjlaR1RaK2FTbUtDbEpRVTFxNVp5NlpObStqYnR5L1BQUHNNenM3T3lybFJVVkg4OHZNdjdOKy9ueTVkdXZEQ0N5L0kxRFVoeEQxSkFwMDdSSTJLRndJN0tkc2JZa3BlZ0ZyUmZudlljcDYxVFJIcmYwSnIxS1ZGOVNBQTRuUFRPSkY2dGNoMnRmbDV5dXNRMTFwc2pTKys3b0lRUWdqcmR1N2N5WkxGUzdoODZUTHYvL2Q5WmYvZXZYdVpOblVhZlo3c3c0Z1JJNHE4L3BGSEh1R0pQay9RdFd0WEFIUTZIZVBHanFOTm16YTg5UEpMUlY1MzVzd1ovdG56ajhYK2RldldNZmVudVJpTlJ0cTNiMDl5Y2pJenY1cEpWbllXV1psWlpHVm5jUzN4R2kxYnR1U3JtVjhSRWhJaVFZNFE0cDRsZ1U0WitXamNsRFUzdDByU1paS3V6d0dndW9NTFdYbGFBS0t5azlpWEZIblgrbGpBcnBpa0I0WFZkYW5KcUFaUEtOdExyK3dwTmdYMmxVTFQybnI0TktXZXF3OHB1aXhVZ0ozYWxyamNGTDQ5WjVtVlJ3Z2h4RTFhclpZbGk1ZGdiMi9QNjYrL2JuYXNmZnYydEd6VmtnMS9iS0JodzRaS0lGTWdLU21KQ3hjdTRGM1RHNEQ5Ky9jRHNHL2ZQaTVldkVob2FLaXlyeWhObXpWbC8vNzkxS3haazhCQVU4bUFaczJhRVJJU1FxMWF0YWhldlRydTFkMkpqNC9uNU1tVFpHUmswTHAxYThhUEg4OUREejNFOW0zYm1UZDNIaE0vbUZpcVZOaENDSEczU2FCVFJpTkNIcU5aRVRWazVsLzZtOStqRHdDUXBNMWcvTkZGZFBBTVFYK2ovc0RkWnEwT1RyZWFUYWpyY3JOdVF2ZWFUUmhXcnpzT2F0UFVpTERyNTlpVmVMcllkdU56VXptY2NvbFcxVTN6c29PY3ZRaHk5bEtPUjkvSU9DZUVFS0pvUzVjc0pURXhrWmRlZnNtc25nMkFXcTFtN05peHZEM3liYjZaL1EzQndjRUVCTnhjUjNucTFDbSsrUHdMczJzS2F0Mm8xV3BXckZoaGNiL0N4d3ZyMDZjUHcvODFISUNnb0NCbWZEVURnOEZBZUhnNGE5ZXM1ZHk1YzNUcDBvWCtBL3FicmNjSnJodk1sYmxYR1AvdWVENzg2RU84dmIxdjQ2c2hoQkFWVHdLZE84QkdwVlpHVTQ0a205YTZhTlJGejdHMlU5LzhaN0JSMnhSN2JtRUdqT2dNZVVVZTN4aHJPVjJ1WVRVL0pkRFIyTmp4cEY5ckpjZzVtUmJGckxNYlMzWHZHYWZYODNKd0YwSnIxTVBWenBUOXgyQTBrR2MwRUhsTHdWUWhoQkRtTGwyNnhPclZxNmxkdXpZREJ3NjBlbzY3dXp1alI0OW04dVRKVEpzNmpWbGZ6MEtqMFFEUXVYTm5PbmZ1ckp5Ym5aM05PLzk1QnhjWEY3NmM4U1UyTnVZaitvbUppWXdaUFFZUER3OW1mRFdqeUtRSXg0OGQ1L0Rodyt6YXRZdnM3R3k2ZGV2R3YwYjhDeWRISjdKenNqbDU4aVM1T2JsazUyU1RtNU5MMjdadDJibHpKKys5OXg3VHAwMjNDTmlFRUtJeVNhQlRSb2VTTDVHWW02NXMxM0tzVG1NMzh5clJ2V28xWjFqZDd1VnEvMG5mVmp4WktGTmJjZUp6VXhseFlHNjU3Z09tRk5VZm5Wako1eTJHRUpGNmxlOGp0NkkzNXBkOElaQ2RyK1A3eUcxOHo3WnkzMThJSVI1RU9wMk9HVi9Pd0dnME12THRrY1ZtWW12ZHBqVlA5SG1DalJzMjh1T1BQL0tmLy96SDZubmZmL2M5Y1hGeDlPalpnMHVYTGxHdlhqM2wyTFZyMS9qb3c0L0l6YzFsM0x2amlyM2ZtalZyT0hEZ2dMSzlidDA2MXExYmg3MjlQZm41K2FqVmFtclhybzJqb3lOT1RrNW9OQnA2OU94QmVGZzRFeVpNWVBZM3M4MFNGd2doUkdXU1FLZU0xc1VjTk52dVZyT3hSYUJ6UDNHMHNXZjJ1VTFrNVdrSmNQWXNkenR4T1NsazUrc3FzR2RDQ0ZFMXpaa3poOHVYTC9QODg4L1RwRW1URXM5LzdiWFhPSHo0TUZ1M2JLVjE2OVowNnRUSjRwd0JBd2ZnN2UzTm5qMTcyTDV0T3g0ZUhyUUpiVU5RWUJCTGxpd0JZT3EwcWRTdVhidlllNzAxOGkzaTQrTkpUVTNsNElHRHZESHNEWnlkblZHcjFYdzQ1VVBTMDlPWjhkVU05SG85cTFldnB2UERuZkgxOCtWU3YwdEVSMGRMa0NPRXVLZElvSE1IbkVtUDRkZkx1NndlQzNEeXBJdDNJOENVd3ZsRW1ubDJzM1llSWRSM3JRWEFwcmlqWE5lbVc3UlJJRk92dmUyK0RxL1hvOGcxUjJVeDllUnFEaVpmdk8xMmhCQ2lLdHU0WVNOYk5tK2hjZVBHdkRqa3hWSmRvOUZvZU9lZGQ1anczZ1JtLzI4MklTRWhGdXRoZ29PRENRNE9adWhMUTRtTWpPU2IyZCt3WmZQTnBERDE2dFhqOHFYTGVIcDZXcVN4THN4b05QTFhYMyt4YmVzMmZIeDhTRXBLVWhJTkdJMDNrOVRFeDhkellQOEJGdjI2aUhidDJqSHc2WUZtVSttRUVPSmVJSUhPSFhBeE01R0xtWWxXajNYMmFxQUVPc2RUcjdBMitvRFpjVzhITnlYUStTdmhKT2RrdllzUVFsUUpaODZjNFljZmZzRFYxWlZ4NzQ2elNBcFFuS1pObTlMNzhkNXMzclNaTmF2WEtNa0RBRkpUVTRtNkdzWEZTeGVKT0I1QlJFUUVXVmxaaElTRTBLZFBIK0xpNHRpOWV6ZXpaODhHSUNRa2hIYnQyOUcrZlh1Q2dreGxCVkpTVXZoeHpvLzg4ODgvdUxtNU1YejRjTHIzNk03YXRXdUpPQjVCcmphWFU2ZE8wYXlacWQ1YTdkcTErWExHbHh3K2RKajU4K2N6L3QzeE5HN2NtUEgvTjc3WVFFb0lJZTRtQ1hUdU1vZENpUWFLU3lSd3Q4eS8rRGV1ZG81VXQzZG0xRU9tRk5Obk0ySlpjdG15dmtKaHRpbzE0eHM5cGJ5Znd1dVdoQkJDV0twZnZ6NTkrdlNoVmV0V2VIbDVsWHpCTFY1OTlWVThQVDE1OXRsbkFWaStmRGtyZmx0QmJtNHVZTXFtRmhRVXhKTlBQa21uaHpzUkhCeXNYRHYwcGFGY3ZIaVIzYnQyczJ2M0xoYjl1b2hWSzFmeDA5eWZjSGQzeDgzTkRiMWV6NXR2dnNsanZSN0QzdDVVUm1IdG1yVmtabVlDcHVEbStVSFBtL1dwVmV0V3RHelZrcDA3ZDNMeHdrVUpjb1FROXhRSmRPNHlGenVOOGpyM0RxOXBXZHp4M3hiNzdHL0o2SFlwNitiSTA5TzEyMUhieVlOZ2w1cGN6a3BVYWdKWjA5bXJnUkxrSEUyNXpOWHM2eFhVYXlHRXFKclVhclhaU0V4Wk9UczdNMmpRSUdYNzBVY2ZKVGs1R1g4L2Z3SURBd21wSDRLam8yT1IxeGRNYjN2NWxaYzVjK1lNR1JrWnVMdTdLMzJiK01GRWkydVdMVjlHWGw0ZWFyVzZ5QkVvbFVwRjkrN2Q2ZDY5ZkVsNGhCRGlUcEZBNXk3emRheXV2RTdXWlpYNWVqYzdKNGJYNjhtT2hBaU9wbHdtMzFoMGpSNG5HNGN5dGYxMzRpbUdCSFhHVG1YREU3NHRXWFpscjlYelZNREEydTJVN2RWUnhSZWxFMElJVWZHOHZiMFpNV0pFdWE1dDBLQkJxYzh0TGt1YkVFTGN5K1MzMTEya0FxWElKc0NWckd0bGJxT2FuU01kUEVQbzRCbkNyc1RUekR5N3dleTR6WTM2UFVaZzZaVTlGdGQzOG55SVFHZnJVeWEyeGgzbm1kcnQwZGpZMGM4L2xDMXh4MGl4RW96MTlHbW1GQWc5a25LWmlGc1NLZ2doaEJCQ0NGSFpKTkM1aXg2dDJSZ1BCMVAybXF2WjE2MEdFU1hwa2ZmZEFBQWdBRWxFUVZSeHMzTlNYaWZwTWl5T085cVk1bFhyRFhtc3VCcHVjVHpBeWJQSVFDY2pMNGNOc1lkNXVuWTdOR283M3FqYm5TOU9yek03eDhQZWhTRjFIZ0VnMzJqZzV3czd5L3dlaEJCQ0NDR0V1Tk5Lbi9KRjNCWWZqVHV2QlhkVHRqZkZIaTFYT3dXQkVrQmNUcXJGY1kyTmFkMk10cHlKRHRaRTcxY0NzSTZlOWVsVnE3bHlUSTJLc1EzNzRtcHJXbWUwT21vZjBUbko1YnFQRUVJSUlZUVFkNUlFT25lQnY1TUhIemQ3SG1kYjA1cVo2T3drdHNkSFdEM1h3TTA2QlE2M0pBNEFxTzEwTTZOTmxKVUVBRTQzN3BGUlRDS0I0bVRsYWZrdThtYnRoVGZxZHFORmRWUDYwWkgxZTlHd21oOEE1ekxpaWx6REk0UVFRZ2doUkdXVHFXdDNrQm9WajlWcXppdkJYWlNnSmRlZ1orYlpEZVFaODYxZWs2N1BWbDczOEduSzZmUVk1ZHdBSjArNjFUUlYwYzR6NW5QNWxqVStHaHM3WldwYldxRjJ5dXBnOGtVMnh4MmxkNjBXMktwc21OQ29Qd2VUTDlMUnMvNk5QdVl3NC9RZlprR1pFRUlJSVlRUTl4SUpkRzdUcmVtYXdaUjA0Qkh2Umd5czNaWUFKMDlsZjI2K25rOVByUzJ5bUNqQXNaUXJQQi9RRVlCSHZCdnlzSGNEZElZODFLaXdWOS84NXpxUWRJSGNmTDNadFFGT25xaHV2STYzTXEydExINDZ2d05QaDJxMHFSR012ZHBXQ1hKMGhqeW1uVnhEb2pidHR0b1hRZ2doaEJEaVRwS3BhN2VoWVRVL1hycXhNQjhnOEVaUVl3UTZlSWFZQlRuUk9jbThkMndKeDFLdkZOdm02ZlFZdHNRZFU3YlZxTkNvN2N5Q25LdloxNWx6ZnJ2RnRRSE9OKzhYYzV0clp3d1ltWC94TC9KdVNWOTlJVE9CMkp5VTIycGJDQ0ZFNWJwMjdScXhzYkYzN1g1NWVYbEtZZE1IeFpiTld6aDM3cHpWWTNxOUhyMWViL1dZRUtMaXlJaE9PVFYxQytEOUpnUFFGQnJSZWJSbVkwNm54N0F0L2ppenoyNG11SFZObkcwMXJJcyt5S3FvZlVWT1Y3dlZEK2UzOFZmaVNScTcxY2JSeGg0Vktvd1l5Y3JMNVdwMkVvZVRMMXFkTk5heVVPcnFDeG54dC9YK09uczFZSGk5bnRpcXpHUGhodFg4K0RiME5SWmQyc09PaEloaTYvZ0lJWVM0TnkyWXY0REl5RWptL0RoSDJYZm80Q0V5c3pLTHZhNTU4K2E0dTd0ak1Cakl5N05NZXFOU3FiQ3pzNXpwc0hidFd0YXVXY3VpeFl0dXYvT2xaREFZeU16TUpEVTFsYVRyU1NRbUpwS1VuTVNnUVlOUXFWU2NQWHZXNm5XK3ZyNVVxMWJ0dHU4L2UvWnNubm5tR2VyWHIyKzIzMmcwTW1uU0pEUU9HdDcvNy90V3YxNUNpSW9oZ1U0NXRLZ2V4SVJHL1pWUmxzTXBsMmhRelE4bkczditGZElUUDhmcUxMNjhodzhqVnBLcXp5SXJUMXZtZTV4SmorVk1ldW1mdGptbzdXaGR3eFRvNUJrTm5NMklLL005d1ZUUWRGamQ3a29DQW9Ca1hTYi9YRHZMRTc0dHNWR3BjYlYxWkVSSVQ1NEphTWZxcUgzOGxYQ0tYSU04bVJKQ2lMS0tPQjdCekprekdUbHlKSzNidEs3VXZpeGN1SkNyVjY5aU5Cckp5OHZEMXRZV2xjbzBJYnBnM3hkZmZvRzd1enZIangxbjRzU0pGbTFvTkJwV3Jsb0p3UGZmZjQrbnB5ZlBQdnNzUnVQZFhkUDV3UWNmY09Ud0VZdjlqbzZPTkhpb0FVMmFObUhjMkhGV3IzMTMvTHQwNmRKRjJkNjZaYXZWb0M0Z01JQW1UWnFVdVc4cWxZcWhRNGN5WmZJVXBrMmR4dnYvZlIrdFZzdWc1d2VWNm5vN096dldyRjFUNXZzSzhTQ1NRS2VNV3RjSTV2OGE5Y1B1Um1IT1E4a1htWDVxTGUwODZqR3U0Vk9vVWRIUFA1Uk9YZzNZZmUwTVlkZlBFWnVkVEZaKzJZT2RvdGlvMU5pbzFOaXExT1RtNnpGZ3BMMW5pSkx3NEhSNk5EbjVPcXZYMXRTNEs2KzFoWUlUVHdkWG5xbmRudTQrVGMxR2NVNmtSZkhsNmZXazZiUDVPL0VVb3g1NkF2OGJtZCs4SEtveHZGNVBYcTdUbFQzWHp2QjM0aWxPcFVWTGtnSWhoQ2pCaFFzWFdMNXNPWHYzM3Izc2xidDI3U0lseFRUMU9EbzZtcXlzTEg3Ly9YZkFOSXJ4OWYrK0J1RGdnWU5NbVRLRk9YUG1VTk9uSmdBWEwxN2tQLy8rRDQ2T2ptWnRUdnhnSWhvSFU4bUJnd2NQc25uelp1WFludDE3ZVB6eHh3SFQ2TXJkcE0zVjByaHhZNTU5OWxsY1hGMXdkM1BIdmJvN0dvMnByenFkNlcva2tLRkRlTFRyb3dCa1ptWHl6bi9lc1dqcnh4OS90RHJ0cnZmanZjc1Y2QUEwYXRTSXFkT21NbTNxTlBidjMwL2J0bTBaOXVhd0VxODdjT0FBSjArY0xOYzloWGdRU2FCVFJpUHE5VlNDbk1pTU9ENC92WTU4bzRHOTE4OHg2K3dHUm9iMHdsNXRpNmVES3dQOFF4bmdId3FZRnZGbjZITXdZQ1RmYU1TSUVZUFJnRUY1YlVRRjJLcHRzRkhaWUZzUXpLalZadHMyaFlLUVhJT2VWOEsrSTk5bzRJWEFUc3IrdnhOT0FhYWdyTE5YQXpMME9XZ05lZFIyOGlERTFRZUFGRjBXT2tNZWRaeTk2ZVBYaWk3ZURiRzk4YjRLMmw1eWVROS94QnhTd3BZTG1RbThjMmcrai91MjVQbkFqa285SFkyTkhUMThtdExEcHlsWmVWcCt1ckNEdnhOUDNhbC9BaUdFdUsrTmVtY1U1OCtmeDk3ZW50cTFheE1WRlhWWDdydHAweVlpejBVQ3BnLzZCb09CWHhmK0NrQ0hEaDBJRFRYOXZZcUpqVUd0VnVQcGRYUGRaMWFXcWI2YWs1T1RXWnRObWpUQnhjVUZnSVNFQkdWL2JHd3NhV2xwT0xzNEV4a1pTVkpTRXZuNStVUkdScHBkWDZkT0hXeHQ3OHhIRVM4dkw5cUV0ckY2ck9EOWVIbDVLY0djSmsxVFpGc0RCZ3pnOVRkZVY3WmZHUFJDdWZxVWxaWEZHNisvd2F1dnZzcGp2UjdqNTE5K1ZrYk4rdlhyVitMMTZXbnBFdWdJVVFZUzZKVFJodGdqdkZUbkVSSzFhVXc5dVFaZG9jS2N1eEpQRTVrZXg5QTZqOURPTXdTMWtnTU43TlcyWnNVK0s4TCs2K2ZSR3ZRODV0T01taG8zQURMeWN0aHp6VFR2V0cvSW80dDNJNnZYYm84L1RpZlBoeGpYc0svWmZpTVFkdjBjOHkvK3hUVnR1c1YxQm94c2lEM01ud2tuNk8zYmdpZDlXMVBkM2xrNW5wR1h3NzZrU0l2cmhCQkNtRVJIUjlPOVIzY0d2ekNZMVd0VzM3VkFaL3IwNmNyckw3LzQwbUtOVG9FL2QvNUo0eWFOc2JHNStmQXJOZFdVeWJPMGExZE9SSndBWU43Y2VXYjdSNDhhYmJiOXkveGY4UEx5S3QwYktLUGMzRndTNGhQTTlybTR1dURzN015bGk1Y0E4UGJ5dnExN2pCMHp0c2kxUGdBclY2NWs1VXJUVkw3UFB2K013TUJBTWpJeTBHcE5zenhVS2hVWkdSbkZKbXB3ZFhWVlJxS0VFR1VqZ1U0WmJZbzlRbS9mNWt3OXNjWnFyWnE0M0ZRK1A3Mk82dmJPdEs0UlRIM1hXdmc2VnNmVnpoR05qUjFxVEtNeWFwVUt0VEpLbzFJU0RoaU1wdi95alFZTWhVWjlEQmpNanhrTlN0SFJuUWtuYWVqbVQxZnZScXlKMnE5TVNZdkpUc2FBMFN6Z1N0Rmw4V2ZDU1g2N0drNitNWjl6R1cybzcxb0xJM0FrNVJKTEx1L2hRbWFDeGZ1NlZYYStqdFZSKzFrWGZZaU9YdlY1dEdZVG1ya0g4SDNrVm91MDEwSUlJVzVhdEhqUlBmdkJkYzJhTlp3L2Y1NXg3NDdqMUtsVHVMdTdvMExGWDMvK2hZZUhoMFcvdy9hR1llOWdEOEM1eUpzWnhuYnYyVTNEaGcwWitmWklBUDc0NHcvQzlvWXhkZHBVcyt0cjFLaHh4OTVMZUhnNDRlSGhadnRlZS8wMSt2ZnZ6NHFWSzNCeGNhRkJ3d2JLc1lLa0FJbUpSWmVBdU5YVHp6eE5hb3IxY2c3ZmZmY2RyVnEzb24yNzlnRFVxbFhMNm5tei96ZTcyQ21NdzRjUHArOVRmWXM4TG9Rb21nUTZaWlJyMERQMjhLOWs1aFdmSmpORmw4WDIrQWdsR0xtVDhvejVmSDEySTFIWjExa1hjMGpabjZUTDVPbmRNMUNqd2xadGc4Rm90TWo4OXVQNTdmVDBhY1lmTVllSUxrZEs2anhqUHJzU1Q3TXI4VFN1dG81azVPWGM5dnNSUW9pcXJES0NuS2lvS0xOcFl3a0pDZVRrNUxCejUwNEE3TzN0dVh6cE1zdVdMYU5kdTNaMDdkcFZtV0lIcHBHSEVTTkdXTFE3Wjg0Yzh2THl5TXZMUTZQUm9ORm9TRXRMNDlqUll3d2JOb3lnSUZOaUd5ZEhKeHdjSEpUdHU2Rmp4NDc4YThTL3pQYmw1T1F3YmVvMElvNUg4TnJycjVsbFBITnljaUl3TUpBRjh4ZXdhdVVxYXRhc3FheGJLdTRlUmZudXUrOElyaFBNRTMyZVVQWmxabHJQYXRld1lVTmVlZlVWaS8wZlRQeWcyUHNMSVlvbmdVNDVsQlRrVkpiVlVmdXQ3amRnTkp0aVY5aUZ6QVF1bk45V0lmZVhJRWNJSWU1TkJ3NGM0T2Q1UDF2cy8yckdWNEJwZXRRYnc5NmdlL2Z1akhqTEZOQ01lM2NjeVVuSkdJMUdhdm5Xd3R2NzVqUXZYejlmWG52OU5mcjI3Y3ZtVFp0WnZueTVram82TmphV1ZxMWEwYkhUelNCQXE5TmliMjl2dFcrNXVia1ZscFd0Y0xJRWUzdDdpeEdqNk9ob0lpTWo2ZHUzTHdNR0RMQzQvcE9wbjdCbjl4NXljblB3OC9OVDlxZG5wSFA1OG1WbHUzQnloVDE3OXBDVm1VV3YzcjNLM1c4WEZ4Y2FOMjVzc1YrdGxuS0hRdHdPQ1hTRUVFS0lLdTZKSjU2Z2E5ZXV5blpPVGc3RDN4ek9zRGVIMGJselo5UnFOZTd1N2pnNk9ySnYzejZMNjFQVFVqbDkralNkT25YQzF0WVd0VnBOZ3dZTnJOYUFVYXZVOU8zYmw4dVhMblA1a2lrNGlJNk94bWcwY3VqZ0liTnp2Ynk5bVBySlZHSmlZaXJrZlM1ZXNoZzNON2Npai92NysvUEdzRGVJajQ5WDFzNVkwK1dSTGtxU0FvQWQyM2V3WS9zT3ErZHUzN2FkRXlkTzBMWmRXNnBYcjE2dWZ1djBPcEtUTFdkVjNPMjAzRUpVTlJMb0NDR0VFRldjUnFQQndjR0JxWjlNcFUrZlBvVFVEd0hBMmNuWmJOUmo5djltazVPVFk1RUpMVDgvSDcxZVQrdmxyWEZ4Y1NGc2I1alpLRTVoZi8zOUY0dCt0VjRZZFBMa3lXYmJ2Ui92VGNlT0hhMSt5QytQd3FOR3UzYnRzbGlqOCthYmIzTDE2bFUyYk5pQXdXREExZFU4U1pCZXJ5Y3JLNHU2d1hYTkFwM3UzYnZUci8vTnJHZ1QzcHVndkg1eHlJdU1IaldhcFV1WDh0WmJiNVdyMzhlT0h1T2xvUytWNjFvaFJORWswQkZDQ0NFZUFObloyWVNIaDlPaFl3ZGxuOUZvSkQvZnRIYXpJTXZhb0JjR01XaVFlZkhLdi8vK215OCsvNkxJdGxOVFUzbm02V2NBK1B5THo4MVNKV3UxV2w1NzlUVjBPaDFmemZ5SzJyVnJLOGRzYlcydGpncFZoTWFORy9OVXY2Zk05Z1hYQ2VheFhvL2g2T2pJMnJWcitmNkg3ODJDblZtelpyRXZmQi8xSDZwdmRsMjFhdFVJRGc1V3RndFBLUXNKQ2FGTm16WnMyYnlGcHdjK2JSWWdsZFpERHozRTBLRkRMZlovK09HSFpXNUxDSEdUQkRwQ0NDSEVBNkJnSVh6aEZORmZmLzAxWDM5dFduQy84TmVGNVc3YjJkbVp0MGFhUmpOcTFxeHB0bGJtNk5HajZIUTZYRjFkQ1E4THAzNzkra1UxVTZFOFBEem8wS0dEMVdNOUgrdkppaFVyV1BmN09sNGM4aUlBWjg2Y1lmdTI3UXdmUGx5cERWUmFBd2NPNU9EQmcremZ2NzljR2RLcVZhdEdpNVl0TFBZWFR2RXRoQ2c3Q1hTRUVFS0lCMEJpZ2lsdGN1RTFMTTg5OXh5dDI3UUdTbDhqeHhvN096dTZkT2xpOWRpV3pWc0lDUWtodEcwb1d6WnY0Ym5ubjd2cm1lZXlzN081ZnYwNjF4S3YwYWh4STd5OXZlblRwdzhyVjY2a1RXZ2IzTjNjbVQ1dE92WHIxemZMa2xaYXpabzM0OXZ2dmlVd01MQmMvVE1ZRE9oMHVuSmRLNFFvbWdRNlFnZ2h4QU9nWU1IL3hvMGJlZU9OTndEdzlmVzF5UGExYk9reVZxNHdYNmhmTUwydHJNTER3emw0OENDalJvK2lhZE9tTEYrMm5OV3JWek40OE9CeXRWZVN0TFEwL2xqL0J3a0pDY1RGeGZIMnlMZTVkdTBhV1ZsWmdDbE45cnlmNStIbzZNalFsNFp5OU9oUnBrMmRocDI5SGJaMnRreWFQS25jb3lqbERYSUFEaDA2eE1BQkE4dDl2UkRDT2dsMGhCQkNpSHVRWHEvbnMwOC80NUV1ai9ESUk0L2NkbnVuVHAzQ3A1WVBlM2J2TVZzbmM2c09IVHJRdmtON3MzMW5UcDloL2ZyMXhiWi8vZnAxTGwyNlJLMWF0ZkQzOXljdU5vN3Z2L3VleG8wYjA3MTdkMVFxRlU4ODhRU3JWcTZpWGJ0MjFLMWI5N2JmMDYwY0hSMzUrKysveWNyS3dzUERnNDZkT3VMdDdZMjNsemZlM3Q1NGVua3FpUlljSEJ6bzByVUxDeGVZcHV3TkdqU295Rkd0ZGV2V3NXblRKbVU3TjdkaXkweUVoSVR3M1BQUFdUMFdYQ2ZZNm40aFJNa2swQkZDQ0NIdVFUcWRqcXpzTEQ3LzdITmlZbUo0NFlVWHl0Mld3V0RneUpFajlPalJBemQzTitiK05OZnFlYjE2OWFKWnMyYTBhdDNLYkg5d2NEQTFQR3JnNE9DQVRxY2pKU1VGclZiTHZMbnpPSExrQ0ttcHFienlzcW5nNWRoeFk3RzFzZVg5OTk4bkx5K1BVYU5Hb1ZLcEFCajg0bURDdzhQNStLT1ArWExHbDNoNmVwYjdQVmxqYjIvUGp6Lzl5UGgzeCtQdDdXMTE1TWhvTkhMNDBHRVdMRmpBeFlzWENRME54Y2JHaG1YTGxoRVdGc2F6enoxTGFHZ296czdPeWpXTkdqVWl0RzJvc3IxNDBlSmkrMUV3Z25ScjlqcHJPai9TbWZ6OC9DTFhFNW0xbTUwbHRYV0VLQU1KZElRUVFvaEtNbUxFQ0VhTUdHSDFtTE96TXg5OTlCRmZ6ZmlLeFlzV2s1eWN6SWdSSThyMVFYZnYzcjJrcEtUUXNtVkxtalZ2aGs2bjQ5ZUZ2ekovL253aVRrUVFHQmlJbTVzYlFYV0N5TXpLWk5ldVhSaU5SaVVybTlGZ3hOWEZsUzJidDFDOWVuVisrKzAzVkNvVmh3OGZKcVIrQ0wxNzk2WnV2Ym9FQlFXeGU5ZHUzbm5uSGRScU5kT21UNk9XYnkybEg2NnVycnovMy9jWi8rNTR4bzRaeTRUM0o5Q2dRWU55Zi8zS0lpMHRqWTBiTjdKOSszWVM0aE9vVmFzV2s2ZE1KalRVRk1BVUZGWDk4b3N2VWF2VlBQTElJNHg3ZHh3QTllclZZK0RBbTFQTFZ2eTJ3cXp0aU9NUmhJV0Y0ZVRraE5wR1RVUkVCQUIrL242VXBIUG56a1VlVzcxNk5ibTV1ZGpaMlpHVm1jWDJiZHZOQ3BrS0lZb25nWTRRUWdoeGo3S3pzK1BkOGUraVZxdlo5ZmN1QnZRZmdLK2ZiNW5iY1hKMHd0ZlhseVpObXdDbUpBVHQyclZqODZiTlJFUkVFTFkzak96czdGTDFaLzZDK1V5ZlBwMTZJZlhNc3FzQm5EMTdsdG16WnhNVUZNVC92ZmQvK1B2N1c3UVJFaExDbENsVCtPU1RUOWk1YytkZEMzUnNiVzM1YytlZitQdjVNMnpZTU5xMmJXc1dOSWFHaGhJYUdzcVpNMmZZc1dNSEhUdDBCR0QwbU5IVXFsWExySzF2dnYwR0J3Y0haZHRvTkxKKy9YcWx3S2U5dlQxZHVuUzU3U21IeDQ4ZDUrREJnNEFwQTF0UVVCQWozeDU1VzIwSzhTQlI1V3B6Nzh1eXU0UDJ6YTdzTG9oNzFMSjIvNjdzTGdnaFJJVXlHQXpFeGNYZDF0UDhpSWdJbWpadFd1VHh2THc4OHZMeU1CZ01HQXdHWlVTbjREOHdmZGkrdGNqbXJRNGNPRUNMRmkxS3JJOFRGUlZGclZxMVNqVzlxNkxrNStmZjBaVE5Cb09CL1B4OGJHMXRsZWw2RmRXdVNxV3EwRGFGZUJEY3Q0SE84TVB6U05PWC9QUkpQRmpjN0p5WTArcjF5dTZHRUVJSUlZU29aUGZ0aXJaQTU0cGR3Q2lxQnZtK0VFSUlJWVFRY0I4SE9rR09YcFhkQlhFUGt1OExJWVFRUWdnQjkzR2cwOVdySWJhcSs3Yjc0ZzZ3VWFsNTFMdFJaWGREQ0NHRUVFTGNBKzdiU01IWHNUcjlmVU5MUGxFOE1KNzFiMGN0alh0bGQwTUlJWVFRUXR3RDd0dEFCNkNmYjJ2NVlDc0FDSEx5NUtsYXJVbytVUWdoaEJCQ1BCRHU2MERIVG0zRHNEcVBWblkzUkNWVG9XSjRjQS9VTXBWUkNDR0VFRUxjY04rbWx5NHN6MmhnUlhRNDYyTVBZK0MrZnp1aWxOU282Rk9ySmMvWDdpRHJ0WVFRUWdnaGhKa3FFZWdVaU1wSjRsanFWYzVseGhLWmtVQ0tQcXV5dXlRcVdIVTdaMEpjYXhMaTRrc0w5d0JxTzNwVWRwZUVFT0srY3ZqUVlaS1RrK25SczRmRnNRWHpGOUN4VTBkQ1FrSUF1SGp4SW4vOStSZXZ2ZjVhbWU2Um1wcUt1N3RNTFJkQ1ZLNjdWNDc0THFqdDZISGpnMi9MeXU1S3BURWFqWnc4ZVVyWmJ0S2s4UjIvWDN4Q0FrblhrOHoyT3prNUVSQVlnTzBkckVBdGhCQ2k3STRjT2NMNTgrZXRCam9iTjI2a2RrQnRKZENKalkxbC9mcjFaUXAwRXVJVGVQMzExeG44NG1BR0R4NWNZZjBXUW9peXFsS0JqZ0NWU29XZG5SMTZ2UjRBdlU2UG5iM2RIYjFmTFI4ZjNOM2N1SExsS25sNWVRQmtaMmNUZVM0U2Z6OC9YS3U1M3JIN0N5SEUvU1loSVlGbHk1WngrTkJoVWxOVGNYVjFwVVdMRmd3ZVBCaGZQOSs3MzUvNEJLNG5YUWNnUHorZjJKaFlUcDQ4Q1VCMGRQU05CMmltYlhkM2QvejgvTXl1ajRxS01udllkZkRnUVFEY3FybHg5TWhSaS9zNXV6Z3JnWlFRUXR4SlZXcnFtakM1ZE9reVdWbW1hWHRCZFlKd2NYYStLL2ZOTnhpSWpZa2hMUzNkYkwrN214dStmcjZvMWJLT1J0eDVScVA4U3J1WHFWU3F5dTVDcFlxTmlXWE1tREhrNXViU3JIa3ozTjNjdVhqeElwY3ZYOGJKeVluUHYvaWNvS0NnTzlxSGVYUG44Zi9zM1hsNFUxWDZ3UEZ2OXJScDB4Ym95ZzRGQ29naU1DRERxcUFnaXdvNktpQ28vSlRGRlFVQmx4RjFSQVJsVlFFRmRCUlFCRGRrVVZrRUJBVVJFRWRCQlZuYlVyclFMVTJhUGI4L1lrTkQwbEtnQzdUdjUzbjZrSng3N3IzbkVtanVlODg1Ny9ucnI3K1k5dW8wQU41Nzl6M1dyVnNIZ05WcVJhUFJvUHE3Tjk3bGN1RndPTkRyOVFCMDY5Nk54eDkvM085NGMrZk9aZFBHVGVoMHV2T2UyMjYzazVTVXhJelhacFRuSlFraFJGRFNvMU1ONmZWNlg2Qmp0Vm9yTGRCUktaWFVyMStmeUFnVHlTa3B1TjF1QUhMejhpZ3dtNG1MOS9iOENGR2VpZ2MyUmE4bDJMazhLUlFLUEI2UFg3QlQwd0tmakl3TWtwS1NlUFN4UjZsZCsrd2N3MlZMbDdGaXhRbytlUDhEbnAveWZMbWY5L2p4NDN5ODRtUEFPKyttb0tDQTZhOU9KOVFReXFPUFBzcjlJKzhINEs0NzcyTDBtTkhjY01NTkFPellzWU9acjgva2swOC9LZlg0OWV2WFovNkMrYjdqTDF5d2tIdnZ1NWZXcmYySFQ3LzhuNWZKejg4UGRnZ2hoQ2gzRXVoVVEvcGlUOVdzVm11bG56L2NHRTd6NXMwNGVUSVppOFVDZ05QcEpDVTVoYXpNTEJMcUpoQWFFbExwN1JMVlMvR2c1dHlmYyt1SXFuVnVZRlA4SjFpZDZxeHBZbE9lbi9KOFFBLzNrS0ZEK1BUVFQvbjk5OThyNUx3cWxRcERtUGVoVjBGQmdlKzlXcTBtT1RuWlY4L3RkcE9UaytNcnk4N094dVB4K05XSmpvNzI5ZkFVN1ZQODg2dGR1elpSVVZGTW1qaUpYcjE2OGZpNHg2VkhYd2hSSlNUUXFZWjArck9CanMxcXE1STJxTlZxbWpScFRHNXVMbWxwcDNHNVhJQTM4RHA2NUNoR1l6ang4ZkZvTkJVM2YwaFVYOFdER3JmYmpRSUZLclVLcFVLSldxMldtNnJMbE52dHh1bDA0dmE0Y1RsZHVQSGVJQmQ5WGpVaDJBa1BEejVuVWFWU29kUHBLdXgzWXYzNjlYbmtrVWR3T0J4cytYWUx6WnMzNTVGSEh1SG8wYU9NSFRQV3IrNTc3NzdIZSsrKzUxZFd2TTYwYWROSWJKYm9lMjh0dEtKU3FTZ3NMQVJBcTlVeTdvbHh0R3ZYRHJQRmpNMTI5bnZJNVhMaGRydjk2cW9rYVkwUW9vSklvRk1ORlgvU1ZoVTlPc1ZGUmtaaU5Cckp5TWpnekpsczN4UDIvSHdUSmxNQnRXdlhJaVltUm01TVJaa1ZCVGRGUDFxdEZyMU9mLzRkUlpWVEtwVm90VnJ2RzUzMzk1UGRZY2ZqOGFCVUtsRXFsVFVpMkFubXhJa1RGQlFVY0UzYmF5cjBQTC8rNzFkZjRPSHhlR2pjdURHZmZmNVpRTDIzM25vTFU3Nkp5VTlQRHRpbVZxdTVaZUF0QWVYL3V1TmZRYy81N3BKM1M2dzdidHk0b05uZmhCQ2lQRWlnVXcwcGxVbzBXZzBPdXdPUHg0UGRaa2VyMDFacGUrTGk0cWhWdXpacHA5SXdtVXlBOTBzMksrc01PVG01eE1YRkVoVVZWV1Z0RkZlRzRrR094K1BCRUdxUXA4RlhNTDFlajFxdHB0QmE2SnZUVnhPREhaZkx4YUpGaXdDNCtlYWJLL1JjVzdac0FieHBveDhhK3hCVFg1bEtlSGc0aHc0ZDhxdVhuNWZ2elo1NStMQmZlWk1tVGRCcXRidys4M1VBekFWbVhuamhCVzdxY3hNMzNuZ2pBQWNPSEtCRml4YW8xWUczR1A5OTc3OFVGQlR3eUtPUEFCQVhGMWZ1MXlpRUVFVWswS21tOURvOURyczN4YlRWWnEzU1FLZUlWcU9oWWNNR21NMW1UcVdld21hM0E5NHYrZFRVVTJSbG5hRnUzUVJDUTBPcnVLWGljbFI4cUpyTDVTTE1FQ1pCVGpXZ1Zxc0pEUW1sd0Z3QW5CMitWbE9DSGJQWnpHc3pYbVAvei92cDJiTW5YYnQycmJCem1Vd21mdmpoQnhvMmJFaElTQWhXcTVVMzMzaVQwYU5ITTJuaUpBd0dnNjkzM1dxMTR2RjRlUGsvTC92dFAzdk9iSm8xYTBaU1VoSUFLMWFzd09QeGNOTk5OOUdpUlF0TUpoTXZ2dkFpdFdyVll0d1Q0d0xTU090ME9qd2VqMjkvSVlTb1NCTG9WRk42dmQ3WGMySzEyVEJXY1h1S014Z01OR3ZlakRQWjJhU25wK04yZVovazJtdzJqaDQ5Um1ob0tERXgwWVNGaFZWeFM4WGw0dHdnUjZmVlNaQlRqYWhVS3JSYUxYYTd2VWJOMlRsMDZCRFRwMDhuL1hRNkF3WU9ZTlNvVVJWNnZqVmZyaUVzTEl5MmJkdHk5T2hSSG43a1lkNTk5MTN5VGQ0c2FOTm5UUGVsdHA0N2R5Nm1mQlBQL2ZzNUFQTHk4aGcyZEpqZjhRNGNPTURIS3o2bWZmdjJ0R2pSQXZET1Fab3pkdzZ6WnM1aXd2Z0pQUGZ2NXpoeDRnUVdzemN4emErLy9zby8vL25QQ3IxT0lZUW9Jb0ZPTmFVcjFvTlRWUWtKenFkMnJWcEVSVVJ5K3ZScHNuTnlmT1VXaTRYangwK2cxK3VKam80bUl1SnlDdE5FVmZFbEhsQW95clJlaDdpeTZIVjZIQTZIN3pPdTdrSE8xMTk5emNLRkN3a0pDZUdaWjUrcDhKdi8zTnhjVnE5ZXphREJnekFYZUpjZmFOeTRNZi81ejM5SVA1ME93TFJYcHZubVVHVmxaZUZ5dVhqMGtVY0JmRU1MaSt6YXRZdFpNMmNSSGg3T280ODk2cmN0TmphV3FhOU1aZVhLbGJSdTNab2ZmL3lSN2Q5dHgrVnlrWkNRd08xMzNGNmgxeXFFRUVVazBLbW1McWVFQktWUnFwUWsxRTJnZHAzYXBLU2srakx4Z0xmZHljbkpuRDZ0SVRxNkRsRlJVZFgrNWtjRVY3eEhSNi9YeTcrRGFraWhVS0RUNnJEYXJDaVZ5b0QxZHFxVEw3NzRnc1dMRnRPNmRXc21UcHJvdDU1T1JmbjBrMDlSS3BVTUhEaVFGUit0Q0ZybmxsdHVJVG9tR29BMWE5WlFhQ25renJ2dUJMd1BvRjUvN1hWZlhWTytDWVBCd0xCaHcwaEpUaUVsT1NYZ2VLMWF0dUxRbjRmbzJxVXJYYnVjSFpLWGw1dUgyV3pHVUVscnZBa2hhaTRKZEtxcDRvR096V2E3N0c4YWREb2RUWnMyd1d3Mms1bVJTY0hmQzU0Q09Cd09UcDFLSXowOWd6cDE2bENyZGkxVWtxV3R4aWkrWG83YjdVYWxsQ0ZyMVpWU3FmUWxtZ0F1Kzk5YkYrUHc0Y01zV2J5RXE2KzVtaGRmZkxIU1V1dzNhZHFFRVFralNnMHVXbC9WMmpkMGJlZk9uWmp5VFhUczJCSHdEbDByN3NhYmJxUkwxeTc4KzdsL2MvandZVjlQVUZHdlhGR3ZxOHZsd3VGdytMNlQzRzQzZHJ1ZDEyZStMdk4waEJBVlRnS2Rha3luMC9uU2lOcHNOci9nNTNKbE1CZ3dORFpnczluSXlNZ2dMKy9zQ3RvdWw0djA5SFF5TXpPSmlvb2tPaVlHdGN6VHFCR0taMXVUdVRuVmwxcXQ5bjNPMVRYNzJycDE2L0I0UEF3Wk1xUlMxeEhyMnJWcjBDeG94VDM1eEpPKytWSDJ2NVBGM0hIN0hTWFdMMG9jMDcxN2R5WThOUUdBZDk1K2g0TUhEekpuN2h3QTFxOWJ6NkpGaS9qazAwOEFPSHIwS0k4OSt0aWxYWXdRUXBTUkJEclZtRjZ2OXdVNlZxdjFpZ2gwaXVoME91clhyMDk4dkpPTWpFeHljbko4VDNuZGJqZG56bVNUbloxRFpFUUUwYkV4YUdYaDBXcXZhUGhhZGJ6NUZWNEtoY0wzT1ZkWHg0NGVBMkRWcWxXcy9tSjEwRHI5K3ZXalhmdDJPQndPcHI4Nm5lNDl1dE85ZS9kTE9tOVpncXJ4RThZVEh4OGZkSnU1d016VFR6OTlTVzBRUW9qS0pvRk9OYWJUNitEdjBRYVhhMEtDODFHcjFTUWt4Qk1YRzB2bW1Tek9aSjN4VFlyMWVEems1T2FTazV1TElUU1VxRnBSR0kxR1dYeTBHaW8rbEVsVWI5WDlzN1pZdk5uSDl1M2RWMktkZHUzYUFkNWVGYlBGekl6cE0waE5UV1hJa0NFVjBrVm5ZRFVBQUNBQVNVUkJWS2JhZFdxellPRUNIQTRIYTlhc3dWcG9aZExrU1FCOCtPR0h1RjF1ZXZYcXhZS0ZDNGlOamEyUU5nZ2hSRVdRUUtjYTgwdElZTHN5QTUwaVNwV1MySmdZb3FPanljbk9KaXZyREE2SHc3ZmRiTEZndGxoUUt0TXdob2NUVlN0S0pycFdNOVg5U2Ivd3F1NmY4NkxGaThwYzEyQXc4TkpMTHpGcjVpeVdMMXRPZG5ZMlk4ZU9MZGVIT1RhYmpaMDdkN0p4NDBaKzJmOExyVnUzcHYrQS9yN2hnODJhTldQdG1yV3NYTG1TcTYrNW1qNTkrbmlUREJ6MkxqQnFNcG5RYXJYczNMa1RnTFMwTkFyTUJiNzN4NDRmdysxMis5Nm5wM3N6dlAzMjIyL2s1T1FRRnhkSDQ4YU55KzE2aEJDaU9JWFZacTIrM3lnMW5OMW01OURmcTFwcnRWcWFOMjkybmoydUxIbTVlV1JtWlpXWVZVNmpWaE1aRlVtdFdyVXFkU3k4S0Y5RmN6WWNEZ2QydTUyWTZKaXFicEtvUUJtWkdXaTFXalFhRFVxbFVucG84ZjRmbVBuNlRQYnMyY1BzMmJOSnFKdHdTY2Ric25nSmYvMzFGOU5lblVaeWNqSlRucDlDK3c3dDZkKy92eThad2JuU1RxV3haczBhZnY3NVo0YVBHTTZzbWJNdXFRMUYrdmJ0eXdNUFBsQXV4eEpDaUhOSm9GUE5IVGh3MFBkMHRGV3JsdFh5cHFHd3NKRHM3Qnp5OC9OeHVWeEI2NFNFaEZDclZoUVJFUkhWOHUrZ09wTkFwMmFSUUNjNHQ5dE5XbG9hZGV2V3JlcW1DQ0hFRlVNQ25XcnV5SkdqdnJWcG1qUnA3TXVTVXgxNVBCNU0rU1p5Y25Jd0ZSUUVyYU5RS0FnM2hsTXJLb3F3c0xCS2JxRzRHQkxvMUN3UzZBZ2hoQ2d2TWtlbm10UHBkYjVBeDJhMVZldEFSNkZRWUl3d1lvd3c0bks1eU0zTkl5Y254MjlvbThmaklUOHZuL3k4ZkZSS0pXSGg0VVFZalJqQ0RKSzJXQWdoaEJDaUdwRkFwNXJ6UzBoUXdseVc2a2lsVWxHN2RpMXExNjZGMVdvbEp5ZVgzTnhjdjZGdExyZWJ2THc4MzBKNG9hR2hSQmlOaElXSCtSYTdFMElJSVlRUVZ5WUpkS281dmE1NDVyV2FFK2dVcDlmcmlZK1BJeTQramdMVDMwUGJUQVVCbVowc0ZvczM5ZXRwNzVvVDRlSGhHSTNoR0F3R1didEZDQ0dFRU9JS0k0Rk9OYWZUYVgydkMydFFqMDR3Q2lBOFBKenc4SERjYmpjRkJXYnk4L014bVV3QlNRd2NEZ2ZaMmRsa1oyZWpWQ2d3aElVUmJnekhHQjUrM3RYRmhSQkNDQ0ZFMVpNN3RtcE9vOUdnVkNseHU5eTRYVzZjVHFmY3FBTktwUktqMGR0akEyQXR0SkpuOGdZOTFrTC9nTkR0OFdBeW1UQ1pUSnpDbTZvN05DUUVRNWlCME5CUUdlWW1oQkJDQ0hFWmtqdmVHaUJFSDRMWmJBYThDUW5VWWZLeG4wc2Zva2Nmb2ljMkpnYVh5NFhKWkNJdlB4OXpnUm0zMisxWDEyNjNZN2ZieWYxN2JvOVNwY1FRRW9yQllDRFVFRXBJU0lnTWRhdUJYQzRYTHBjYnRWcU5Vbm5wbjcvRlVraGVmajdHOEhBTWh1cWJSRVFJSVlTb0tKSzNzd2JRNmMvMk9OVFVlVG9YUXFWU0VSa1pTY01HRFdqWk1vbkdqUnRScTNZdHRGcHQwUHB1bHh0VFFRR24wOU01ZXZRWUJ3OGM1TWhmUjBoTFM4T1VIemdzVGx3NVJqL3lKTTlNZWJsTWRSZS90NVIvRGJ1ZnZUL3ZMNWR6Yjl2eEEyTWVIYzlYR3piN3l2YjkvQXZidjk5WkxzY1hvckprWm1ZR1BEQVNRb2pLSUkvMmF3Qy9oQVExZko3T2hWSW9GQmdNQmd3R0E4U0QwK25FYkxaZ05wc3hXOHpZckxhQWZUeDQ1ME1WV3EyY09aTU55SEMzSzFYV21lekxKdTI0eFZMSXpIbnpLU2d3YytEM1Azbmd2dUdvMVlGdG16RnJIZzZuczl6UC80OTIxM0pUNyt2TC9iaWk4aVVuSjVPZm4zOUIrN1JvMFNMb3NPY2ZmdmlCVjZlOXl2c2Z2RTlVVkZUQTl0OS8vNTNKa3liejBFTVAwYWR2bjR0dXN4QkNYQXdKZEdxQTRqMDZ3VzdNUmRtcDFXb2lJb3hFUkJnQjcyS1dsc0pDekdZekZyT0Z3c0xDb0U4dUE0YTdLWlZvZFZyME9qMGhlajFhdlE2OVRvZEdvNm5VNnhGWGp0RFFFSjRhOXdnelpyM0JWOTlzSWprbGxhY25qQ01zek9CWDc4ZWY5dUdzZ0VDblRxMWE1WDdNbXNqdGR2UHR0OSt5ZWZObVVwSlRNSnZOeE1URTBMbHpad2JmUHBqdzhQQUtiOFBTRDVaeThPQkI2dGV2Zjk2NkZvdUZJMGVPOE1IU0Q2Z1Y1TjlBMFlLKzUyYXhMSktVbEVURGhnMVp1blFwM1h0MEp5UWs1SkxiTDRRUVpTV0JUZzBRVW53dEhac0VPdVZKcVZRU1pqQVFaamg3czJtMTJqQmJ6TDdnSjloTnA5dnR4bHBveFZwb0pmZWM0MmwxV3ZSYUhmcVFFSFE2TFRxOUhxMEVRSmVOa203cWlrbzhiay9RNFlvS2hmS1M1KzYwdmFZTk0xNTVnU2t2VCtlM0E3OHpZOVk4WG5yK2FiODZ5OTk3R3cvQmJ6cUw3UHp4SithKytUWlh0Mm5OTXhPZktOTzVOWkxFcEZ4WUxCYm16SjVEa3laTnVQYmFhM0U2bmZ6MjIyK3NXcldLblR0M01tZnVITC8xenlwS2ZIdzhQWHYyUEcrOXpNeE1qaHc1VXVialptZG5rNXFTNmxmV3NXTkg5dTNieC83OSt3a3poUGx0YTlhOFdhVmNyeENpWnBKdnJocEFxVlNpMFdod09CeTQzVzRjZGdjYXJkdzRWeFM5WG9kZXI2UDIzMDgvSFE0SEZzdmZ2VDRXUzZuREI0c0hRUHpkK3dQZUlYUmFuUmE5WGsrSTdtd1BVRW56aHNURk96Y051OGZqOFpWcDFHcWUvdmQvT1BSWHlUZCtVMmZNQ2xyZXVkTS9tRHpoOFV0dVg3MjZDVXgvZVFyVFhwdkRmU09HQm16WDY4OC9MUExuL2I4QzBQdjZIbjRQUWtURjArbDB2UGI2YTdSczJkSlhacmZibVRCK0FrZVBIdVg3NzcrblY2OWVWZGpDUzdOdjd6N216SmtUZE52VWw2Y0dsQzFZdUtCTVBVdENDSEV4Sk5DcElVTDBlaHdPQndBV2F5RVJFdWhVR28xR1EwU0U1dXh3TjQ4SHU5V0cxVzdEV2xpSXpXYkhhclg2UHA5Z1BCNFBOcXNObTlWR0hzVUNJRUN0MGFCUnE5Rm9OYWcxR3JSYUxWcTFCbzFHZzBhcnVXem1tRndKOHZOTkRQKy9zWDVscDlKT2MvZndCd0RvMTZjM1RaczBDdnFnSUMzdE5OazV1VFNvWDQvdzhMQ0E3UTNxMXdPOGMyMXM5dlAzckJZV0ZnTGVlWFU1dWJsKzIxUXFKYzlOZmhMQXQwMnIwWllwTzV2ZGJtZjNucjBZUWtQcDNLbkRlZXVMOHFYUmFQeUNIUERPNGJ1dTgzVWNQWHFVZ29LQ1NtbEhlbm82MzIzLzdyejFDaTJGUWNzUEh6Nk0zVzRuSlNVRmdFT0hEaEVlSGs2cjFxMVlzbVJKbWR0UnUwN3RNdGNWUW9nTEpZRk9EUkZpQ0NYZlpBS2cwR3dod21pczRoYlZYRXFGd3BmT21vZ0lYM2xSTUhOQkFSRGVIaU9Id3dHRndXOUl3SHR6NWYxUm8vazdHRktxVktoVkt0UnFEV3ExU3RaWHdudkQyYTlQYjkvN3J6ZHVKa1FmUW85dS93VGdxdFl0NmRLNVU5QjkzMTc4WDlaL3M0a1J3KzdpSCsydkxmRWNTOTVmeHFadnQ1VzVUYXMrVzgycXoxYWZ0MTZIZG0zNTk5TVRBRmo3MVFaT0pxY0VyWmVibTRmVmFpTzZUbTBXLzNkWm1kcHdTLysrMUt1YlVPWTJpd3QzS3ZVVUFJbUppWlZ5dm9hTkduTDc0TnZQV3k4MU5aVkRodzRGbEU5N1pSb1pHUm0rOXkvL3g1dWRjUFRvMFF5OFpXRDVOVlFJSVM2QjNOblVFS0hGSm9CYVNya2hGbFZIVVZvQVpMTmpzM2t6dWRtc05tdzJHM2E3dmN6SDlnVkQ1MUUwekZHdFVxSFNxTkdvMU41MVlWUXFGRW9GS3FVU3BVS0pRcWxBcVZLaEtucXRWS0pRS0s3NDNpTzlYc2ZvQis3enZkK3dlU3VSa1JGK1paY3FxWG16ODM0V0thbW5PSEwwdU85OVlwUEcxSzBiWCtvK1RSbzM4cjNlcy9kbmZ2N2xWNy9zZmg2UEI3dmRqa3FsUXFmVGtXOHFZT3QzMy91MjIydzJsRW9GR3MzWjRaQk9weE9YeTBXWDZ6cEtvRk1CckZZcm1abVpiTnl3a2ExYnQ5TDM1cjYwYnQyNlFzNzF5LzVmT0hMVU8rUXkzQmhPUkdRRVI0OGRMVk1iLy9uUGY3SnAweWJmdzVEQmd3Znorc3pYY2JsYzdOMnpsemZmZkpPNTgrWmlOQnA5eVJRT0hEaEFlbnA2MEdPMmFOR0N1blhybHRPVkNTRkV5U1RRcVNGQ1FzOE9hU20wV1BCNFBMS281UlZDb1ZENDV2MUVGQXVBd0J2QU9KMU9ISGJ2bnphSEhhZkRnY1BoOVA3cGRKYVlEU2tZdDl1TnpXYmpVbE5XcUZRcUZBcHZBT1FMZ29wZXE3ekJrbmVid2hzNEtSVGVmNDhLVUNqUHZsZWd3T1B4NFBhNGNUcWRGWkpOckxMZDJLc25OL1lxZVJLNDArbmtzZkZQbzFBb2ZKK2RCdzlQUERyMmd2L1BMcDQvQjZQUmUrT1pkanFkTVkrT1owQy9Qb3dNTXJmbjFuL2RRNGYyMS9Mc3hDZDlaZTh2VzhGbnE5ZGUwRG5GK1NVbkp6TjJ6Tmtoa3BHUmtVeWFQSWx1M2JwVjJEbDFlaDNHY0c5UHZqR3A3RDM2eG5Bak1kRXhBZVZGR2RqQy9oNm1HUlVWNVplVmJlMmF0V3pmdmozb01VZVBIaTJCamhDaVVraWdVME1vRlFyMGVqMVdxOVc3emt0aElhR2hzdHI2bGE1b1NGcHBLVnZkTGpkMmg5MGJFRG1kT08wTzdBNEhKcE9wd2dLSDhsd2t0U2g5cmRQcERkNGFOMngwL3AwcWlOdnRadGE4K2V6ZTgzUEF0cUsveStrejU2RlUrcS9GUEhuOFk3Uzc5cG95bldQVlo2dEpQWlZHNyt0N3NHbkxOcnAxdVk0ZFAvekk1cTNmMGZ2NkhwZCtFYUxLaFlXRjBYOUFmNnhXSzFsWldSdzhjSkRYWDN1ZGt5ZE9NbVRva0lCL1ArVWhLU21KcEtRa0FKNTk5bGxTU2hqYVdKTG5wenhQMDZaTkwyaWZCZzBhOE1hYmIvamVtODFtaGc0SkRMS0ZFS0tpU0tCVGc0U0dodmd5ZmxrazBLa3hsQ29sZWxYSm1iWGNMamNPbHhPWDA0blQ0Y1RoOGdZVVRxZkxXK1p5K1lJTnQ5dU54KzNHVllOV09iZlo3YXhaOXpYZjc5eE5oL2JYMHJwVlMzUTZIWnUrM1VhRTBjaDFwVXpvMy9IRExzeG1pM2M0WWhta3BKN2lrOCsvcEZ1WHppUW1ObUhUbG0wMGF0Z1F0VnJOZXg5OHlEL2FYZXRMYW5HeFhFNW5RR2E1eTRXcG9JRGtDN3dCdjFUTkVoUDkxaHFyREZGUlVZd2RlN1pISnljbmgrbXZUdWVqano3Q2FEUlcrQnlYbk93Y2JyamhCdnIxNytkWGZ2OTk5ek4yN0ZnNmR1cm9Lek9ielR6eThDTmxHdnA2THFWUzZUZWN0U0lDT0NHRUtJMEVPalZJU0dnb1pPY0Ezb1FFMUpac044SWJDT2xVV3JpSVZOVnVseHUzeHh2NGVQNSs3UTJHUExpS3ZYYTdYTGpjTG0rNTIxdlA0L2FVdXRDZzd4ekZlblF1NW1icllwdzRtY3p1UGZ0d3VWeGtaWjN4VGRydjBya2pOOS9VQytqRlgwZU9rWko2aXZ1SER3bmFvNVoxSnBzTm03WVFFMTJIcE9iTnozdE9xOVhHakZsdkFBcEdETDJUdmZ2LzU5dDJ6OTMvWXNjUFB6SnZ3VHY4ZS9LRVM3cTJ0Vjl0WU8xWEd5N3BHQlZGcDlWaU5CcFJxVlFvVmNXR05GWUFtODFHZmw1K2hSejdRa1ZGUmZIWVk0OHhhdFFvMXE5Zlh5bVQrWGZ2M2sxcWFtcEErYmZmZnNzdnYvemllMyt4dmI1MnUxM1Mzd3NocXB3RU9qV0lvVmdQanRsaXFjS1dpT3BDcVZLaVJGbWh2MGlLQWgySHczRkJDUmd1eG9IZi8yVDJ2UGxrWnAzeGxZV0VoSERYSGJmUnBYTW5ZcUxyK01xN2RPN0U4aFdyK0g3bmJucmZFRGlrN0p1TjMrTHhlTGlwOS9WbFdpaDAzdnkzT1hFeW1lRkQ3eVFtSnRwdlc1MDZ0YmxqMEVBK1d2a1puMys1amtHMzlML29hMnpkS2lsb1Zyai9MdjNvb285WlhyUmFMUkVSUnJSYUxScU54amZIcXlMa20wems1K1dmZDNIVnlwSlFOd0dOUmtObVptYWxuSzlWNjFZQkM0Yis4TU1QdE8vUW5tdXVPVHZNMG1LeHNIdjM3aklkMCsxMms1T1RRKzNhdGNuTHkvUE4zeEZDaUtvaWdVNE5vdFZxVVNxVmZrL0hOUnBaVDBlSUlrNm5rOHlzTXpScTJJRHVYVHV6Zk1VbjFJcUtEQnBZOUw2K095dFdlUU9QWHRkMzkrdDV5TXZQWjgyNnJ6RVlRdW5YOThiem52ZVR6Ny9rKzUyN3VhcDFTd2JmR3Z4cC9wMjMzOGErL2Yvai9XVXJxSnNRVDhjTzdTN3FHaE9iTmdsNlBaZERvRk9UcGFlbjQzQTRpSXVMcTVUelJSZ2pxRmV2WGtCNTdWcTEvY3JMdXE3UHNtWEwyTHRuTHgwN2RlVGhoeDhtTFMyTkxsMjdsRnQ3aFJEaVlraWdVOE1ZUWtNeC9mM0ZaYkZZQXJKNENWR1RKVFpwekp1enAxTy9uamNqMUljZmYxcGkzVnExb3VqZXRUTmJ0dTBJU0JUdzd2dkxLYlJhR1RIc0xyK2UxR0RXZjdPSnBSK3VKQ3pNd0pPUGpTMng5MGVwVkRMKzhZZDVmTUl6dkRiN1RaNS81aW5hdEc0WnRLNjRmRzNhdUlrMlY3Y2hOamJXVjJZMm0zbnJyYmNBdVA2RzZ5dThEUnFOaGpWcjF2RDExMThIYkh2MzNYZFp1blJwUVAzaWdielQ2V1RIamgzczI3dVB2WHYzQXZEVDdwL29kRjBuYnJ6eFJvNGZQMDVlWGg3Tnp6Tms4NXV2dnlFek01TjdodDlURGxjbGhCQ0JKTkNwWVVJTXhRT2RRZ2wwaENqR1lBakZZQ2g3a280aGQ5N09qaDkrNUwwUFBxVDl0ZGNRRlJuSmR6dCtZT3QzMzlPb1lRTnVIWEJ6cWZ1disyb0Q3N3o3QVdxMWlvbFBQRXJ0WXVsNWc0bU5pZWJ4aDBjeGZlWThYbnJsTlNaUGVKejJaY3ptVnVTdkkwZjUvTXQxRjdTUEtELzc5KzluM3J4NXRMNnFOUWtKQ2VUbjVYUGd3QUh5OC9OcDE3NGRnd1lOOHRWMU9CeE1mM1U2M1h0MHAzdjM3cGQ4N3FKMDlLOU9melhvOW4vZDhTOGVIUFVnWGJvRTc0a3BMQ3drSkNRRXBWTEp3Z1VMVWF2VmRPbmFoUjQ5ZXRDeVpVdmZNTU01YythZzBXam8xQ240NHJwRmtwT1QyYkZqaHdRNlFvZ0tJNEZPRFdNSUtiYWVqaXdjS3NRbGlZMko1bzVCdC9EUnlrOTVaY1ljaHQ1MU8vUG1MMEtyMWZEa1kyTjlDeXdHOCtrWGEvaGcrY2NvRkFxZWZPd2hycm42cWpLZHMzT25mL0RRNkpHOHRYQUpMNy82T3ZlUEdNWXQvZnVXdWMwSER2N0JnWU4vbExtK0tGOERieG1JeStYaXowTi84c2Z2ZjZCV3EybllzQ0hEaHcrblQ5OCtmbk9TN0hZN1pvdVpHZE5ua0pxYXlwQWhReTdwM0crLy9UWmJ0Mnd0dGM1YmI3N0Z3Z1VMUzl6K3lhZWZvRlFxZVhYNnF6Um8wQ0JnRHRYMzMzL1BwbzJiR0R4NHNHL3gwSkprWldWUnAwNmRVdXNJSWNTbGtFQ25oZ2t4eU1LaFFwU25PMisvbGQ4T0hPVFhBNy96d3N2VFVTZ1VUSjd3T0EwYjFBOWEzMnExOGNhQ1JlejRZUmNBb3grNGp5NmRTMy95ZmE2YmVsMlAyV3podjBzL1lzbC9sL0hMLzM1ajdLaVIxS2xkZW84UXdJQ2JiK0tlb1hjR2xOODkvSUVMYW9PNE9DMWF0R0RTNUVsbHFtc3dHSGpwcFplWU5YTVd5NWN0SnpzN203Rmp4MTVVZ2dhbjA4bW9VYU1ZTldwVWlYVUdEeHJNSTQ4K1V1ckNwVVhaMUJvMUNselA2cnZ2dm1QV3pGazBiOTZjNFNPR0Iyd3ZtaFA2NCs0ZlVhbFU3TnUzais0OUxyMm5TZ2doU2lLQlRnMmpWQ2pRNjNSWWJUWlpPRlNJY3VCMmUyalVzQUcvSHZnZGdMallHQktiTkE1YU56czdoeGVtenVERXlXUlVLaFVQalJvWk5HTmJXUXk2cFQ4R1F5aHZMLzR2ZS9idDU5RW5KN0Z3M3N6enJyT2pVcXNKMFpkdFhSOVI5VFFhRFU5TmZBcWxVc2wzMjc1ajBHMkRTS2liY01ISG1USmxDci9zLytXODlXYlBtczNzV2JOTHJiUDh3K1VCdzU0ek1qS1lOM2NlalJvMTRzV1hYZ3lhNkVhbjAzRlRuNXY0ZHZPMzdQOTVQM1hyMXZVYnFpZUVFT1ZOQXAwYUtNUVFpdFZtQTd3SkNTVFFFZUxpL0hyZ2R4YS90NVRqSjA1aU5JWlRwMVl0amg0L3dXTVRubWI0MEx2bzAvdDZ2NmZ2Um1NNE9wMk8wTkFRSm85L3ZNekQxVXB5VTYvcmFWQy9IcSsrTnBjN0J0OXl5WXVKaXN1VFVxbGsvSVR4cEtXbFhWU1FBekIxNnRSeWJwVy9tSmdZWHAzK0t2WHExVU5mU2lEOTJHT1A4ZGhqajFWb1c0UVFvb2dFT2pXUUlTU1VITHdMaDFvc01rOUhpR0R5OHZOeE9wMUI1OW44ZXVCM1B2dGlEZnYrWHRTejR6L2E4Y2pvQnpBWVFubjMvZVdzKzNvakN4ZTl4NXAxWDNQcmdKdnAyYjBMT3AwT3RWck5wQ2NmeFd5eGxEaTA3VUlsTlcvR1czTm1CRTJpOE1CRDQzeXZpeFptWGJ2K0c3N2VzRG5vc2Zicy9aazc3L2svMy91TFhTeFNsRCtsVWtuZHVuV3J1aG1sU2t4TXJPb21DQ0dFSHdsMGFxQ1EwTE9ydUp2THVFYUNFRFdCMiszbXZsR1BvTmZwS0Nnd0EvaFNUUmNVbU5tOFpSdWJ0MjdueE1sa0FPb214RFB5M21GMGFOZldkNHhSLzNjdlhUcDNZc0dpOTBoT1NXWCtPKyt5NVAzbGRQMW5KeDRaOHdCMTZ0U21EclhMdGQwbFpZcnJjbDFITk5xTFh5dnIwT0cvT0hiODVFWHZMNFFRUWxRbENYUnFJSjFPNTFzNDFPVjIreWFYQ2xIVEtaVktqT0hoSktla29sUXFhWjdZbEdGMzN3R0FTcTNpbTAxYlNEMlZSdDJFZU80WWRBczl1M2NKT2pHOGRhc2s1czJjeHJmYnR2UHA1MnM0bFhhYUR1M2FYdFFrOGt0eC80aWhHSTJsWjc0cXpmdkxWa2lnSTRRUTRvcWxzTnFzbnFwdWhLaDh4MCtjb01EazdjMnBYNytlcktjakxsdHV0eHUzMjQzRDRjQnV0eE1USFZPaDUvTjRQSGc4bnFCQnlZbVR5V1RuNU5MMjZxdktuSzNRNC9GdzdNUkptalJxV041TkxaSFQ2Y0x0ZHFPOWhONmNxcEtSbVlGV3EwV2owYUJVS2lzc09NdzNtVGg1NGlTSmlVMUxuVk1paEJEaXlsVzVqeGZGWlNPMDJIbzZNazlIaUxNVUNrV0pOOWNORzlUbjJtdmFYRkJLZG9WQ1VhbEJEb0JhcmJvaWd4d2hoQkNpUEVtZ1UwT0ZocHlkcDJPeFdLcXdKVUlJSVlRUVFwUS9DWFJxcU9JTGgxb0xDMzBabVlRUVFnZ2hoS2dPSk5DcG9WUktKVHFkRGdBUFlDbVU0V3RDQ0ZFVFpHZG44OWxubjNINDhPRVM2Mnpac29VTjMyeW94RmFkNVhBNHNGcXRBV1VIRHg0c2wrTXZXN3FNZTBmY0czQU9JVVQxSTRGT0RWWTh6WFNoREY4VFFvZ2FZZjViOC9ub3c0K29VNmRPME8zSGp4OW4xc3haWkdSa1hQUTVyRllyaFlXRkpmN1kvbDYwT3BndnZ2aUMveHY1ZjVoTUpsL1pWMTk5eGVSSmsvbjExMTh2dWsxRlRBVW16cHc1SXlNWmhLZ0JKTDEwRFdZSUNTVTNKeGVRaEFSQ0NGRlZ0bTdkeXV1dnZVNWNmQnlMRnkrdThIUHQycldMa0pBUW5uM20yWUR0TDd6NEFrcy9XSXJINDJITDFpMzg4TU1QQVhXZW12Z1VaN0xPbEJnSXRiNnFOYTlNZllYVTFOUVMyOUd1ZlR0ZWV1bWxnUEwwOUhRK1h2RXhBd2NPSkR6OGJHcjAvdjM3czNuVFpqWnUyRWliTm0zS2NxbENDQ0dCVGswbUM0Y0tJVVRWY2pnY0xGMjZ0RkxPOWN2K1gzaGozaHQwNk5DQmxxMWFzbjdkZW9hUEdJNUdjelpEMzg2ZE8vbnh4eCs1ODg0N2NUcWQ3Tml4ZytFamh2dGxJcXhkdXpZZnZQOEJQLzMwVTlEempCNDltb2NlZWdoTFlmQ1JBZ3NYTEtSV3JWb0I1VzYzbTFreloyRzFXbG05ZWpWcjFxengyKzUwT2tsTlRRMGFmQUZNbkRTUmpoMDdudmZ2UVFoUmMwaWdVNFBwOVhwVUtoVXVsMHNXRGhXWHJYTlRPYnZkN2twZmVGTlVEcmZiN2ZmK1F0SjRYNm5XcmwxTCt1bjBDci9XUFQvdFllclVxVFJ1M0pqSlQwOG1MemVQMVYrc1p1Y1BPM25tMldjNGV2UW8yZG5aYk55d2tVNmRPakhpM2hFY1AzNmNyNzc2aXIxNzl2TGsrQ2Y5L3Q5TmVXRUtBR2F6bVNGM0QrSEJCeDlrNEMwRC9jNTUxNTEzTVdEQUFJYVBHTzVYUG1mMkhPclVEaHcydDJUeEVnNGNPTUFOTjl4QXYvNzkvTGFsSktjd1o4NGNKazZhR0RSSUFxaGJ0Njd2ZFZaV1ZvbEQwNHJtNW1Sblo1ZjRuUmNlSGk3ckt3bFJEVWlnVThPRmhZV1JsNWNIUUlHcGdGcTFnMytCQ0ZIVkZBb0ZDb1VDdThPT1hpYzNJTldSM1dIM2ZjNDFRVVpHQnN1WExhZjNqYjNac1gxSGhaN0xHR0drUTRjT1BEbitTZlI2UGZvNFBVOC8vVFEvLy93ekNvV0NsUit2eEdReU1lM1ZhYjZBczFHalJqdzE4U2xPbmp4WjRtZXlkKzllM0c1M1FFK0swK25FYkRZVEdSbnBWMjZ6MlRDYnpRSEJ5dXJWcTFtOWVqVUFXcDBXWTdqUmI3c2h6QUI0QTVCenR3R0VHOFA5aHJxTnZIOWtRT0I4cnRHalJwZThiZlRvZ01CTkNISGxrVUNuaGdzekdNNEdPZ1VTNklqTG0wS2h3T0Z3U0tCVFRUa2NqaG9UNUlCM0NKZGFyZWErKys2cjhFQ25lZlBtcEtlbk0yYjBtSUJ0bXpkdkpqOC9INFZDd1NNUFB4SjAvelZmZW9lUjNkenZadTYrKzI1ZitYZmJ2cU5Ka3liRXhzWDYxYy9OOWM3L2pJenlEM1RPWkowQm9IYWQycjZ5Yjc3K2hrWHZMS0pmLzM3ODhmc2ZiTnl3a2ExYnR2cnRWeFMwdkREbGhhRC9SdTRlY2pkMzNIR0hYMW1IRGgzbzA3ZFBRTjF2dnY2R1BYdjI4TlRFcHdKNmRIS3ljNWcvZjM2UXZ3RWh4SlZJQXAwYUxpdzh6UGU2d0d5dXdwWUlVYktpcC93S2hZTEN3a0xDREdFMTZvYTRKdkI0UEJRV0ZxSlNxV3BFcjg3V3JWdlp2WHMzWThlT0RlajFxQ2hqeG83QjVYUUZsRnR0Vmw1ODRVWHV1T01PMnJkdlgrb3hpbWRxTzNQbURMdDM3MmJVcUZFQjlZb2VvSjE3YldleXZZRk84UjZkZHUzYmNkLzk5M0hISFhjdzd2RnhEQm8waVB2dXY4OXZ2OE9IRC9QRXVDZVlQMzkrUUZCVmt0aTRXRHAzN2h4UXZuLy9mZ0E2ZHV4SVNMSEZzd0ZPcFo0cTA3R0ZFRmNHQ1hScU9JMUdnMWFyd1c1MzRIYTdzVmdzaElhR25uOUhJU3FSUXFGQXFWU2lWQ3B4T3AyWVRDYU14c0RoSytMS2xaK2ZqOGZqOFgzTzFUblFTVTlQWjhIOEJiUm8wWUtiKzkxY2FlZHQxYW9WV1ZsWkZKNnpidHFSSTBjQWFKcllOS0FIcHJoYXRXcGhNQmg4N3ovLzdIUGNiamRIangxbHllSWxnSGVlVE4rYis1S1hHenpReWM3T0Jyd0pEWXBFUjBmNzljWjgvdm5uckYyNzFtKy9vaDZkaHg1NnFNdzlPa0lJSVlHT3dCQVdoajA3Qi9BT1g1TkFSMXhPRkFvRkhvL0hGK3lvVkNvS3pBV0VoSVQ0WllzU1Z5NjczWTdaWWthcjFmb0ZPZFV4MkNuS0xPWjBPZ01tK0ZlR2Q1ZTh5KzdkdS8zS2JEWWJTcVdTdVhQbWxycnZtTEZqNk4yN04rRHR6Vm0vZmowQWFhZlNBRWhKU2FGQnd3YjB2Ymt2T2JuZTc1U2RPM2V5LytmOXZtTWNPSEFBZ0IwN2RxQlNxdWcvb0gvQWVYcmYySnZiYnJ2TnIremt5Wk5NZTJVYXp6Ly9mTkFoMWhFUkVhVzJYUWhSTTBtZ0l3Z0xDeVBuNzBESGJKYUZROFhscDJnb1UxR2dvMUtweU0zTkpUbzZ1cXFiSmk2UngrTWhKemZIOTdrV0JUclZNY2lCczVuRkhudnNNYjhzWVpWbDRxU0pmdS9UVHFYeDhNTVBNK0xlRVFIQlJXa1dMbGlJM1c0SFlOcXIwd0NZTzNldWIyMGRpOW1DWHE5bjVjY3JBL2JWNi9Vc1did0VsU3A0b09Pd096Q2ZNNVM2OE8rMTNzd1dNenE5TG1BZnM5bU0yKzJ1dEdHQVFvZ3Jnd1E2Z25ERDJYazZSVjhXa3I1WFhHNktEMTlUcTlVNEhBNVNUNlZpTUJpSWpKQ2JteXRSWGw0ZUJlWUNWQ29WR28ybTJnOWIyN3g1TTZ0WHI2WlhyMTdjMU9lbVNqMzNsMTkreVFmdmZ4QlE3blE2Y1RxZExQMWdLY3VXTGl2VHNlWXZtTS91M2J0cDE3NGQrL2J1QzFwbjRDMERTODFhdG5qUllqWnYzaHgwMjdadDJ3TFd5aWxLQ1QxcjVxd1NqL253SXc5ei9mWFgrOTUvL2RYWGJONFVlQTZId3dIQThIdUdCMndyS1NXMUVPTEtKSUdPUUtsU0VoSVM0aHUzYlRhYi9kSjBDbEhWaW01OGkzcDBpcGVieldZS0N3dlI2WFJvdFZyME9qMXF0ZnhxdXh3NW5VNnNOaXNPdXdPcnpZcmI3VWF0VnZ0K3FudVB6cXFWcXdCdndCUHNKdjkwMm1rRzlCOEF3SXFQVnhBV0ZoWlE1MkoxNjlhTmxpMWIrcFd0K1hJTjMzNzdMUk9lbWxCaTc5SzdTOTZsZm9QNjNIampqYjZ5Nk9ob25uM3VXUW9MQzBzTWRNN0hacmNGSkFJQUdEOWhQQ0VoSVg1SkR3RHVIWEV2ZzI4ZnpLMjMzbHJtYzdSbzBZTHJPbDhYVUw1cjV5NE9IanpJdis3OFY4RHdWMU8raVZXclZwWDVIRUtJeTV2Y0RRakFtMmE2S05BcEtKQkFSMXgraWdjN3hjdVVTaVV1bDR2Q3drTE1aak1lajhmM0l5NGZ4VFBuRlFXc1dxM1dOMlN0dWdjNUFEMnY3MGxPVGs3UWJWOS85VFY2Nm1ycER3QUFJQUJKUkVGVXZaNmUxL2NFS1BmNVoxRlJVVVJGUmZuZWI5KytuUzFidHRDelowOWFKclVzY2I5VHAwNFJHUm5wdDNhTngrT2hZOGVPYk51MkxlZytodzhmNXZDaHd5VWVzMG5USnRodGRuUTY3eEEwcDlQSmI3Lys1bGNuSlRuRjc3M0Q0U0ExTmRWdnZzKzVJcU1pYWRTb0VRRDkrL2VuVmV0V2RPdldMYUJlZW5vNkJ3OGU1SlpiYmdrSXR2THk4ckFVV21qVXVGR0o1eEZDWERrazBCR0FkNTVPWmxZVzRFMUlJTVRscU9nbXVlaDE4ZUZzS3BVS3Q5c2RFT1JJd0ZPMWlnY3R3VDZ6b2orTHlxdHJrQVA0clQ5enJzMmJOaE51REdmczJMRVYzbzZOR3pieXhodHY0UEY0MkxwMUsxdTNiaTIxL3ZidDI5bStmYnZ2L2ZJUGw1YzYrWC9mdm4yKzNxdGdCZzBhaE5sc1JxLzNyb2Rsc1ZoNCtlV1hnOVl0R2xvSHNIN2RldGF2VysvYjcxeGR1blRoaVNlZkFHRDBtSklYQXkxTlJFUkVwWHdHUW9qS0lZR09BQ0RVRU9yTGJtV3oyWEM1WEg1RGhJUzRYQlRkRUJkbFlpdWFVK2J4ZUh5QkRraUFjN2twbmttdEtLQXBQaWVuT3Zma1hDeUh3OEgwVjZmVHZVZDN1bmZ2WGk3SFc3Um9FZXZYcmFkbno1NDg4dWdqN05xMWkyTkhqOUd2WHovcVJOY0oyT2ZCQng3azZtdXU1dEZISC9XVm5lKzc0YTY3N3VLdXUrNHF0YzdUVHo5TlNLaTNOOFZvTlBMSnA1OEV0SFg5K3ZXcytHZ0ZuZi9abVYwN2QzSFZWVmZ4MTE5L0VSY2Z4NGdSSTBoS1NpcnJwUXNoYWlnSmRBVGd2Zmt3R0VJcEtQQm11c2szbVlpUzdEWGlNbFg4cHJsNDRDTzlPWmVuWUwwNjV3WTNFdVFFS2txN1BXUDZERkpUVXhreVpNaEZIK3Znd1lQTW16dVAwNmRQYy8vSSs3bjk5dHNCTUlZYitldklYeno0NElPK0hoR3RWdXUzcjBLaEtEVzR1ZVAyTzN6dGJYTjFtL08yeGUxMmszWXFqVmF0V2dWc08zUG1ESnMzYjJiZDJuVyt1VUJYWFhVVmUvZnNwZlZWclJuM3hEZytYdkV4eno3ekxJMGJONlp2Mzc1MHVxNlRETGNXUWdRbGdZN3dNWVNGK1FJZGM0RlpBaDF4V1R2MzVobVEzcHpMWExDZ1JnSWNyM043TkFBTUJnTXZ2ZlFTczJiT1l2bXk1V1JuWnpOMjdOaUx5b3FwVkNveEdvMU1tanlKeG8wYis4cmJ0VzlIdS9idE9IejRNS21wcWF4ZnZ4NnRSb3RXcXlVM0w1ZXNyQ3pDdzBvUElzWlBHQThRc01obmtjTENRcForc0pUWXVGajBPajMvKzkvL3lNcks4Z1U2eDQ0ZFk4K2VQZXpidDQrREJ3NXk3YlhYOHRoamo5RytRL3VBWTRXR2huTC95UHU1YmRCdHJGMnpscVZMbHpKdjNqeGF0bXhKaXhZdEdEUjRrTjljSkNGRXpTYUJqdkFKTXhoSS8vdTF5V1NxMHJZSVVWYm4zalFYRFdrVGx5ZjViQzZNUnFQaHFZbFBvVlFxK1c3YmR3eTZiUkFKZFJNdStEaEpTVW5NZUcxR2lkdWJOV3RHczJiTkdEbHlKQm5wM3JWdzFHbzFTVWxKREJnNG9OUmpkKzdjR1lEazVHVGZtbXpGaFlTRXNHblRKaXdXN3pwdFNxV1NybDI3MHFkdkg4Q2JPbnIvL3YxY2Q5MTFQUEhFRThURXhKejNlcUtpb2hnK1lqakQ3aG5HLzM3NUg3dDM3NmJRV2loQmpoRENqOEpxczhxalQrSHorKzkvNEhLNUFFaHNsb2hlRjdnd214QkNYT255VFNaT25qaEpZbUxURWllM1gwN2NiamRwYVdtVnRzaG9lYStuWnJQWnNOdnRPSjFPd3NMQ3lqMnJuQkJDQkNNOU9zSlBXRmdZZVhsNUFKZ0xDaVRRRVVLSXk0QlNxYXkwSUtmb2ZPVkpwOVA1MGtrTElVUmxLZC9mWk9LS0YyWXcrRjRYbUNUTnRCQkNDQ0dFdURKSm9DUDhoSVdmWFluYmJMRWc0eHFGRUVJSUljU1ZTQUlkNFVlajBhRFZlc2RPdTkxdUxHWnpGYmRJQ0NHRUVFS0lDeWVCamdoZ0NDdldxMU1nZ1k0UVFnZ2hoTGp5U0tBakFvUVZDM1FLQ21TZWpoQkNDQ0dFdVBKSW9DTUNoQnZPQmpxV3drSmNibmNWdGtZSUlZUVFRb2dMSjRHT0NLQlVLUWtORGZXOXo4L05xOExXQ0NHRXFBeE9wN1BDanYzTC9sL1lzV1BIUmUyYm41L1BpeSs4eU5hdFd5OTRYNHZGd3A5Ly9vbTdIQjdZNWVYbHNYUG5UdDlhYzhVZE9uU0lUUnMzK2Q1blpHUmM4dm1FRUpkT0FoMFJsREhDNkh1ZGw1OWZoUzBSUWdoUjBRNGNPTUQvamZ3L2R1M2FWU0hILy9iYmIvbjhzODlMclhQMDZGSHlnM3pmMkd3MmZ2cnBKMDZsbmdyWTVuYTcyZi96L2hLUHVXblRKc1kvT1o3ZHUzZGZlS1BQc1c3dE9xYStQSlhrNU9TQWJUOTgvd056NXN6QjZYU1NrcExDZ3c4OHlQejU4N0ZhclpkOFhpSEV4Wk1GUTBWUUVVWWpwOU5PQTJBMm0zRzUzYWpLZVFFNUlZU29pV2JObk1XMzMzNGJkTnZ6VTU2blk4ZU9sZHdpYU55NE1XNjNtM2ZlZVlkcnI3MzJ2SXQ3N3Qyek4yaDVUR3dNOWV2WHYrRHpGeFlXOHR5enp4RWJHOHZVVjZiNmpTb296WHZ2dnNmbm4zL09VeE9mb2tlUEhuN2IzRzQzYTllc0pTWTJobWJObXBHZG5WM205cWhVS2lJaUluenZyVllyNjlhdG8zdjM3alJxMUNpZ3ZsYW5CYnk5WXZYcTFlUHBaNTVtMXN4Wi9QYnJiN3d5N1JVaUl5UExmRzRoUlBtUlFFY0VwZEZvQ05IcktiUmE4WGc4bUV3bUlvdjkwaGRDQ0hGeDh2THlVQ2dVZE83Y09XQmJWRlJVaFoxMysvYnQ1T2JrbHJpOWFkT21wS1dsc1c3ZE9qUnFUZEE2TFZ1MUpERXhrU2xUcGdUZDNuOUFmenAxN0VSbVpxWmYrYWxUcDhqTnkrV2JyNy94SzQrTmphWHR0VzBKQ1FsaDlKalJ2RGJqTmY3em4vL3cwa3N2b2RFRWIwT1J6WnMzOC9ubm45T2tTWk9nd2VIbVRaczVkY3JiQzNUdmlIdExQZGE1NHVMaldMeDRzZS85K3ZYcktTZ280SjU3N2dsYVg2L1hBK0J3T05EcjlWeDMzWFc4UHZOMXZ2bjZHNytBU1FoUnVTVFFFU1VLanpCUytIZTN1eWt2WHdJZElZUW9CeWFUaVlpSUNKNTU5cGxLUGUrbm4zekswYU5IMFdxMXBkYjdjUG1IUWN1dFZpdjMzbmN2aVltSnZQUE9Pd0FzWGJxVUkwZU84TUlMTHdCZ0NETXdaL1ljOXU3ZDYzY2V1OTJPeCtOaDBhSkZ2aktiemNZTk45eEEyMnZiQXRDalJ3OVNrbFA0NktPUG1EMXJOazlOZkFxRlFoRzBMWHQrMnNPOHVmT0lpWWxoeWd0VENBa0o4ZHR1TnB0WnRtd1p6WnMzWjhTSUVRSDc3OTY5bXkrLy9KSng0OFpScDA2ZGdPMUZQVFJGeC9yMGswL3BlM05mRXVvbWNQandZU0lpSW9pSmlmSFYwZXU4Z1U1K2ZqNTVlWGxrWldhUmxaV0ZJY3pBRzIrOFFldldyZW5WcTFmUWF4RkNWQndKZEVTSklveEdNdEs5RXlyelRTWThIaytKWHpwQ0NDSEtKaTgvRDZQUmVQNktGYUROMVcyWU9uV3E3NzNiN1NZalBZTzQrTGhTeS9MeThoZzJkSmp2ZlVMZEJBQU8vM1dZN3QyNis5NFhhZCsrUFZOZU9OdnJNM3ZXYkZKU1VwZzVhNmF2Yk16b01RRi9EME9IRGVYdzRjTjg5OTEzOU9yVmkvWWQyZ2RjUTBGQkFUTm16TUJvTlBMeTFKZXBYYnQyUUoxRml4YVJrNVBEODFPZXAyblRwZ0hiaTNwNldpUzFPTzlRdTQ5WGZJelQ2V1RvMEtHNDNXNW16WnlGM1dHblg3OStwS2VuazVXWnhZbVRKd0FZUFdxMGJ6K1ZTa1h0MnJXSmpvNG1zV2xpcWVjUVFsUU1DWFJFaVhRNkhWcXQxdmNrcnFDZ2dQRHc4S3B1bGhCQ1hORk0rU1ppRW1QT1g3R2MxYWxUQjRQQkFJREg0K0hISDM5azZRZEx5Y3JLWXY2QytiNkFZZFBHVGN5Yk40OTI3ZHN4Y09CQTJyZHZqMXF0cGtXTEZ0U3FWY3QzdkpTVUZFNm5uYVpMMXk0WDFaN3M3R3kveERjQUNvV0M4UlBHczJ2bnJxQkJEbmpYZWh2M3hEanExYXRIUWtKQ3dQWk5temF4YWVNbUJnOGVIRFRJdVJCSGpoemhpeSsrWU5Tb1VVUkVSTEJwNHlhU2s1T1pOSGtTNjlldnA5QlNTSjA2ZFdoUXZ3SHBwOU81ZitUOXRHclZpdWpvYUdyVnFvVlM1cllLVWFVazBCR2xpb2lJOEkyMXpzdlBsMEJIQ0NFdWdjdmx3bUt4a0g0Nm5ibHo1NkxUNllpTGkrTzZUdGY1OWFCVWhPZisvUndPaDhNN3QrV3p6emwrL0RnZE8zWmszQlBqaUlxS0lqczdtOURRVUc2ODZVWWlJaVA0NG9zdmVQR0ZGNG1OaStXMlcyOWo2aXRUZlhOUkFMWnUyVXBNVEF3SkNRa1VGaFlDQkF3aEs4Mml4WXQ4U1E5Ky9kK3YyTzEyMzdaYXRXcjVFaDdrNVh1WE9EaDE2cFN2VEtmVmtabVJTV2JHMmJsQVRST2JZakFZV0xaMEdjMmFOZVBXMjI1bDI3WnRRYzk5K0svREFPelpzNGVqUjQ4R2JLOWJ0eTZKaVlsczJyZ0p0OXZOSjU5OHdvY2Zma2hCUVFIWHRMMkdidDI2MGExYk4xLzlQLzc0ZzU5KytvbkVwb20wYk5teXpIOEhRb2lLcGJEYXJKNnFib1M0ZkJVV0ZuTGtpUGRMUUtsVTBxcVYvQUlYUWx6NThrMG1UcDQ0U1dKaVU3K2I5NHFXblozTmlPR0JjMFlVQ2dWMzMzMDN3KzRaRm1TdlM1ZVJrY0hxTDFhemRldFd6R1l6WGJwMFlmRHRaM3M4TWpJeUdIbi9TQjU0OEFGYXRtekp1MHZlWmZRWTd6Q3NsUit2NVB2dnZ5Y3NMSXorL2ZzejdKNWh1TjF1SG56Z3dZRDFZdGF1Vzh1TEw3ekkvdjM3L1lhbEZSUVU0SEs1L0NibVgzMzExWXlmTUI3d0pnczRjK2JNSlYzanM4ODlTK2ZPblVsTlRVV3RVcE9UbThPRThSTXU2bGo5Qi9SbjdOaXhIRHAwaUgzNzltRU1ON0p0MnpZT0hUckVXMis5RlRCVUwrMVVHZzgrK0NDVEprK2lhOWV1Wkdkbms1YVd4dW0wMDV3K2ZacTB0RFRHVHhndlBUeENWRExwMFJHbENna0pRYVBSNEhBNGNMdmRtQXZNR01JTVZkMHNJWVM0SWtWRVJMRDh3K1VZREFZOEhnK1ptWmxzMjdhTlR6LzVsSTgrK29qWTJGaDYzOWk3M004YkhoN084UlBIR1hqTFFQcjA2Uk9RM2MzcDhDNFdxbEtxU0VoSXdHQXc4T1FUVC9Md3d3OHorZW5KSkNjbnMrS2pGV1JtWmFKUUtQanV1Ky9JeU1pZ3pkVnRlUFNSUi9uMTExOTU0NDAzZk1lTGo0OG5xV1VTRzc3WndJaDdSd1NrcTE3NndWSnNOcHZ2L2F1dnZvclRGWHpCMHR6Y1hKNmUvRFQ5Qi9SbndJQUJKVjVqVVZLQnVuWHJBcENUbXdNRVQ5bTlmdDE2NXMrZno0S0ZDMHFkbzlPOGVYT2FOMi9POGVQSGVmdnR0N2xuK0QwazFFM3d6V05LUzBzakxTM05OMGZuN1lWdk0yZjJITisxYVRRYVltTmppWStQcDdDdzBEZDBVQWhST1NUUUVlY1ZZVFNTOWZlVHR2ejhmQWwwaEJEaUlwMjdQa3RDUWdKRGhnd2hQajZlMTE5N25kV3JWMWRJb0JNU0V1S1hoT0JjVnBzM3cyYW9JWlR3OEhEKy9meS8rZVNUVDJqVnVoVUE5ZXZYNTZtSlR3SGU0WGNyUDE0SmVMT05KZFJOSUNVMXhYY3NwOHRKZ3dZTnVQTmZkN0xobXcyMGJObVNObTNhK0xZbkp5ZXo2SjFGdEczYjFsY1dueEJmWXR1S2V0d2lqQkVYdFViUHBYSTRITXg4ZlNhTkd6ZG04T0RCZ0RjVDJ3TVBQT0JyWDF4Y0hEcWRqcWlvS0lZTkcwWkNRb0ozS0tJSElxTWl6N3N1a1JDaVlraWdJODRyUE9Kc29KT1hsMWZxRjVJUVFvZ0wxNzE3ZCtiTm5jZUpFeWNxSk1ObGZuNCtJKzhmV2VKMnQ5c053SnR2dk1tQytRdDg1Uit2K05pdlhxTkdqZWpkdXpkcGFXbTBhOTh1NkxFc1pndDE2dFFoTGo2T21KZ1lkdTNjNVJmb2ZQM1YxNmpWYXE3cmZOMmxYRktsbVQ5L1Bpa3BLYnc4OVdYKy9QTlBrazhtbzFLcGVPMzExNGlKaWZFbGNaankvQlFLQ2dxNHVkL05BT1RrNURCaHdnUmlZbUtZTm0xYVZWNkNFRFdXQkRyaXZBeWhvU2lWU3R4dU4wNlhpOExDd2d1YWNDcUVFS0owU3FVU25VNkgweGw4K05hbDB1djEzSHR2eVl0bWJ0MjZsVC8vL0JPWHk4V1FvVU1JMFFmL0hSOFJHVUhMbGkwWmNlOElUcDA2eFptc3dIazFGb3VGMEpCUXdCdkFiZGl3Z1h1RzMwTklTQWhuenB6aG0yKytvVWVQSHI0TWJ0OS8vejNKeWNrbHRzMWl0Z0R3NjIrL3NtTEZpbEt2YzlDZ1FlWGFlL0xISDMrd2NjTkdBQ1pObkFSNFA2dmJicnN0b09ldFJWSUxWcTFjaGRWcXhXdzI4K0lMTDFKZ0t1RHBwNTh1dC9ZSUlTNk1CRHFpVENJakk4ak85bzUzenM4M1NhQWpoQkRsNlBqeDQ1aE1KaG8xYWxRaDY1VnB0Vm9HM2pJdzZMYjgvSHlXTDE5T1VsSVN4NDhmNTg4Ly91UzVmejlYYWpzR0R4N01tMisrR1ZEdWNyazRmZm8wY1hIZURITDkrdmZqaXkrKzROTlBQdVdlNGZld1lQNENQQjRQUTRjTjllMnphK2N1ZHU3Y1dlSzVQQjV2enFTREJ3NXkrTkRoVXE4ekxpNk9OOS93dHF1b2wycmFLOU5RcVZRQjdRUVk5L2k0RXEremI5KyszRDNrYnE2Ly9ucnExYTlIL2ZyMXFWZXZIdkh4OFdnMG1vRDY3ZHExNDhQbEgvTFpaNSt4Y2NOR3JGWXJMN3o0QWcwYk5zVHBkS0pXeXkyWEVKVk4vdGVKTWpFYXp3WTZlWGw1eE1aVy9ob1FRZ2h4cFR0Ky9EaGFyZFp2L1pmTXpFeG16NW9OUUo4K2ZTcTFQVzYzbTdsejVtS3hXQmd6ZGd3blRweGc5cXpadlBubW00d1pNeWJvRFgxcFRwdzRnY1Bob0hHVHhnREV4TVRRdjM5L1ZxNWN5ZW5UcDltMWF4ZGp4b3doTmpiV3QwOVI1cldTWkdabWN2OTk5M1BYWFhmNUJVakJwSjlPTDdYbnFzakJnd2Zadm4wN2d3WU44cHN6VlZ5anhvMElDd3NMMmo2ejJZeGVyL2NMb0pvMWEwWjRlRGdmTHYrUSt2WHI4OG9ycnhDZkVNOHYrMy9odGRkZTR6OHYvNGZHalJ1ZnQyMUNpUElqZ1k0b2s3QXdnMi80bXQxdXgyYXp5ZVJLSVlTNFFDZE9uT0QxMTE2blpjdVdKTlJOSURzN200TUhEbUsxV3VuV3JSdjlCL1QzMVhVNEhFeC9kVHJkZTNTbmUvZnU1ZDRXaThYQzdGbXorZkhISHhrNmRDaUppWWtrSmlhU2twekNxbFdyT0g3c09CTW5UaVEyTHJiRVkrelpzNGRCdHczeTlaN3MzYnNYcFZMcGQwTS9mTVJ3dG03ZHl0YXRXMm5mdmowREJwYWNPZTFTeGNiRmx0aHpWWnhLcFdMNzl1MzA2Tm1qVEFrT1RxZWQ1c0RCQS96eHh4LzhmdkIzVHB3NHdmSVBsL3RTYVAvNDQ0Lzg5NzMvWWpLWkFCaHg3d2pmZk5hVWxCUnljM1A5MG0wTElTcUhCRHFpekNLTVJuSnljd0h2NHFFeDBkRlYzQ0loaExpeU5HM2FsSGJ0Mm5INDhHSCsrT01QOUhvOVRaczI1Y1liYjZSWDcxNSt3NmpzZGp0bWk1a1owMmVRbXByS2tDRkR5cVVOVHFlVHJWdTNzdlNEcFp3NWM0WmJiNzNWcjZmazN2dnVKVG82bW9VTEZ6SnExQ2g2WHQrVDIyKy9uUVlOR2dRY3ExbXpaZ3diZG5idG43ZmZmcHYyN2R2NzBpaG5abVl5Wjg0Yzh2THlDQTBOWmUvZXZjeVpNNGVSSTBkZUVUZithOWVzWmNXS0ZlVCsvZDBYR3hmTFZWZGR4VzJEYmlNa0pJVHZ2LytlMVYrczV1REJnelJ1M0pncEwwemhuYmZmWWVHQ2hUUnUxSmk0K0RpT0hqdEtkSFMwTDJtQkVLTHlTS0FqeXN3WWNUYlFNZVdiSk5BUlFvZ0xWSzllUFY1ODZjVXkxVFVZREx6MDBrdk1tam1MNWN1V2s1MmR6ZGl4WXk5cTBVbXIxY29mdi8vQjd0MjcyYjU5T3prNU9VUkZSVEZwOGlTNmRlc1dVTDlmLzM0a3RVeGl5WklsYk42MG1jMmJOaE1iRjB2YnRtMFpQbnc0a1pHUk5HelFrS2pJS05wM2FBOTRzNm1kT25XSzRTT0drNStmejlvMWExbTllalV1bDR2SEgzK2NmM2I1SisrOC9RNmJObTVpeC9ZZGRPN2NtZDY5ZTNOTjIyc3UrSG9xUzF4Y0hCMyswWUUyYmRyUXBrMGJZbUs4dzdaWHJWckZBLy8zQUdmT25DRTJMcGJISDMrY1hyMTdvVlFxcVYyN05wTW5UV2I4K1BGMDdkYVZyVnUyY3YwTjExZnhsUWhSTTBtZ0k4b3NMQ3dNaFVLQngrT2hzTEJRSmxjS0lVUUYwMmcwUERYeEtaUktKZDl0KzQ1QnR3MGlvVzdDK1hjOHg3Rmp4M2orK2VkeHU5MDBhdFNJTy81MUIzMzY5UEd0VVJOTWt5Wk5tRHAxS3Z0LzNzK1dMVnZZdFdzWE9kazVSRVpHQWdRTUVWdXpaZzFKU1VrMGFOQ0FrZmVQeEdxMTBxbFRKMGIrMzBqZklwNVBQUGtFUFh2MlpPV3FsV3pac29YNkRlcGYxb0ZPaDM5MG9NTS9PZ1NVRzhPTkpOUk5ZTXpZTVhUcTFNa3YrR3pTcEFrelo4MWswYUpGYk55d2tYcjE2cFZiYjV3UTRzSW9yRGFycDZvYklhNGN5Y2twNU9YbEFSQWZIeWRkOFVLSUsxSyt5Y1RKRXlkSlRHeGE2czMrNWNMdGRwT1dsdVlMR0M3Ry9wLzNFeDBUZmRISGNEZ2NPSjNPRXJOdXBxU2s0SEs1YU5pd0lXdStYRU5TeXlTYU5XdFc0dkdPSFR0V1lWbm1oQkFDSk5BUkZ5Z3ZMNC9rWk84SzJBYURnY2FORzFWeGk0UVE0c0pkYVlHT0VFS0lDM2ZoQTMxRmpSWnVOUHFldnBuTlpseC9aOW9SUWdnaGhCRGljaUtCanJnZ1NvV0M4TEF3My91OHY1TVRDQ0dFRUVJSWNUbVJRRWRjc0lpb1NOL3JuQndKZElRUVFnZ2h4T1ZIQWgxeHdZemg0U2hWM244NmhZV0YyQjJPS202UkVFSUlJWVFRL2lUUUVSZE1vVkFRR1JIaGU1K1RuVk9GclJGQ0NDR0VFQ0tRQkRyaW9oU3Rvd0NRa3lPQmpoQkNDQ0dFdUx4SW9DTXVTbWhvS0JxTkJnQ24wNG01d0Z6RkxSSkNDQ0dFRU9Jc0NYVEVSWXVxRmVWN25TUFoxNFFRNG9wbU1wbElUazYrcUgzZGJqY2VUL2t2eTNmOCtIR09IVHQyU2NjMm0wdCtFRmRRVUlERllybm9Zd3NoTG0vcXFtNkF1SExWaW9vaUl6MEQ4QzRrbXBBUWoxSXBzYk1RUWx4cFBCNFBFNSthaU12bFl2NkMrYWpWWmI4OXlNM05aZUpURTduenpqdnBmV1B2Y20zWC9MZm1rNXFheW4vZi82OXZGTUdGV0xseUpldldydVB0ZDk0T3VqRHNxcFdyV0xObURSOSs5T0Y1RjQ1TlRrNG1Qei8vZ3M3Zm9rV0xDL3E3RkVLVUwvbmZKeTZhV3EzR0VHYkFYR0RHNC9HUWw1ZEhWRlRVK1hjVVFnakIvMzc1SDU5Ly9qbC8vdmtuRm91RnFLZ29CZ3djd08yMzMxNWg1M1E0SENYMmpnd1pPb1FaMDJld1pzMGErdmZ2SDdTT1FxRUlDRGdpSXlPSmo0OW42ZEtsOU9qWkkyRDc4ODgvejlFalI0TWViK0xFaVZ4OXpkVkJ0NldrcEhEdzRFRUdEeDU4VVVFT1FPZk9uVm0rYkRtZnJQcUVlNGJmRTdEOXQ5OStvMTI3ZHVjTmNnQ1dmckNVZ3djUFVyOSsvZlBXdFZnc0hEbHloQStXZmtDdFdyVXVxdTFDaUVzbmdZNjRKSkVSRWI3NU9ibTV1UkxvQ0NGRUdheFlzWUpsUzVlaDErdHAyN1l0NGNad1RwOCt6YUUvRDFYb2VVY01INEhKWkNxMXpwTEZTMWl5ZUVuUWJZbUppY3laTzRkTm16Wmh0OWw5NWJGeHNadzRjWUkxYTlhZzE1ME5HcTdyZkIzNWVma1lqVWE2ZHUzcUsvL3BwNTg0ZlBnd0FQdC8zcy9MTDc4Y2NDNlh5d1hBbWpWcldMOStmWm11NzkzMzNzVm9OUHJlMTY5Zm43NDM5eVUxTlRXZzdwa3paemgwNkJEam5oaFhwbU1EeE1mSDA3Tm56L1BXeTh6TTVNaVJJMlUrcmhDaVlraWdJeTVKUkVRRXAwNmw0ZkY0TUpzdE9KMU82YVlYUW9oU2JOKytuV1ZMbDVHVWxNUXp6ejdqOThUZjZYUlcrUG12YVhzTkF3WU11S2g5dzhMQ0FQaHk5WmNVRkJUNGJWTXFsYXhkczlhdnJGbnpaZ0EwYk5pUW9jT0dBdDRBWnNPR0RjVEV4TkQ2cXRaa1pXYjV0aFU1ZmZvMDY5ZXRwMTM3ZHJSdDI3Yk03ZFBwZEN4YnVvek16RXhmbWR2dFJxdlZNbnZXYkYvWlRYMXU0bzgvL3NEajhYQXE5UlNmZmZaWndMSHExNi9QUC83eGp6S2ZXd2h4K1pFN1VuRkpsRW9sRVJFUjVQNmRqQ0E3SjRlWTZPZ3FicFVRUWx5ZW5FNG5peGN0Sml3c2pPZisvWnhmcW42Z1VoNFV4Y1RFMExsejUxTHJGQllXVWxCUWdObHNKajh2bjV6Y0hOUnFOVzNhdEFGZzNodnpPSFRvRUpzM2IyYnMyTEYrK3k1ZXRKaXc4RER1dnZ2dW9NZmVzV01IV1ZsWlBQVFFRNmhVS21MalloazhlTEJmbmVlZWU0N1EwRkNlZU9LSkN4NHBrSkdSUVdwcUtxZFAvejk3OXgwZVZiRStjUHk3TGNsbVNlK0JGT2xLRlN3VVFVRlJSTHlnZUVYUWEwRUI4WW9YVVVPMUlWNHBDaXJxRHhzQzBwR3JZRU1FakhRQklWUUprQXBKU0srYmJMYisvbGh6eUpvQ0tpR0Y5L004UE95Wk0rZk03S2J0dXpQenpqbEtTMHRwMmJKbGxUckZ4Y1Y4KysyM2FMVmExcTlmcjVUYmJEWXNGZ3M2blk1Yit0MVNKZERKek14azIvWnRGK3hEV1duWm4rcXpFS0p1U0tBai9qWS9YMThsME1uUGswQkhDQ0Zxc24vL2ZuSnpjL25uUC85WkpjaTUzRTZjT01IYjg5L0dhck5pdDlreG04MllUQ2JLeTh1clhjZGpNQmk0N3JycmNIZDNCNkRjVk02MzMzeExtOVp0bENRRVdWbFp0YTd4QVZqLzFYcUNnNE1aY1B1QWFzOS85KzEzeEIyTW8yZlBuc3IwdHRvWURBWTZkT2lnSEU5OGJpSUFiNy85TnZFbjRubHIzbHRWcnRuMHd5YXlNck80OTk1N0dmWDRLS1Y4ejU0OXpIeHRKblBtenFGTm16WlZyb3VLam1MWXZSZGVRNVdXbHNiSmszVTdEVkVJY1dFUzZJaS96ZERNZ0ZhcnhXcTFZckZZS0MwdHhkUFRzNzY3SllRUURVNWNYQndBM2EvclRsNWVIanQyN0NBM0o1ZWdvQ0I2MzlUN3NxNXpOSldaT0h2MkxIY012SVB3OEhEY2RHNjR1N3Z6L2ZmZlUxaFl5TE1UbjhWZ01HQXdHUER5OHFyeWU3MVQ1MDdjZlBQTmZQcnBwL1RvMllObXpacXhmUGx5ZkgxOWVmQ2hCNnR0ODFEY0lXVmRUSFVKQms2Y09NRkhIMzBFd083ZHU5bTllL2NGbjBlN2R1MnFEV1ljZGtlMUkyVEZ4Y1VzWGJvVWdKeWNISmR6K1huT0RiQ0Rmdi9BN2xEY0lSSVNuV3R0dkx5OThQSDFJVEdwK3NRS2xabE1KbnIxNnNYbXpadVZQdnh4MUVvSVVmY2swQkdYaEorZm56SW51cUNnUUFJZElZU29Sa3B5Q2dCRlJVVzhOdU0xbHoxZWxpeFp3clJwMCtoNjdjV3ZTYmtVQmd3WVFQdjI3WlhqdzRjUFUxSlNva3hUKzZQTWM1a2NPWElFZ1BEd2NDd1dDM3QyNzZHc3JJeXRXN1p5MDAwM3NYdVhNMEJwRWRIQzVkcFZxMWZoNCtORHYzNzlxdHozN05tenpIeHRKbGFybFY2OWV2SHN4R2N2MlBkWFhuNmx4blZORmRQUWpoMDc1bEsrYis4K2lvdUx1ZjJPMjBrNDdab3dJQ01qQXc4UEQyVzB6ZDNESFc4dlozSUQ3L2JlWEN4dkwyK0NnNEl2dXI0UW9tNUlvQ011Q1QvL3lvRk9JYUdob2JLbmpoQkMvRUZoWVNFQUgzLzBNY01mR0U3Ly92MngyV3o4OE1NUHJGaStnbG16WnZIeEp4L2o1ZVZWWjMxUXFWUzFudGQ3Nmlrdkw2L3hmRkp5RXA5Ly9ybExXWHg4UEFEKy92NGNQMzZjNDhlUEE4NGdxcklCQXdhdzROMEZ6SjQxbThsVEppdC9KOUxUMHBrK2JUb1dpd1dEd1lCR28wR3YxMS93dWRUMmQ4WnNOblAyN0ZrbXhVeHlLWDlyM2x1RWhvYmk1Ky9INWg4M1UxNWVya3pIaTQrUFZ4SW9BTFJ2MzE0SkFxZE5tOGJaTTJjdjJLZktYbnI1SlZxMWF2V25yaEZDWERvUzZJaEx3azJudytEcGliRzBGTHZkVGtGQklmNytrbXBhQ0NFcU0xdWNLWmx2dWVVV2w2bE1JMGVPNUV6cUdiWnYzODZPN1R1NGM5Q2RkZEorUlFheXlreGxKcGNNYW5vUFBZV0ZoVld5cW9FeldVS1BIajNvMGFQSFJiZTVmLzkrNVhILy92MXAxcXdaTTErYnliTFBsL0h3SXc5ejh1UkpYbjNsVlVwTFM1bngyZ3plZWVjZDl1elp3ME1QVnQzMzVvK0tpNHRwM2JwMXRlZkt5OHZwMUxrVFk4ZU9CZURIVFQreWZ2MTYvUHo4YUhkbk8zSnpjN0hiN1J3OWNwVHUxM1hIYURSeTh1VEpHdmN4eXMvTHAzLy8vZ3k2YTVCTCtXT1BQc2E0Y2VPNDRjWWJsREtqMGNqVC8zNGFpOFZ5d2VjZ2hLZzdFdWlJUzhZdndCOWphU25nM0o5QUFoMGhoSENsOTNDT1V2VHNWVFhyV2ZmdTNkbStmVHVwcWFsMTFuNVpXWm5TaHdyVHAwK3Z0dTREdzZ0bVRldlRwdytUSmp0SFNIYnQyb1hkYnEreHJZNGRPMWFiY09HR0cyN2c3cnZ2NXNzdnYyVEkwQ0g4dFBVbnlzckttRDU5dWpKZDdxcXJybUxRb0VGVnJ2Mmp0V3ZYMW5qT2FEVFN2SGx6b3FPakFaUVJvb3IvQXdJQ0NBOFBaOXUyYlhTL3Jqczd0dS9BWXJGVSs3V3BzSGZ2M21yMzVObTZkU3VIRGgxU2ppOUhtbkFoeElWSm9DTXVHUjhmSDlMVDByR0dkaU5uQUFBZ0FFbEVRVlRiN1pTWGwyTTBHakVZRFBYZExTR0VhREJDUTBOSlNrcFNOc09zekVQdlVjMFZsNDdKWk1KdXQ2UDNkQTEwSG4zc1VabzNiNjRjWjJWbDhmRkhIek5zMkREYVg5M2VwVzVnWUtEeWVPNmN1VGdjVlJmOE94d095c3ZMbVRselpvM3JqUWJjUG9EMTY5ZHorUEJoSG56b1FYcmYxSnVPSFRzcTUwTkNRcFJNYnJYWnNtVUxack81Mm5NRmhRVzBhOWRPT1M0cmM2Wjg5dkE0L3pyMzd0MmI5ZXZYOCtCREQ3SnUzVHBhdG14WjYxU3phenBjVTJYRDBGMjdkdEg5dXU1MDZkSkZLU3N0TFdYdjNyMFg3TDhRb201Sm9DTXVHUlVRR0JCQTF1OXJkZkx6OGlYUUVVS0lTanAwN01EdTNiczVldlFvVjE5OXRjdTV4QVJuTnErSWlJZzZhVHNqSXdPQXNMQXdsL0tPSFR1NkpDT3cyKzBzWDdZY3E5VjZ3ZjEySGh2MUdFT0dESEVwUzA5TFo4eVlNYlZlVnpIU1UxSmNRck5telZ5Q0hIQ3VyNm04NldkTmFwb2FaclBaeU03S0pqUTBWQ2t6bFp2UWFEUXUyZDV1RzNBYlgzenhCVk9tVENIelhLWXlXbFVUSDI4ZldyUm9VYVU4d0QvQXBieTZhWDlDaU10UEFoMXhTZmtIbmc5MENnb0xDV3NlamthU0VnZ2hCQUEzMzN3enl6NWZ4cGYvKzVLK2Zmb1NFaG9DUUdwcUt0OTg4dzN1N3U3MDZ0MnJUdHF1bUJJWEZSVlZZNTJFaEFTQ2c0UHAxYnNYTzNiczROSEhIbFVDZzhURVJPTGk0aGcwYUpETHFNaGZjZmp3WWNDNWVXbDFmdm5sRjM3NTVaZUx1bGZsVVpzS0tTa3AyR3cyMnJacnE1UVpTNHhWTW9JMmI5NmNtMjY2aWUzYnQzUDExVmZUcDArZkd0dlI2WFI4L2ZYWGJOeTRzY3E1UllzV1ZVblFvTlBwTHBqNFFRaFJ0eVRRRVplVVZxUEIyOXVib3FJaXdMbFdSellRRlVJSUp6OC9QNTU4OGtuZWZ2dHR4bzhmencwMzNFQjVlVGtIRHg2a3ZMeWNaeWMrcTR4MldDd1dacythVGQrYis5SzNiOSsvM1haY1hCd0dnOEZsbWxxRnhNUkVWcTFjeGE1ZHUzajExVmNaT25Rb1d6WnZZZE1QbTdocnNIUHp6MU1uVDdIbzAwVU1HRERnTHdVNlQ0MTdDclZhalVhaklUazVtWkRRRUxwMDdWSnQzVzdkdS9Ib280OWU4Sjd2dnZOdXRlVy8vdm9yYm01dXRHelpVaWtyTENxc01tM3YxS2xUSER4NEVJQ2twQ1NPSFR2bXN2a29PTDhPVnF1VldiTm5WZHZXUCsvN0o2UEhqS1ozNzk3Vm5pOHJLN3VvREhKQ2lFdFBBaDF4eVFYNCs1OFBkSElrMEJGQ2lNcHVHM0FiUHI0K3JGMnpsdDI3ZDZOU3FXalh2aDNEN3g5TzV5NmRsWHBtc3hsanFaRTVzK2VRbHBiR2lCRWovbktiRlh2ZDlPalJBNDFHQTBCeFNURUFIN3ovQVltSmlVUkZSVEh5d1pGMDZkb0ZyVmJMM1hmZnphSkZpMmpicmkxdDJyUWhPVG1ab0tBZ2w5VFhTVWxKVlRiMXJOaDA4NCs2ZCsvT2I3LzlCc0FkQSsvZ3Z2dnVxM1pEVHdDRHA4RWxTS21KeldaVFVrTlhNSnZOZlAvZDkvVHAyOGRsbWxybXVVeDhmSHlVNHhNblR2RHlTeStqMFdoNDd2bm4rT2pEajNqbDVWZDQ2ZVdYWFBZUSt2RERENG45S2JiV2Zyei8zdnNzL0wrRk5aNy9ZdDBYRjN3dVFvaExUd0lkY2NrWm1obHdjM1BEYkRaanM5a29LaXJDMi92aU4xb1RRb2ltN3ZycnIrZjY2Nit2dFk3QllHREdqQm5NZTJzZXk1Y3RKeTh2ajNIanh2MmxQY3JXclZ0SGNYRXgvZnYzVjhvcTNyd2JTNDA4OS94ejlPelprNmZHUGNXUkkwZVlOR2tTb3g0ZnhibHo1NWc4YVRMREh4ak83dDI3cTZ5bDJmempaamIvdVBtaSt2RDRFNC8vNlg3LzBmdnZ2MDllYmg0Nm5ZNjh2RHlTa3BLNCsrNjdYZXFzWHJXYXJLd3NCZzBheEtwVnF6Q1htMGxQVHljcks0c2JiN3dSZ0EwYk52RFpvczh3R0F6TWZIMG0wZEhSUkVWRk1XM3FOS1pPbWNvZEErL2drVWNlUWEvWE0yYk1tRnJYSE4xN3o3MDhQZjdwV3FlOW1jM21LbW05aFJCMVR3SWRVU2NDQWdLVWhhKzVlWGtTNkFnaHhGK2cwK2w0SWVZRjFHbzEyMzdleGoxRDd5RzhlZmlmdm85YXJlYmFidGU2VEJVYmVzOVF3c1BEZWZpUmg1V1JqOWRmZjUyWFhucUo5eGE4eC9RWHB6TnQralRXcmwzTCtxL1dvL2ZVTS95QjRjcjFmbjUrREI4K25Ec0czdUhTVnVhNVRHSmlZdEM1NmJqVWZIMThTVWxPUWFWU29YUFRjYzg5OS9EQWlQTnBzRTBtRTk5ODh3MjMzbm9yN2RxMTQ1dXZ2MkhidG0ybzFXcTZkTzNDL2NQdlo5WWJzOWl4WXdldFdyVmk4dVRKaElVN2t6TzBiTm1TdDk1NmkzZmVlWWVOMzI5RXE5Vnk1c3daRHNVZHFxazdpdm56NWpOLzN2eGE2eXhmc2R4bFJFa0lVZmRVcG5LVG83NDdJWm9lbTkxTy9HOG5zRHVjMzE1dDI3YVJUN09FRUExR1VYRXhxU21wdEc3ZDZtOHZyTDhjN0hZN0dSa1oxYTZ2dVZqRnhjVXUwODVxVWxoWWlKdWJXNk5kVjdKdjN6NnV1ZWFhR3JOK0hvbzd4QysvL01Kam94NXptZHBXd1c2Mzg5MjMzM0h6TFRkZjFPc2xoR2k0Sk5BUmRTWTlQWjI4MytkcUJ3UUVFQllXZW9FcmhCRGk4bWhzZ1k0UVFvZy9UL0wraWpvVEVCQ2dQTTdQejY5MUIyMGhoTGljS2hia3krOGxJWVJvdWlUUUVYWEczZDFkbVRwZ3Q5c3BMQ2lzNXg0SklZU1QzdDA1aW1NcU05VnpUNFFRUXRRVkNYUkVuZkwzOTFNZTUrVG0xbU5QaEJEaVBMVkc3Y3pjbFY5OUttUWhoQkNObndRNm9rNTUrL2dvVTBUS3k4c3hsaGpydVVkQ0NPRVVHQmlJeVdRaUx6ZXZ2cnNpaEJDaURraWdJK3FVQ2dnSVBMOVdKenNudS80Nkk0UVFsUVFFK09QVnJCa1o1ODZSbHlmQmpoQkNORFdTZFUzVU9idmR6b2tUOGNxaTM5WnRXdVB4aDUyc2hSQ2lQamdjRHM1bG5DTTNMdzhQdlFjZTdoNTFzditMRUExWlNIQndmWGRCaURvaGdZNjRMTTZkeXlRbkp3Y0FIMjl2SWlJajZybEhRZ2h4WG9uUlNINWVQaWFUaWZMeTh2cnVqaENYVmNlT0hlcTdDMExVQ1FsMHhHVmhzOWs0Y1NJZWgyd2dLb1FRUWdnaExnTlpveU11QzQxR2c1K2ZyM0tjbFMxcmRZUVFRZ2doUk4yUlFFZGNOa0ZCUWNyamd2d0NyRlpyUGZaR0NDR0VFRUkwWlJMb2lNdEdwOVBoNitPakhHZG41OVJqYjRRUVFnZ2hSRk1tZ1k2NHJBS0R6NC9xNU9YbFliZlo2N0UzUWdnaGhCQ2lxWkpBUjF4V0h1N3VlRFZyQmpqVHV1Yms1dFp6ajRRUVFnZ2hSRk1rZ1k2NDdFSkNRcFRIT2JrNTJCMlMrRThJSVlRUVFseGFFdWlJeTg1RDc0SEJZQURBYnJQTGp1UkNDQ0dFRU9LU2swQkgxSXZBd0VEbGNVNTJEakttSTRRUVFnZ2hMaVVKZEVTOThQSnFocnU3T3dCV3E1V0MvSUo2N3BFUVFnZ2hoR2hLSk5BUjlTYW9VZ2Eyckt3c0hMSldSd2doaEJCQ1hDSVM2SWg2NCt2amc1dWJHd0FXaTRXOHZQeDY3cEVRUWdnaGhHZ3FKTkFSOVNvMExGUjVuSm1WaWQwdSsrb0lJWVFRUW9pL1R3SWRVYSs4dmJ6dzBIc0F6Z3hzT1RrNTlkd2pJWVFRUWdqUkZFaWdJK3BkZUZpWThqZ25KeGU3VFVaMWhCQkNDQ0hFM3lPQmpxaDNucDZlTkd2V0RBQzczVTVtVmxZOTkwZ0lJWVFRUWpSMkV1aUlCaUUwTkVSNW5KZWJpOVZxcmNmZUNDR0VFRUtJeGs0Q0hkRWdlSGg0NE92akE0QUR5RHlYV2I4ZEVrSUlJWVFRalpvRU9xTEJDS2swcXBOZlVFQzUyVnlQdlJGQ0NDR0VFSTJaQkRxaXdkRHBkUGdIK0N2SDV6TE8xV052aEJCQ0NDRkVZeWFCam1oUVFvS0RVYWxVQUJRWEYyTXFNOVZ6ajRRUVFnZ2hSR01rZ1k1b1VEUWFEWUdCZ2NweGVucDZQZlpHQ0NHRUVFSTBWaExvaUFZbk1EQUF0Y2I1clZsYVZrWmhVVkU5OTBnSUlZUVFRalEyRXVpSUJrZWowUkFjRktRY1o2U2xZN2ZMSnFKQ0NDR0VFT0xpU2FBakdxU0FnQUIwT2gwQVZwdU43T3ljZXU2UkVFSUlJWVJvVENUUUVRMlNTcVdpUll2bXluRk9kalptaTZVZWV5U0VFRUlJSVJvVENYUkVnMlV3R1BEMjlnYWNtNGltblUycjN3NEpJWVFRUW9oR1F3SWQwYUNGaFllaC9qM2R0TkZvcEVnU0V3Z2hoQkJDaUlzZ2dZNW8wSFJhTFVIQjV4TVRwS2RuNEhBNDZyRkhRZ2doaEJDaU1aQkFSelI0Z1lHQjV4TVRXSzFrWjJYWGM0K0VFRUlJSVVSREo0R09hUEQrbUpnZ1d4SVRDQ0dFRUVLSUM1QkFSelFLQm9NQkgwbE1JSVFRUWdnaExwSUVPcUxScUpLWW9MaTRubnNraEJCQ0NDRWFLZ2wwUktPaDFXb0pEZ2xXanRQVDBpVXhnUkJDQ0NHRXFKWUVPcUpSQ1FnSXdOM05EWEFtSnNqTXpLcm5IZ2toaEJCQ2lJWklBaDNScUtoVUtwcEh0RkNPYzNKeU1KV1o2ckZIUWdnaGhCQ2lJWkpBUnpRNm5ubzlmbjYreW5GcWFxcE1ZUk5DQ0NHRUVDNGswQkdOVWxoWW1MSzNqdGxpNFZ6R3VYcnVrUkJDQ0NHRWFFZ2swQkdOa2xxdEppSXlRam5PemN1anRLeXNIbnNraEJCQ0NDRWFFZ2wwUktQbHFkY1RFQkNnSEo5SlBZUGRicS9ISGdraGhCQkNpSVpDQWgzUnFJV0dodUQyK3hRMmk4VkN4am1ad2lhRUVFSUlJU1RRRVkyY1NxVWlNakpTT2M3UHk4ZG9OTlpqajRRUVFnZ2hSRU1nZ1k1bzlEejBIZ1FGQlNuSFo4NmN4U1pUMklRUVFnZ2hybWdTNklnbUlUZ2tHQThQRDhDNWtXaEdla1k5OTBnSUlZUVFRdFFuQ1hSRWs2QUNJaXB0SkZwUVVFQnhTVW45ZFVnSUlZUVFRdFFyQ1hSRWsrSHU3azVJU0xCeWZQYk1XZXcybWNJbWhCQkNDSEVsa2tCSE5DbEJRVUY0NkoxVDJHdzJHNm1wcWZYY0l5R0VFRUlJVVI4azBCRk5UbFJrSkJxTkJvQVNvNUdzckt4NjdwRVFRalJkSzFldVpNT0dEUmRWZC9mdTNjeWZONy9hUGM4Y0RnZnBhZWtYekp5WmVTNlR3c0xDQzdibGNEaHdPQnkxMWpFYWpadzVjM0Y3c01XOEVNT1dMVnRxclRQdnJYbXNXTEhpZ3ZjU1Fsd2VFdWlJSmtlbjA3bXMxOG5LeXFaRTF1c0lJYTV3cDArZlp1dldyZFgrTXhxTm5ENTltaE1uVHRUNkx5RWhvY3A5OSsvYnorRkRoeStxRDBtSlNXelpzcVhhQU1SaXNUQm16QmcyYjk1YzZ6MG1USmpBNmxXckw5ald2bjM3ZU9LSkp6aHo1a3lOZFhaczM4RzRKOGRSV2xwNndmdWRPSEdDdkx3OGw3TEN3a0pTVWxLVTQvajRlTTZrMXR5ZUVPTHkwdFozQjRTb0M4MmFOU01vS0lqczdHekFtWEs2VFp2V2FMWHlMUytFYURpT0hEN0MvUG56K2ZlLy8wMzM2N3JYYVZzL3gvN01wazJiYU5IaS9BZEJWcXVWaElRRTNudi9QVjU1K1JVS0NncHF2VWR3Y0RDTFBsdFVwLzI4VkRaczJJQ2J6bzNtelpzclpWbFpXVmd0VnVXNHNNZzVNcFNabVVsUllaRlM3bW53eE5mWDk0SnQ3Tm05aHdVTEZqQnYvanphdG0xN0NYc3ZoTGdVNUYyZmFMSkNRb0lwTlJveGxwWmlzOWxJVGttaFZjdVdxRlNxK3U2YUVPSUtsNUNRd09wVnE5bTFhOWRsYmJkZCszYk1tREZET2M3THkrUGhmejBNd05MUGx5b2pMWW1KaVR3NzRWbm12ejJmbGkxYkt2VXY5Ky9QM054Y2R1MTBmWTBzRmd0SnlVbDh2ZUZybC9JQnR3OVF0aGxJU0VnZzdtQWNVNmROUmEwK1AzbGw2dFNwbk1zNFY2V2Qvenp6SDVmamdYY081T21ubjY2MlQzYTdYYm5uMGFOSDBldjF0R3JWNnM4L09TRkVuWk5BUnpScGtkRlJuRHA1Q3F2Vmlxbk1SSHBHQnMzRHcrdTdXMEtJSzlpRS8wemc5T25UdUxtNUVSRVJVZXZVcWtzdFB5K2ZuMy8rV1RrdU5aNmZzbFU1SU1qTXpBUWdzdEtheDhwT25EaUJ6V1p6M3FPMEZLMVd5N0ZqeHdBSURRM0ZZclpnS2pkVnVhNmcwRGxpbEpLU2dscXRScS9YVTFCUXdNbjRrOWdkem5VeXg0NGVRNjFTNCs3dVRrUmtCRXVXTEhHNWg4bGs0dml4NDV3NmVjcWx2RmZ2WGtxZ3MzclZhdHEzYjArdlhyM0l6YzFsL1ZmckdYYmZNR2ErTmhPTDFhSmNzM1BuVHBaOXZveDU4K2VoMSt1VjhtYk5tbFg3K20zY3VKR1U1QlNlZitGNTdIWTcrL2Z2cDJQSGp0VytSa0tJK2llQmptalNOR28xMFZGUm5QNTlYbmwrWGo3TkRBWjhmSHpxdVdkQ2lDdlYyYk5udWZXMld4azVZaVQvKy9KL2x6WFF5Y3JLWXNQNjg0a0RyRmFyeTdrMWE5WUFrSnFTaWs2bjQrT1BQMWJPKy9yNDh0Qy9IZ0xnMVZkZXBiaTQyT1hlazJJbUFUQjZ6R2kyL2J5TitQajRHdnZ4elBobkFPald2UnNkT25SZzdacTF5cm05ZS9keTRNQUJ2TDI5V2ZUWklyNVk5NFhMdFNNZUdFRy9mdjBZTTNaTXRmYytjZUlFdTNidFl1NmJjd0ZZczJZTlc3ZHM1ZDVoOXhJYUZ1cFMxOC9YRDREdzhQQWFnNXZaczJaejY2MjNBcUQzMEJNYkc4dGRnKytpM0ZST2NYRXhCdzRjNEw1aDl3SE9JQ3dqSTBNNXJ0QzdkMitlbmZoc2phK0hFS0p1U0tBam1qd1B2UWRoWWFGay9ENWQ0ZXpaTk56ZDNaVlAvb1FRNG5KYXRueFp2ZjMrcVczcVdtRmhJUnUvMzhqalR6eE9WR1FVZmZyMFVlckZ4OGNUR3hlckJEcnZ2ZjhlZHJ1ZDlMUjBwazJiUnJmdTNSZy9manpnSEEzcDJyVXJaV1ZsTG0zLzlOTlBmUHZOdHdETW5qTWJqVWFEd1dBZ0lpS0M0Y09IWXphYnVmZWVlM2xzMUdNTUdUTGtMejAvbTgzR0IrOS9RTDkrL1dqWHJoMXBhV244c1BFSEhuem9RZGF1V2N2V3JWdGQ2bHNzenRHZDBVK01ybkt2KzRmZnorREJnOW01Y3lkOWIrNExRTitiKzZMVmFsbTZkQ20rUHI3bzlYckdqaDJyWExOa3lSS0Nnb0lZTkdpUXk3MUNRa1ArMHZNUlF2dzlFdWlJSzBKQVFBQkdvNUdpb21JY0RnY3BLYW0wYWQwYXRVWVNEd29oTHEvNi9KQWw3bUNjeTJoRGRkblBCZzRjaUY2dlo5UmpveGc5WmpROWUvYkViYU1iSitKUEtIVUNBZ0lBaUkyTkJjQk41MFpRVUpCeVBpb3F5dVdlSnBPSjNidDJvMUtwY0RnY3RHL2Yvb0xUdmRMUzBqanc2NEVxNVRXdDBRRm8xYW9WaVltSkpDWW04dE5QUHdFUUZoYkcwS0ZEK2UzNGI0U0dobGE1cGtxNzZXbDg4L1UzZU9vOVNVMU54VzYzRXhYcGZENHFsWXJIbjNpY25Kd2Mzbm43SFFZUEhzeHRBMjVUcmwyN2RpMGhJU0V1WlVLSStpT0JqcmhpdEdqUmd0T25FekNielZnc0ZsSlRVNG0rS3JxK3V5V0VFSmVGVnF1bFE0Y09qSHA4bEZKV1hGVE1hNis5NXJJK3AwSlpXWm15RHFjbVc3YzRSMGpTMHRKNFp2d3pUSjR5bWZCcTFrRis5ZFZYRkJRVTBLZFBIN1p0MjNaUi9VMUlTS2l5UHFmQ3FaT25xcXpSQVlpWkZNUDBGNmVqOTlCejVzd1pGaTVjeU5peFk5SHBkSFR1MHBuT1hUcXpZc1VLSWlJaWxCR3JMNy84a3VQSGpqTnQralRzZGpzeEw4UVFHaFpLLzF2N3MrbUhUUmdNQnNMQ3c1UTJPblhxeEtlZmZJcmRidWNmUS81eFVjOUZDRkUvSk5BUlZ3eTFXazFVVkNRSnB4T3dPeHlVR0kya3AyY1FYdWtQbUJCQ05FVkdvNUdoOXd5dFVoNGNITXppSll1Qjh3a0lLamdjam1vRG9BcUhEeDBtUFQyZGtOQVFmSHg4S0NrcFlWTE1KR2ErUHRObFJDYzFOWlUxcTlkd3g4QTdsRFV4dFRHYnpSejQ5UURORE0ycXJNK3ByTGk0bUYwN2Q5SDEycTZFaExoT0RiUFpiSHp5eVNmMDZ0V0w2NjYvenVXY3A2Y244OTZhUit4UHNZeDdhaHc1MlRta3A2Y0RzUEg3alp3NGNZSlhYMzBWblU3SDhlUEhhZE8yVFpWc2MrMnZibytwM0VSd2NQQUZuNDhRb3Y1SW9DT3VLTzd1N3JTSWlDQTFOUlZ3ems5M2M5TVJHQmhZenowVFFvaTZNM3YyN0dxbmdWWDI2cXV2dWh5WGxaV2g5OURYVUJ1V0wxL09qVGZlU0c1dUxzMmFOU05tVWd3eE1URk1tVHlGMlhObUV4RVJnY1ZpWWU2Y3VYaDRlREJ5NUVpKy8rNzdLdmN4bVV6RW40am55SkVqQUN4WjdCekZ1VzNBYlhUcjNxM0c5bk56YzFtd1lBSFRwaytyRXVpc1hyV2FyS3dzWG5uMUZaZDJsaTVaeXJEN2h0RzFhMWZtdlRXUC9QeDh6Qll6Ym01dUFOd3g4QTZpcjRybW1tdXVBZURKY1U5V3U3ZFE3OTY5NmQyN2Q0MTlFMEkwREJMb2lDdU90N2VYeTJhaTU4NWxvdFBwSkJPYkVLTEpHajkrUENiVCtYVFBtMy9jekw1OSs1Z3lkWXBTWmpRYWxjZloyZG5ZYkRiOC9Lc2ZnZG0xYXhmSGpoMWo5cHpaTFByVXVZR292Nzgvcjg5OG5iVmZyRlhXd3J6Ly92c2tKU1V4L2NYcCtQbFZmNitGQ3hleStjZk55dkgxMTEvUDBLRkRDUW9LNHJ0dnY2dnhPZVhsNVFGdzRNQUI4dlB5QWJqNWxwdjU3Zmh2ckZ5NWtqRmp4bUF5bVRnVWQ0aTgvRHk2ZE9uQ3laTW4rZmRULzJiQ3N4TjRkOEc3QUt6L2FqMmVCazhBTkJxTkV1UUFlSGw1NGVYbFZXMzdVNmRPNWJmanY3bVVXU3dXMHRQVDJUTjBqMHY1U3krOXhMWGRycTN4dVFnaDZvWUVPdUtLRkJJU2pLbmNSSEdSTXozcW1UTm4wV2cwTmFZWEZVS0l4aXdvS0lodnYvbVdOV3ZXc0dUcEVueDhmWlI5ZkNxY09uVit6Y3ZodzRlQjgwa0hLak1halh5NDhFTTZkZTVFaHc0ZFhNNkZoSVlvRzIxK3R1Z3pOdis0bWNGM0Q2WkhqeDQxOXUyR0cyNmdZNGVPZE9yVWljY2ZmNXl1MTNhbFM5Y3V4QjJNWTlHaVJUVmVaN2M3OTkzWi9PTm1KYkZCdDI3ZFdMeDRNUTZIZ3c4Ly9GQ3AyNjVkTy9yMTY4ZXMyYk5ZdUhBaDgrZk41NU5QUDhITHk0dmMzTnhxbitlRjNEZnNQZ3B1Y3gzdFdmelpZb0tEZ3hsMGwydld0Y2lveUQ5OWZ5SEUzeWVCanJoaVJVWkVrSmlZcEtSQVRVbEpwV1hMbHVqMWtuWmFDTkgwRkJVWHVZeGNKeVFrS0JuWVFrTkRtVE4zRGpObnprU3IxYkwrcS9VQVRKZ3dnWWtUSjNMZDlkY1JFZWtNaWpRYURWYXJsVkdqUmxWdDVIY3JscTlnM2JwMTlPalJnekZqcXQvdnBrS3ZYcjBBNTlxY3lycGUyNVV2MW4zQmo1dCtKRFFzbEU2ZE9ybWNUMDVPNXVsL1AwM01wQmg2OXV5cGxBOFpNb1Rpa21MQ3dzSUlDd3NqTkRRVUR3OFBmdnZ0TjNKemMrbmF0U3Vob2FFY09uUkl1WS9CWUdESGpoMHU5NCtNakNReXN1WUFwYnBwZGF0WHJTWW9LSWorL2Z2WCtweUZFSmVIQkRyaWlxVlNxYmdxT3ByVENjNU1iQTZIZytUa1pGcTJhb243Ny9PMWhSQ2lxVWhQUzZlZ29JQ1NraExBbVhhNVlnOFlkdzkzUEQwOXVhYkROYnp6OWp1Y1BYdVdOMmE5d2ZxdjFqTmw4aFR1di85K1JqNDRFbkNteDM3OXY2OFRIVjAxYTZYRlltSEJ1d3ZZdW5Vcm5UcDNJbVpTVEswSkRTN0dzZVBIK09pamozajl2Ni9UdG0zYkM5WWZjUHVBYXN1LzN2QTFlL2Z1ZFNteldxMVlyVmIyN2R0SFhGeWN5N2wvM3YvUFdnTWRJVVRESjRHT3VLS3BOV3F1dWlxYTA2ZE9ZN1Bic2Rsc0pDVW0wYnAxSzdSYStmRVFRdFFmaThYQzdGbXo2WHR6WC9yMjdmdTM3eGNmSDA5QlFRRnZ2ZmtXN2RxM3c5UFRrKzdYZFZmYWlvMk5aY1h5RmVUazVCQXpLWVpPblRyUnFWTW4xcTlmejZlZmZNclJvMGVKbVJTRHY3OS90VUVPd0xwMTY5aTZkU3MzM1hRVEU1K2JxQ3p5L3p1ZWZ2cHAwdFBTbWZIcURONTU5NTAvTmMzTWFEU1NtSmhJY2xJeXo3L3d2RXZRVlY1ZXpzUm5KNUtTa29LbnB5ZFAvZnNwbDAxU2hSQ05uN3lURTFjOG5VN0hWVmRkUlVKaUlnNkhBNnZWU21KaUVxMWJ0WklOUllVUTljWnNObU1zTlRKbjloelMwdElZTVdMRVg3NVhZbUlpNmVucFRKNHltU1dMbHhBWEYrY3lXbkhzNkRIbXo1dFBsNjVkZU9ubGwyalJvb1Z5YnNpUUlVUkhSZlBKSjU5Z0tqTlZkM3ZGc0dIRDhQYnk1czVCZDFaSnlRek93RU90VmxjN3lsT3g1dWFQdEZvdHo3L3dQUHYzN2NmZjM3L1cramFiamRXclY1T1lrRWhpVWlKWm1WbUFjeFRxN24vY3JkVEx6YzFsenV3NXBLZW44OGFzTjlpK2ZUdXpaODFtLzc3OWpCazdCb1BCVU92ekZFSTBEaExvQ0FGNDZEMklqSXdnSmNXWmR0cHNOcE9ZbkVTcmxpMnIvV010aEJDWHdyaHg0eGczYmx5MTV3d0dBek5tekdEZVcvTll2bXc1ZVhsNWpCczM3aTlOQlZ1NVlpVmVYbDcwNnRXTHE2Kyttdi83NFAvWXMyY1BvNThZelRYWFhJTy92ejkzMzMwM3dTSEJISW83eEtHNFF6Z2NEbXgyRzFhckZiUFp6SFhYWGNjMzMzekRzUHVHMVRpcW90UHBYQmJpcjF1M2pyUzBORHpjUFNndEsyWGJ6OXVJam81MitiMGFkekNPWThlT2taWGxERXFxU3dwVHNjQS9OamFXVW1NcGJ1NXU3UDNGT1EydGNsWTBqVWJEOW0zYjBXZzBkT25TaGJadDJ0S21iUnRsQktxNHVKaXZ2LzZhOVYrdFI2VlM4ZUtMTHlvalY5MjZkZU9kdDkvaHlORWpQUGZjYzFVU0xWUndPQnhzMmJ5bDJuT2xwYVZrWm1hNlpKR3IwSzE3TjVkQVRRaFI5eVRRRWVKM1hsNWVoSVdGa3BGeERnQlRtWW5rNUJTaW82TWsyQkZDMUF1ZFRzY0xNUytnVnF2Wjl2TTI3aGw2RCtITncvLzBmY0xDd29pT2prYXRWaE1RRU1EMEY2ZVRtSmpJOW0zYlNVNU9KaUVoZ2VMaVlzckt5ckJZTE5oc05od09CK0JjejZqUmFOQnF0UVFGQlRGNnpPaUxicmVrdUlSTlAyeFM3dE9pUlF1ZSt2ZFRMblVLQ2d0WXVYSWxBTzNidDY4MVE5dkJnd2VWSUVPbjA5R25UeCtYZE5BQTczL3dmcFZnTURzN213VUxGbkFvN2hBMm00MCtmZnJ3NktPUEVoSjZmditkSGoxNmNOWGJWekZqeGd3bVQ1ck14T2NtMHE5ZnZ5cDljRGdjTEZ5NHNNWStwcWFtVm52K2xWZGZrVUJIaU10TVpTbzNPZXE3RTBJMEpPbHA2ZVRsNXl2SEJvTkJnaDBoUkwyeTIrMWtaR1RRdkhuenYzUzljM05rdDNwTG9WOHh6YXltMFNpNzNZN0Q0VkRTUk5mRzRYRGdjRGorMU1pV3crRmcxaHV6Q0E4UHAxLy9mclVtR1NncksyUGxpcFU4TU9JQlBEMDlMN29OSVVUREk0R09FTlU0YytZTWhZVkZ5bkV6ZzRFb0NYYUVFRUlJSVJvTldXa3RSRFVpSWlMdzlqNC83N3ZFYUNRNU9VV1p5aUdFRUVJSUlSbzJDWFNFcUVGa1pLUkxzR00wR2tsSlNaVmdSd2doaEJDaUVaQkFSNGhhL0RIWUtTa3BrV0JIQ0NHRUVLSVJrRUJIaUF1b0x0aEpUa3F1Y2M4SElZUVFRZ2hSL3lUUUVlSWlSRVpHdXV6VllDd3RKU0V4RVpzRU8wSUlJWVFRRFpJRU9rSmNwTWdvMTJDbjNGUk93dWtFTEZaclBmWktDQ0dFRUVKVVJ3SWRJUzZTQ29pS2lzVEgxMGNwTTV2TkpKdzZqY2xrcXIrT0NTRkVQVnE1Y2lVYk5teTRxTHE3ZCs5bS9yejVOVTc5emNySzR2VHAwOVdlUzA1TzVsRGNvYi9jejhveU16UEp5c3E2SlBjU1FqUmMydnJ1Z0JDTlRVU0xGdWgwT25LeWN3Q3cybXdrSmlZUmZWVTBubnA5UGZkT0NDR3FkL3IwYVZKVFU2czlkK09OTjVLUmtZSDFBaVBVT3AyT1ZxMWF1WlR0MzdjZlB6OC8vdkdQZjF5d0QwbUpTV3pac29Wbi92Tk10ZWUvKy9ZN05tL2V6TExseTZxZSsrNDc5dTNkeDJlTFA3dGdPN1V4R28wOC9lK251ZnFhcTVreFk4YmZ1cGNRb21HVFFFZUl2eUEwSkFSM2QzZlN6cVlCemwyOWt4S1RpSXlNY0puZUpvUVFmNVNabWNtcVZhczQ4T3NCQ2dvSzhQTHlvbXZYcm93Y09aTHc1dUYxMXU3UHNUK3phZE1tV3JSb29aUlpyVllTRWhKNDcvMzNlT1hsVnlnb0tLajFIc0hCd1N6NmJGR2Q5YkUyRG9jRHRlYmlKcUtVbHBaU1hGUmM0L20rTi9mbGg0MC9zR1BIRHRxMGJsTnRuV1plelRBWURIK3ByMEtJaGtFQ0hTSCtJajlmWHpRYURXZFN6K0J3T0hBNEhLU2twQklXRmtaQWdIOTlkMDhJMFFDbHA2VXpjZUpFVENZVG5idDBwb3RQRnhJVEU0bU5qV1h2M3IzTW1UdUg2T2pvT211L1hmdDJMcU1ZZVhsNVBQeXZod0ZZK3ZsU0pYVitZbUlpejA1NGx2bHZ6NmRseTVaS2ZaVktkY243bEorZno5NWY5Z0tRbEpTRTJXem1oNDAvQUhCVG41dUkvU2tXdTkxT2NsSXk1YVp5dnQ3d3RjdjFQWHIySUNnb3lLVXM5cWRZUHZqZ2d3dTJQZXVOV1RXZWUraGZEL0hBQXcvODJhY2poR2hBSk5BUjRtL3c5dktpWmN1clNLcVViam9qSTRQU3NsSmFORzllSjI4S1JPMWtqNk9HN1VyL21jakt5cUo5Ky9hTWYyWThBUUVCU3BPWStWZ0FBQ0FBU1VSQlZQbXl6NWV4YXRVcWxpNVp5a3N2djFSbjdlZm41ZlB6eno4cng2WEdVdVd4V24xK3RDUXpNeE53WnB6VWFEUlY3blBpeEFsc05wdnpIcVdsYUxWYWpoMDdCa0JvYUNnV3N3VlRlZFcxaXdXRnpoR2psSlFVMUdvMWVyMmUvUHg4Rmk5ZURFQjVlVGxtczFrNTd0U3BFMHVYTHNWbXMyRTJtM0U0SEN4WnNnUndqcVNieldhaXI0cXVFdWhVbURGakJwNEdUd0FTRXhJNWZ2dzRnKzhlWEtYZWdRTUhLQ3dzcEYrL2ZrcFpZR0JndGZjVVFqUWVFdWdJOFRmcDlYcGF0V3BKWW1LUzhvZS9zS0FRazhuRVZkSFJhTFh5WTFhWEtnYzJGWThsMkdtWVZDb1ZEb2ZESmRpNTBnS2ZWcTFiOGRMTEw3a0VGUUFqUm81ZzNicDEvUGJiYjNYYWZsWldGaHZXbjA4Y1VIbE5UbFpXRm12V3JBRWdOU1VWblU3SHh4OS9ySnozOWZIbG9YODlCTUNycjd4S2NiSHIxTEJKTVpNQUdEMW1OTnQrM2taOGZIeU4vWGhtdkhPTlRyZnUzWmd4WXdZclY2MEVZUEZuaTZ1czBWbTlaalVBLzMzOXYrVGw1ZkhtVzI4QzhOdHZ2L0hDOHkvVStqdTJWZXRXK1BnNEU4Z2NQMzZjMk5oWW5uL2grU3IxdnYvdWUwNmRPc1c0Y2VOcXZKY1FvdkdSZDJCQ1hBTHU3dTYwYWRPYTVKUVVUR1hPVHpITFRlV2NPbldhcTZLajhkQjcxSE1QbTU3S1FjMGYvLzJ4anFoZmZ3eHNLditycms1VFZ0TWFQbzFHZzd1N096cWRyazdicjIzcVdtRmhJUnUvMzhqalR6eE9WR1FVZmZyMFVlckZ4OGNUR3hlckJEcnZ2ZjhlZHJ1ZDlMUjBwazJiUnJmdTNSZy9mandBelpvMW8ydlhycFNWbGJtMC9kTlBQL0h0Tjk4Q01Idk9iRFFhVGExcllISnpjd2tJQ0NBcks0dmc0R0NLUzRxcmZmMXErOTdadEdrVHExYzVBNldLb082K1lmZFZxVmN4V2xUNTNKUXBVK2grWGZjYTd5MkVhUGdrMEJIaUV0RnF0YlJxMlpLelo5TW9MQ3dFd0dhemtaQ1lTUFBtNGZqNit0WnpENXVPeWtHTjNXNUhoUXFOVm9OYXBVYXIxVmI1dEZ3MERIYTdIYXZWaXQxaHgyYTFZY2VPU3FWU3ZsNVhTckJUblpTVUZFcEtTdWpTdFV1ZHRoTjNNTTdselh4MUh3WU1IRGdRdlY3UHFNZEdNWHJNYUhyMjdJbmJSamRPeEo5UTZsUk11NHVOalFYQVRlZm1NbjBzS2lySzVaNG1rNG5kdTNZcm8zcnQyN2V2TWlYTzRYQlFXbFpLYVdrcHp6LzNQUEh4OGN5Y09aTVhYM3lSdSs2Nmk5U1VWRzY1NVJhbGZzWDNTMDJwcWdHdXZmWmFwUys3ZHUxaTg0K2JpWmtVVTZYZSt2WHJ5VWpQNE1seFR5cGxyVnEzcWxKUENORzRTS0FqeENXa1VxbUlpR2lCd2VCSmVub0c0UHpqZmZac0dtV2xaWVNGaDlWekR4dS9pdUNtNHArYm14c2U3akppMWhpbzFXcmMzTnljQis3T043OW1pL09UZExWYWpWcXR2aUtESFp2TnBrd1J1L1BPTyt1c0hhMVdTNGNPSFJqMStDaWxyTGlvbU5kZWU2M2FEd2ZLeXNxVTZiZzEyYnBsS3dCcGFXazhNLzRaSmsrWlRIaDQxY3h4WDMzMUZRVUZCZlRwMDRkdDI3YTVuRHQ5K2pUcnZsakhvVU9IS0NvcVFxMVc0Ky92ejdNVG42VmpwNDQ4K3RpamZMNzBjeXdXQy9wS0tmd3JScitzbHBwVFlnY0ZCZEc2ZFdzQXpwNDlDOEFOTjl4UXBkN09IVHZKejh1djlwd1FvdkdTUUVlSU91RHY3NDllcjNkSlVwQ2JsNGV4ckpTb3lNZzZuNTdTVkZVT2Nod09Cd1pQUTdVTHBVWGo0T0hoZ1ZhcnBjeFVwdnljWEduQmp0Rm9aTzZjdWNRZGpPT1dXMjdocHB0dXFyTjJodDR6dEVwNWNIQXdpNWM0Ri81WEpDQ29VQkdBMXVUd29jT2twNmNURWhxQ2o0OFBKU1VsVElxWnhNelhaN3FNNktTbXBySm05UnJ1R0hnSGZyNStWZTZUbjUvUG9VT0h1T0hHRzhqUHl5Y2hJWUdwMDZZcTUrKzk5MTdPblR2SGQ5OSt4NnBWcXpoMzdoeGpueHlMM3NNWjlKU1dsV0szMjNsdHhtczgrTkNEU21BRDFZOFMxalIxclhMYWJTRkUweUNCamhCMVJLL1gwN1p0RzVLVFV6Q1puT3QyVEdVbVRwMDZUWGg0bUV4bCs1TXFUMVd6Mld3ME16U1RJS2NKMEdxMWVPbzlLVEdXQU9mZm1GNEp3YzdKa3llWlBYczJtZWN5R1h6M1lNYU1HVk5uYmMyZVBac0R2eDZvdGM2cnI3N3FjbHhXVnFZRUU5Vlp2bnc1Tjk1NEk3bTV1VFJyMW95WVNUSEV4TVF3WmZJVVpzK1pUVVJFQkJhTGhibHo1dUxoNGNISWtTUDUvcnZ2cTl6bjJtdXZaZG55WmFqVmFoWi90cGlFaEFTWDg1bVptV3padklXZVBYc1NGQlRFaGcwYnlNN09WckxUNWVYbWtaK2Z6NzU5K3hodyt3QmF0MjVOdWJrY29Ob1BsYVpQbjE2bGJOMy8xcEdiazF2cjZ5T0VhSHdrMEJHaURtbTFXbHExYXNtWnMyY3BLaXdDblBQSm5ldDRpb2hvMGVLaU44QzdrdjB4eUhGM2M1Y2dwd25SYURTNHVibGhOcHV2bURVN0c3L2Z5TUtGQzlIcjlVeWROcFZldlhyVmFYdmp4NDlYUG5BQjJQempadmJ0MjhlVXFWT1VNcVBScUR6T3pzN0daclBoNTE5MUJBYWM2MTJPSFR2RzdEbXpXZlNwY3dOUmYzOS9YcC81T211L1dFdG9hQ2dBNzcvL1BrbEpTVXgvY1RwK2Z0WGZxM0xXTkt2VjZ2S3pYVlpXeHB6WmM3RGI3VHp5NkNPMGFOR0NUcDA3NGUvdmo4RmdJQ0FnZ0lURUJDSWlJd0NVYVhObHBXV29WQ284UE01UGF4MDZkQ2lEQnc4K1AzMnlrczVkT3Rmd3lna2hHak1KZElTb1l5cVZpc2lJQ0FxOENraFB6MUNtNkJRWEZ4Ti84aVJSVVpGNGVucldjeThiUGlYeGdFcUZ1N3Q3ZlhkSFhHSWU3aDVZTEJibGE5eVVnNXl2dnZxS1R6NytoQTRkT2hBektjWmxQNTI2RWhRVXhMZmZmTXVhTld0WXNuUUpQcjQrdUxtNUVSRVJvZFE1ZGVxVTh2anc0Y01BMWZiTmFEVHk0Y0lQNmRTNUV4MDZkSEE1RnhJYXd0TlBQdzNBWjRzK1kvT1BteGw4OTJCNjlPaFJZOSt5c3JMNDhuOWY0dW5wU1d4c0xHRmh6cldNNXpMT01XZk9IRTZlUE1uNDhlT1ZxV1U5ZS9aVXJ1M1ZxeGNiTjI3aytMSGpHQXdHcFU1SlNRbDZ2UjZWU3NYTTEyWVNGeGQzMGEvVmY5LzRMMjNidHIzbytrS0loa3NDSFNFdUUxOWZYd3dHQXltcHFVb0thcHZOUm1KaUVnRUIvb1NHaGpicE4zZC9SK1VSSFE4UEQzbWRtaUNWU29XN216dW1jaE5xdGJyS2ZqdE54YWxUcC9qMGswL3AzS1V6cjc3NjZtVmRyMWRVWEtUc0tRT1FrSkNnckZjSkRRMWx6dHc1ekp3NUU2MVd5L3F2MWdNd1ljSUVKazZjeUhYWFg2ZU1tbWcwR3F4V0s2TkdqYXJheU85V0xGL0J1blhyNk5Hanh3V241QmtNQnJadTNZclZhaVU0T0poSEgzc1VnSG56NW5INjlHbWVmUEpKN2hoNFI3WFhQakRpQWVMajQwbEtTbUwwNk5ISzZORFp0TE5LRnJoLzN2OVBiaHR3R3g5OStCRnFqWnBSbzBaVjJYdm43Tm16TEZtOGhPRGdZSUtEZzJ2dHJ4Q2k4WkJBUjRqTFNLZlQwYnBWSzdLemMxd1cvdWJtNWxGY1hFSkVSQXVYckVMQ2RiOGN1OTJPUmkxVDFwb3F0VnF0SkpvQW1tU3c4KzIzMytKd09CZ3hZc1JsVDBxU25wWk9RVUVCSlNYTzlWQmhZV0dNSFRzV0FIY1Bkenc5UGJtbXd6Vzg4L1k3bkQxN2xqZG12Y0g2cjlZelpmSVU3ci8vZmtZK09CSndKcEY0L2IrdkV4MGRYYVVOaThYQ2duY1hzSFhyVmpwMTdrVE1wSmdMcG5zM0dBeXNYck9hMHRKU1BEdzhsUHFUcDB3bUp5ZkhaWFRGWnJOVm1iYmF2MzkvN2hwOGw4djNTbXBLS2gwN2RnU2dYYnQyeXZPTmVTR0dIemIrd0FzeEw5Q3NXVE1BOXU3ZHkrcFZxNG1NakdUR2F6TmsvYVFRVFlnRU9rTFVnNkNnUUx5OHZFaE5UY1ZzTmdQT3JEOEpDWW40K3ZvU0ZoNkdSdmFDVVZUT3RpWnJjNW91clZhcmZKMmJhdmExcE1Ra0FOYXVYYXVNbXZ6Um9FR0Q2TmE5R3hhTGhkbXpadFAzNXI3MDdkdjNiN2NkSHg5UFFVRUJiNzM1RnUzYXQ4UFQwMVBaRU5OaXNSQWJHOHVLNVN2SXlja2habElNblRwMW9sT25UcXhmdjU1UFAvbVVvMGVQRWpNcEJuOS8vMnFESElCMTY5YXhkZXRXYnJycEppWStON0hhOVRBMVdieDRNY2VQSFdmQmV3c3dtODNNblR1WEFRTUdLSUZPVmxZV01TL0VNSEhpUkdWTnpjR0RCMW00Y0NGKy9uNzA3dDBiZ0RObnpwQ1RrMFBMVmkxZDdoOFZGY1Viczk1ZzVzeVpQRFh1S1I1KzVHSDIvcktYWGJ0MmNjZkFPM2ppaVNma2d5WWhtaGdKZElTb0p4NGU3clJwMDVxTWpIUGs1ZVVwNVFVRkJSUVZGUkVXSG9hZmZMS29xSmkrMWhUZi9BcW5pczBrcTl2RXNxa29MUzBGcURVRFdyZHUzUURuaHgvR1VpTnpaczhoTFMyTkVTTkcvT1YyRXhNVFNVOVBaL0tVeVN4WnZJUzR1RGdpSXlPVjg4ZU9IbVArdlBsMDZkcUZsMTUreVNYVjhwQWhRNGlPaXVhVFR6NVJwdDNXWk5pd1lYaDdlWFBub0R1ci9WazFHbzNLbmttVkZSUVVzUG5IelF3Wk1rUlpoK2Z1NXM3eTVjdnAyN2N2V3EyVzRPQmd2TDI5V2JwMEtXKys5U1lBdDl4eUN6Lzg4QU1mTHZ5UXJsMjdZakFZMlBhemM1K2VYajJySm5pSWlvcmlrVWNlWWQ1YjgzaDcvdHZPZXIxNk1YTGtTQWx5aEdpQ1ZLWnlVOVA5aXlKRUkxRmFXc3JaTTJjeFd5d3U1WHE5bmhZUkxYRC9FNStLTmpVT2h3T2J6WWJWYXNWc05oTVVHSFRoaTBTamxaMlRqWnViRzFxdEZvMUdjOFVIdGhhTGhYbHZ6V1A3OXUzY09laE94bzBiZDhHcFlOVjVmZWJySEQxNmxPVXJscE9mbjgvL2ZmQi83Tm16aDdDd01LNjU1aHI4L2YyeFdDd0Vod1FyMDBNZERnYzIrL21mUFhPNW1mTHljb2JkTjh3bFNjRnpFNS9EejgrUDZTOVdrN1o1M1RyUzB0THdjUGVndEt5VWJUOXZvMFdMRnJ5NzRGMlhlZ3NXTE9EbjJKLzU1Tk5QbEtsang0NGRZMUxNSk1hUEg2K3MwZG0rZlR1elo4MW0rb3ZUbFFRSEtTa3BqSDk2UEFOdUg4Qy8vdlV2bmh6N0pCRVJFY3g5Y3k1MnU1MjB0RFJPbmp6SjRjT0gyZnZMWG9xTGkybmZ2ajE5K3ZiaDRJR0Q3TisvSDRBMmJkclF1WE5uV3JSb1FYanpjQ0lqSS9IeTh2clRyN1VRb3VHUUVSMGhHZ0JQVDAvYXRHMURUazR1V1ZsWnlpZmFaV1ZsbkRwNUNuOS9mMEpDZ3Evb2FWdE4vWk4rNFNSZloxYzZuWTRYWWw1QXJWYXo3ZWR0M0RQMEhzS2JoLy9wKzRTRmhSRWRIWTFhclNZZ0lJRHBMMDRuTVRHUjdkdTJrNXljVEVKQ0FzWEZ4WlNWbFdHeFdMRFpiTXJYUWFWU29kRm8wR3ExQkFVRk1Yck02SXR1dDZTNGhFMC9iRkx1MDZKRkM1NzY5MU11ZGJLeXN2aHgwNCtNZkhDa3kvcVlEaDA2MEw1OWV4SVN6KytyMDd0M2J6cDM2VXhKY1lsU0ZoVVZ4YUM3QnFIMzBIUGt5QkZLU2tyNDE3Lyt4Ylp0MjNqM25YZVZ0TnJObXpmbjFsdHY1Zlk3YmxkR3M0WU1HVUptWmlZN2QrNWszNzU5ZlAzMTE4cDA0dWRmZUo1YmJybmx6N3pNUW9nR1JrWjBoR2hnTEJZTFo4K211ZXhwQWM2RjJrR0JnUVFFQnZ5bFQzUWJxNG8xR3hhTEJiUFpUSENRWkVScXlyS3lzM0J6YzBPbjAxVTd4ZWxLWmJmYnljaklvSG56NW4vcCtyeThQTnpjM0pRRitKZGJSVnI5bXI2ZXljbkpoSWFHdXV4N0E4N2ZoMzgyYWNQdTNidnAyYk1uNWVYbHJGeXhralp0MjlDaFE0ZUxTakpnc1ZnNGMrWU1aODZjb1UrZlB2TDlKMFFqSjRHT0VBMVVVVkV4NmVucFdLMVdsM0tOUmtOb2FFaU5tKzgxTlJMb1hGa2swQkZDQ0hHcHlGOFFJUm9vYjI4djJyWnRRMGhJaU11YlBadk5SbHBhT3FkT25xS291TGdlZXlpRUVFSUkwWERKR2gwaEdqQzFXazFRVUNEK0FmNWtaV2FSbDVlbnpKc3ZONXRKVFVuRlErOUJjR0FRM2o3ZTlkeGJJWVFRUW9pR1E2YXVDZEdJV0N3V3ptVm1VbGhRV09XY20wNUhZSEFRZnI2K1RTcFRsVXhkdTdMSTFEVWhoQkNYaWdRNlFqUkM1YVp5TWpJeUtQbER3Z0p3cnVFSkNnekVMOEMvU1d3NktvSE9sVVVDSFNHRUVKZUtCRHBDTkdLbU1oTlpXVm5WcnRWUnE5WDQrUGdRRU9CZkpaTlJZeUtCenBWRkFoMGhoQkNYaXF6UkVhSVI4OUI3RUJrVmlkbHNKanNybTRMQ1FtVU5qOTF1Sno4L24vejhmUFI2UFlFQkFYajdlRGVwYVcwTmhjVmlvYkNvR0UrOUhrOVAyVjFkQ0NHRWFBZzAwMStjL2twOWQwSUk4ZmRvTkJxOHZiM3hEL0RIZ1lOeVU3bkxwb3RXcTVXaW9pTHk4dkt3MmF5NHU3czNtczFIS3phUXROdnQyR3cyREFiRFpXbTN1S1NFMFU5Tm9LU2toQzZkT3RaYTkvaUprMHg0ZmlvT2g0T3VuV3V2VzFsSzZobSsvbllqZnI2KytOU1FUT0xZOFJOTWpKbU96azFIdXphdC85UnphSXlNcFVZMEdnMGFqUWFWU2lXQmVSMDdsM0dPakhNWkJBUUV1SlFialViYzNOeisxcjJOUmlPSmlZbG90ZHFMR2xWMk9CeGtwR2VnMXFocmJUdnpYQ1kybSsyQzk2eTg0V2x0ZmN6TXpNVEx5K3VDMzJzeEw4U2cxcWhwMmJKbGpYWG12VFdQcE9Ra09uWHFWT3U5aEJDWGg0em9DTkdFYURVYXdrSkRDUWtPSmk4M2oreWNIR3cybTNMZVpyT1JrNU5MVGs0dWVyMGVYeDhmdkgyOC8vU0dmRmNDaDkxQllXRVJwYVZsZGRiR3VxKys0ZWZ0T3drSUNDQXlva1cxZGF4V0s4VWxKWlNYbTJzNGIwT3JQUiswenBuM0xwWS83TDEwS1Z6ZjdWcHV2NjNmSmIrdnFGK0xGeTltejU0OWZMWCtLNldzb0tDQS96enpIN3AyN2NxWXNXTXUrT0hDdm4zN0NBZ0lxQklBSkp4T1lPclVxVXlZTUlIYkJ0eDJ3YjVZTEJiR2pCbkQ2REdqR1RKa1NJMzFKa3lZUUw5Ky9SZ3pkc3dGKy9YaGh4L3l5aXV2RUJFUlVXMmRIZHQzc0dEQkFsYXRYblhCelZSUG5EakI5VGRjNzFKV1dGaElRVUVCVVZGUkFNVEh4Mk94V0dxOWp4RGk4cEZBUjRnbVNLMVdFeGdVU0VCUUlNWEZ4UlRrNVZOY1hFemxCWGxsWldXVWxaV1JjZTRjSGg0ZStIaDc0KzNqamJ1N2U3MzF1NkdMbWZZS3lTbG5xcFJYN1BxKy9wdnYrWGJqajlWZWU5ZkFBVHp5MEFQS2NVNU9ManQyN1NFOExKUTcvbUlBa1pXZFE4elVWL2pINElIY08yUXdBTC9zTzFCbGs5bExJZERmLzVMZjgwcGt0OXZadW5Vclc3WnM0ZXlac3hpTlJvS0RnK25ac3lmM0Ryc1hMeSt2eTk2ZlA2NkQ4dkh4NGE3QmQ3SHM4MlVjTzM2TTZkT25FeDBkWGUzMURvZUR0V3ZXY3VMRUNZWU1HY0tERHoyb2pMUW9JeXJxK2htVjI3QmhBMjQ2TjVvM2I2NlVaV1ZsWWJXYy8va29MSEptc016TXpLU29zRWdwOXpSNDR1dnJlOEUyOXV6ZXc0SUZDNWczZng1dDI3YTloTDBYUWx3S0V1Z0kwWVNwQUc4dkw3eTl2TERaYkJRV0ZKS1huNC9KWkhLcFp6S1pNSmxNWkdZNUY0SjdlM3ZoNitPTGg3N3hKakdvQ3pmMzZVM25qZ1ZWeXJPeWMvaDUrMDdhdEdwSnA0N1hWSHR0KzNadFhJN1gvbThETnB1Tmh4OTh3R1Vhb2NWaTRjSEhubFNPSzRLb2xXdStZTTI2ODUrNnZ6ejFCVmFzV1VkK1FRRUJsWUtRNVo5OWlJUGFjOHpzL21VZjc3ejNJWjA3ZFdCcXpMTzExcTJnMDhxZmkwdWh0TFNVdCtlL1RjdVdMYm4yMm11eFdxMGNQWHFVdFd2WHNudjNidDUrNSszTG1qeWt2THk4eWpReGxVckYvZmZmVCt0V3JYbmpqVGM0Y09CQWpZR09TcVhpOWYrK3pvcmxLMWkzYmgwN2QrM2tQOC84aHk1ZHV5aUJ6dCtaSnB1Ym04dXVuYnRjeWl3V0MwbkpTWHk5NFd1WDhnRzNEMUJldTRTRUJPSU94akYxMmxTWFFHN3ExS21jeXpoWHBaMy9QUE1mbCtPQmR3N2s2YWVmcnJaUGxZUERvMGVQb3RmcmFkV3ExWjkvY2tLSU9pZC91WVM0UW1nMEd2d0QvUEVQOEtmY1ZFNXhTUW1GaFlXVWxibE96VEtiemNyME5vMWFqYWZCZ01GZ3dOUGdpZDdENDRwYk01R1RtOGZxTDc1aytIMzNjTmZBQWRYV09YTHNOMzdldnBOcnJtN0hReVArZWNGN1ptVmw4K1BXV0RwYzNZNmVOMTRId09Fanh5Z3FMcWJIRGRjeDhQWmJ6N2VmazhQTzNYdHAyN28xYmRxY2Z6TzFmZGNlamg3N2pmNDM5K0htUHIyVWNnK1BDNC9JSFl3N0FzQnQvVzVHMzRnejhqVkc3dTd1ekgxekxsZGZmYlZTWmphYmVmNjU1MGxNVEdUbnpwM2NldXV0dGR6aHIwbE9UdWJJNFNOVnlqTXlNckRiN1ZXQ2hncDMzWFVYT3ExT09lL3U3czd0ZDl6dVVrZW4wL0hJbzQ5dy9RM1g4K2JjTjVrMmJScVRwMHpHdzkzNXZYV2hRQ2MrUHA2VDhTZXhPNXhCL2JHangxQ3IxTGk3dXhNUkdjR1NKVXRjNnB0TUpvNGZPODZwazZkY3ludjE3cVVFT3F0WHJhWjkrL2IwNnRXTDNOeGMxbisxbm1IM0RXUG1hek94V005UExkdTVjeWZMUGwvR3ZQbnowT3ZQSnhLcGFScmJ4bzBiU1VsTzRma1huc2R1dDdOLy8zNDZkdXpZYU5ZOENuR2xrVUJIaUN1UXU0Yzc3aDd1QkFZR1lMUFpLQ29xb3Fpd2lCS2owU1dKZ2MxdXA3aTRtT0xmMDFlclZDbzhQRHp3TkhoaStEMEFhZ3A3OVZRV2YvSTB2OFdmNUthZU53S1FtSlRNM3YwSEFMaXBWdytlalpsZTVab0xUVjN6OWZIbW8vZm5LOGVMbDYwRTRNblJqd0hPS1Q2ZkxGNUdTdW9aM254akJxTWVIcW5VUFhUNEtEdDM3NlY3dDY3Y2Q4L2RBQno3TFo2WFpyeEJSSXZtakhuaWtULzEvTXhtTTN2My80ckIwMU1Kc3NUbG85UHBYSUljQURjM04zcjA3RUZpWWlJbEpTVjEwdTZSdzBmNDhNTVBhenhmMjduS3ZMeThsRUFuS1NrSnRWcXRyRSs1NXBwcldQRGVBcjVZK3dVMzNuZ2p2Lzc2SzhBRlU0VEh4Y1d4ZHMxYTVYanYzcjBjT0hBQWIyOXZGbjIyaUMvV2ZlRlNmOFFESTJwZG8zUGl4QWwyN2RyRjNEZm5BckJtelJxMmJ0bkt2Y1B1SlRRczFLV3VuNjhmQU9IaDRUVUdON05uelZhQ1Q3MkhudGpZV080YWZKZnpBNlBpWWc0Y09NQjl3KzREbkVGWVJrYUdjbHloZCsvZVBEdng0a1pQaFJDWGpnUTZRbHpoTkJvTmZuNSsrUG41WWJmYktTa3hVbGhVU0VseGlVc2lBM0MrSWE5WTI1T2Jrd3M0MzZSNWVucGlNSGppNmVuWjZOZjRIRHgwbUpWci9rZmYzajBCdU9HNmJoU1hHRm14ZWgzaFlhSDg0NjZCVmE2NTBOUTFmYVVwZ0JXQnk3Q2hkeXNKQ0xidDJFVks2aGx1NjM4emJWclhuTkVKSUMwOWcvL09tWWVIaHp2VEprMnNka1RtbSs4M2tYcm1iTFhYRnhRVVlqS1ZFeFFZd0NlTGw5WGFWb1YvM0RXUUZzM0RMNnF1K0d2UzA5SUJhTjI2YmpMckRiNTdNSVB1R2xTbGZOUmpvd2dNREdUTzNEbms1K2Z6NkNPUDhzQUREekJpNUlocTcxTjVSUGVqano3aStMSGozSFBQUFR3dzRnRThQRHd3R0F3ODhxZ3orSzVZSzNhaFpDZkRodzluK1BEaG1NMW03cjNuWGg0YjlWaXR5UWhxWTdQWitPRDlEK2pYcngvdDJyVWpMUzJOSHpiK3dJTVBQY2phTld2WnVuV3JTLzJLeEFHam54aGQ1VjczRDcrZndZTUhzM1BuVHZyZTNCZUF2amYzUmF2VnNuVHBVbng5Zk5IcjlZd2RPMWE1WnNtU0pRUUZCVEZva090ckhSSWE4cGVlanhEaTc1RkFSd2loVUt2VmVIdDc0ZTN0aFFNb05Sb3BMQ3lpcUtpb3hnWHVack1aczlsTVFZRno3WXBhcFVMbjVvYWJUb2ZPelExM2QzZmNkRHJjM056UTZyUU5mb3BIZGs0dXZyNCthQ3V0U1hscXpDaWlveUxvZWVNTjlQazlBS3JzWXFldUdVdExlZnY5RDlIcGRFUkZ0bURIcmoxWXJUYVdyMXFMbDFjekhoNDVuTEkvcko4eS8vNUd6R3Exa3B1WHgydHZ2RWxwYVNsVFhuZ1dYMThmcGI1T3ExWDZ2UC9YZ3h3OGRNUWw2SFE0SEpqTlpqUWFEZTd1N2hRVmx4QzdiYWR5dnJ5OEhMVmFoVTUzZnIyRzFXckZaclBSdThjTkV1alVBWlBKUkhaMk5qOXUrcEhZMkZnRzNqbVFEaDA2MUVsYktwV3F5czlleFY1YmJkcTBRYVBSS0NNdmFyWGFwYTdOWnVQcnI3L216anZ2ZFBtZW1qNTlPb3NXTGVLTEw3NWcrNDd0VEpnd3dTV3Rjbmw1T2VBY0Jma3IwdExTT1BEcmdTcmxOYTNSQVdqVnFoV0ppWWtrSmlieTAwOC9BUkFXRnNiUW9VUDU3Zmh2aElhR1ZybW1TcnZwYVh6ejlUZDQ2ajFKVFUzRmJyY1RGZWtjdFZLcFZEeit4T1BrNU9Ud3p0dnZNSGp3WUplTWNtdlhyaVVrSk9TaXNzd0pJZXFlQkRwQ2lHcXBRSm1lRmg0ZWh0bGl3VlJhUm1sWktXVmx6dVFGZnh6eEFiQTdISlNYbHl0dmN2NUlvOUdnMVdseGMzUER6YzBOblVhTFdxMUdwVmFoVnFuUFAxYXJVYXMxeXNKNnU4M3VNcTJ1cnB6THpDSTRNTkNsek5OVGoxZXpab3g4dFBxcE1oZVRkUTNndy9mZW9xU2tCSXZGd3J4My84L2wzSFAvZVlxMGpBeW12UGhhdGRldVhMT09sV3ZXS2Nldno1N25jbjdRSGJjeDlvbEhYY28rK2VCdHZMMmRXYnd5em1YeTVQam5HRHpvRHBlcGNSV0cvUE1ocnV0K0xkTmlKaXBsUzVhdDRuL3J2Nm54K1lpLzVzeVpNNHg3Y3B4eTdPdnJ5NlRKaytqVHA4OWw3VWQyVmpaMnU1MmdvS0JhNjYxY3NaSlZxMVpodDl1NTk5NTdsWEtEd2NENDhlUHAyNmN2OCtiTlk4cmtLVHcyNmpHR0RSc0dRTG5KK1R2QS9TTFdqVlVuSVNHaHl2cWNDcWRPbnFxeVJnY2dabElNMDErY2p0NUR6NWt6WjFpNGNDRmp4NDVGcDlQUnVVdG5PbmZweklvVks0aUlpRkJlN3krLy9KTGp4NDR6YmZvMDdIWTdNUy9FRUJvV1N2OWIrN1BwaDAwWURBYkN3c09VTmpwMTZzU25uM3lLM1c3bkgwUCs4WmVlbXhEaThwQkFSd2h4VWY2L3ZmdU9xN0w4L3pqK091ZHdtTEpFSE9CRUVSeUlPNVZVekQxVHk3N3U2bXREcmN4UjdqMXlyL3c1eXBHbGlGaHFpcHBsbG51THFHRXFRcWdwQWpLVXpUbWM4L3VETDBkUDU0Qmlnb3FmNStQQkk4NTEzL2QxWDRlamRyKzVscVZhamFXakdvZUhOcmJNRFQrcDZXbGs1Qk4rSHBhZG5VMTJkcmJoSWVoUmREb2RPcDBPclZhTFZxT2hUT25DSFFKeTgrOWJOS2pyYTFKZXBYSkZzOFBXQ3NMTzFvN3hvMGVpMSt1eEwxR0NlL2Z1TTJ2ZUl1clhxME9MVjVzUm41REFPd05NaHd6RnhzYXg1K2RmVVNxVjlPaldHWHQ3MDdrRUhsWE1yNHIxSXRGcXRkeTdkeituZDBHbExKSU5RNTJkblA3MXhwZ0ZWYUpFQ1RwMzZVeEdSZ1ozNzk3bFV0Z2xGc3hmd0kzck4ralR0ODhqNTdROExYLy9uVE84MGMwdDc5NjZZOGVPc1huelpyeTl2Zk1jVHVaYjE1Zi9XLzUvckZpK0FsL2ZCMzkzMHRMVEFJd20rVCtPckt3c1FzNkdVTUt1aE1uOG5JY2xKeWR6N09neDZ0YXJTNWt5eHY4dVpHZG5zMmJOR3BvMWEwYkRSc1p6MFd4dGJWbTBjQkVIZmovQWtLRkR1QnQzbDl1M2M0WU83djFwTDVjdlgyYmF0R21vMVdvdVhicUVaM1ZQa3orSDNqVzh5Y2pNb0hUcDBnVjZiMEtJb2lWQlJ3anh4TXlGbit6c2JMS3lOR2l5c3RCb05HUm1aYUhKeWlKTG8wR2owUmg2UDU1SDkrN2Q1OTY5KzVRdmIvcmdWOTJ6R3RVOS8vMzhpWHErT1VON2REb2RZeVpPeDg3V2xvOEh2d2VBUzhtUzlPalcyZWo4YytjdjhzUDJuZGpZMkRCMjFERHErdjY3SGRlenRWcVQ0WEhQQzYxV3kvMzc5eDk5NGxOa2EydGI1RUhIMmRtWklVTWU5T2drSmlZeWQ4NWNBZ01EY1hCd29HdTNya1hTanF2aFZ3R29uRWRJdm5qeElnc1hMTVRWMVpXeDQ4Ym1PK3pVM3Q2ZU1XUEhHSldscHFRQ1BITGVYa1pHQmxjdVgrSGl4WnhWNGI1ZG45T0wwNlp0RytvM3FKL25kZkh4OFN4YnRvd0pFeWVZQkoyZ3pVSEV4c1l5ZGRwVW8vdDg5KzEzdlBIbUc5U3RXNWRGQ3hlUm1KaElsaWJMOEdlZ2ZZZjJWSzVTbVpvMWMrYmFEUjR5MkRBczkyRitmbjc0K2ZubCs3NkVFTStlQkIwaHhGT2xVcW13c1ZFWlRjQi9XSFoyTnBvc0RWbi9DMElhclFhOVRwL1RjNlBYb2RmcHlkYnAwT3QwNlBUNm5KNGNyUmE5WG8rMmtIY2NWeWdVOU92ZGl6cTE4NTRuTVdUWVo4UW5KQmFvM2dtalIrQmJwN1pSV2NEbTc3a2FmbzNSSXovQk9ZK05DWC9ZSHN6R3dDMjRsSFJtOHZqUHFWVFIvTzd1QmJIcnAxL1k5ZE12LzdxZXdtQnRFcWkyQXdBQUlBQkpSRUZVYlUyRkN1VnpoalNxMWY4YnZsZzR2UnZwNmVsRVJFUkNFUXlIZkJSbloyZUdEUnZHQng5OHdKNDllNG9zNkZ5NGNBR1ZTb1ducDZmSnNmT2g1NWt4WXdacXRab3BVNmRRNnFIaG5CcU5oajY5elM5VzhMRGNpZjVEQmcvSnMyZXVSNDhleE4yTjQ5ZDl2eHJLR2pWcVJQZnUzWEYxZFdYUDdqMTUxcCtRa0FCQVNFZ0lpZi83TzluU3Z5Vi9YdnFUd01CQVB2amdBekl5TWpnZmVwNkV4QVI4ZlgyNWV2VXFIdzM5aU9Famh2UGxzaThCMlBIakRtenRiSUdjZjc5eVF3N2tCTGk4Tm5FZFAzNDhmMTc2MCtROTM3NTlteFBkVHhpVlQ1NDhtWHIxNitYNVhvUVFoVU9DamhDaVNLbFVLbFEycXNmZWpEUjM2SnBHa3hPT0NwT0RnejF2dlpFelBPZisvV1N6NTJSa1pxSlFRUHUyajk3cjVQS1ZxMXk1ZXMxa09OL1I0NmY0WVhzd2JWcTF4TzkveTFnL0xQcE9EQ3UrWHNlRmkyRUF4Q2NrTXZ6ejhXYnYwYkIrUFNhTUdXbjJtRG0xYW5yVHFJSHBBOWY2RFlHUFhZZDQrdHpjM1ZDcjFjVEZ4UlhKL2VMajR3bjdJNHphUHJWTk5pZzlmZm8wUVVGQmxDaFJnaGt6WjVoc0ZxcFNxWGo3N2Z5WE5kZG1hL2xtM1RlVUwxK2V6cDA3NTNsZU5jOXFKQ1ltVXJ0V2JYeDhmQmcwYUJCMTY5WEZ0NjR2b2VkQ1diZHVYWjdYNXZZTy83cnZWME52VS8zNjlWbS9majE2dmQ1b3lXd3ZMeTlhdFdyRm5MbHpXTFZxRllzWExXYk4yalhZMjlzVEh4K1BpNHRMdnUvSG5EZmZlSk9rTnNhOVBldS9XVS9wMHFWTlZyaXJXS2xpZ2VzWFF2eDdFblNFRUtLQWJHMXR6VTdvLzZmQUxWdTVjdldhVWRucHMrZFl2R3dsVmxaV1ZLcFVnVzgzYnVaT1RDeDM3c1R3Um8rdXhNVEdzZm43YldSbDVmdzJ2SE9IdG1aN05YUTZIYnYzN2l2d1VNQnFWVDFNaHNlQkJKMW5MU1ltQm8xRzgxaXJnajBOdTRKM29kUHBhTnYyd1NhNHVTc3Job2VINCtibXh1UXBreWxmdnJ6aCtLRkRoOUJvTkxSczJmS1J2VTVidG14QnA5TlJyMTY5eCs2aCt1Y3ZNdXJXcThzUFczOWczeS83S0Z1dXJOR0ticEN6Q2VySEgzM002REdqYWRyMHdXcUlyNy8rT3NrcHlaUXJWNDV5NWNwUnRteFpySzJ0K2ZQUFA0bVBqNmR1M2JxVUxWdVc4K2ZQRytxeHM3UGp5SkVqUnZWWHJGaVJpaFh6RGlqbWh0VUZiUTdDMWRXVjExNTc3Ykhlc3hDaWNFblFFVUtJQWtwSVNPU3Qvb01lZVo2NUpibC9QM2pFTUtSbjdmLzJzU25sVXBMU3JxNnNXck9lNU9RVXlwVXRnMUtwNU5idGFONFowQmRMUzlOOVNMS3lOUG11OENhZVQ3L3UreFdmT2o1R2MwcFNVMU5adm53NUFLMWVhMVhvYllpSmlXSFhybDI0dUxnWVZoNExPUnZDOGhVNWJhaFZxeGFUcDB6R3pzN082THF6WjgreS85ZjlOR25TeEdqNTlYLzZlZS9QYk55d0VhVlNTWEJ3TUZGUlVmUWYwUCtKbDg0T3V4VEcxMTkvemF3dlpsRzlldlZIbnQrMlhWdXo1Y0U3Z3psMTZwUlJXZTdRMk5PblR4TWFHbXAwck5kYnZmSU5Pa0tJNTU4RUhTR0VLQ0FiYTJ0ZTc5cnhrZWRkRFB1VHNFdVhqY3JhdHZhbnZMc2JGY3E3VTdHQ08rWEtsakZNaFA0dUlBaTEyb0kzZTNSanpvS2wzTG9kL2RUYmZpMGlrdTA3ZHovMWVzWGpDUTBONWNzdnY2Ulc3VnE0dWJseC85NTl3c0xDdUgvL1B2VWIxS2RIang2R2N6VWFEWFBuektWRnl4YTBhTkhpcWR3L096dWJKVXVXa0o2ZXppZkRQdUhPblR0ODkrMTNIRHQyekJCZWZIMTlUVUlPUUd4TUxLVktsVEo3RENBdUxvNTFhOWR4K1BCaDNOemNtREZqQnVmT25TTWdJSUF4bzhkUXYwRjlCZzRjV09CTlVULysrR051MzdyTjlHblRXZnJsMGdJTk0wdE5UU1V5TXBLb3Y2TDQ3UFBQakhwSE16TXpHVGxpSk5ldlg4ZlcxcGFoSHcwdDhpVytoUkNGUzRLT0VFSVVrSTJ0RFgzZWV1UFJKMjdaYWhKMDZ2bjZHRlplKzZlQi9mNWpVdGIvdjRPZnFJMTVDYnQwMmFSTm91aDA3ZGFWN094c3JseTl3dVUvTDJOaFlVR2xTcFVZTUdBQTdUdTBOM29RejhyS0lqVXRsWGx6NTNIcjFpMzY5SG4wQWdENTBlbDBMSmkvZ0lzWEx1TG41MGUxYXRVWU9tUW9XcTBXZjM5Ly90UDdQd3daUElUWXVGaVRhek15TW9pTWpEVGJLM1B6NWsyQ2c0UFo5OHMrTkJvTnpaczNaK2hIUTdHM3Q2ZER4dzYwOUcvSnRxM2IyTDU5TzhNL0hVNnJWcTBZTUhDQXlkTE1lUTNEdExDdzRMUFBQK1BNNlRPVUxGa3kzL096czdNSkNnb2lNaUtTeUw4aWlZM0plUy9XMXRaR1Eramk0K09aTjNjZXQyL2ZadmFjMlJ3K2ZKaTVjK1p5NXZRWlB2andnenpEbkJEaXhTSkJSd2doQ2lnOUxkMW84ODY4WEF6Nzg1SG41TkxyOWR5T3ZrT1owcVd4c0hpd2pHKzdOcTN5bktNVHZIdnZZOWVmcTB2SGR2VHYrNVpKZWU4Qjd4VzRMbEZ3WGw1ZUpzc3c1OFhPem83cDA2ZXphT0VpQWpZR2tKQ1F3SkFoUTU1b0picWtwQ1FXTGx6SXVaQnoxS3haa3hFalIyQnRiYzJnUVlPb1dxMnFZYVV4TnpjM2Z2L3RkeXd0TFEyaFFxdlJjdkxrU1ZKVFUyblJNcWRuNmViTm01dytmWnJEaHc0VEhoNXVlRzhEQmd5Z2JyMjZSdmUyc2JHaFgvOSt0R3ZmampXcjEvRDc3Nzl6NU1nUnVuYnR5b0NCQXdqN0k0eXdzREJpWTNOQ1NZa1NwdnRFNVU3d1AzRGdBR21wYVZoYVdYTHFaTTR3dElkWFJWT3BWQncrZEJpVlNvV3ZyeS9WUGF2aldkM1RzS0JDY25JeXdjSEI3UGh4QndxRmdrbVRKdUhqNDRPUGp3LzE2OWRuNlpLbFhQempJcU5HamNwenFKMWVyMmYvci92TkhrdExTeU1tSnNab0ZibGM5UnZVTndwcVFvakNKMEZIQ0NFS0tEMGpnKzA3ODE3Mk5wZTVPVHE1N3NZbmNDMGlrbXNSZjNFdElwTHdpRWhTVWxMNWR2VnluSndjRGVjTjdQdWZQT2ZvUEVuUVVWbFlZR1A5ZUN2ZWlXZFByVmJ6K2VqUFVTcVZIRHA0aUI3ZGUrRG1udmNHbjNrSjJoekV1WkJ6MUsxWGw3Rmp4eHBXV3Z2blFnRWpSNDFrMWNwVi9QTHpMNFkvdndxRkFsZFhWOTUrNTIzOC9mM0p6czVtOGFMRlhMMTZGU3NySy96OS9lblFzUU8xYTljMnVlL0RYRjFkR1RkK0hPZEN6ckZ5NVVyK2l2b0x0VnBOMHIwa0FnTnpGc1B3OXZhbVNaTW1lZFp4N3R3NVE4aFFxOVUwYjk3Y2FEbG9nT1VybHB1RXdiaTRPSll0VzhiNTBQTmtaMmZUdkhsejNubm5IY3FVZlRCWHFrbVRKbFJaVW9YcDA2Y3pkc3hZUm80YVNhdFdwbk9tOUhvOXExYXR5ck9OTjI3Y01IdDg2clNwRW5TRUtHSVNkSVFRb29CS2xuVG1tNitXUGZLOHdDMWIyZno5ZHFPeVJWK3VJQ1QwQXNuSktVYmxqbzRPTkc1VVA5OUozdUxscEZRcUdmWFpLS0tqbzU4bzVBQzg5LzU3VktoUWdRNGRPK1RiSStUdDdjMlNwVXZ5clV1bFVqSHFzMUZFUmtiU3NHRkRiR3hzQ3RTV2V2WHJzWHpGY3RMVDB3SHc5L2VuUllzVzZQWDZmRGNsQlJneFlnVERodzlIcjlmbitUN01sWmNxVlFvYmF4dDY5dXhKcTlkYTVibklRSm15WlZpd2NBR0Jtd0o1NVJYanBkOTNCdTgwZlAvRDFoL3liYWNRNHZrZy8wY1ZRb2hDRWh0N0Y4RG9RZERLMG9xMHRIU3FlVlRCeThzVEw4OXFlSHQ1VXFhMHE5azZ2bDczYlo1RDF4N2x2YUhERGQvci83Y3g1cTQ5UDdQM0YvUERiczZjUFdlMG1seCtQVktpYUNtVlN0emQzWi80ZXBWS1piSzN5Ny9oN3U3K3I5cWpWcXRScXgvMFZCWmtPSjVDb2NoekE5TDhyaGszZnR4am5XdGpZOE4vQi8yM1FQVUxJWjVQRW5TRUVPSXBPSG42TEV2Lzd5dHNiS3hScTlWa1pXbUlUMGpBeHNhR2loVWY3RVh5ZHYvZXZQL2ZnV2FIbzVsejZNanhKMjZUWDVQR3FCL3pQdVpjRGIvR1gxRTNudmg2SVlRUTRsbVNvQ09FRUUrQlI1WEtsQ3JsWXVnNXNiUzBwSEtsQ3ZSNHZRdDJ0cmFHODBxVUtOaHFUaHZYcmNwemprNnZmdS9tZSsyN0Evdmk0R0NmN3puNStYYmpaZ2s2UWdnaFhsaUtqTXdNL2JOdWhCQkM1RVduMDZIVDZkQm9OR1JsWlZIYXRmU2pMM3JKYWJYWjZIUzZ4KzQxZXA3RXhzVmlhV21KV3ExR3FWUSswUXBqanlNOVBaMklpRWdxVmFwb3RHcVhFRUtJNGtONmRJUVFvcGpKV1o0Ni8wbmRRZ2doUkhGWE9MOHFFMElJSVlRUVFvaG5TSUtPRUVJSUlZUVFvdGlSb0NPRUVFSUlJR2RPM0wxNzl4NXIrZkpjMGJlanVYM3J0dGxqZi83NUorSGg0ZitxVFptWm1lelp2YWRBYlNxSTVPVGtRcXRiQ1BGc1NkQVJRZ2doWGdMNzkrL240c1dMQUtTa3BCQnpKOGJ3RlJzYkMwQlVWQlQ5K3ZianhnM1QxZlppN3NTWXJUY3dNSkJKa3llWlBiWjJ6VnErV3ZYVnYycjNuajE3V0xGaUJWdTJiSG5zYTZKdlJ4czJKQTBMQzZOYjEyNWN2MzRkeUhrZlVWRlJobk9uVFozR2xDbFQvbFViaFJEUEoxbU1RQWdoaEhpR0RodzR3SUw1Q3loYnJpeHIxcXdwdFBzY1BIaVFDK2N2OE1td1Q0aTVFOE9tVFpzTXgrenM3QWphRXBUbnRSY3ZYR1RDaEFtTUhqT2FWMTk5MVZDdTErc0pDUW1oVmF0V25BODliN0xKcksrdkwwRkJRZXpjdVJOM045TU5Sc3RYS0UrWk1tWHliZmZycjcvT2llTW5PUEQ3QWJwMzc0NjF0WFcrNTJ1MVdpWk1tSUNucDZkaGsxQ2RUb2RlcjBlajBUQm56aHd5TWpKWXZtSTVBSkdSa2Z5bjkzL3lyVk1JOFdLU29DT0VFRUk4SXhxTmhnMGJOaFRKdlNaTW1NRE1tVE5adkdneDc3ejdEdiszL1A4QU9ITDRDTUhCd1hsZWQvLytmUllzV0VETm1qVnAwcVNKMGJGTGx5NlJsSlRFcTgxZlplNmN1YVNtcHBwY2IyZG5SOERHQUxOMXYvMzIyM1RxM0luL3ZQVWZzck96ODJ4RDdySCsvZnJuZVU2Ly92M28wYU1IRmhZV2ZQRGhCOHljTVpNZE8zWlFyVm8xd3ptclY2L203Ny8vWnNIQ0JTaVZTaTVkdWtSV1ZoYjE2dFhMczE0aHhJdExnbzRRNHJtbVVDaU1YdXQwdWtMYlcwVThXLytjSi9IUHo3NDQyclZyRnpGM1lvcmt2VnBaV1RGNThtUytYZjh0SFR0MnhNNHVaL1BhUzJHWDhyeEdyOWV6WlBFU1ZCWXF4bzBmaDRXRjhXUEQvdjM3S1YrK1BGNWVYcXo3WnQwVHR5MDlQWjFhdFd2UnFGR2pBbCtyMFdqWThOMEdvOTZrSmsyYThNa25uL0JLazFlNGRldVdvZHpMeTR2NjlldFRxVklsQUU0Y1B3SEFtVE5uQ0FrSk1hcTNjdVhLSnNGT0NQRmlrYUFqaEhnaEtCUUtGQW9GV1pvc3JLM3lIN29pWGt4Wm1pekQ1L3d5aUkyTkpXQmpBRzNhdHVISTRTTkZjaysxV3MxNzc3LzMyT2R2M0xDUkN4Y3VNSC9CZkJ3ZEhZMk9wYWVuYytUd0VUcDE2bVFvTzNyMEtJc1hMWDVrdmUrOTl4NGRPbll3S3ZPcTdrWFBuajBmdTIwUHQyUERkdzk2eGJadDIwWm9hR2hPZTQ0ZEpUVWxwNWRweGZJVldOdmsvTnNSRWhMQ2h4OSt5T0hEaDNGeGNlSDRzZU5BVHJDTGlvckN4Y1dGMXExYlM5QVI0Z1VuUVVjSThjSlFLQlJvTkJvSk9zV1VScU41YVVJT3dLcVZxN0N3c09DZGQ5NHA5S0FURnhmSGdRTUg2Tm16SnlxVml2ajRlTTZjUGdQa3JJeG16b0VEQjlpeVpRdmp4bytqU3BVcUpzZC8rdWtuMHRMU3NMUzBOSlJwdFZxeXNySll1R2hobm0yWlBHa3lHbzNHcUd6UzVFbTR1cnF5YmR1MkFyKzN5cFVxTTNuS1pDcVVyd0NBcTZzckhsVThnSncvVTN2MzdnWEF2Ync3amc0NVlhMmtTMG1PSGoxS1hGd2NZOGVOTmN3N1NraElZT0NBZ2ZUdjM1KzI3ZG9XdUMxQ2lPZUxCQjBoeEhNdjk3ZjhDb1dDOVBSMFN0aVZlS2tlaUY4R2VyMmU5UFIwVkNyVlM5R3JjK0RBQVU2ZE9zV1FJVU53Y25JcTlQdUZuZ3RsdzNjYk9IbmlKS05HalNMeXIwaVdMVnVHaTRzTEdSa1pKdWZyOVhwKzJ2TVRmZnIyb1ZtelppYkhOUm9OTzM3Y2tlZjkxR3AxZ2RyWHFGRWpOQm9ONDhhT015clB6czRtTFMwTnRWcWQ1eUlFN2R1MzU1MTMzekc4YnQ2OE9jMmJOeWN4TVpFdlpuMkJoWVVGbVptWjNJbStRODBhTlduYnJpMWFyWmFQaG40RVFIeDh2T0hhM085TGx5NWRvUFlMSVo1UEVuU0VFTTg5aFVLQlVxbEVxVlNpMVdwSlRrN0d3Y0hoV1RkTFBFWDM3OTlIcjljYlB1ZmlISFJpWW1KWXVXSWxYbDVlZE96VXNVanUyYlpkVzhxV0xjdnMyYk9aT0draVhicDB3Y25KaVcrLys1YTdkKzhTSFIxdGRMNUNvV0Qybk5sNWZnNC8vdmdqQ1FrSjJOdmJteHpUNlhTTUdENGl6N2I4c3pjbmwxcXRKbkJ6b09GMWVIZzQ4K2ZOeDliV2xpOW1mNEdibTV2Sk5Ta3BLZHkvZDkray9QVHAweXovditXVUtsV0tFU05ITUhQR1ROekx1N05zMlRMK0NQdUQyclZxYyt2V0xaeWRuWTNtOE9SK1g3WnMyVHpiTDRSNGNValFFVUk4MXhRS0JYcTkzaEIyVkNvVktha3BXRmxiWVdWcDlheWJKNTZDckt3c1V0TlNzYlMwTkFvNXhUSHM2SFE2RmkxY2hGYXJaZVNva1VXNnNJWlBIUjhXTDE1TTByMGtUaHcvUWNtU0pRRW9WYW9VcFVxVllzV0tGZXo5S1dlWTE3QlBodVZaeitvMXE5a1N0SVcyN2RvU0dSRnBkS3gyN2RwTW1Ub2wzMFVGUXMrRlVxNWN1VHlQUjkrT1p2UG16ZnorKys5NGVub1NFUkZCUkVTRVVkRFI2WFQ4dlBkbk5tellnS09qSTh0WExFZXBWS0xUNlpnL2J6NkhEeCttVmF0V2ZQVHhSMFJFUkFEUXBVc1htalZ0eHV6WnMzRjNkK2ZERHova3hzMGJYTGw4eFZCdlpFUWs5dmIybENtYi81TFhRb2dYZ3dRZEljUnpMM2NvVTI3UVVhbFVKQ1VsVWRxMWRMRjhHSDZaNlBWNkVwTVNEWjlyYnRBcHJwL3IyalZyQ1FzTFk5aXdZYmk3bSs0clU5aktsQzFEbWJKbDJMTm5EODdPem1SbFpRRTVmOGRhdFdxRms1TVRtd0kyMGJkZlgwcTVsR0w5K3ZVMGFOQUFIeDhmUXgzVzF0YlkyOXZ6OXR0dk0yVnl6a2FidTNmdDVwdHZ2aWx3ZS96OC9CZ3hjZ1F4ZDJJSURRM2x3TUVEWEx4d0VXOXZiMlo5TVF0YlcxdkdqQjdEdkxuemNMQjN3S2VPRDRjT0hTSm9jeEMzYnQyaWJidTI5TzNiMXhBWWxVb2xWVHlxOEdyelYvSHo4eU15TXBLVEowN3k4Y2NmNCtycVN1WEtsVm15ZEFubHlwVkRxVlN5NzVkOS9MejNaNUtTa25CeWN1TDgrZk5VcjE3OUtmeWtoUkRQQXdrNlFvZ1h3c1BEMXl3c0xOQm9OTnlPdm8yZG5SMU9qb1UveDBFOGZmZnUzU01sTlFXVlNvVmFyUzcydzliMjc5L1BqaDA3YU4yNk5lM2F0M3NtYmJoNDRTTGxLNVFuSVNHQmN5SG42TmtqWjVXek1tWExzSGJ0V3F5c3JOZ1VzSWttVFpwUXVYSmxqaDA3aG9YYWdqWnQyeGpWTTJmdUhLTlYyTFRaV2l3c0xCZzdkdXhqdHlVZ0lJQ3NyQ3d1WDc3TVo2TSt3OExDZ3NhTkd6TnIxaXg4Ni9weTZOQWhwazJkaG1kMVQxUXFGZlBuejhmT3pvNWJ0MjZoVnF0WnZtSTVGU3BVTUtuM1ZiOVh5ZEprRVJVVnhkZGZmYzN0MjdlWk9tMHFjWEZ4eE1YRkFaQ1JrWUd0clMxMTY5VkZwOU54L05oeEdqUnNRRVJFQklNSEQzNlNINjBRNGpra1FVY0k4ZHpMZmZETjdkRjV1RHcxTlpYMDlIU3NyS3l3dExURTJzcmFaSzhQOFh6UWFyVmtaR2FneWRLUWtabUJUcWZEd3NMQzhGWGNlM1MrMy9JOWtCTjQ5dS9mYjNMOFR2UWR1blR1QXNEbW9NMlVLRkhpcWJkaDllclZXRnBhOHNHSEgvQkd6emNBMkxkdkgxRlJVV2JQOTZ6dXllKy8vVzVTYm02eXZvV0ZCWFhyMVgzc3R1emF0UXNBYjI5dlpzK1pqWWVIQjNaMmRseS9mcDJwVTZaeTVzd1p1blR0d3FCQmcxaTllaldoNTBLcFVMRUM3LzczWFdiTm5NV1pNMmZNQnAyWk0yZHk0OFlObzdKL0RzV2JNSEVDVFpzMnhkWFZsWm8xYStic1p4U1RzNTlSMDJaTkgvczlDQ0dlYi9JMElJUjRJVHdjZGg0dVV5cVZaR2RuazU2ZVRtcHFLbnE5M3ZBbG5oOFByNXlYRzFndExTME5ROWFLZThnQjhHL2xUMkppb3RsamUzL2FpN1cxTmY2dC9JR0NyMXIyT05MUzBvaUtpcUpIang1R3c3Tk9uanlKalkyTjJXc2FOMjVNd01ZQXpvZWV4N2V1YjU1MWQrM2FsVTZkT3JGcDB5WkRvTXRQdzRZTkdUdnVRZStQcDZjbklTRWgvTHozWjg2ZVBVdlZxbFdaTjM4ZW5wNmVMRjJ5bElNSEQxS2lSQW5zUzlqVHBFa1QyclZ2eDhZTkcvSHk4cUptelpwR2RjK1pPNGVVNUJSR2p4Nk5yNjh2Zzk0YlpEaTJiOTgrQWpjRlVyVnFWVU5acDg2ZFdEQi9BVGR2M3NUUHp3OFhGNWRIdGw4SThXS1FvQ09FZUdIa1BpVG5mdi93Y0RhVlNvVk9wek1KT1JKNG5xMkhRNHU1enl6M3Y3bmx4VFhrQVBUdTNUdlBZL3QvM1krOWd6MURoZ3dwdFB0ZnVYd0ZuVTVIYlovYVJ1VnBhV25ZMnRtYXZhWnExYXA0ZUhpdzVmc3QrUWFkM00rMDlXdXQ4YW50WTNScysvYnR4TVRFR0EwSnMzZXdOL1M4M3J4NWsrR2ZEa2VqMFZESHR3NVRwMDZsWWFPR2hJZUhNL3pUNGNURnhURjV5bVNPSEQ3Q3BVdVhBQmcwYUJDWC83ek05R25UR1Q5K1BIVjg2eGpxZG5Cd0lIQlRJRWxKU2RTcVZRc25KeWVVU2lVeGQyTFl2bTA3SFR0Mk5PcVJhdDY4T1YrdCtvcms1R1M2ZE8zeW1EOU5JY1NMUUlLT0VPS0ZrdnRBbkxzU20wNm5NN3pPRFRvZ0FlZDU4L0JLYXJtQjV1RTVPY1c1SitkSmFUUWE1czZaUzR1V0xXalJvc1cvcmk4c0xBeWxVbW5TQTVLU2trSUpPL1BENUZKVFUrbjFWaS9tenBuTGpoMDdlUDMxMS9POVIrNWlCdzg3ZU9nZ0tTa3ArTlR4TVh0TmhRb1ZHRDVpT0xWcTFhSmt5WkxFeE1RWVZvQ3JWYnNXRXlaTXdNM2RqWE1oNTBoTFN3UEExdGFXeVpNbk0zN0NlQ1pNbUVDM2J0M285Vll2dzU1RWIvWjZFOGdacXJkOSszYTZkTzFDY0hBd1pjdVc1ZTEzM2phNi83ZnJ2eVU1T1JtQURkOXRZTWJNR1VhYm9Bb2hYbHdTZElRUUw1eUhINW9mRGo3U20vTjhNdGVyODg5d0l5SEhWTzZ5Mi9QbXp1UFdyVnYwNmRQblg5VjM1c3dacWxTcGdwMmRuVkg1alJzM2FOS2tDZkJnajVzYk4yNFFIQnpNa2NOSENOd2NTS05HalZpM2RoMVdsbFowNk5paFFQZk5TTTk0NU9mcjUrZkhoZk1YV1AvTmVnNGNPSUJyYVZlR2ZUcU1ObTBlTElJUUdSbHB0QUJDbWJKbFdMaHdvU0dFL2Y3NzczejE5VmZZMjl2ajR1TENoNE0vcE9jYlBaazZaU3FydjE0TjVBeXgwMmcwaHMxSGQrell3Ylp0MjJqUW9BRmUzbDVzQ3RqRTNEbHorWHowNTNsdVVDcUVlSEZJMEJGQ3ZKRCsrZkFNU0cvT2M4NWNxSkdBaytPSHJUK1lsTm5aMlRGOStuUVdMVnhFd01ZQUVoSVNHREpreUJQdHZaT1VsTVMxYTlmbzFxMGJXcTJXVFFHYnNGQmJFUFZYRk5IUjBZYmhiRWVQSEFWZzN0eDVsQ3RYanY3OSt3TXdZdVFJSmsyY3hKbzFhNmhUcHc1dTdxYWJkejVzOGFMRlpHZG5vOVBwT0hic0dDMzlXK1o1YmxSVUZCUEdUK0Rldlh0NGVIZ3diTmd3R2pacXlMYXQyL2orKys5UnFWUmN2WEtWUC83NGd6ZmZmTlBvV2ljbko3NlkvUVcvL2ZZYkRnNE9oZzFNazVPVE9YSDhCRC84OEFPM2J0MmlUZHMycUZRcWR1L2V6WUVEQjFpNWFpVkJtNE1JRGc2bVpzMmFqQnMvRG10cmF4SVRFL2xwejA4TS8zUTRvOGVNeHNQRG84QS9heUhFODBPQ2poRGloZmJQaCtiY0lXM2krU1NmVGNHbzFXbytILzA1U3FXU1F3Y1AwYU43ajBlR0RITnUzYnFGblowZE5XdlZ4TUxDZ2tPSEQzRW4rZzVPVGs3MDdObVR4bzBiQStEazdKUVRjQWIwcDNuejVvWlE1ZURnd0t3dlpoRWRIZjFZOTdlMXRTVWlJZ0tGUW9GL0szOEdEQmlRNTdtVksxZW01eHM5YWRDZ0FaVXJWd1p5TmdUOTZhZWZTRTlQQjNMMjdtbmV2RG05M3VwbGNyMUNvYUIxNjlhRzZ5WlBuc3lGOHhmUTYvVTBhdFNJVVorTk1peSswTDE3ZHlJaUlsaXllQWxuenB5aGFkT21qQmc1d3RCN00yVElFQnpzSFFnS0N1TDdMZDh6WnV5WXgvMFJDeUdlUTRxTXpBejUxYWNRUW9pWFNucDZPaEVSa1ZTcVZOSFFDL0E4MCtsMFJFZEgvNnROUnJWYUxYcTlQdDhWM2JSYUxkbloyVmhaV1QzeGZaNG1uVTVIZG5aMmdWYWgyN1p0R3dDdnZ2cXEyV1d3QVVMUGhSSitMWnczMzN6VGJQZytjZUlFWGw1ZU9EczdQMW5EaFJEUEJRazZRZ2doWGpvdld0QVJRZ2hSY0FVZjZDdUVFRUlJSVlRUXp6a0pPa0lJSVlRUVFvaGlSNEtPRUVJSUlZUVFvdGlSb0NPRUVFSUlJWVFvZGlUb0NDR0VFRUlJSVlvZENUcENDQ0dFRUVLSVlrZUNqaEJDQ0NHRUVLTFlrYUFqaEJCQ3ZPVGk0K1BKenM1KzFzMG9GTW5KeVNabGtaR1JwS1NrUEpYNmRUb2RseTVkZWlwMUNTR2VMdFhFU1JPblB1dEdDQ0dFRUVWSnE5V1NtSmlJazVNalZsWld6N281UldMSGpoMkVob1pTbzBZTmxFcmozM09PR2ptS1AvNzRnK2JObS8vcisraDBPbWJObk1YS2xTdXh0TFRFeThzcjMvT1RrcEtJaUlnZ0xpNHV6NitFaEFSS2xTcFY0TGFrcHFZeStNUEJaR215cUYyN05nQWFqWWFSSTBZU2Rpa01mMzkvRkFyRkU3M1BYQUViQTFpOGVESDFHOVIvb2pZS0lRcVB4Yk51Z0JCQ0NQRXlXYlJ3RWIvOTlwdlpZNU9uVEtaeDQ4YUZjbCt0Vmt2Z3BrQ09IenZPaUpFanFGeTVNZ0JYcjE3bDVzMmIxSzFibCtQSGorZGJSNDBhTlhCeWNzcjNuSFZyMTNIaXhBa2NIQnpZSExpWit2WHJVNzU4K1R6UHYzRGhBbDkvOVRWSlNVbVVLRkVDQzRzSGp5WVpHUmxvTkJyYzNOem8yNjh2VzMvWW1tYzlreVpQd3NYRnhhaHN3NFlOYUxWYTJyVnJaeWhUcTlVTUhqS1lSUXNYRVJVVlJaVXFWZko5UHdDeHNiSG9kWHF6eDE1cDhncmJ0bTFqM2RwMWpCbzF5bndGQ2loVHBzd2o3eU9FZUxvVUdaa1o1di9tQ2lHRUVNVlVlbm82RVJHUlZLcFVFWHQ3K3lLOTk1VEpVd2dKQ2FGcDA2WW14M3E5MVF0UFQ4OUN1M2Q0ZURoejVzeWhwSE5KNWkrWUQ4Q002VE00ZmZvMGxwYVdBR1JuWjZQUmFMQzB0RFQwL0dpMVdyUmFMYk5temNLM3JxL1p1dlY2UGV2V3JtUDc5dTEwNjlhTjdqMjZNMmIwR0JRS0JkTm5UTTgzN0FCMDY5cU5VWitOb21iTm1vYXlIN2YvU0hoNE9QUG16K1AycmR0RS9oVnBjdDJKNHljNGNlSUVHd00yWW0xdGJTZ1BPUnZDNU1tVFVTcVZodmYyTUkxR2cxcXROdHVXeXBVcnMyRGhBc1ByL3YzNms1U1VsRy83ODZOVUt0a1p2UE9KcnhkQ1BCbnAwUkZDQ0NHS1VISnlNbzZPam95Zk1MN0k3KzNwNmNtU0pVdlFhRFFBbkRwMWlwTW5UekppNUFoYXQyNE53SzdnWGF4ZXZab05HemRnWjJjSHdQUnAwN2w2OVNwZTN1YUhvYVducDdOMHlWS09IRGxDMTY1ZGVmK0Q5MUVvRk16NlloWVRKMHhrMU1oUmZQYjVaelJxMUNqZjlpMVp2QVNWU21WNHJkRm9ERVBmRGh3OFFHUkVKRU9HRGpIMDNLU2xwZkhWcXE5bzA3YU5VY2k1RTMySEJRdHlnc3FzTDJhWkJKcDFhOWRoYTJ0TDd6Njl6YmJqNGJweStmbjUwYU5uRDhQcnZYdjM0dUhoUWZYcTFZM09TMHROWTkrK2ZUUnEzQWczTjdkODM2OFFvbkJKMEJGQ0NDR0swTDM3OTNCd2NIaG05N2UzdHlma2JBakhqaDRqT0RpWVdyVnE4ZHBycndFNXdXTDM3dDBvRkFwdTNyeUp0N2Mza1pHUm5EcDFpdmMvZU45c0FMaHcvZ0pMdjF4S1hHd2MveDMwWDNyMjdHazQ1dWJteHB5NWM1ZytiVHJUcDAyblE4Y09EQnc0TU05ZXRDbFRwbEMzWGwzRDYwMEJtd2dORFFXZ1pjdVduRGw5aHFGRGhqSm8wQ0RhdEczRGd2a0wwT2wwOU83OUlMQWtKaVl5WmNvVTd0Ky9ENENqb3lNV0t1UEhIWldGQ2t0TFN4enNUVDhIaFVKQk9iZHlKdVZPems1NGUzc2JYaytjTUpIU3JxV055Z0JpN3NSdytQQmgvRjcxTXprbWhDaGFNblJOQ0NIRVMrZFpEbDE3cTlkYlZLMVdsZG16WnhmcGZTRm5lRmxRVUJBQkd3UHc4dkppMHVSSlpHVmw0ZXJxU2xaV0Znc1hMT1RVcVZQNDFQRWhNaUtTY2VQSFVhdFdMYTVjdVlLMHBNL0JBQUFQTTBsRVFWU0hoNGRSejhqZHUzY0pDQWhnM3kvN2NIVjFaZVRJa2ZqVThURjczNHlNREpaOXVZeURCdy9pNk9oSTc5NjlhZHV1clZGdzZ0YTFHeXFWeW15UHpyejU4NENjWVhXYkF6Y1RGQlJFcVZLbGlJK1BaOXEwYVlad2xKR1J3YkJQaHBHZW5rN25McDNadUdHajJYQ1dsWlVGWUhaSW0wcWxJbWhMa0ZGWi8zNzk4WHZWanpObnpuQXY2WjdoWGlxVnlxUzNTSy9YazVtWmlWcXROcnlYcWxXck1uZmUzRHcrRlNGRVlaRWVIU0dFRUtLSVpHZG5rNWFXUnN5ZEdKWXVYWXFWbFJWbHk1YWx5U3ROS0Z1dWJLSGVPejQrbnNXTEZ4TjZMcFRXYlZvelpNZ1FySzJ0MGV2MW5EaHhndlhmckNjMk5wYVJvMGJTdEdsVDVzNlp5N2l4NCtqYXRTczkzK2hwZUtCUFNVbGhjK0JtZHUvZWpVYWpvVktsU2pSdDJwVHdhK0dFWHd2UDgvNVZxMVVsTGk2T21KZ1l2dnJxS3padDJrVC8vdjNwM0tXejRaeGhudzZqWm8wSGMzUjI3TmpCdFd2WGlJK1B4OFhGQlpWS1JZZU9IVGgxNmhRUkVSSFkyOXRqb1g3d0tHTnRiVTNuTHAxcDNLZ3hOLysrQ2NDbXdFMG1nV2JhMUdrNE9EZ3dZdVNJQXYwTVAvbjRFN0kwT1NGcDloZXphZGFzR1MzOVd4cWRjeS9wSGt1WExxVjc5KzdVcUZrRHdEQUVVQWhSdENUb0NDR0VFRVhrM3IyYzNvRFkyRmoyL2JMUFVMNTJ6VnA2OSs1TnYvNzlDdVcrcDArZlp0SENSV1JsWlJubTQ4VGNpU0Z3VHlDSGp4d21OaVlXbnpvK2pCMDMxckFhMi9nSjQvbnh4eDhKM0JUSTd0MjdxVmV2SGsyYU5PSFY1cTl5N05neEtsZXV6SWVEUHlUOGFqZ2JOMjQwdWw5V1ZoWWFqY2JrQWQvYTJwclZhMWF6YTljdXR2NndsUW9WS2dBUDlycTVmZXMyOSsvZjUwNzBIV0ppWW9pSWlDQStQcDczMzN1Zkg3Yit3Ry83ZjJQdDJyVUFEQjgrbkIwN2RqQmgvQVRlZi85OXVuVHRBc0Rycjc4T1lBZzZmZnYwTmZsNTVQYm9IRDE2MU9TWXVSNmRYQThQcTFPcFZMaTd1NXVza2hkekp3YklDWGFGdFlLZUVPTHhTTkFSUWdnaGlvaWpveU1CbXdLd3M3TkRyOWNURnhmSHdZTUgyZnJEVmdJREF5bFRwZ3h0MnJaNTZ2ZDFkbmJPR1Y0MmFxUWh5RGc2T1hMNThtVjhmWDFwMDZZTnRXclZNcnBHb1ZEUW8wY1BXcmR1emE1ZHU5aS9mejgxYTlYRXpzNk91ZlBtVXFwVUtSUUtCZDdlM25UdDF0WG8yazBCbTlpMGFST2JBamNaRFVYTDFiTm5UN3AyN1lwYXJXYjc5dTJzWFpNVFhvS0NnbkF0N1lxYm14dmx5cFVqTXl1VEVpVks4UEVuSHpQNHc4SGN2bjJiT3I1MStQVFRUeWxUcGd4K3Ivb3hiKzQ4VnExYWhWS3BwRlBuVGliM21yOWd2dEdTMVFBclZxekF6dGFPdDk5NTIrVDh2UGJWTVZjZUZCVEV0bTNiak1yMGVwa1JJTVR6UW9LT0VFSUlVVVJVS2hXT2pvNkcxMjV1YnZUcDA0ZHk1Y3F4WVA0Q2R1ellVU2hCcDFxMWFpejljaWtLaFlML3Z2dGZ3MFI5Z0lpSUNBNGZPcHp2OWFQSGpLWlBuejZHMTY2dXJ2KzZUYmxENFY1NTVSVmNYVjBwWDc0ODd1N3VSbk5lZ25jR2MrblNKY3FWSzBmTldqVnAzNkU5UGo0KzNJbStRMFJFQkptWm1VeWFQSW10VzdmaTM4cmY3SDFTVWxKTTV0RmthN1BSYXJXa3BxYWF2U1lpSW9LcVZhc2FYbWRtWnFLMk1GMkt1bVhMbG9hRkhISWxKaVd5Y01IQ3gvc2hDQ0VLbFFRZElZUVE0aGxyMGFJRlh5NzlrdXZYcjZQWDYvUHNWZmczY3V0TVQwL0h1NFkzL2kzTkI0T0gzWTIveThZTkc4bk96alpwMCsxYnR6bDk1clRaNnk1ZnVRekF6cDA3RFh2eFBNelIwUkYvLzV6N3U3bTVVYnAwYWQ1OTUxMHlNelBSNlhTR3ZYeHlIVDc4SUloWlcxdmo1T3hFU2VlU09Eczc0K2ZuUjY5ZXZmSjhEOU9tVGpONm5aR1JZYWhuNG9TSlpxOXhkWFZsNWFxVlFFNFBUWHA2T2phMk5rYm5CRzRPUktsVW11MnhhdEdpaGRuM0xZUW9XaEowaEJCQ2lHZE1xVlJpWldXRlZxc3RrdnRWckZEUnFPY29MUzJORDk3L2dJRURCOUt1ZlR0RGVWUlVGQnMzYkRSWEJkZHZYR2ZEZHh2TUhzc05LUUViQTh3ZXIxcTFxaUhvQUZoWVdQREpzRS9JenM3R3l0S0tsTlFVenA0OVM4K2VQYkcyc21idzRNRjQxL0JtNHNTSlJ2Tis0dVBqMmJoaEl3TUdEakRwdGFsVnF4YUxseXltV3JWcVJpSHQ1NzAvczI3ZHVqem40ZnhUYnErUHJhMHRWNjllWmZ5NHg5Ly9xRzdkdWt5Y1pENU1DU0VLbndRZElZUVE0aG1MaW9vaU9UbVp5cFVyRjBwdnpxTmtabWFTbEpSVW9GNklwazJic2pGZ0k1c0NOdEc5UjNkS2xpeHBPSlk3Unlkb1M1QlJqOGZhTld0cDNMaXgyV1dvNjlldlQ5Z2ZZZno4ODg4Y1BYb1VEdzhQcksydEtWT21EQUIvWFB5RGI3NzVocUZEaHdJNWdXWDkrdlVvbFVvYU5XNkVqMDlPblgvLy9UZDM0KzRhNmowZmV0N29QamR2M2lRN081dlFjNkg1dmovdkd0NVlXMXZ6OTk5L0F6bTlQRzV1Ym93ZU01cXdQOExZdW5VcnZYcjFNcXlzbGt1djEvUDlsdSs1ZlBreXRYMXFQL0xuS0lRb1BCSjBoQkJDaUNJU0ZSV0ZwYVVsYm01dWhySzR1RGdXTDFvTVFQdjI3WjlKdSs3Y3VRT0FpNHRMZ2E1TFNFaGczNzU5aElTRU1Idk83SHozSlByeHh4L1p2bjA3dG5hMlJrSG55cFVyZkwvbGU4NmZQNDlPcDZOWnMyYk1uVGNYYjI5dnJsMjdaZ2c2ZmZyMllmLysvVXlhTklsN1NmZUlpWW1oVzdkdTlIeWpwMUV2ejk2ZjlySjM3MTZ6YmNnZHRnWXdjZUpFTEN3c1RCWXF5TFgweTZXNHU3dHo0L29OQUtwVXFVS0pFaVZvM0xneGpSczNKamtsbVIwN2R1QlozWk5telpvQk9mT0JsbjI1akN0WHJqQjA2RkN6aXlNSUlZcU9CQjBoaEJDaWlGeS9mcDBGOHhkUW8wWU4zTnpkU0VoSTRGTFlKVEl5TW1qZXZMblJuaklhallhNWMrYlNvbVVMV3JSb1VhanRPbkw0Q0FDLy9QSUxlcjBlMzdxK1p1ZWUvSk9ibXhzVEprNWc0b1NKVEoweWxabXpabUpqWTJOeTNwRWpSMWk3WmkzdE83UTNXdFFBb0ZTcFVsaFpXZkhwOEU5cDJMQWgxdGJXaEp3Tlljem9NVnk1Y29WWlg4d0N3S1drQzdObnoyYm1qSmxFUlVYUnQxOWYzbnp6VFpNOWN0NTcvejNlZS84OW83S29xQ2pXclZ2SDN6Zi9wbWJObXB3NGNZS1cvaTA1ZXVRb1BkL29TYmR1M2N4dUxBcHc3dHc1Ykd4c0tGdldlSitqanovK0dGc2JXNzZZOVFYKy92NzQrUGl3WWNNRzFHbzFNMmZPeExldTd5Ti9ma0tJd3FXYU9HbmkxR2ZkQ0NHRUVLSW9hYlZhRWhNVGNYSnl4TXJLcXNqdWEyRmhRZlR0YUtLaW9yaHk1UXBKU1VsNGVIalFyMTgvQmd3Y1lEUjBMQ01qZy8zNzk3TjkyM1lVU29WaGFOYS9WYU5HRFh6citHTHZZRTltWmlaYnRteGg2dzlicVYyN05qRXhNZXpZc1lQZHUzWVRIUjJOazVNVDdkdTF4N082WjU1Qm9IVHAwamc3T3hNZUhrN1RaazJ4dGJYbDRzV0xYTHg0a1Q1OStxQlVLdGtTdElYU3BVdnoyV2VmbVF6TnM3VzF4Yy9QRDJ0cmF3NGVQTWlxbGF2WXVYTW5EUm8yWU15WU1WU3BVb1dnelVFMGJOZ3daeW5zdG0zUVpHbll1blVyUCsvOW1ZejBES3lzclhCMmRqYXFXNmZURVhvdWxOVmZyMmJqeG8wMGJkS1V6MGQvVGtaNkJ1ZlBuMmYrZ3ZsNGVYa1J2RE9ZRGQ5dElDRStBWHQ3ZTF4Y1hBejFaR1Jrc096TFpmajUrUmw2YlhJcEZBcktWeWpQalpzM09ISDhCS2RPblFKeU5qMnRWNitlTEVZZ3hITkFrWkdaSVF1K0N5R0VlS21rcDZjVEVSRkpwVW9WOHgxdTlheHBOQm9XTFZ6RTRjT0g2ZGlwSTBPR0RQbFhEOUNabVpuY3ZuMmJpR3NSWEx4NGtSTW5UcENhbWtycjFxMzU2T09Qc0xTMDVPclZxK3pmdjU5REJ3K1JuSnlNcTZzci92Nyt2TmI2TmNNR24rZEN6bkV0NHBwUjNkbloyWVplb05EUVVNNkhuamNLYnhxTnhtVEJnRTZkT2hFV0ZrYmdwa0RDdzhNcFc2NHMvaTM5NmRpcG85RXd1aDdkZXpCNDhHRGFkM2d3dEM4bUpvYXRXN2R5NFBjRHBLV2w0ZUhod1JlenYrRHMyYk5jdUhDQmt5ZE9vbEtwYU4rK1BaMDZkOExKeVFrd3Z4akI2ZE9uMlJXOGk1Q1FFRXFXTEVudDJyVnAwclFKZjBYK3haWXRXNWd4WXdiMTZ0Y2pKU1dGaUdzUlhMNXltWk1uVG5MMTZsWHM3T3hvNmQ4U0p5Y25mdHJ6RTRtSmlkamIyOU9nUVFPcWVGVEIzZDNkOENYaFI0aWlKVUZIQ0NIRVMrZEZDVHFRMHpPeGNNRkN6cHc1dytMRmkzRnpkM3YwUmY4UUh4L1B5QkVqaVkrUE41UzV1TGp3U3BOWDZOQ2hBeDRlSGliWGFMVmFqaDgvenQ2OWV3MFQraGN2V1l5bnB5ZHJWcS9KY3g1TVFheFl1WUtVbEJSKytlVVgvUDM5OGZiMk5udWV1YUNUUzZQUmNENzBQSTVPamxTdFdwVXZ2L3dTdFZwTmsxZWFVSysrYWM5S2ZxdXV4Y1hGY2Vya0tjNmNPVU9mdm4xWXZHZ3hUczVPekp3NWs5R2ZqK2JLbFNzQTJOallVS05tRGZ6OS9mSHo4elAwQ21xMVdzNmRPOGV4WThlNGNPRUNNWGRpQUhCM2QyZmxxcFVTZElRb1loSjBoQkJDdkhSZXBLQURPV0VuT2pvYWQzZjNKNjVqNTg2ZDNMOTNuNHFWS2xLdGFyVUNCYVk3MFhlNGVQRWliZHUxZmVMN3Y0aisvdnR2OUhvOUZTcFU0Tml4WThUR3hsS3JWaTJxVnEzNldLRWxJU0dCcUwraWNIQjBvRnExYWtYUVlpSEV3eVRvQ0NHRWVPbGtaV1Z4OVdvNEZTdFV3TUhSNFZrM1J3Z2hSQ0dRUGxRaGhCQXZIVXRMUzVRS0JlbnA2Yys2S1VJSUlRcUpCQjBoaEJBdkpXc2JHeEtUa3REcGRNKzZLVUlJSVFxQkJCMGhoQkF2SlZmWFVtaTFXdUxpN2o3cnBnZ2hoQ2dFRW5TRUVFSzhsT3p0N1hFdTZVeGNYQnd4c2JIUHVqbENDQ0dlTWxtTVFBZ2h4RXN0SmphV3VOZzRyS3lzc0xHMlJtMnBobjlzYWluRXMxS21kT2xuM1FRaFhsZ1NkSVFRUXJ6ME10SXppSStQSnowam5ZeU16R2ZkSENFTWF0ZXU5YXliSU1RTFM0S09FRUlJSVlRUW90aVJPVHBDQ0NHRUVFS0lZa2VDamhCQ0NDR0VFS0xZa2FBamhCQkNDQ0dFS0hZazZBZ2hoQkJDQ0NHS0hRazZRZ2doaEJCQ2lHSkhnbzRRUWdnaGhCQ2kySkdnSTRRUVFnZ2hoQ2gySk9nSUlZUVFRZ2doaWgwSk9rSUlJWVFRUW9oaVI0S09FRUlJSVlRUW90aVJvQ09FRUVJSUlZUW9kaVRvQ0NHRUVFSUlJWW9kQ1RwQ0NDR0VFRUtJWWtlQ2poQkNDQ0dFRUtMWWthQWpoQkJDQ0NHRUtIWWs2QWdoaEJCQ0NDR0tIUWs2UWdnaGhCQkNpR0pIZ280UVFnZ2hoQkNpMkpHZ0k0UVFRZ2doaENoMkpPZ0lJWVFRUWdnaGloMEpPa0lJSVlRUVFvaGlSNEtPRUVJSUlZUVFvdGlSb0NPRUVFSUlJWVFvZGlUb0NDR0VFRUlJSVlvZENUcENDQ0dFRUVLSVlrZUNqaEJDQ0NHRUVLTFlrYUFqaEJCQ0NDR0VLSFlrNkFnaGhCQkNDQ0dLSFFrNlFnZ2hoQkJDaUdKSGdvNFFRZ2doaEJDaTJKR2dJNFFRUWdnaGhDaDJKT2dJSVlRUVFnZ2hpaDBKT2tJSUlZUVFRb2hpUjRLT0VFSUlJWVFRb3RpUm9DT0VFRUlJSVlRb2RpVG9DQ0dFRUVJSUlZb2RDVHBDQ0NHRUVFS0lZa2VDamhCQ0NDR0VFS0xZa2FBamhCQkNDQ0dFS0hZazZBZ2hoQkJDQ0NHS0hRazZRZ2doaEJCQ2lHSkhnbzRRUWdnaGhCQ2kySkdnSTRRUVFnZ2hoQ2gySk9nSUlZUVFRZ2doaXAzL0IwcmJkdk9OSlg5SkFBQUFBRWxGVGtTdVFtQ0MiLAoJIlRoZW1lIiA6ICIiLAoJIlR5cGUiIDogIm1pbmQiLAoJIlZlcnNpb24iIDogIjIwIgp9Cg=="/>
    </extobj>
  </extobjs>
</s:customData>
</file>

<file path=customXml/itemProps9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3317</Words>
  <Application>WPS 演示</Application>
  <PresentationFormat>宽屏</PresentationFormat>
  <Paragraphs>183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Helvetica</vt:lpstr>
      <vt:lpstr>思源黑体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葉譯楓</cp:lastModifiedBy>
  <cp:revision>282</cp:revision>
  <dcterms:created xsi:type="dcterms:W3CDTF">2022-12-31T05:43:00Z</dcterms:created>
  <dcterms:modified xsi:type="dcterms:W3CDTF">2025-09-19T08:56:14Z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391BF52F62304F8F93CFAC0BF49DC1AD_13</vt:lpwstr>
  </property>
</Properties>
</file>