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894" r:id="rId6"/>
    <p:sldId id="1038" r:id="rId8"/>
    <p:sldId id="607" r:id="rId9"/>
    <p:sldId id="1075" r:id="rId10"/>
    <p:sldId id="615" r:id="rId11"/>
    <p:sldId id="1073" r:id="rId12"/>
    <p:sldId id="1074" r:id="rId13"/>
    <p:sldId id="1072" r:id="rId14"/>
    <p:sldId id="1077" r:id="rId15"/>
    <p:sldId id="1076" r:id="rId16"/>
    <p:sldId id="1060" r:id="rId17"/>
    <p:sldId id="614" r:id="rId18"/>
    <p:sldId id="1066" r:id="rId19"/>
    <p:sldId id="1067" r:id="rId20"/>
    <p:sldId id="1081" r:id="rId21"/>
    <p:sldId id="1090" r:id="rId22"/>
    <p:sldId id="1032" r:id="rId23"/>
    <p:sldId id="1029" r:id="rId24"/>
    <p:sldId id="1040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3" userDrawn="1">
          <p15:clr>
            <a:srgbClr val="A4A3A4"/>
          </p15:clr>
        </p15:guide>
        <p15:guide id="2" pos="3856" userDrawn="1">
          <p15:clr>
            <a:srgbClr val="A4A3A4"/>
          </p15:clr>
        </p15:guide>
        <p15:guide id="3" pos="4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53"/>
        <p:guide pos="3856"/>
        <p:guide pos="4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50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| 执业编号: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A1120622050001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Relationship Id="rId3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6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image" Target="../media/image23.png"/><Relationship Id="rId1" Type="http://schemas.openxmlformats.org/officeDocument/2006/relationships/tags" Target="../tags/tag4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9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0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涨停棱镜，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T+3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低吸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44545" y="156845"/>
            <a:ext cx="5240655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当下风口浪尖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T+3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机会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944880"/>
            <a:ext cx="6092190" cy="3724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5" y="1164590"/>
            <a:ext cx="5045710" cy="3400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5630" y="4865370"/>
            <a:ext cx="5861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风口浪尖</a:t>
            </a:r>
            <a:r>
              <a:rPr lang="en-US" altLang="zh-CN">
                <a:highlight>
                  <a:srgbClr val="FFFF00"/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T+3</a:t>
            </a:r>
            <a:r>
              <a:rPr lang="zh-CN" altLang="en-US">
                <a:highlight>
                  <a:srgbClr val="FFFF00"/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规划</a:t>
            </a:r>
            <a:endParaRPr lang="zh-CN" altLang="en-US">
              <a:highlight>
                <a:srgbClr val="FFFF00"/>
              </a:highlight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国企改革：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9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10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日、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9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13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日、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9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18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信创：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9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12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重组概念：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9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12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光刻机：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9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18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55155" y="5022850"/>
            <a:ext cx="52368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风口：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涨停排名前三板块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highlight>
                  <a:srgbClr val="FFFF00"/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浪尖：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板块涨停最高那天哪些个股强势（涨停）</a:t>
            </a:r>
            <a:r>
              <a:rPr lang="zh-CN" altLang="en-US">
                <a:highlight>
                  <a:srgbClr val="FFFF00"/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T+3：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板块高潮后，经历三天回档企稳后再次波段拉升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4365" y="156845"/>
            <a:ext cx="4140835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适用环境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2740" y="1127125"/>
            <a:ext cx="5534025" cy="49930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44765" y="1624330"/>
            <a:ext cx="4255135" cy="2399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1、原则上只需要思考规避市场极端情况下跌即可（牛线下移代表市场大多数个股处于近期平台破位状态），其他时候只要有资金翻红，就会存在热点机会。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、平均股价捕捞季节周线金叉区域，机会更多。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个股筛选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8795" y="1057275"/>
            <a:ext cx="10830560" cy="4472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795" y="1348105"/>
            <a:ext cx="7926070" cy="2562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916940"/>
            <a:ext cx="11315700" cy="4552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91105" y="5721350"/>
            <a:ext cx="53378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、通过涨停棱镜风口浪尖，逐个排除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、把近期风口浪尖个股，加入自选股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    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通过指标组合进行快速筛选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82360" y="1353820"/>
            <a:ext cx="5236210" cy="4228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涨停回踩包括有厂字形或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</a:rPr>
              <a:t>A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字型</a:t>
            </a: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</a:rPr>
              <a:t>1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、涨停当天主力动向变紫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</a:rPr>
              <a:t>+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爆量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</a:rPr>
              <a:t>=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资金抢筹</a:t>
            </a: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</a:rPr>
              <a:t>2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、涨停当天或者回踩过程中大单异动</a:t>
            </a: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</a:rPr>
              <a:t>3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、回踩过程中资金红肥绿瘦、流动资金持续翻红</a:t>
            </a: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加分项：筹码低位密集</a:t>
            </a: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>
              <a:lnSpc>
                <a:spcPct val="190000"/>
              </a:lnSpc>
            </a:pP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44365" y="156845"/>
            <a:ext cx="4140835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个股模式精选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3045" y="948055"/>
            <a:ext cx="3820795" cy="55225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795" y="1057275"/>
            <a:ext cx="10830560" cy="4472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8615" y="6134100"/>
            <a:ext cx="11632565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200" i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endParaRPr lang="zh-CN" altLang="en-US" sz="1200" i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795" y="1348105"/>
            <a:ext cx="7926070" cy="2562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9260" y="791210"/>
            <a:ext cx="8162290" cy="5758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6765" y="2926715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择时买卖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买卖点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5140" y="6366510"/>
            <a:ext cx="94678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100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6750" y="1353185"/>
            <a:ext cx="5762625" cy="42767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07200" y="1152525"/>
            <a:ext cx="4848225" cy="5554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超短线--超强势股（近期涨停板）</a:t>
            </a:r>
            <a:endParaRPr lang="zh-CN" altLang="en-US" b="1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 dirty="0">
                <a:highlight>
                  <a:srgbClr val="FFFF00"/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买点信号：</a:t>
            </a:r>
            <a:r>
              <a:rPr lang="zh-CN" altLang="en-US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追涨策略：反包或者突破平台；</a:t>
            </a:r>
            <a:endParaRPr lang="zh-CN" altLang="en-US" dirty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 dirty="0">
                <a:highlight>
                  <a:srgbClr val="FF00FF"/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回踩策略</a:t>
            </a:r>
            <a:r>
              <a:rPr lang="zh-CN" altLang="en-US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（缺口/熊</a:t>
            </a: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线</a:t>
            </a:r>
            <a:r>
              <a:rPr lang="en-US" altLang="zh-CN" dirty="0" smtClean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/</a:t>
            </a: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蓝线）</a:t>
            </a:r>
            <a:endParaRPr lang="zh-CN" altLang="en-US" dirty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 dirty="0">
                <a:highlight>
                  <a:srgbClr val="008000"/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卖点信号：</a:t>
            </a:r>
            <a:r>
              <a:rPr lang="zh-CN" altLang="en-US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涨停板第二天开板收阴线，减半仓</a:t>
            </a: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；</a:t>
            </a:r>
            <a:r>
              <a:rPr lang="zh-CN" altLang="en-US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跌</a:t>
            </a: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破熊线</a:t>
            </a:r>
            <a:r>
              <a:rPr lang="en-US" altLang="zh-CN" dirty="0" smtClean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/</a:t>
            </a: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蓝线</a:t>
            </a:r>
            <a:r>
              <a:rPr lang="en-US" altLang="zh-CN" dirty="0" smtClean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/</a:t>
            </a:r>
            <a:r>
              <a:rPr lang="zh-CN" altLang="en-US" dirty="0" smtClean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缺口注意离场。</a:t>
            </a:r>
            <a:endParaRPr lang="zh-CN" altLang="en-US" dirty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 dirty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 b="1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较为强势个股（在上升趋势）在趋势线上做波段操作</a:t>
            </a:r>
            <a:endParaRPr lang="zh-CN" altLang="en-US" b="1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 dirty="0">
                <a:highlight>
                  <a:srgbClr val="FF00FF"/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买点信号：</a:t>
            </a:r>
            <a:r>
              <a:rPr lang="zh-CN" altLang="en-US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回踩支撑（缺口//智能辅助线）乖离率5以内买半仓；出捕捞季节金叉且乖离率在10以内，是加仓</a:t>
            </a:r>
            <a:endParaRPr lang="zh-CN" altLang="en-US" dirty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 dirty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 dirty="0">
                <a:highlight>
                  <a:srgbClr val="008000"/>
                </a:highlight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卖出信号：</a:t>
            </a:r>
            <a:r>
              <a:rPr lang="zh-CN" altLang="en-US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高乖离率死叉（乖离率大于1</a:t>
            </a:r>
            <a:r>
              <a:rPr lang="en-US" altLang="zh-CN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0</a:t>
            </a:r>
            <a:r>
              <a:rPr lang="zh-CN" altLang="en-US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）减半仓；</a:t>
            </a:r>
            <a:endParaRPr lang="zh-CN" altLang="en-US" dirty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 dirty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跌破智能辅助线乖离率-3或者 破位后三天不能回到线上，代表趋势破位，是离场信号。</a:t>
            </a:r>
            <a:endParaRPr lang="zh-CN" altLang="en-US" dirty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案例回顾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860" y="1275715"/>
            <a:ext cx="10506710" cy="4306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1010285"/>
            <a:ext cx="7576185" cy="4295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20" y="791210"/>
            <a:ext cx="4276725" cy="56483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0180" y="5582285"/>
            <a:ext cx="609600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（以上为公司用户部分较好的反馈展示，个别情况不代表普遍现象，个股历史涨幅不预示其未来表现，过往收益亦不代表未来收益承诺。市场有风险，投资需谨慎！）</a:t>
            </a:r>
            <a:endParaRPr lang="zh-CN" altLang="en-US" sz="1000" i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1000" i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案例回顾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860" y="1275715"/>
            <a:ext cx="10506710" cy="4306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635"/>
            <a:ext cx="1219644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风口浪尖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T+3</a:t>
            </a:r>
            <a:endParaRPr 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择时买卖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920x1080 -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0045" y="1021080"/>
            <a:ext cx="4638675" cy="4394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选股特征</a:t>
            </a:r>
            <a:endParaRPr lang="zh-CN" altLang="en-US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1、必须是盘面近期龙头热点股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2、K线第一天必须是涨停板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3、必须含有上影线，且上影线高点需要超过前面涨停板高点</a:t>
            </a:r>
            <a:r>
              <a:rPr lang="zh-CN" altLang="en-US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(阴阳没要求，更强站上涨停价上)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4、买入当天，股价必须包掉前面上影线最高点且必须涨停（</a:t>
            </a:r>
            <a:r>
              <a:rPr lang="zh-CN" altLang="en-US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符合双紫模式</a:t>
            </a:r>
            <a:r>
              <a:rPr lang="en-US" altLang="zh-CN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主力动向</a:t>
            </a:r>
            <a:r>
              <a:rPr lang="en-US" altLang="zh-CN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水手黄紫区）</a:t>
            </a:r>
            <a:endParaRPr lang="zh-CN" altLang="en-US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加分项：当天的量能一定超过第一根涨停的量能，最好能超过上影线日的量能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此方法仅符合激进投资者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09590" y="1143000"/>
            <a:ext cx="5241290" cy="2277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经典模型一般是3根或者4根K线</a:t>
            </a:r>
            <a:endParaRPr lang="zh-CN" altLang="en-US" b="1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在3根K线组合中，第1根是涨停板，第2根是上影线，第3根是反包的涨停板。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在4根K线中，第1根是涨停板，第2跟或者第3根其中一根是上影线，第4根是涨停板。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还有复杂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-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涨停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+N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模型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3310" y="3540760"/>
            <a:ext cx="2841625" cy="2779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55" y="3420745"/>
            <a:ext cx="4525645" cy="30194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美联储降息，指数止跌反弹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91655" y="1633220"/>
            <a:ext cx="4930140" cy="2462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29045" y="1144905"/>
            <a:ext cx="505460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62625" y="925830"/>
            <a:ext cx="5287010" cy="4512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1308100"/>
            <a:ext cx="4095115" cy="34836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210" y="1308100"/>
            <a:ext cx="4308475" cy="33966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75815" y="5127625"/>
            <a:ext cx="8776335" cy="1430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平均股价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S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点灰色区域，风险大于机会，仓位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成以内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底背离金叉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+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流动资金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日翻红，短线反弹</a:t>
            </a:r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2-3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天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反弹遇压减仓，同时关注主升浪且资金流入方向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流动资金翻红天数决定反弹高度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底部启动个股增多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59380" y="5909945"/>
            <a:ext cx="7152640" cy="605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从横向样本数据显示，中短线向上均拐头向上，市场赚钱效应在增加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短线上攻上穿中线上攻，说明短线强者恒强个股机会更明显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8610" y="927100"/>
            <a:ext cx="6495415" cy="4824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风口浪尖</a:t>
            </a:r>
            <a:r>
              <a:rPr lang="en-US" alt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T+3</a:t>
            </a:r>
            <a:endParaRPr lang="en-US" alt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4365" y="156845"/>
            <a:ext cx="4140835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短线三种策略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1182370"/>
            <a:ext cx="9029700" cy="49218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580" y="1127760"/>
            <a:ext cx="10968990" cy="4454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1.为什么要做热点：热点才能更快的起爆，股票数量越来越多，同一环境下个股涨幅差异大。</a:t>
            </a: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2.为什么要选浪尖股池：板块异动第一时间，资金往往优先攻击调研后认为的核心股，散户没经过调研，也没有机构的资源丰富和专业能力，对于频繁切换的短线节奏，研究资金行为往往更加高效省力。</a:t>
            </a: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>
              <a:lnSpc>
                <a:spcPct val="190000"/>
              </a:lnSpc>
            </a:pP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3为什么要选T+3：龙头股往往连板，跟风股往往波段丰富，补涨股往往最后启动，T+3代表看龙头做跟风股这一批个股的波段，板块上涨到浪尖高潮后分歧，回档3天左右寻找机会不存在追高负担，从而更有心理和成本优势。</a:t>
            </a: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44365" y="156845"/>
            <a:ext cx="4140835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为热点而生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1860" y="1275715"/>
            <a:ext cx="10506710" cy="4306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</a:rPr>
              <a:t>。</a:t>
            </a:r>
            <a:endParaRPr lang="zh-CN" altLang="en-US" sz="2000" dirty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91840" y="156845"/>
            <a:ext cx="5293360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认识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风口浪尖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”T+3</a:t>
            </a:r>
            <a:endParaRPr lang="en-US" altLang="zh-CN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1085850"/>
            <a:ext cx="9502775" cy="4685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80" y="788670"/>
            <a:ext cx="4472940" cy="35090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3435" y="6000750"/>
            <a:ext cx="9942195" cy="473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          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以华为海思概念为例，通过涨停棱镜功能快速识别跟风个股涨停回踩机会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6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NzcwN2EyNDZjZTA2ODVhZTc3ZDAzY2QyMDBhMDQyMzQ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1569</Words>
  <Application>WPS 演示</Application>
  <PresentationFormat>宽屏</PresentationFormat>
  <Paragraphs>138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思源黑体 CN Normal</vt:lpstr>
      <vt:lpstr>思源黑体 CN Light</vt:lpstr>
      <vt:lpstr>思源黑体 CN Bold</vt:lpstr>
      <vt:lpstr>思源黑体 CN Medium</vt:lpstr>
      <vt:lpstr>Noto Sans S Chinese Medium</vt:lpstr>
      <vt:lpstr>DIN Black</vt:lpstr>
      <vt:lpstr>Arial Unicode MS</vt:lpstr>
      <vt:lpstr>Calibri</vt:lpstr>
      <vt:lpstr>思源黑体 CN Heavy</vt:lpstr>
      <vt:lpstr>黑体</vt:lpstr>
      <vt:lpstr>DIN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901</cp:revision>
  <dcterms:created xsi:type="dcterms:W3CDTF">2019-06-19T02:08:00Z</dcterms:created>
  <dcterms:modified xsi:type="dcterms:W3CDTF">2024-09-22T09:01:33Z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98B0645011BC43B0BFB9BFC8374894E3</vt:lpwstr>
  </property>
</Properties>
</file>